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96" r:id="rId4"/>
    <p:sldId id="297" r:id="rId5"/>
    <p:sldId id="298" r:id="rId6"/>
    <p:sldId id="299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2" r:id="rId17"/>
    <p:sldId id="313" r:id="rId1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7" autoAdjust="0"/>
    <p:restoredTop sz="95854" autoAdjust="0"/>
  </p:normalViewPr>
  <p:slideViewPr>
    <p:cSldViewPr>
      <p:cViewPr>
        <p:scale>
          <a:sx n="125" d="100"/>
          <a:sy n="125" d="100"/>
        </p:scale>
        <p:origin x="-122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7: </a:t>
            </a:r>
            <a:r>
              <a:rPr lang="en-US" altLang="ko-KR" smtClean="0"/>
              <a:t>Entities and </a:t>
            </a:r>
            <a:r>
              <a:rPr lang="en-US" altLang="ko-KR" dirty="0" smtClean="0"/>
              <a:t>Notations in DTDs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smtClean="0"/>
              <a:t>In </a:t>
            </a:r>
            <a:r>
              <a:rPr lang="en-US" altLang="ko-KR" dirty="0" err="1" smtClean="0"/>
              <a:t>Seok</a:t>
            </a:r>
            <a:r>
              <a:rPr lang="en-US" altLang="ko-KR" dirty="0" smtClean="0"/>
              <a:t> 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Entities for Unparsed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create a notation about the unparsed content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746101"/>
            <a:ext cx="3744416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(wonder*)&gt;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 (name+, photo)&gt;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name (#PCDATA) 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name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language CDATA #REQUIRED&gt;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&lt;!NOTATION jpg SYSTEM "image/jpeg"&gt;</a:t>
            </a:r>
          </a:p>
          <a:p>
            <a:endParaRPr lang="ko-KR" altLang="en-US" sz="3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426131" y="2852936"/>
            <a:ext cx="265549" cy="6712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3501008"/>
            <a:ext cx="130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To identify the </a:t>
            </a:r>
            <a:b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unparsed content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1183" y="2852936"/>
            <a:ext cx="447038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312461" y="2852936"/>
            <a:ext cx="963395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5940" y="3789040"/>
            <a:ext cx="154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How to process </a:t>
            </a:r>
            <a:b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the unparsed content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9515" y="1742836"/>
            <a:ext cx="3744416" cy="16927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(wonder*)&gt;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 (name+, photo)&gt;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name (#PCDATA) 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name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language CDATA #REQUIRED&gt;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&lt;!NOTATION jpg SYSTEM "image/jpeg"&gt;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&lt;!ENTITY 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lighthouse_pic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SYSTEM</a:t>
            </a:r>
            <a:b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“lighthouse.jpg” NDATA jpg&gt;</a:t>
            </a:r>
          </a:p>
          <a:p>
            <a:endParaRPr lang="ko-KR" altLang="en-US" sz="3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341603" y="3170165"/>
            <a:ext cx="1030597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32457" y="4400000"/>
            <a:ext cx="130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The name for the external entity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466693" y="3155958"/>
            <a:ext cx="1057635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99988" y="4005064"/>
            <a:ext cx="154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The entity is defined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In a separate document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54" name="원호 53"/>
          <p:cNvSpPr/>
          <p:nvPr/>
        </p:nvSpPr>
        <p:spPr>
          <a:xfrm>
            <a:off x="6669338" y="3160510"/>
            <a:ext cx="1440160" cy="1564633"/>
          </a:xfrm>
          <a:prstGeom prst="arc">
            <a:avLst>
              <a:gd name="adj1" fmla="val 16200000"/>
              <a:gd name="adj2" fmla="val 104064"/>
            </a:avLst>
          </a:prstGeom>
          <a:noFill/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5629635" y="3356992"/>
            <a:ext cx="1030597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58" idx="0"/>
          </p:cNvCxnSpPr>
          <p:nvPr/>
        </p:nvCxnSpPr>
        <p:spPr>
          <a:xfrm rot="16200000" flipH="1">
            <a:off x="5797590" y="3643570"/>
            <a:ext cx="576064" cy="2908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6096" y="3933056"/>
            <a:ext cx="130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The location of the file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6850863" y="3356990"/>
            <a:ext cx="601457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62" idx="0"/>
          </p:cNvCxnSpPr>
          <p:nvPr/>
        </p:nvCxnSpPr>
        <p:spPr>
          <a:xfrm rot="16200000" flipH="1">
            <a:off x="6337650" y="4183630"/>
            <a:ext cx="1656184" cy="2908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6216" y="5013176"/>
            <a:ext cx="1301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Identifying name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96730" y="4437112"/>
            <a:ext cx="154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The entity is defined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In a separate document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27" name="직선 연결선 26"/>
          <p:cNvCxnSpPr>
            <a:endCxn id="26" idx="0"/>
          </p:cNvCxnSpPr>
          <p:nvPr/>
        </p:nvCxnSpPr>
        <p:spPr>
          <a:xfrm rot="5400000">
            <a:off x="1186689" y="3634983"/>
            <a:ext cx="1584176" cy="20082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0800000" flipV="1">
            <a:off x="755576" y="3140968"/>
            <a:ext cx="792088" cy="36004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1403648" y="2996952"/>
            <a:ext cx="288032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endCxn id="18" idx="0"/>
          </p:cNvCxnSpPr>
          <p:nvPr/>
        </p:nvCxnSpPr>
        <p:spPr>
          <a:xfrm>
            <a:off x="2739956" y="3284984"/>
            <a:ext cx="627990" cy="504056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>
            <a:off x="2523932" y="3068960"/>
            <a:ext cx="432048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44"/>
          <p:cNvCxnSpPr>
            <a:endCxn id="39" idx="0"/>
          </p:cNvCxnSpPr>
          <p:nvPr/>
        </p:nvCxnSpPr>
        <p:spPr>
          <a:xfrm rot="5400000">
            <a:off x="4493951" y="3465350"/>
            <a:ext cx="1224136" cy="64516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1256" y="2944376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28384" y="3429000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39" grpId="0"/>
      <p:bldP spid="43" grpId="0"/>
      <p:bldP spid="54" grpId="0" animBg="1"/>
      <p:bldP spid="58" grpId="0"/>
      <p:bldP spid="62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Entities for Unparsed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Unparsed entities are general entities</a:t>
            </a:r>
          </a:p>
          <a:p>
            <a:pPr lvl="1"/>
            <a:r>
              <a:rPr lang="en-US" altLang="ko-KR" dirty="0" smtClean="0"/>
              <a:t>They become part of the body of an XML document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Contents of an unparsed entity</a:t>
            </a:r>
          </a:p>
          <a:p>
            <a:pPr lvl="1"/>
            <a:r>
              <a:rPr lang="en-US" altLang="ko-KR" dirty="0" smtClean="0"/>
              <a:t>Can be just about anything</a:t>
            </a:r>
          </a:p>
          <a:p>
            <a:pPr lvl="2"/>
            <a:r>
              <a:rPr lang="en-US" altLang="ko-KR" dirty="0" smtClean="0"/>
              <a:t>Image file, audio file, video file, etc.</a:t>
            </a:r>
          </a:p>
          <a:p>
            <a:pPr lvl="1"/>
            <a:r>
              <a:rPr lang="en-US" altLang="ko-KR" dirty="0" smtClean="0"/>
              <a:t>The XML parser won’t look at it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“image/jpeg” in &lt;!NOTATION&gt; can be </a:t>
            </a:r>
          </a:p>
          <a:p>
            <a:pPr lvl="1"/>
            <a:r>
              <a:rPr lang="en-US" altLang="ko-KR" dirty="0" smtClean="0"/>
              <a:t>a MIME type</a:t>
            </a:r>
          </a:p>
          <a:p>
            <a:pPr lvl="1"/>
            <a:r>
              <a:rPr lang="en-US" altLang="ko-KR" dirty="0" smtClean="0"/>
              <a:t>A URI</a:t>
            </a:r>
          </a:p>
          <a:p>
            <a:pPr lvl="1"/>
            <a:r>
              <a:rPr lang="en-US" altLang="ko-KR" dirty="0" smtClean="0"/>
              <a:t>Anything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564904"/>
            <a:ext cx="203588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55458" y="579597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rbel" pitchFamily="34" charset="0"/>
              </a:rPr>
              <a:t>The sample list of MIME type</a:t>
            </a:r>
            <a:endParaRPr lang="ko-KR" altLang="en-US" sz="1400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Embedding Unparsed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Embed entity into the XML document</a:t>
            </a:r>
          </a:p>
          <a:p>
            <a:pPr lvl="1"/>
            <a:r>
              <a:rPr lang="en-US" altLang="ko-KR" dirty="0" smtClean="0"/>
              <a:t>Entity for a unparsed content</a:t>
            </a:r>
          </a:p>
          <a:p>
            <a:pPr lvl="1"/>
            <a:r>
              <a:rPr lang="en-US" altLang="ko-KR" dirty="0" smtClean="0"/>
              <a:t>Through a special ENTITY attribute type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declare the attribute </a:t>
            </a:r>
          </a:p>
          <a:p>
            <a:pPr lvl="1"/>
            <a:r>
              <a:rPr lang="en-US" altLang="ko-KR" dirty="0" smtClean="0"/>
              <a:t>That will contain the reference to the unparsed entity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3645024"/>
            <a:ext cx="3744416" cy="24929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(wonder*)&gt;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 (name+, photo)&gt;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name (#PCDATA) 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name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language CDATA #REQUIRED&gt;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&lt;!NOTATION jpg SYSTEM "image/jpeg"&gt;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&lt;!ENTITY 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lighthouse_pic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SYSTEM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"lighthouse.jpg" NDATA jpg&gt;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photo EMPTY&gt;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photo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source ENTITY #REQUIRED&gt;</a:t>
            </a:r>
            <a:endParaRPr lang="ko-KR" altLang="en-US" sz="3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354742" y="5532222"/>
            <a:ext cx="1944216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3933056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  <a:t>Define element</a:t>
            </a:r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203848" y="5907252"/>
            <a:ext cx="360040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536" y="5904673"/>
            <a:ext cx="130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The name of the element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25379" y="6055821"/>
            <a:ext cx="489066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79712" y="6267292"/>
            <a:ext cx="1301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Attribute name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896890" y="6054806"/>
            <a:ext cx="432048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83968" y="639633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The attribute can contain references to an unparsed entity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420489" y="6058763"/>
            <a:ext cx="720080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20" idx="3"/>
          </p:cNvCxnSpPr>
          <p:nvPr/>
        </p:nvCxnSpPr>
        <p:spPr>
          <a:xfrm rot="10800000" flipV="1">
            <a:off x="1697496" y="5907070"/>
            <a:ext cx="1722379" cy="228436"/>
          </a:xfrm>
          <a:prstGeom prst="bentConnector3">
            <a:avLst>
              <a:gd name="adj1" fmla="val 9966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6" idx="6"/>
            <a:endCxn id="7" idx="1"/>
          </p:cNvCxnSpPr>
          <p:nvPr/>
        </p:nvCxnSpPr>
        <p:spPr>
          <a:xfrm flipV="1">
            <a:off x="4298958" y="4117722"/>
            <a:ext cx="1929226" cy="1522512"/>
          </a:xfrm>
          <a:prstGeom prst="bentConnector3">
            <a:avLst>
              <a:gd name="adj1" fmla="val 7874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29" idx="3"/>
          </p:cNvCxnSpPr>
          <p:nvPr/>
        </p:nvCxnSpPr>
        <p:spPr>
          <a:xfrm rot="10800000" flipV="1">
            <a:off x="3281671" y="6058762"/>
            <a:ext cx="472886" cy="347029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34" idx="1"/>
          </p:cNvCxnSpPr>
          <p:nvPr/>
        </p:nvCxnSpPr>
        <p:spPr>
          <a:xfrm rot="16200000" flipH="1">
            <a:off x="3893436" y="6236635"/>
            <a:ext cx="556357" cy="224708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5548" y="6093296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0" grpId="0"/>
      <p:bldP spid="29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Embedding Unparsed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 an XML document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sz="1800" dirty="0" smtClean="0"/>
              <a:t>Tips</a:t>
            </a:r>
          </a:p>
          <a:p>
            <a:pPr lvl="1"/>
            <a:r>
              <a:rPr lang="en-US" altLang="ko-KR" sz="1600" dirty="0" smtClean="0"/>
              <a:t>Notation information</a:t>
            </a:r>
          </a:p>
          <a:p>
            <a:pPr lvl="2"/>
            <a:r>
              <a:rPr lang="en-US" altLang="ko-KR" sz="1400" dirty="0" smtClean="0"/>
              <a:t>Help XML parser to view/play/display the unparsed entity</a:t>
            </a:r>
          </a:p>
          <a:p>
            <a:pPr lvl="3"/>
            <a:r>
              <a:rPr lang="en-US" altLang="ko-KR" sz="1200" dirty="0" smtClean="0"/>
              <a:t>Current browsers cannot</a:t>
            </a:r>
          </a:p>
          <a:p>
            <a:pPr lvl="1"/>
            <a:r>
              <a:rPr lang="en-US" altLang="ko-KR" sz="1600" dirty="0" smtClean="0"/>
              <a:t>Instead of unparsed entities</a:t>
            </a:r>
          </a:p>
          <a:p>
            <a:pPr lvl="2"/>
            <a:r>
              <a:rPr lang="en-US" altLang="ko-KR" sz="1400" dirty="0" smtClean="0"/>
              <a:t>You could set an element’s value to a URL</a:t>
            </a:r>
          </a:p>
          <a:p>
            <a:pPr lvl="3"/>
            <a:r>
              <a:rPr lang="en-US" altLang="ko-KR" sz="1200" dirty="0" smtClean="0"/>
              <a:t>That point to any file of your choosing</a:t>
            </a:r>
          </a:p>
          <a:p>
            <a:pPr lvl="3"/>
            <a:r>
              <a:rPr lang="en-US" altLang="ko-KR" sz="1200" dirty="0" smtClean="0"/>
              <a:t>Use attributes to clarify additional information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5656" y="1665531"/>
            <a:ext cx="4104456" cy="21082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 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standalone="no"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&lt;wonder&gt;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&lt;name language="English"&gt;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Lighthouse of Alexandria&lt;/name&gt;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&lt;name language="Greek"&gt;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‛o </a:t>
            </a:r>
            <a:r>
              <a:rPr lang="el-GR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Φάρος τ˜ης ’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l-GR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λεξανδρείας&lt;/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&lt;photo source="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lighthouse_pic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&lt;/wonder&gt;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ko-KR" altLang="en-US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915388" y="3308036"/>
            <a:ext cx="432048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570" y="4032102"/>
            <a:ext cx="1301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Entity name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771800" y="1772816"/>
            <a:ext cx="1944216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1621305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The document will rely on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an external file</a:t>
            </a:r>
            <a:endParaRPr lang="ko-KR" altLang="en-US" sz="14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2" name="직선 화살표 연결선 11"/>
          <p:cNvCxnSpPr>
            <a:stCxn id="10" idx="6"/>
            <a:endCxn id="11" idx="1"/>
          </p:cNvCxnSpPr>
          <p:nvPr/>
        </p:nvCxnSpPr>
        <p:spPr>
          <a:xfrm>
            <a:off x="4716016" y="1880828"/>
            <a:ext cx="1296144" cy="20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11760" y="3307469"/>
            <a:ext cx="1728192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3928" y="4046077"/>
            <a:ext cx="224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C00000"/>
                </a:solidFill>
                <a:latin typeface="Corbel" pitchFamily="34" charset="0"/>
              </a:rPr>
              <a:t>Attribute_name</a:t>
            </a:r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 = “entity name”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6" name="꺾인 연결선 15"/>
          <p:cNvCxnSpPr>
            <a:endCxn id="8" idx="3"/>
          </p:cNvCxnSpPr>
          <p:nvPr/>
        </p:nvCxnSpPr>
        <p:spPr>
          <a:xfrm rot="5400000">
            <a:off x="1574346" y="3636208"/>
            <a:ext cx="858578" cy="210211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15"/>
          <p:cNvCxnSpPr>
            <a:endCxn id="23" idx="1"/>
          </p:cNvCxnSpPr>
          <p:nvPr/>
        </p:nvCxnSpPr>
        <p:spPr>
          <a:xfrm rot="16200000" flipH="1">
            <a:off x="3129082" y="3389730"/>
            <a:ext cx="869613" cy="720080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14156" y="3732272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and Using Parameter Entities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Parameter entities</a:t>
            </a:r>
          </a:p>
          <a:p>
            <a:pPr lvl="1"/>
            <a:r>
              <a:rPr lang="en-US" altLang="ko-KR" dirty="0" smtClean="0"/>
              <a:t>Entities for the DTD</a:t>
            </a:r>
          </a:p>
          <a:p>
            <a:pPr lvl="1"/>
            <a:r>
              <a:rPr lang="en-US" altLang="ko-KR" dirty="0" smtClean="0"/>
              <a:t>The entities so far </a:t>
            </a:r>
          </a:p>
          <a:p>
            <a:pPr lvl="2"/>
            <a:r>
              <a:rPr lang="en-US" altLang="ko-KR" dirty="0" smtClean="0"/>
              <a:t>Will be used in an XML document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create a parameter entity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3573016"/>
            <a:ext cx="3744416" cy="2923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&lt;!ENTITY % p "(#PCDATA)"&gt;</a:t>
            </a:r>
            <a:endParaRPr lang="ko-KR" altLang="en-US" sz="3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67327" y="3660014"/>
            <a:ext cx="159006" cy="15151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22108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The entity is a </a:t>
            </a:r>
            <a:b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parameter entity</a:t>
            </a:r>
          </a:p>
        </p:txBody>
      </p:sp>
      <p:sp>
        <p:nvSpPr>
          <p:cNvPr id="20" name="타원 19"/>
          <p:cNvSpPr/>
          <p:nvPr/>
        </p:nvSpPr>
        <p:spPr>
          <a:xfrm>
            <a:off x="3211343" y="3667509"/>
            <a:ext cx="159006" cy="15151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21" name="직선 화살표 연결선 20"/>
          <p:cNvCxnSpPr>
            <a:stCxn id="20" idx="4"/>
            <a:endCxn id="25" idx="0"/>
          </p:cNvCxnSpPr>
          <p:nvPr/>
        </p:nvCxnSpPr>
        <p:spPr>
          <a:xfrm rot="16200000" flipH="1">
            <a:off x="2706435" y="4403431"/>
            <a:ext cx="1194156" cy="2533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71800" y="5013176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Entity name</a:t>
            </a:r>
          </a:p>
        </p:txBody>
      </p:sp>
      <p:sp>
        <p:nvSpPr>
          <p:cNvPr id="29" name="타원 28"/>
          <p:cNvSpPr/>
          <p:nvPr/>
        </p:nvSpPr>
        <p:spPr>
          <a:xfrm>
            <a:off x="3409434" y="3607548"/>
            <a:ext cx="874533" cy="253499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149080"/>
            <a:ext cx="2069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The shortcut text that </a:t>
            </a:r>
            <a:b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will appear when you use </a:t>
            </a:r>
            <a:b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the entity in your DTD</a:t>
            </a:r>
          </a:p>
        </p:txBody>
      </p:sp>
      <p:cxnSp>
        <p:nvCxnSpPr>
          <p:cNvPr id="17" name="꺾인 연결선 15"/>
          <p:cNvCxnSpPr>
            <a:stCxn id="29" idx="4"/>
            <a:endCxn id="35" idx="1"/>
          </p:cNvCxnSpPr>
          <p:nvPr/>
        </p:nvCxnSpPr>
        <p:spPr>
          <a:xfrm rot="16200000" flipH="1">
            <a:off x="4060688" y="3647059"/>
            <a:ext cx="657365" cy="1085339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5"/>
          <p:cNvCxnSpPr>
            <a:stCxn id="6" idx="4"/>
            <a:endCxn id="7" idx="3"/>
          </p:cNvCxnSpPr>
          <p:nvPr/>
        </p:nvCxnSpPr>
        <p:spPr>
          <a:xfrm rot="5400000">
            <a:off x="2264319" y="3600186"/>
            <a:ext cx="671173" cy="1093850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0024" y="3822948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0" grpId="0" animBg="1"/>
      <p:bldP spid="25" grpId="0"/>
      <p:bldP spid="29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and Using Parameter Entities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use a parameter entity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7287" y="1700808"/>
            <a:ext cx="3744416" cy="46782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&lt;!ENTITY % p "(#PCDATA)"&gt;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(wonder+)&gt;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 (name+, location,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height, history,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source*)&gt;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name %p;&gt;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name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language CDATA #REQUIRED&gt;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location %p;&gt;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height %p;&gt;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height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units CDATA #REQUIRED&gt;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history (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?,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?,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story)&gt;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%p;&gt;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endParaRPr lang="en-US" altLang="ko-KR" sz="9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era (BC | AD) #REQUIRED&gt;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%p;&gt;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endParaRPr lang="en-US" altLang="ko-KR" sz="9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era (BC | AD) #REQUIRED&gt;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%p;&gt;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story (#PCDATA |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)*&gt;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EMPTY&gt;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EMPTY&gt;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endParaRPr lang="en-US" altLang="ko-KR" sz="9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file CDATA #REQUIRED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 CDATA #REQUIRED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w CDATA #REQUIRED&gt;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source EMPTY&gt;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source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CDATA #REQUIRED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CDATA #REQUIRED&gt;</a:t>
            </a:r>
            <a:endParaRPr lang="ko-KR" altLang="en-US" sz="1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07904" y="2420888"/>
            <a:ext cx="216024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049" y="2386153"/>
            <a:ext cx="195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‘%’ + entity name +’;’</a:t>
            </a:r>
          </a:p>
        </p:txBody>
      </p:sp>
      <p:cxnSp>
        <p:nvCxnSpPr>
          <p:cNvPr id="8" name="직선 화살표 연결선 7"/>
          <p:cNvCxnSpPr>
            <a:stCxn id="6" idx="2"/>
            <a:endCxn id="7" idx="3"/>
          </p:cNvCxnSpPr>
          <p:nvPr/>
        </p:nvCxnSpPr>
        <p:spPr>
          <a:xfrm rot="10800000" flipV="1">
            <a:off x="2418348" y="2528900"/>
            <a:ext cx="1289556" cy="1114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961403" y="2818403"/>
            <a:ext cx="216024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844425" y="2963308"/>
            <a:ext cx="216024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090429" y="3781545"/>
            <a:ext cx="216024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33491" y="4194050"/>
            <a:ext cx="216024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91463" y="4608166"/>
            <a:ext cx="216024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3709" y="6361583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an External Parameter 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create an external parameter entity</a:t>
            </a:r>
          </a:p>
          <a:p>
            <a:pPr lvl="1"/>
            <a:r>
              <a:rPr lang="en-US" altLang="ko-KR" dirty="0" smtClean="0"/>
              <a:t>Create the entity’s content in an external file</a:t>
            </a:r>
          </a:p>
          <a:p>
            <a:pPr lvl="1"/>
            <a:r>
              <a:rPr lang="en-US" altLang="ko-KR" dirty="0" smtClean="0"/>
              <a:t>Save it as text only sing an </a:t>
            </a:r>
            <a:r>
              <a:rPr lang="en-US" altLang="ko-KR" b="1" dirty="0" smtClean="0"/>
              <a:t>.</a:t>
            </a:r>
            <a:r>
              <a:rPr lang="en-US" altLang="ko-KR" b="1" dirty="0" err="1" smtClean="0"/>
              <a:t>ent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extension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define an external parameter entity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420888"/>
            <a:ext cx="4032448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EMPTY&gt;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file CDATA #REQUIRED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w CDATA #REQUIRED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 CDATA #REQUIRED&gt;</a:t>
            </a:r>
          </a:p>
          <a:p>
            <a:endParaRPr lang="ko-KR" altLang="en-US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725144"/>
            <a:ext cx="4032448" cy="3385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&lt;!ENTITY %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full_pic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SYSTEM “pic.ent” &gt;</a:t>
            </a:r>
          </a:p>
          <a:p>
            <a:endParaRPr lang="ko-KR" altLang="en-US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9427" y="3625279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rbel" pitchFamily="34" charset="0"/>
              </a:rPr>
              <a:t>pic.ent</a:t>
            </a:r>
            <a:endParaRPr lang="ko-KR" altLang="en-US" sz="1400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84652" y="4778932"/>
            <a:ext cx="216024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30120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This is for a parameter entity</a:t>
            </a:r>
          </a:p>
        </p:txBody>
      </p:sp>
      <p:sp>
        <p:nvSpPr>
          <p:cNvPr id="23" name="타원 22"/>
          <p:cNvSpPr/>
          <p:nvPr/>
        </p:nvSpPr>
        <p:spPr>
          <a:xfrm>
            <a:off x="2086253" y="4789657"/>
            <a:ext cx="901571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25" name="직선 화살표 연결선 24"/>
          <p:cNvCxnSpPr>
            <a:stCxn id="23" idx="4"/>
            <a:endCxn id="29" idx="0"/>
          </p:cNvCxnSpPr>
          <p:nvPr/>
        </p:nvCxnSpPr>
        <p:spPr>
          <a:xfrm rot="5400000">
            <a:off x="2020603" y="5504851"/>
            <a:ext cx="1015607" cy="1726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79712" y="60212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Entity name</a:t>
            </a:r>
          </a:p>
        </p:txBody>
      </p:sp>
      <p:sp>
        <p:nvSpPr>
          <p:cNvPr id="31" name="타원 30"/>
          <p:cNvSpPr/>
          <p:nvPr/>
        </p:nvSpPr>
        <p:spPr>
          <a:xfrm>
            <a:off x="2927865" y="4789657"/>
            <a:ext cx="780040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1960" y="609329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The entity is defined externally </a:t>
            </a:r>
          </a:p>
        </p:txBody>
      </p:sp>
      <p:sp>
        <p:nvSpPr>
          <p:cNvPr id="39" name="타원 38"/>
          <p:cNvSpPr/>
          <p:nvPr/>
        </p:nvSpPr>
        <p:spPr>
          <a:xfrm>
            <a:off x="3707904" y="4797152"/>
            <a:ext cx="936104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36096" y="53732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Location of the file</a:t>
            </a:r>
          </a:p>
        </p:txBody>
      </p:sp>
      <p:cxnSp>
        <p:nvCxnSpPr>
          <p:cNvPr id="22" name="꺾인 연결선 15"/>
          <p:cNvCxnSpPr>
            <a:stCxn id="31" idx="4"/>
            <a:endCxn id="33" idx="1"/>
          </p:cNvCxnSpPr>
          <p:nvPr/>
        </p:nvCxnSpPr>
        <p:spPr>
          <a:xfrm rot="16200000" flipH="1">
            <a:off x="3144170" y="5179395"/>
            <a:ext cx="1241504" cy="894075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15"/>
          <p:cNvCxnSpPr>
            <a:stCxn id="39" idx="4"/>
            <a:endCxn id="43" idx="1"/>
          </p:cNvCxnSpPr>
          <p:nvPr/>
        </p:nvCxnSpPr>
        <p:spPr>
          <a:xfrm rot="16200000" flipH="1">
            <a:off x="4549062" y="4640070"/>
            <a:ext cx="513929" cy="1260140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15"/>
          <p:cNvCxnSpPr>
            <a:stCxn id="8" idx="4"/>
            <a:endCxn id="9" idx="3"/>
          </p:cNvCxnSpPr>
          <p:nvPr/>
        </p:nvCxnSpPr>
        <p:spPr>
          <a:xfrm rot="5400000">
            <a:off x="1594245" y="5164399"/>
            <a:ext cx="567862" cy="228976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60952" y="3595876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5036036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3" grpId="0" animBg="1"/>
      <p:bldP spid="29" grpId="0"/>
      <p:bldP spid="31" grpId="0" animBg="1"/>
      <p:bldP spid="33" grpId="0"/>
      <p:bldP spid="39" grpId="0" animBg="1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an External Parameter 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use external parameter entity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If you are using an internal DTD</a:t>
            </a:r>
          </a:p>
          <a:p>
            <a:pPr lvl="1"/>
            <a:r>
              <a:rPr lang="en-US" altLang="ko-KR" dirty="0" smtClean="0"/>
              <a:t>Then in the XML document containing the DTD</a:t>
            </a:r>
          </a:p>
          <a:p>
            <a:pPr lvl="1"/>
            <a:r>
              <a:rPr lang="en-US" altLang="ko-KR" dirty="0" smtClean="0"/>
              <a:t>Add </a:t>
            </a:r>
            <a:r>
              <a:rPr lang="en-US" altLang="ko-KR" b="1" dirty="0" smtClean="0"/>
              <a:t>standalone=“no”</a:t>
            </a:r>
          </a:p>
          <a:p>
            <a:pPr lvl="2"/>
            <a:r>
              <a:rPr lang="en-US" altLang="ko-KR" dirty="0" smtClean="0"/>
              <a:t>To the initial XML declaration</a:t>
            </a:r>
          </a:p>
          <a:p>
            <a:pPr lvl="2"/>
            <a:r>
              <a:rPr lang="en-US" altLang="ko-KR" dirty="0" smtClean="0"/>
              <a:t>This tells the XML parser that the document will rely on an external file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1628800"/>
            <a:ext cx="3744416" cy="19082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&lt;!ENTITY %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full_pic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SYSTEM "pic.ent"&gt;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(wonder+)&gt;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 (name+, location,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height, history,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source*)&gt;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story (#PCDATA |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)*&gt;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EMPTY&gt;</a:t>
            </a:r>
          </a:p>
          <a:p>
            <a:r>
              <a:rPr lang="en-US" altLang="ko-KR" sz="9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altLang="ko-KR" sz="9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full_pic</a:t>
            </a:r>
            <a:r>
              <a:rPr lang="en-US" altLang="ko-KR" sz="9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source EMPTY&gt;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source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CDATA #REQUIRED</a:t>
            </a:r>
          </a:p>
          <a:p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9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9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CDATA #REQUIRED&gt;</a:t>
            </a:r>
            <a:endParaRPr lang="ko-KR" altLang="en-US" sz="1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35279" y="2746395"/>
            <a:ext cx="901571" cy="21602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9168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Same way you would an internal parameter entity</a:t>
            </a:r>
          </a:p>
        </p:txBody>
      </p:sp>
      <p:cxnSp>
        <p:nvCxnSpPr>
          <p:cNvPr id="9" name="꺾인 연결선 15"/>
          <p:cNvCxnSpPr>
            <a:stCxn id="6" idx="2"/>
            <a:endCxn id="7" idx="2"/>
          </p:cNvCxnSpPr>
          <p:nvPr/>
        </p:nvCxnSpPr>
        <p:spPr>
          <a:xfrm rot="10800000">
            <a:off x="1511661" y="2440053"/>
            <a:ext cx="1123619" cy="414355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2160" y="3516248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Creating a General Entity</a:t>
            </a:r>
          </a:p>
          <a:p>
            <a:r>
              <a:rPr lang="en-US" altLang="ko-KR" dirty="0" smtClean="0"/>
              <a:t>Using General Entities</a:t>
            </a:r>
          </a:p>
          <a:p>
            <a:r>
              <a:rPr lang="en-US" altLang="ko-KR" dirty="0" smtClean="0"/>
              <a:t>Creating an External General Entity</a:t>
            </a:r>
          </a:p>
          <a:p>
            <a:r>
              <a:rPr lang="en-US" altLang="ko-KR" dirty="0" smtClean="0"/>
              <a:t>Using External General Entities</a:t>
            </a:r>
          </a:p>
          <a:p>
            <a:r>
              <a:rPr lang="en-US" altLang="ko-KR" dirty="0" smtClean="0"/>
              <a:t>Creating Entities for Unparsed Content</a:t>
            </a:r>
          </a:p>
          <a:p>
            <a:r>
              <a:rPr lang="en-US" altLang="ko-KR" dirty="0" smtClean="0"/>
              <a:t>Embedding Unparsed Content</a:t>
            </a:r>
          </a:p>
          <a:p>
            <a:r>
              <a:rPr lang="en-US" altLang="ko-KR" dirty="0" smtClean="0"/>
              <a:t>Creating and Using Parameter Entities</a:t>
            </a:r>
          </a:p>
          <a:p>
            <a:r>
              <a:rPr lang="en-US" altLang="ko-KR" dirty="0" smtClean="0"/>
              <a:t>Creating an External Parameter Entity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Creating a General 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Internal general entities</a:t>
            </a:r>
          </a:p>
          <a:p>
            <a:pPr lvl="1"/>
            <a:r>
              <a:rPr lang="en-US" altLang="ko-KR" dirty="0" smtClean="0"/>
              <a:t>Defined in a DTD</a:t>
            </a:r>
          </a:p>
          <a:p>
            <a:pPr lvl="1"/>
            <a:r>
              <a:rPr lang="en-US" altLang="ko-KR" dirty="0" smtClean="0"/>
              <a:t>Simply represent text</a:t>
            </a:r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r>
              <a:rPr lang="en-US" altLang="ko-KR" dirty="0" smtClean="0"/>
              <a:t>Entity name</a:t>
            </a:r>
          </a:p>
          <a:p>
            <a:pPr lvl="1"/>
            <a:r>
              <a:rPr lang="en-US" altLang="ko-KR" dirty="0" smtClean="0"/>
              <a:t>Entity name must follow the rules for valid XML names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Five built-in general entities</a:t>
            </a:r>
          </a:p>
          <a:p>
            <a:pPr lvl="1"/>
            <a:r>
              <a:rPr lang="en-US" altLang="ko-KR" b="1" i="1" dirty="0" smtClean="0"/>
              <a:t>&amp;amp;</a:t>
            </a:r>
            <a:r>
              <a:rPr lang="en-US" altLang="ko-KR" i="1" dirty="0" smtClean="0"/>
              <a:t> , </a:t>
            </a:r>
            <a:r>
              <a:rPr lang="en-US" altLang="ko-KR" b="1" i="1" dirty="0" smtClean="0"/>
              <a:t>&amp;</a:t>
            </a:r>
            <a:r>
              <a:rPr lang="en-US" altLang="ko-KR" b="1" i="1" dirty="0" err="1" smtClean="0"/>
              <a:t>lt</a:t>
            </a:r>
            <a:r>
              <a:rPr lang="en-US" altLang="ko-KR" b="1" i="1" dirty="0" smtClean="0"/>
              <a:t>;</a:t>
            </a:r>
            <a:r>
              <a:rPr lang="en-US" altLang="ko-KR" i="1" dirty="0" smtClean="0"/>
              <a:t> , </a:t>
            </a:r>
            <a:r>
              <a:rPr lang="en-US" altLang="ko-KR" b="1" i="1" dirty="0" smtClean="0"/>
              <a:t>&amp;</a:t>
            </a:r>
            <a:r>
              <a:rPr lang="en-US" altLang="ko-KR" b="1" i="1" dirty="0" err="1" smtClean="0"/>
              <a:t>gt</a:t>
            </a:r>
            <a:r>
              <a:rPr lang="en-US" altLang="ko-KR" b="1" i="1" dirty="0" smtClean="0"/>
              <a:t>;</a:t>
            </a:r>
            <a:r>
              <a:rPr lang="en-US" altLang="ko-KR" i="1" dirty="0" smtClean="0"/>
              <a:t> , </a:t>
            </a:r>
            <a:r>
              <a:rPr lang="en-US" altLang="ko-KR" b="1" i="1" dirty="0" smtClean="0"/>
              <a:t>&amp;</a:t>
            </a:r>
            <a:r>
              <a:rPr lang="en-US" altLang="ko-KR" b="1" i="1" dirty="0" err="1" smtClean="0"/>
              <a:t>quot</a:t>
            </a:r>
            <a:r>
              <a:rPr lang="en-US" altLang="ko-KR" b="1" i="1" dirty="0" smtClean="0"/>
              <a:t>;</a:t>
            </a:r>
            <a:r>
              <a:rPr lang="en-US" altLang="ko-KR" i="1" dirty="0" smtClean="0"/>
              <a:t> , </a:t>
            </a:r>
            <a:r>
              <a:rPr lang="en-US" altLang="ko-KR" b="1" i="1" dirty="0" smtClean="0"/>
              <a:t>&amp;</a:t>
            </a:r>
            <a:r>
              <a:rPr lang="en-US" altLang="ko-KR" b="1" i="1" dirty="0" err="1" smtClean="0"/>
              <a:t>apost</a:t>
            </a:r>
            <a:r>
              <a:rPr lang="en-US" altLang="ko-KR" b="1" i="1" dirty="0" smtClean="0"/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411596"/>
            <a:ext cx="5688632" cy="4770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3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&lt;!ENTITY wow “Wonders of the World”&gt;</a:t>
            </a:r>
          </a:p>
          <a:p>
            <a:pPr algn="ctr"/>
            <a:endParaRPr lang="ko-KR" altLang="en-US" sz="3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216548" y="2777986"/>
            <a:ext cx="504056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69828" y="295312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  <a:t>entity name</a:t>
            </a:r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851920" y="2771636"/>
            <a:ext cx="2664296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27717" y="298766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  <a:t>content</a:t>
            </a:r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30" name="Shape 29"/>
          <p:cNvCxnSpPr>
            <a:endCxn id="24" idx="3"/>
          </p:cNvCxnSpPr>
          <p:nvPr/>
        </p:nvCxnSpPr>
        <p:spPr>
          <a:xfrm rot="5400000">
            <a:off x="3128783" y="2846703"/>
            <a:ext cx="366155" cy="216024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/>
          <p:nvPr/>
        </p:nvCxnSpPr>
        <p:spPr>
          <a:xfrm>
            <a:off x="4283968" y="2771636"/>
            <a:ext cx="943749" cy="40069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93985" y="2866504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General Entities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use general entities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1594892"/>
            <a:ext cx="4104456" cy="272382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first and most interesting fact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about the gardens is that there is </a:t>
            </a:r>
            <a:b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significant controversy about</a:t>
            </a:r>
            <a:b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whether the gardens existed at all.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Regardless of the final outcome.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it is interesting to note that the</a:t>
            </a:r>
            <a:b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imagination of the poets and </a:t>
            </a:r>
            <a:b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ancient historians have created one</a:t>
            </a:r>
            <a:b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of the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&amp;wow;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&lt;/story&gt;</a:t>
            </a:r>
          </a:p>
          <a:p>
            <a:endParaRPr lang="ko-KR" altLang="en-US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285032" y="3682474"/>
            <a:ext cx="648072" cy="432048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5013176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rbel" pitchFamily="34" charset="0"/>
              </a:rPr>
              <a:t>‘&amp;’ + Entity name + ‘;’</a:t>
            </a:r>
            <a:endParaRPr lang="ko-KR" altLang="en-US" sz="14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1594242"/>
            <a:ext cx="4032448" cy="435503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 align="center"&gt;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&lt;strong&gt;HANGING GARDENS OF BABYLON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&lt;/strong&gt;&lt;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="gardens.jpg"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width="264" height="175"&gt;&lt;/p&gt;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Hanging Gardens of Babylon was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built in 600 BC and was destroyed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by earthquake in 226 BC.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first and most interesting fact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about the gardens is that there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 significant controversy about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whether the gardens existed at all.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Regardless of the final outcome, it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 interesting to note that the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imagination of the poets and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ancient historians have created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one of the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Wonders of the World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68144" y="5122634"/>
            <a:ext cx="2448272" cy="57606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594928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&amp;wow “expands”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5" name="Shape 31"/>
          <p:cNvCxnSpPr>
            <a:stCxn id="6" idx="4"/>
            <a:endCxn id="7" idx="1"/>
          </p:cNvCxnSpPr>
          <p:nvPr/>
        </p:nvCxnSpPr>
        <p:spPr>
          <a:xfrm rot="16200000" flipH="1">
            <a:off x="1376131" y="4347459"/>
            <a:ext cx="1052543" cy="586668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31"/>
          <p:cNvCxnSpPr>
            <a:stCxn id="11" idx="4"/>
            <a:endCxn id="12" idx="3"/>
          </p:cNvCxnSpPr>
          <p:nvPr/>
        </p:nvCxnSpPr>
        <p:spPr>
          <a:xfrm rot="5400000">
            <a:off x="5305919" y="4347585"/>
            <a:ext cx="435248" cy="3137475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668" y="428380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4249" y="5938232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[html]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General Entities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Use</a:t>
            </a:r>
            <a:r>
              <a:rPr lang="en-US" altLang="ko-KR" dirty="0" smtClean="0"/>
              <a:t> general entity </a:t>
            </a:r>
            <a:r>
              <a:rPr lang="en-US" altLang="ko-KR" b="1" dirty="0" smtClean="0"/>
              <a:t>after</a:t>
            </a:r>
            <a:r>
              <a:rPr lang="en-US" altLang="ko-KR" dirty="0" smtClean="0"/>
              <a:t> it has been </a:t>
            </a:r>
            <a:r>
              <a:rPr lang="en-US" altLang="ko-KR" b="1" dirty="0" smtClean="0"/>
              <a:t>defined</a:t>
            </a:r>
            <a:r>
              <a:rPr lang="en-US" altLang="ko-KR" dirty="0" smtClean="0"/>
              <a:t> in the DTD</a:t>
            </a:r>
          </a:p>
          <a:p>
            <a:pPr lvl="1"/>
            <a:r>
              <a:rPr lang="en-US" altLang="ko-KR" dirty="0" smtClean="0"/>
              <a:t>If not, the parser will return an error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Special  symbols</a:t>
            </a:r>
          </a:p>
          <a:p>
            <a:pPr lvl="1"/>
            <a:r>
              <a:rPr lang="en-US" altLang="ko-KR" dirty="0" smtClean="0"/>
              <a:t>E.g.) </a:t>
            </a:r>
            <a:r>
              <a:rPr lang="en-US" altLang="ko-KR" b="1" dirty="0" smtClean="0"/>
              <a:t>&amp;246</a:t>
            </a:r>
            <a:r>
              <a:rPr lang="en-US" altLang="ko-KR" dirty="0" smtClean="0"/>
              <a:t>;  generate the     symbol</a:t>
            </a:r>
          </a:p>
          <a:p>
            <a:pPr lvl="1"/>
            <a:r>
              <a:rPr lang="en-US" altLang="ko-KR" dirty="0" smtClean="0"/>
              <a:t>They are not entities</a:t>
            </a:r>
          </a:p>
          <a:p>
            <a:pPr lvl="2"/>
            <a:r>
              <a:rPr lang="en-US" altLang="ko-KR" dirty="0" smtClean="0"/>
              <a:t>Do not need to be declared in the DTD</a:t>
            </a:r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General entities are used in </a:t>
            </a:r>
            <a:r>
              <a:rPr lang="en-US" altLang="ko-KR" b="1" dirty="0" smtClean="0"/>
              <a:t>XML document only</a:t>
            </a:r>
          </a:p>
          <a:p>
            <a:pPr lvl="1"/>
            <a:r>
              <a:rPr lang="en-US" altLang="ko-KR" dirty="0" smtClean="0"/>
              <a:t>Cannot be used in XSLT documents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You may use an entity within another entity’s definition</a:t>
            </a:r>
          </a:p>
          <a:p>
            <a:pPr lvl="1"/>
            <a:r>
              <a:rPr lang="en-US" altLang="ko-KR" dirty="0" smtClean="0"/>
              <a:t>As long as there is no circular 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0141" y="2693680"/>
            <a:ext cx="17415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an External General Entity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External general entity</a:t>
            </a:r>
          </a:p>
          <a:p>
            <a:pPr lvl="1"/>
            <a:r>
              <a:rPr lang="en-US" altLang="ko-KR" dirty="0" smtClean="0"/>
              <a:t>Larger entity</a:t>
            </a:r>
          </a:p>
          <a:p>
            <a:pPr lvl="1"/>
            <a:r>
              <a:rPr lang="en-US" altLang="ko-KR" dirty="0" smtClean="0"/>
              <a:t>Reused in multiple DTD documents</a:t>
            </a:r>
          </a:p>
          <a:p>
            <a:pPr lvl="1"/>
            <a:r>
              <a:rPr lang="en-US" altLang="ko-KR" dirty="0" smtClean="0"/>
              <a:t>Save it in a separate external document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create an external general entity</a:t>
            </a:r>
          </a:p>
          <a:p>
            <a:pPr lvl="1"/>
            <a:r>
              <a:rPr lang="en-US" altLang="ko-KR" dirty="0" smtClean="0"/>
              <a:t>Create the content for the entity in an external file</a:t>
            </a:r>
          </a:p>
          <a:p>
            <a:pPr lvl="1"/>
            <a:r>
              <a:rPr lang="en-US" altLang="ko-KR" dirty="0" smtClean="0"/>
              <a:t>Save the file as text-only using an extension of </a:t>
            </a:r>
            <a:r>
              <a:rPr lang="en-US" altLang="ko-KR" b="1" i="1" dirty="0" smtClean="0"/>
              <a:t>.</a:t>
            </a:r>
            <a:r>
              <a:rPr lang="en-US" altLang="ko-KR" b="1" i="1" dirty="0" err="1" smtClean="0"/>
              <a:t>ent</a:t>
            </a:r>
            <a:endParaRPr lang="en-US" altLang="ko-KR" b="1" i="1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465270"/>
            <a:ext cx="4032448" cy="3539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&lt;!ENTITY wow “Wonders of the World”&gt;</a:t>
            </a:r>
          </a:p>
          <a:p>
            <a:endParaRPr lang="ko-KR" altLang="en-US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485986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gardens.ent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4471020"/>
            <a:ext cx="4032448" cy="4924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&lt;!ENTITY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gardens_story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SYSTEM “gardens.ent”&gt;</a:t>
            </a:r>
          </a:p>
          <a:p>
            <a:endParaRPr lang="ko-KR" altLang="en-US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58375" y="4909416"/>
            <a:ext cx="1025793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10" idx="0"/>
          </p:cNvCxnSpPr>
          <p:nvPr/>
        </p:nvCxnSpPr>
        <p:spPr>
          <a:xfrm rot="10800000" flipV="1">
            <a:off x="5119459" y="4915118"/>
            <a:ext cx="388646" cy="288030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008" y="520314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entity name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01146" y="4900151"/>
            <a:ext cx="531094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H="1">
            <a:off x="6169432" y="5127076"/>
            <a:ext cx="466448" cy="3706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8144" y="536215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entity defined</a:t>
            </a:r>
            <a:b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externally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889574" y="4923001"/>
            <a:ext cx="994794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6" idx="0"/>
          </p:cNvCxnSpPr>
          <p:nvPr/>
        </p:nvCxnSpPr>
        <p:spPr>
          <a:xfrm>
            <a:off x="7380305" y="4930106"/>
            <a:ext cx="557465" cy="432048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6296" y="5362154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Location of the file</a:t>
            </a:r>
            <a:endParaRPr lang="ko-KR" altLang="en-US" sz="12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528" y="4803100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70541" y="4941168"/>
            <a:ext cx="5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dtd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an External General 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Location of the file</a:t>
            </a:r>
          </a:p>
          <a:p>
            <a:pPr lvl="1"/>
            <a:r>
              <a:rPr lang="en-US" altLang="ko-KR" dirty="0" smtClean="0"/>
              <a:t>File on your computer</a:t>
            </a:r>
          </a:p>
          <a:p>
            <a:pPr lvl="1"/>
            <a:r>
              <a:rPr lang="en-US" altLang="ko-KR" dirty="0" smtClean="0"/>
              <a:t>Local area network</a:t>
            </a:r>
          </a:p>
          <a:p>
            <a:pPr lvl="1"/>
            <a:r>
              <a:rPr lang="en-US" altLang="ko-KR" dirty="0" smtClean="0"/>
              <a:t>Internet</a:t>
            </a:r>
          </a:p>
          <a:p>
            <a:pPr lvl="2"/>
            <a:endParaRPr lang="en-US" altLang="ko-KR" b="1" i="1" dirty="0" smtClean="0"/>
          </a:p>
          <a:p>
            <a:r>
              <a:rPr lang="en-US" altLang="ko-KR" b="1" i="1" dirty="0" smtClean="0"/>
              <a:t>.</a:t>
            </a:r>
            <a:r>
              <a:rPr lang="en-US" altLang="ko-KR" b="1" i="1" dirty="0" err="1" smtClean="0"/>
              <a:t>ent</a:t>
            </a:r>
            <a:r>
              <a:rPr lang="en-US" altLang="ko-KR" dirty="0" smtClean="0"/>
              <a:t> extension</a:t>
            </a:r>
          </a:p>
          <a:p>
            <a:pPr lvl="1"/>
            <a:r>
              <a:rPr lang="en-US" altLang="ko-KR" dirty="0" smtClean="0"/>
              <a:t>Not required</a:t>
            </a:r>
          </a:p>
          <a:p>
            <a:pPr lvl="1"/>
            <a:r>
              <a:rPr lang="en-US" altLang="ko-KR" dirty="0" smtClean="0"/>
              <a:t>But most common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6692" y="1722727"/>
            <a:ext cx="4104456" cy="38010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standalone="no"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 language="English"&gt;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Hanging Gardens of Babylon&lt;/name&gt;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&lt;location&gt;Al Hillah, Iraq&lt;/location&gt;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&lt;height units="feet"&gt;0&lt;/height&gt;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600&lt;/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226&lt;/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earthquake&lt;/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gardens_story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 </a:t>
            </a:r>
          </a:p>
          <a:p>
            <a:endParaRPr lang="ko-KR" altLang="en-US" sz="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External General Entities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use external general entities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203356" y="1692104"/>
            <a:ext cx="2267686" cy="432048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0972" y="1586508"/>
            <a:ext cx="367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  <a:t>Tells the XML parser that the </a:t>
            </a:r>
            <a:b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  <a:t>document will rely on an external file</a:t>
            </a:r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0" name="직선 화살표 연결선 9"/>
          <p:cNvCxnSpPr>
            <a:stCxn id="8" idx="6"/>
            <a:endCxn id="9" idx="1"/>
          </p:cNvCxnSpPr>
          <p:nvPr/>
        </p:nvCxnSpPr>
        <p:spPr>
          <a:xfrm>
            <a:off x="4471042" y="1908128"/>
            <a:ext cx="869930" cy="15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80760" y="4701072"/>
            <a:ext cx="2267686" cy="432048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83676" y="471644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‘&amp;’ + entity name + ‘;’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22" name="직선 화살표 연결선 21"/>
          <p:cNvCxnSpPr>
            <a:stCxn id="20" idx="6"/>
            <a:endCxn id="21" idx="1"/>
          </p:cNvCxnSpPr>
          <p:nvPr/>
        </p:nvCxnSpPr>
        <p:spPr>
          <a:xfrm flipV="1">
            <a:off x="2848446" y="4901106"/>
            <a:ext cx="2235230" cy="1599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252" y="551614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Entities for Unparsed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Parsed entities</a:t>
            </a:r>
          </a:p>
          <a:p>
            <a:pPr lvl="1"/>
            <a:r>
              <a:rPr lang="en-US" altLang="ko-KR" dirty="0" smtClean="0"/>
              <a:t>Entities that contain text </a:t>
            </a:r>
          </a:p>
          <a:p>
            <a:pPr lvl="1"/>
            <a:r>
              <a:rPr lang="en-US" altLang="ko-KR" dirty="0" smtClean="0"/>
              <a:t>The XML parser looks at them and analyzes them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Unparsed entities</a:t>
            </a:r>
          </a:p>
          <a:p>
            <a:pPr lvl="1"/>
            <a:r>
              <a:rPr lang="en-US" altLang="ko-KR" dirty="0" smtClean="0"/>
              <a:t>Don’t usually contain text</a:t>
            </a:r>
          </a:p>
          <a:p>
            <a:pPr lvl="2"/>
            <a:r>
              <a:rPr lang="en-US" altLang="ko-KR" dirty="0" smtClean="0"/>
              <a:t>But can contain text</a:t>
            </a:r>
          </a:p>
          <a:p>
            <a:pPr lvl="1"/>
            <a:r>
              <a:rPr lang="en-US" altLang="ko-KR" dirty="0" smtClean="0"/>
              <a:t>Bypassed by the XML parser</a:t>
            </a:r>
          </a:p>
          <a:p>
            <a:pPr lvl="1"/>
            <a:r>
              <a:rPr lang="en-US" altLang="ko-KR" dirty="0" smtClean="0"/>
              <a:t>Embed non-text or non-XML content into an XML document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create unparsed content</a:t>
            </a:r>
          </a:p>
          <a:p>
            <a:pPr lvl="1"/>
            <a:r>
              <a:rPr lang="en-US" altLang="ko-KR" dirty="0" smtClean="0"/>
              <a:t>Create the data</a:t>
            </a:r>
          </a:p>
          <a:p>
            <a:pPr lvl="2"/>
            <a:r>
              <a:rPr lang="en-US" altLang="ko-KR" dirty="0" smtClean="0"/>
              <a:t>You want to embed in the XML document</a:t>
            </a:r>
          </a:p>
          <a:p>
            <a:pPr lvl="3"/>
            <a:r>
              <a:rPr lang="en-US" altLang="ko-KR" dirty="0" smtClean="0"/>
              <a:t>Anything;  plain  text, an image file, a video file, a PDF file, or anything else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15334</TotalTime>
  <Words>1376</Words>
  <Application>Microsoft Office PowerPoint</Application>
  <PresentationFormat>화면 슬라이드 쇼(4:3)</PresentationFormat>
  <Paragraphs>384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SNU IDB Lab.</vt:lpstr>
      <vt:lpstr>Ch. 7: Entities and Notations in DTDs</vt:lpstr>
      <vt:lpstr>Contents</vt:lpstr>
      <vt:lpstr>Creating a General Entity</vt:lpstr>
      <vt:lpstr>Using General Entities</vt:lpstr>
      <vt:lpstr>Using General Entities</vt:lpstr>
      <vt:lpstr>Creating an External General Entity</vt:lpstr>
      <vt:lpstr>Creating an External General Entity</vt:lpstr>
      <vt:lpstr>Using External General Entities</vt:lpstr>
      <vt:lpstr>Creating Entities for Unparsed Content</vt:lpstr>
      <vt:lpstr>Creating Entities for Unparsed Content</vt:lpstr>
      <vt:lpstr>Creating Entities for Unparsed Content</vt:lpstr>
      <vt:lpstr>Embedding Unparsed Content</vt:lpstr>
      <vt:lpstr>Embedding Unparsed Content</vt:lpstr>
      <vt:lpstr>Creating and Using Parameter Entities</vt:lpstr>
      <vt:lpstr>Creating and Using Parameter Entities</vt:lpstr>
      <vt:lpstr>Creating an External Parameter Entity</vt:lpstr>
      <vt:lpstr>Creating an External Parameter Entity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1382</cp:revision>
  <dcterms:created xsi:type="dcterms:W3CDTF">2006-10-05T04:04:58Z</dcterms:created>
  <dcterms:modified xsi:type="dcterms:W3CDTF">2011-07-11T09:42:59Z</dcterms:modified>
</cp:coreProperties>
</file>