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9" r:id="rId3"/>
    <p:sldId id="355" r:id="rId4"/>
    <p:sldId id="384" r:id="rId5"/>
    <p:sldId id="365" r:id="rId6"/>
    <p:sldId id="367" r:id="rId7"/>
    <p:sldId id="357" r:id="rId8"/>
    <p:sldId id="385" r:id="rId9"/>
    <p:sldId id="388" r:id="rId10"/>
    <p:sldId id="389" r:id="rId11"/>
    <p:sldId id="390" r:id="rId12"/>
    <p:sldId id="391" r:id="rId13"/>
    <p:sldId id="392" r:id="rId14"/>
    <p:sldId id="393" r:id="rId15"/>
    <p:sldId id="394" r:id="rId16"/>
    <p:sldId id="395" r:id="rId17"/>
    <p:sldId id="387" r:id="rId18"/>
    <p:sldId id="401" r:id="rId19"/>
    <p:sldId id="398" r:id="rId20"/>
    <p:sldId id="399" r:id="rId21"/>
    <p:sldId id="400" r:id="rId22"/>
    <p:sldId id="402" r:id="rId23"/>
    <p:sldId id="284" r:id="rId24"/>
    <p:sldId id="323" r:id="rId25"/>
    <p:sldId id="368" r:id="rId26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5" autoAdjust="0"/>
    <p:restoredTop sz="88298" autoAdjust="0"/>
  </p:normalViewPr>
  <p:slideViewPr>
    <p:cSldViewPr>
      <p:cViewPr varScale="1">
        <p:scale>
          <a:sx n="107" d="100"/>
          <a:sy n="107" d="100"/>
        </p:scale>
        <p:origin x="-96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64767-9A2E-4752-9542-9FBBA8DB4FD4}" type="datetimeFigureOut">
              <a:rPr lang="ko-KR" altLang="en-US" smtClean="0"/>
              <a:t>2013-07-11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1E1F5-2B45-4EC3-BF57-CB756619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0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70784" y="6597353"/>
            <a:ext cx="802432" cy="216023"/>
          </a:xfrm>
        </p:spPr>
        <p:txBody>
          <a:bodyPr/>
          <a:lstStyle>
            <a:lvl1pPr algn="ctr">
              <a:defRPr/>
            </a:lvl1pPr>
          </a:lstStyle>
          <a:p>
            <a:fld id="{10211B80-7C79-41F7-9946-37F518A5652A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62F2B98C-308B-435C-8F66-72B8D7852B72}" type="datetime1">
              <a:rPr lang="ko-KR" altLang="en-US" smtClean="0"/>
              <a:t>2013-07-11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mtClean="0"/>
              <a:t>SPARQL Basic Graph Pattern Processing with Iterative MapReduce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3096344"/>
          </a:xfrm>
        </p:spPr>
        <p:txBody>
          <a:bodyPr/>
          <a:lstStyle/>
          <a:p>
            <a:r>
              <a:rPr lang="en-US" altLang="ko-KR" smtClean="0"/>
              <a:t>Jaeseok Myung, Jongheum Yeon, Sang-goo Lee</a:t>
            </a:r>
          </a:p>
          <a:p>
            <a:r>
              <a:rPr lang="en-US" altLang="ko-KR" smtClean="0"/>
              <a:t>Seoul National University</a:t>
            </a:r>
            <a:endParaRPr lang="en-US" altLang="ko-KR" dirty="0" smtClean="0"/>
          </a:p>
          <a:p>
            <a:r>
              <a:rPr lang="en-US" altLang="ko-KR" smtClean="0"/>
              <a:t>MDAC 2010   </a:t>
            </a:r>
            <a:endParaRPr lang="en-US" altLang="ko-KR" dirty="0"/>
          </a:p>
          <a:p>
            <a:pPr algn="r"/>
            <a:r>
              <a:rPr lang="en-US" altLang="ko-KR" smtClean="0"/>
              <a:t>12 </a:t>
            </a:r>
            <a:r>
              <a:rPr lang="en-US" altLang="ko-KR" smtClean="0"/>
              <a:t>July </a:t>
            </a:r>
            <a:r>
              <a:rPr lang="en-US" altLang="ko-KR" dirty="0" smtClean="0"/>
              <a:t>2013</a:t>
            </a:r>
          </a:p>
          <a:p>
            <a:pPr algn="r"/>
            <a:r>
              <a:rPr lang="en-US" altLang="ko-KR" dirty="0" smtClean="0"/>
              <a:t>SNU IDB Lab.</a:t>
            </a:r>
          </a:p>
          <a:p>
            <a:pPr algn="r"/>
            <a:r>
              <a:rPr lang="en-US" altLang="ko-KR" dirty="0" smtClean="0"/>
              <a:t>Min Sup Lee</a:t>
            </a:r>
          </a:p>
        </p:txBody>
      </p:sp>
    </p:spTree>
    <p:extLst>
      <p:ext uri="{BB962C8B-B14F-4D97-AF65-F5344CB8AC3E}">
        <p14:creationId xmlns:p14="http://schemas.microsoft.com/office/powerpoint/2010/main" val="226458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Map Output</a:t>
            </a: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>
              <a:sym typeface="Wingdings" pitchFamily="2" charset="2"/>
            </a:endParaRPr>
          </a:p>
          <a:p>
            <a:pPr lvl="1"/>
            <a:endParaRPr lang="en-US" altLang="ko-KR" dirty="0">
              <a:sym typeface="Wingdings" pitchFamily="2" charset="2"/>
            </a:endParaRPr>
          </a:p>
        </p:txBody>
      </p:sp>
      <p:pic>
        <p:nvPicPr>
          <p:cNvPr id="2050" name="Picture 2" descr="C:\Users\Min Sup\Desktop\2013년 1학기\세미나\랩세미나 2013-07-12\images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032868"/>
            <a:ext cx="4571756" cy="1604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395536" y="2780928"/>
            <a:ext cx="8280920" cy="381642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MapReduce Selection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170784" y="6597353"/>
            <a:ext cx="802432" cy="216023"/>
          </a:xfrm>
        </p:spPr>
        <p:txBody>
          <a:bodyPr/>
          <a:lstStyle/>
          <a:p>
            <a:fld id="{10211B80-7C79-41F7-9946-37F518A5652A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83784" y="241159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/>
              <a:t>Map Phase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1109566" y="2883409"/>
            <a:ext cx="862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smtClean="0"/>
              <a:t>[</a:t>
            </a:r>
            <a:r>
              <a:rPr lang="en-US" altLang="ko-KR" sz="1400" b="1" smtClean="0"/>
              <a:t>Map </a:t>
            </a:r>
            <a:r>
              <a:rPr lang="en-US" altLang="ko-KR" sz="1400" b="1" dirty="0" smtClean="0"/>
              <a:t>1]</a:t>
            </a:r>
            <a:endParaRPr lang="ko-KR" altLang="en-US" sz="1400" b="1" dirty="0"/>
          </a:p>
        </p:txBody>
      </p:sp>
      <p:sp>
        <p:nvSpPr>
          <p:cNvPr id="55" name="직사각형 54"/>
          <p:cNvSpPr/>
          <p:nvPr/>
        </p:nvSpPr>
        <p:spPr>
          <a:xfrm>
            <a:off x="1109566" y="4437112"/>
            <a:ext cx="862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smtClean="0"/>
              <a:t>[</a:t>
            </a:r>
            <a:r>
              <a:rPr lang="en-US" altLang="ko-KR" sz="1400" b="1" smtClean="0"/>
              <a:t>Map </a:t>
            </a:r>
            <a:r>
              <a:rPr lang="en-US" altLang="ko-KR" sz="1400" b="1" dirty="0" smtClean="0"/>
              <a:t>2]</a:t>
            </a:r>
            <a:endParaRPr lang="ko-KR" altLang="en-US" sz="1400" b="1" dirty="0"/>
          </a:p>
        </p:txBody>
      </p:sp>
      <p:sp>
        <p:nvSpPr>
          <p:cNvPr id="56" name="직사각형 55"/>
          <p:cNvSpPr/>
          <p:nvPr/>
        </p:nvSpPr>
        <p:spPr>
          <a:xfrm>
            <a:off x="1109566" y="5525116"/>
            <a:ext cx="862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smtClean="0"/>
              <a:t>[</a:t>
            </a:r>
            <a:r>
              <a:rPr lang="en-US" altLang="ko-KR" sz="1400" b="1" smtClean="0"/>
              <a:t>Map </a:t>
            </a:r>
            <a:r>
              <a:rPr lang="en-US" altLang="ko-KR" sz="1400" b="1" dirty="0" smtClean="0"/>
              <a:t>3]</a:t>
            </a:r>
            <a:endParaRPr lang="ko-KR" altLang="en-US" sz="1400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072164"/>
              </p:ext>
            </p:extLst>
          </p:nvPr>
        </p:nvGraphicFramePr>
        <p:xfrm>
          <a:off x="683568" y="3212976"/>
          <a:ext cx="367240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1368152"/>
                <a:gridCol w="1440160"/>
              </a:tblGrid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Subject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Predicate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Object</a:t>
                      </a:r>
                      <a:endParaRPr lang="ko-KR" altLang="en-US" sz="12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&lt;Prof0&gt;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rdf:type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ub:Professor</a:t>
                      </a:r>
                      <a:endParaRPr lang="ko-KR" altLang="en-US" sz="12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&lt;Prof0&gt;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ub:worksFor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&lt;Department0&gt;</a:t>
                      </a:r>
                      <a:endParaRPr lang="ko-KR" altLang="en-US" sz="12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&lt;Prof0&gt;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ub:name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“professor0”</a:t>
                      </a:r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902688"/>
              </p:ext>
            </p:extLst>
          </p:nvPr>
        </p:nvGraphicFramePr>
        <p:xfrm>
          <a:off x="683568" y="4752568"/>
          <a:ext cx="3672408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64096"/>
                <a:gridCol w="1368152"/>
                <a:gridCol w="1440160"/>
              </a:tblGrid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&lt;Prof0&gt;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ub:emailAddress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prof0@email.com”</a:t>
                      </a:r>
                      <a:endParaRPr lang="ko-KR" altLang="en-US" sz="12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&lt;Prof0&gt;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ub:telephone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“000-0000-0000”</a:t>
                      </a:r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448551"/>
              </p:ext>
            </p:extLst>
          </p:nvPr>
        </p:nvGraphicFramePr>
        <p:xfrm>
          <a:off x="683568" y="5832688"/>
          <a:ext cx="3672408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64096"/>
                <a:gridCol w="1368152"/>
                <a:gridCol w="1440160"/>
              </a:tblGrid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&lt;Prof1&gt;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rdf:type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ub:Professor</a:t>
                      </a:r>
                      <a:endParaRPr lang="ko-KR" altLang="en-US" sz="12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&lt;Dept0&gt;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ub:name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“Department0”</a:t>
                      </a:r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859981"/>
              </p:ext>
            </p:extLst>
          </p:nvPr>
        </p:nvGraphicFramePr>
        <p:xfrm>
          <a:off x="5220072" y="3215274"/>
          <a:ext cx="324036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/>
                <a:gridCol w="864096"/>
              </a:tblGrid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Key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Value</a:t>
                      </a:r>
                      <a:endParaRPr lang="ko-KR" altLang="en-US" sz="12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[x]Prof0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1</a:t>
                      </a:r>
                      <a:endParaRPr lang="ko-KR" altLang="en-US" sz="12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[x]Prof0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2</a:t>
                      </a:r>
                      <a:endParaRPr lang="ko-KR" altLang="en-US" sz="12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[x]Prof0|[y1]Professor0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3</a:t>
                      </a:r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057943"/>
              </p:ext>
            </p:extLst>
          </p:nvPr>
        </p:nvGraphicFramePr>
        <p:xfrm>
          <a:off x="5220072" y="4772213"/>
          <a:ext cx="324036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76264"/>
                <a:gridCol w="864096"/>
              </a:tblGrid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[x]Prof0|[y2]prof0@email.com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4</a:t>
                      </a:r>
                      <a:endParaRPr lang="ko-KR" altLang="en-US" sz="12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[x]Prof0|[y3]000-0000-0000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5</a:t>
                      </a:r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980462"/>
              </p:ext>
            </p:extLst>
          </p:nvPr>
        </p:nvGraphicFramePr>
        <p:xfrm>
          <a:off x="5220072" y="5949280"/>
          <a:ext cx="3240360" cy="274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76264"/>
                <a:gridCol w="864096"/>
              </a:tblGrid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[x]Prof1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1</a:t>
                      </a:r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5293439" y="2872394"/>
            <a:ext cx="862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smtClean="0"/>
              <a:t>[</a:t>
            </a:r>
            <a:r>
              <a:rPr lang="en-US" altLang="ko-KR" sz="1400" b="1" smtClean="0"/>
              <a:t>Map </a:t>
            </a:r>
            <a:r>
              <a:rPr lang="en-US" altLang="ko-KR" sz="1400" b="1" dirty="0" smtClean="0"/>
              <a:t>1]</a:t>
            </a:r>
            <a:endParaRPr lang="ko-KR" altLang="en-US" sz="1400" b="1" dirty="0"/>
          </a:p>
        </p:txBody>
      </p:sp>
      <p:sp>
        <p:nvSpPr>
          <p:cNvPr id="24" name="직사각형 23"/>
          <p:cNvSpPr/>
          <p:nvPr/>
        </p:nvSpPr>
        <p:spPr>
          <a:xfrm>
            <a:off x="5293439" y="4453708"/>
            <a:ext cx="862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smtClean="0"/>
              <a:t>[</a:t>
            </a:r>
            <a:r>
              <a:rPr lang="en-US" altLang="ko-KR" sz="1400" b="1" smtClean="0"/>
              <a:t>Map </a:t>
            </a:r>
            <a:r>
              <a:rPr lang="en-US" altLang="ko-KR" sz="1400" b="1" dirty="0" smtClean="0"/>
              <a:t>2]</a:t>
            </a:r>
            <a:endParaRPr lang="ko-KR" altLang="en-US" sz="1400" b="1" dirty="0"/>
          </a:p>
        </p:txBody>
      </p:sp>
      <p:sp>
        <p:nvSpPr>
          <p:cNvPr id="25" name="직사각형 24"/>
          <p:cNvSpPr/>
          <p:nvPr/>
        </p:nvSpPr>
        <p:spPr>
          <a:xfrm>
            <a:off x="5293439" y="5638659"/>
            <a:ext cx="862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smtClean="0"/>
              <a:t>[</a:t>
            </a:r>
            <a:r>
              <a:rPr lang="en-US" altLang="ko-KR" sz="1400" b="1" smtClean="0"/>
              <a:t>Map </a:t>
            </a:r>
            <a:r>
              <a:rPr lang="en-US" altLang="ko-KR" sz="1400" b="1" dirty="0" smtClean="0"/>
              <a:t>3]</a:t>
            </a:r>
            <a:endParaRPr lang="ko-KR" altLang="en-US" sz="1400" b="1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4427984" y="3614581"/>
            <a:ext cx="708297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4439767" y="3894300"/>
            <a:ext cx="708297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4439767" y="4165706"/>
            <a:ext cx="708297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4427984" y="4941168"/>
            <a:ext cx="708297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4427984" y="5173818"/>
            <a:ext cx="708297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4439767" y="5949280"/>
            <a:ext cx="696514" cy="13716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곱셈 기호 37"/>
          <p:cNvSpPr/>
          <p:nvPr/>
        </p:nvSpPr>
        <p:spPr>
          <a:xfrm>
            <a:off x="4407827" y="6044875"/>
            <a:ext cx="197425" cy="438904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827584" y="3717032"/>
            <a:ext cx="324036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4644008" y="1484784"/>
            <a:ext cx="205222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827584" y="4005064"/>
            <a:ext cx="3384376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4644008" y="1700808"/>
            <a:ext cx="2448272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827584" y="4293096"/>
            <a:ext cx="3384376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4644008" y="1943466"/>
            <a:ext cx="1224136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03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>
                <a:sym typeface="Wingdings" pitchFamily="2" charset="2"/>
              </a:rPr>
              <a:t>Reduce Input</a:t>
            </a:r>
            <a:endParaRPr lang="en-US" altLang="ko-KR" dirty="0" smtClean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>
              <a:sym typeface="Wingdings" pitchFamily="2" charset="2"/>
            </a:endParaRPr>
          </a:p>
          <a:p>
            <a:pPr lvl="1"/>
            <a:endParaRPr lang="en-US" altLang="ko-KR" dirty="0">
              <a:sym typeface="Wingdings" pitchFamily="2" charset="2"/>
            </a:endParaRPr>
          </a:p>
        </p:txBody>
      </p:sp>
      <p:pic>
        <p:nvPicPr>
          <p:cNvPr id="2050" name="Picture 2" descr="C:\Users\Min Sup\Desktop\2013년 1학기\세미나\랩세미나 2013-07-12\images\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004582"/>
            <a:ext cx="3672408" cy="128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395536" y="2780928"/>
            <a:ext cx="3744416" cy="381642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MapReduce Selection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170784" y="6597353"/>
            <a:ext cx="802432" cy="216023"/>
          </a:xfrm>
        </p:spPr>
        <p:txBody>
          <a:bodyPr/>
          <a:lstStyle/>
          <a:p>
            <a:fld id="{10211B80-7C79-41F7-9946-37F518A5652A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47664" y="241159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/>
              <a:t>Map Phase</a:t>
            </a:r>
            <a:endParaRPr lang="ko-KR" altLang="en-US" b="1" dirty="0"/>
          </a:p>
        </p:txBody>
      </p:sp>
      <p:sp>
        <p:nvSpPr>
          <p:cNvPr id="23" name="직사각형 22"/>
          <p:cNvSpPr/>
          <p:nvPr/>
        </p:nvSpPr>
        <p:spPr>
          <a:xfrm>
            <a:off x="684927" y="2924944"/>
            <a:ext cx="862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smtClean="0"/>
              <a:t>[</a:t>
            </a:r>
            <a:r>
              <a:rPr lang="en-US" altLang="ko-KR" sz="1400" b="1" smtClean="0"/>
              <a:t>Map </a:t>
            </a:r>
            <a:r>
              <a:rPr lang="en-US" altLang="ko-KR" sz="1400" b="1" dirty="0" smtClean="0"/>
              <a:t>1]</a:t>
            </a:r>
            <a:endParaRPr lang="ko-KR" altLang="en-US" sz="1400" b="1" dirty="0"/>
          </a:p>
        </p:txBody>
      </p:sp>
      <p:sp>
        <p:nvSpPr>
          <p:cNvPr id="24" name="직사각형 23"/>
          <p:cNvSpPr/>
          <p:nvPr/>
        </p:nvSpPr>
        <p:spPr>
          <a:xfrm>
            <a:off x="684927" y="4506258"/>
            <a:ext cx="862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smtClean="0"/>
              <a:t>[</a:t>
            </a:r>
            <a:r>
              <a:rPr lang="en-US" altLang="ko-KR" sz="1400" b="1" smtClean="0"/>
              <a:t>Map </a:t>
            </a:r>
            <a:r>
              <a:rPr lang="en-US" altLang="ko-KR" sz="1400" b="1" dirty="0" smtClean="0"/>
              <a:t>2]</a:t>
            </a:r>
            <a:endParaRPr lang="ko-KR" altLang="en-US" sz="1400" b="1" dirty="0"/>
          </a:p>
        </p:txBody>
      </p:sp>
      <p:sp>
        <p:nvSpPr>
          <p:cNvPr id="25" name="직사각형 24"/>
          <p:cNvSpPr/>
          <p:nvPr/>
        </p:nvSpPr>
        <p:spPr>
          <a:xfrm>
            <a:off x="684927" y="5691209"/>
            <a:ext cx="862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smtClean="0"/>
              <a:t>[</a:t>
            </a:r>
            <a:r>
              <a:rPr lang="en-US" altLang="ko-KR" sz="1400" b="1" smtClean="0"/>
              <a:t>Map </a:t>
            </a:r>
            <a:r>
              <a:rPr lang="en-US" altLang="ko-KR" sz="1400" b="1" dirty="0" smtClean="0"/>
              <a:t>3]</a:t>
            </a:r>
            <a:endParaRPr lang="ko-KR" altLang="en-US" sz="1400" b="1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5004048" y="2452482"/>
            <a:ext cx="3744416" cy="414487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012160" y="208315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/>
              <a:t>Reduce Phase</a:t>
            </a:r>
            <a:endParaRPr lang="ko-KR" altLang="en-US" b="1" dirty="0"/>
          </a:p>
        </p:txBody>
      </p:sp>
      <p:sp>
        <p:nvSpPr>
          <p:cNvPr id="37" name="직사각형 36"/>
          <p:cNvSpPr/>
          <p:nvPr/>
        </p:nvSpPr>
        <p:spPr>
          <a:xfrm>
            <a:off x="5174882" y="2515198"/>
            <a:ext cx="1099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smtClean="0"/>
              <a:t>[</a:t>
            </a:r>
            <a:r>
              <a:rPr lang="en-US" altLang="ko-KR" sz="1400" b="1" smtClean="0"/>
              <a:t>Reduce</a:t>
            </a:r>
            <a:r>
              <a:rPr lang="en-US" altLang="ko-KR" sz="1400" b="1" smtClean="0"/>
              <a:t> </a:t>
            </a:r>
            <a:r>
              <a:rPr lang="en-US" altLang="ko-KR" sz="1400" b="1" dirty="0" smtClean="0"/>
              <a:t>1]</a:t>
            </a:r>
            <a:endParaRPr lang="ko-KR" altLang="en-US" sz="1400" b="1" dirty="0"/>
          </a:p>
        </p:txBody>
      </p:sp>
      <p:sp>
        <p:nvSpPr>
          <p:cNvPr id="39" name="직사각형 38"/>
          <p:cNvSpPr/>
          <p:nvPr/>
        </p:nvSpPr>
        <p:spPr>
          <a:xfrm>
            <a:off x="5174883" y="3811342"/>
            <a:ext cx="1099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smtClean="0"/>
              <a:t>[Reduce </a:t>
            </a:r>
            <a:r>
              <a:rPr lang="en-US" altLang="ko-KR" sz="1400" b="1" dirty="0" smtClean="0"/>
              <a:t>2]</a:t>
            </a:r>
            <a:endParaRPr lang="ko-KR" altLang="en-US" sz="1400" b="1" dirty="0"/>
          </a:p>
        </p:txBody>
      </p:sp>
      <p:sp>
        <p:nvSpPr>
          <p:cNvPr id="40" name="직사각형 39"/>
          <p:cNvSpPr/>
          <p:nvPr/>
        </p:nvSpPr>
        <p:spPr>
          <a:xfrm>
            <a:off x="5174883" y="4511677"/>
            <a:ext cx="1099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smtClean="0"/>
              <a:t>[Reduce </a:t>
            </a:r>
            <a:r>
              <a:rPr lang="en-US" altLang="ko-KR" sz="1400" b="1" dirty="0" smtClean="0"/>
              <a:t>3]</a:t>
            </a:r>
            <a:endParaRPr lang="ko-KR" altLang="en-US" sz="1400" b="1" dirty="0"/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902013"/>
              </p:ext>
            </p:extLst>
          </p:nvPr>
        </p:nvGraphicFramePr>
        <p:xfrm>
          <a:off x="683568" y="3253925"/>
          <a:ext cx="324036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/>
                <a:gridCol w="864096"/>
              </a:tblGrid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Key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Value</a:t>
                      </a:r>
                      <a:endParaRPr lang="ko-KR" altLang="en-US" sz="12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[x]Prof0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1</a:t>
                      </a:r>
                      <a:endParaRPr lang="ko-KR" altLang="en-US" sz="12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[x]Prof0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2</a:t>
                      </a:r>
                      <a:endParaRPr lang="ko-KR" altLang="en-US" sz="12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[x]Prof0|[y1]Professor0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3</a:t>
                      </a:r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395899"/>
              </p:ext>
            </p:extLst>
          </p:nvPr>
        </p:nvGraphicFramePr>
        <p:xfrm>
          <a:off x="683568" y="4810864"/>
          <a:ext cx="324036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76264"/>
                <a:gridCol w="864096"/>
              </a:tblGrid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[x]Prof0|[y2]prof0@email.com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4</a:t>
                      </a:r>
                      <a:endParaRPr lang="ko-KR" altLang="en-US" sz="12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[x]Prof0|[y3]000-0000-0000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5</a:t>
                      </a:r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048685"/>
              </p:ext>
            </p:extLst>
          </p:nvPr>
        </p:nvGraphicFramePr>
        <p:xfrm>
          <a:off x="683568" y="5987931"/>
          <a:ext cx="3240360" cy="274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76264"/>
                <a:gridCol w="864096"/>
              </a:tblGrid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[x]Prof1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1</a:t>
                      </a:r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955048"/>
              </p:ext>
            </p:extLst>
          </p:nvPr>
        </p:nvGraphicFramePr>
        <p:xfrm>
          <a:off x="5220072" y="2875238"/>
          <a:ext cx="324036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/>
                <a:gridCol w="864096"/>
              </a:tblGrid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Key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Value</a:t>
                      </a:r>
                      <a:endParaRPr lang="ko-KR" altLang="en-US" sz="12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[x]Prof0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1</a:t>
                      </a:r>
                      <a:endParaRPr lang="ko-KR" altLang="en-US" sz="12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[x]Prof0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2</a:t>
                      </a:r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977146"/>
              </p:ext>
            </p:extLst>
          </p:nvPr>
        </p:nvGraphicFramePr>
        <p:xfrm>
          <a:off x="5220072" y="4113086"/>
          <a:ext cx="3240360" cy="274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76264"/>
                <a:gridCol w="864096"/>
              </a:tblGrid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[x]Prof0|[y1]Professor0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3</a:t>
                      </a:r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208509"/>
              </p:ext>
            </p:extLst>
          </p:nvPr>
        </p:nvGraphicFramePr>
        <p:xfrm>
          <a:off x="5220072" y="4819454"/>
          <a:ext cx="3240360" cy="274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76264"/>
                <a:gridCol w="864096"/>
              </a:tblGrid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[x]Prof0|[y2]prof0@email.com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4</a:t>
                      </a:r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5181316" y="5159749"/>
            <a:ext cx="1099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smtClean="0"/>
              <a:t>[Reduce 4]</a:t>
            </a:r>
            <a:endParaRPr lang="ko-KR" altLang="en-US" sz="1400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446149"/>
              </p:ext>
            </p:extLst>
          </p:nvPr>
        </p:nvGraphicFramePr>
        <p:xfrm>
          <a:off x="5220072" y="5467526"/>
          <a:ext cx="3240360" cy="274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76264"/>
                <a:gridCol w="864096"/>
              </a:tblGrid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[x]Prof0|[y3]000-0000-0000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5</a:t>
                      </a:r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5175400" y="5807821"/>
            <a:ext cx="1099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smtClean="0"/>
              <a:t>[Reduce 5]</a:t>
            </a:r>
            <a:endParaRPr lang="ko-KR" altLang="en-US" sz="1400" b="1" dirty="0"/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908100"/>
              </p:ext>
            </p:extLst>
          </p:nvPr>
        </p:nvGraphicFramePr>
        <p:xfrm>
          <a:off x="5220072" y="6115598"/>
          <a:ext cx="3240360" cy="274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76264"/>
                <a:gridCol w="864096"/>
              </a:tblGrid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[x]Prof1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1</a:t>
                      </a:r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6" name="직선 화살표 연결선 25"/>
          <p:cNvCxnSpPr>
            <a:endCxn id="44" idx="1"/>
          </p:cNvCxnSpPr>
          <p:nvPr/>
        </p:nvCxnSpPr>
        <p:spPr>
          <a:xfrm flipV="1">
            <a:off x="3923928" y="3286718"/>
            <a:ext cx="1296144" cy="35830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V="1">
            <a:off x="3923928" y="3573016"/>
            <a:ext cx="1296144" cy="39221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endCxn id="7" idx="1"/>
          </p:cNvCxnSpPr>
          <p:nvPr/>
        </p:nvCxnSpPr>
        <p:spPr>
          <a:xfrm>
            <a:off x="3923928" y="4221088"/>
            <a:ext cx="1296144" cy="2915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12" idx="1"/>
          </p:cNvCxnSpPr>
          <p:nvPr/>
        </p:nvCxnSpPr>
        <p:spPr>
          <a:xfrm>
            <a:off x="3923928" y="4941168"/>
            <a:ext cx="1296144" cy="15446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endCxn id="13" idx="1"/>
          </p:cNvCxnSpPr>
          <p:nvPr/>
        </p:nvCxnSpPr>
        <p:spPr>
          <a:xfrm>
            <a:off x="3923928" y="5229200"/>
            <a:ext cx="1296144" cy="375486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43" idx="3"/>
            <a:endCxn id="47" idx="1"/>
          </p:cNvCxnSpPr>
          <p:nvPr/>
        </p:nvCxnSpPr>
        <p:spPr>
          <a:xfrm>
            <a:off x="3923928" y="6125091"/>
            <a:ext cx="1296144" cy="12766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6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37" grpId="0"/>
      <p:bldP spid="39" grpId="0"/>
      <p:bldP spid="40" grpId="0"/>
      <p:bldP spid="45" grpId="0"/>
      <p:bldP spid="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>
                <a:sym typeface="Wingdings" pitchFamily="2" charset="2"/>
              </a:rPr>
              <a:t>Reduce Output</a:t>
            </a:r>
            <a:endParaRPr lang="en-US" altLang="ko-KR" dirty="0" smtClean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>
              <a:sym typeface="Wingdings" pitchFamily="2" charset="2"/>
            </a:endParaRPr>
          </a:p>
          <a:p>
            <a:pPr lvl="1"/>
            <a:endParaRPr lang="en-US" altLang="ko-KR" dirty="0">
              <a:sym typeface="Wingdings" pitchFamily="2" charset="2"/>
            </a:endParaRPr>
          </a:p>
        </p:txBody>
      </p:sp>
      <p:pic>
        <p:nvPicPr>
          <p:cNvPr id="2050" name="Picture 2" descr="C:\Users\Min Sup\Desktop\2013년 1학기\세미나\랩세미나 2013-07-12\images\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980728"/>
            <a:ext cx="4072425" cy="142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MapReduce Selection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170784" y="6597353"/>
            <a:ext cx="802432" cy="216023"/>
          </a:xfrm>
        </p:spPr>
        <p:txBody>
          <a:bodyPr/>
          <a:lstStyle/>
          <a:p>
            <a:fld id="{10211B80-7C79-41F7-9946-37F518A5652A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79512" y="2502188"/>
            <a:ext cx="8496944" cy="40951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187624" y="213285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/>
              <a:t>Reduce Phase</a:t>
            </a:r>
            <a:endParaRPr lang="ko-KR" altLang="en-US" b="1" dirty="0"/>
          </a:p>
        </p:txBody>
      </p:sp>
      <p:sp>
        <p:nvSpPr>
          <p:cNvPr id="37" name="직사각형 36"/>
          <p:cNvSpPr/>
          <p:nvPr/>
        </p:nvSpPr>
        <p:spPr>
          <a:xfrm>
            <a:off x="566370" y="2564904"/>
            <a:ext cx="10998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smtClean="0"/>
              <a:t>[</a:t>
            </a:r>
            <a:r>
              <a:rPr lang="en-US" altLang="ko-KR" sz="1400" b="1" smtClean="0"/>
              <a:t>Reduce</a:t>
            </a:r>
            <a:r>
              <a:rPr lang="en-US" altLang="ko-KR" sz="1400" b="1" smtClean="0"/>
              <a:t> </a:t>
            </a:r>
            <a:r>
              <a:rPr lang="en-US" altLang="ko-KR" sz="1400" b="1" dirty="0" smtClean="0"/>
              <a:t>1]</a:t>
            </a:r>
            <a:endParaRPr lang="ko-KR" altLang="en-US" sz="1400" b="1" dirty="0"/>
          </a:p>
        </p:txBody>
      </p:sp>
      <p:sp>
        <p:nvSpPr>
          <p:cNvPr id="39" name="직사각형 38"/>
          <p:cNvSpPr/>
          <p:nvPr/>
        </p:nvSpPr>
        <p:spPr>
          <a:xfrm>
            <a:off x="566371" y="3861048"/>
            <a:ext cx="1099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smtClean="0"/>
              <a:t>[Reduce </a:t>
            </a:r>
            <a:r>
              <a:rPr lang="en-US" altLang="ko-KR" sz="1400" b="1" dirty="0" smtClean="0"/>
              <a:t>2]</a:t>
            </a:r>
            <a:endParaRPr lang="ko-KR" altLang="en-US" sz="1400" b="1" dirty="0"/>
          </a:p>
        </p:txBody>
      </p:sp>
      <p:sp>
        <p:nvSpPr>
          <p:cNvPr id="40" name="직사각형 39"/>
          <p:cNvSpPr/>
          <p:nvPr/>
        </p:nvSpPr>
        <p:spPr>
          <a:xfrm>
            <a:off x="566371" y="4561383"/>
            <a:ext cx="1099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smtClean="0"/>
              <a:t>[Reduce </a:t>
            </a:r>
            <a:r>
              <a:rPr lang="en-US" altLang="ko-KR" sz="1400" b="1" dirty="0" smtClean="0"/>
              <a:t>3]</a:t>
            </a:r>
            <a:endParaRPr lang="ko-KR" altLang="en-US" sz="1400" b="1" dirty="0"/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493975"/>
              </p:ext>
            </p:extLst>
          </p:nvPr>
        </p:nvGraphicFramePr>
        <p:xfrm>
          <a:off x="611560" y="2924944"/>
          <a:ext cx="324036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/>
                <a:gridCol w="864096"/>
              </a:tblGrid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Key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Value</a:t>
                      </a:r>
                      <a:endParaRPr lang="ko-KR" altLang="en-US" sz="12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[x]Prof0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1</a:t>
                      </a:r>
                      <a:endParaRPr lang="ko-KR" altLang="en-US" sz="12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[x]Prof0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2</a:t>
                      </a:r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447691"/>
              </p:ext>
            </p:extLst>
          </p:nvPr>
        </p:nvGraphicFramePr>
        <p:xfrm>
          <a:off x="611560" y="4162792"/>
          <a:ext cx="3240360" cy="274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76264"/>
                <a:gridCol w="864096"/>
              </a:tblGrid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[x]Prof0|[y1]Professor0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3</a:t>
                      </a:r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489655"/>
              </p:ext>
            </p:extLst>
          </p:nvPr>
        </p:nvGraphicFramePr>
        <p:xfrm>
          <a:off x="611560" y="4869160"/>
          <a:ext cx="3240360" cy="274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76264"/>
                <a:gridCol w="864096"/>
              </a:tblGrid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[x]Prof0|[y2]prof0@email.com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4</a:t>
                      </a:r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572804" y="5209455"/>
            <a:ext cx="1099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smtClean="0"/>
              <a:t>[Reduce 4]</a:t>
            </a:r>
            <a:endParaRPr lang="ko-KR" altLang="en-US" sz="1400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438250"/>
              </p:ext>
            </p:extLst>
          </p:nvPr>
        </p:nvGraphicFramePr>
        <p:xfrm>
          <a:off x="611560" y="5517232"/>
          <a:ext cx="3240360" cy="274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76264"/>
                <a:gridCol w="864096"/>
              </a:tblGrid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[x]Prof0|[y3]000-0000-0000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5</a:t>
                      </a:r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566888" y="5857527"/>
            <a:ext cx="1099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smtClean="0"/>
              <a:t>[Reduce 5]</a:t>
            </a:r>
            <a:endParaRPr lang="ko-KR" altLang="en-US" sz="1400" b="1" dirty="0"/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697534"/>
              </p:ext>
            </p:extLst>
          </p:nvPr>
        </p:nvGraphicFramePr>
        <p:xfrm>
          <a:off x="611560" y="6165304"/>
          <a:ext cx="3240360" cy="274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76264"/>
                <a:gridCol w="864096"/>
              </a:tblGrid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[x]Prof1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1</a:t>
                      </a:r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4932040" y="2564904"/>
            <a:ext cx="10998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smtClean="0"/>
              <a:t>[</a:t>
            </a:r>
            <a:r>
              <a:rPr lang="en-US" altLang="ko-KR" sz="1400" b="1" smtClean="0"/>
              <a:t>Reduce</a:t>
            </a:r>
            <a:r>
              <a:rPr lang="en-US" altLang="ko-KR" sz="1400" b="1" smtClean="0"/>
              <a:t> </a:t>
            </a:r>
            <a:r>
              <a:rPr lang="en-US" altLang="ko-KR" sz="1400" b="1" dirty="0" smtClean="0"/>
              <a:t>1]</a:t>
            </a:r>
            <a:endParaRPr lang="ko-KR" altLang="en-US" sz="1400" b="1" dirty="0"/>
          </a:p>
        </p:txBody>
      </p:sp>
      <p:sp>
        <p:nvSpPr>
          <p:cNvPr id="38" name="직사각형 37"/>
          <p:cNvSpPr/>
          <p:nvPr/>
        </p:nvSpPr>
        <p:spPr>
          <a:xfrm>
            <a:off x="4932041" y="3861048"/>
            <a:ext cx="1099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smtClean="0"/>
              <a:t>[Reduce </a:t>
            </a:r>
            <a:r>
              <a:rPr lang="en-US" altLang="ko-KR" sz="1400" b="1" dirty="0" smtClean="0"/>
              <a:t>2]</a:t>
            </a:r>
            <a:endParaRPr lang="ko-KR" altLang="en-US" sz="1400" b="1" dirty="0"/>
          </a:p>
        </p:txBody>
      </p:sp>
      <p:sp>
        <p:nvSpPr>
          <p:cNvPr id="48" name="직사각형 47"/>
          <p:cNvSpPr/>
          <p:nvPr/>
        </p:nvSpPr>
        <p:spPr>
          <a:xfrm>
            <a:off x="4932041" y="4561383"/>
            <a:ext cx="1099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smtClean="0"/>
              <a:t>[Reduce </a:t>
            </a:r>
            <a:r>
              <a:rPr lang="en-US" altLang="ko-KR" sz="1400" b="1" dirty="0" smtClean="0"/>
              <a:t>3]</a:t>
            </a:r>
            <a:endParaRPr lang="ko-KR" altLang="en-US" sz="1400" b="1" dirty="0"/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712345"/>
              </p:ext>
            </p:extLst>
          </p:nvPr>
        </p:nvGraphicFramePr>
        <p:xfrm>
          <a:off x="4977230" y="2924944"/>
          <a:ext cx="324036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2376264"/>
              </a:tblGrid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Key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Value</a:t>
                      </a:r>
                      <a:endParaRPr lang="ko-KR" altLang="en-US" sz="12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&lt;1&gt;x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[x]Prof0</a:t>
                      </a:r>
                      <a:endParaRPr lang="ko-KR" altLang="en-US" sz="1200" smtClean="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&lt;2&gt;x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[x]Prof0</a:t>
                      </a:r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070012"/>
              </p:ext>
            </p:extLst>
          </p:nvPr>
        </p:nvGraphicFramePr>
        <p:xfrm>
          <a:off x="4977230" y="4162792"/>
          <a:ext cx="3240360" cy="274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64096"/>
                <a:gridCol w="2376264"/>
              </a:tblGrid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&lt;3&gt;x|y1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[x]Prof0|[y1]Professor0</a:t>
                      </a:r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477200"/>
              </p:ext>
            </p:extLst>
          </p:nvPr>
        </p:nvGraphicFramePr>
        <p:xfrm>
          <a:off x="4977230" y="4869160"/>
          <a:ext cx="3240360" cy="274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64096"/>
                <a:gridCol w="2376264"/>
              </a:tblGrid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&lt;4&gt;x|y2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[x]Prof0|[y2]prof0@email.com</a:t>
                      </a:r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직사각형 51"/>
          <p:cNvSpPr/>
          <p:nvPr/>
        </p:nvSpPr>
        <p:spPr>
          <a:xfrm>
            <a:off x="4938474" y="5209455"/>
            <a:ext cx="1099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smtClean="0"/>
              <a:t>[Reduce 4]</a:t>
            </a:r>
            <a:endParaRPr lang="ko-KR" altLang="en-US" sz="1400" b="1" dirty="0"/>
          </a:p>
        </p:txBody>
      </p: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67912"/>
              </p:ext>
            </p:extLst>
          </p:nvPr>
        </p:nvGraphicFramePr>
        <p:xfrm>
          <a:off x="4977230" y="5517232"/>
          <a:ext cx="3240360" cy="274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64096"/>
                <a:gridCol w="2376264"/>
              </a:tblGrid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&lt;5&gt;x|y3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[x]Prof0|[y3]000-0000-0000</a:t>
                      </a:r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4" name="직사각형 53"/>
          <p:cNvSpPr/>
          <p:nvPr/>
        </p:nvSpPr>
        <p:spPr>
          <a:xfrm>
            <a:off x="4932558" y="5857527"/>
            <a:ext cx="1099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smtClean="0"/>
              <a:t>[Reduce 5]</a:t>
            </a:r>
            <a:endParaRPr lang="ko-KR" altLang="en-US" sz="1400" b="1" dirty="0"/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956595"/>
              </p:ext>
            </p:extLst>
          </p:nvPr>
        </p:nvGraphicFramePr>
        <p:xfrm>
          <a:off x="4977230" y="6165304"/>
          <a:ext cx="3240360" cy="274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64096"/>
                <a:gridCol w="2376264"/>
              </a:tblGrid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&lt;1&gt;x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[x]Prof1</a:t>
                      </a:r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6" name="직선 화살표 연결선 55"/>
          <p:cNvCxnSpPr/>
          <p:nvPr/>
        </p:nvCxnSpPr>
        <p:spPr>
          <a:xfrm>
            <a:off x="4067944" y="3356992"/>
            <a:ext cx="708297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4067944" y="3645024"/>
            <a:ext cx="708297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4079727" y="4293096"/>
            <a:ext cx="708297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4079727" y="5013176"/>
            <a:ext cx="708297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4079727" y="5661248"/>
            <a:ext cx="708297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4079727" y="6309320"/>
            <a:ext cx="708297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00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/>
      <p:bldP spid="48" grpId="0"/>
      <p:bldP spid="52" grpId="0"/>
      <p:bldP spid="5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>
                <a:sym typeface="Wingdings" pitchFamily="2" charset="2"/>
              </a:rPr>
              <a:t>Map Input</a:t>
            </a:r>
            <a:endParaRPr lang="en-US" altLang="ko-KR" dirty="0" smtClean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>
              <a:sym typeface="Wingdings" pitchFamily="2" charset="2"/>
            </a:endParaRPr>
          </a:p>
          <a:p>
            <a:pPr lvl="1"/>
            <a:endParaRPr lang="en-US" altLang="ko-KR" dirty="0">
              <a:sym typeface="Wingdings" pitchFamily="2" charset="2"/>
            </a:endParaRPr>
          </a:p>
        </p:txBody>
      </p:sp>
      <p:pic>
        <p:nvPicPr>
          <p:cNvPr id="2050" name="Picture 2" descr="C:\Users\Min Sup\Desktop\2013년 1학기\세미나\랩세미나 2013-07-12\images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444" y="1173976"/>
            <a:ext cx="4580044" cy="160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MapReduce Join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170784" y="6597353"/>
            <a:ext cx="802432" cy="216023"/>
          </a:xfrm>
        </p:spPr>
        <p:txBody>
          <a:bodyPr/>
          <a:lstStyle/>
          <a:p>
            <a:fld id="{10211B80-7C79-41F7-9946-37F518A5652A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644008" y="3438292"/>
            <a:ext cx="3888432" cy="30870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652120" y="306896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/>
              <a:t>Map Phase</a:t>
            </a:r>
            <a:endParaRPr lang="ko-KR" altLang="en-US" b="1" dirty="0"/>
          </a:p>
        </p:txBody>
      </p:sp>
      <p:sp>
        <p:nvSpPr>
          <p:cNvPr id="36" name="직사각형 35"/>
          <p:cNvSpPr/>
          <p:nvPr/>
        </p:nvSpPr>
        <p:spPr>
          <a:xfrm>
            <a:off x="5050598" y="3501008"/>
            <a:ext cx="862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smtClean="0"/>
              <a:t>[</a:t>
            </a:r>
            <a:r>
              <a:rPr lang="en-US" altLang="ko-KR" sz="1400" b="1" smtClean="0"/>
              <a:t>Map</a:t>
            </a:r>
            <a:r>
              <a:rPr lang="en-US" altLang="ko-KR" sz="1400" b="1" smtClean="0"/>
              <a:t> </a:t>
            </a:r>
            <a:r>
              <a:rPr lang="en-US" altLang="ko-KR" sz="1400" b="1" dirty="0" smtClean="0"/>
              <a:t>1]</a:t>
            </a:r>
            <a:endParaRPr lang="ko-KR" altLang="en-US" sz="1400" b="1" dirty="0"/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380571"/>
              </p:ext>
            </p:extLst>
          </p:nvPr>
        </p:nvGraphicFramePr>
        <p:xfrm>
          <a:off x="4977230" y="3789040"/>
          <a:ext cx="324036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2376264"/>
              </a:tblGrid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Key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Value</a:t>
                      </a:r>
                      <a:endParaRPr lang="ko-KR" altLang="en-US" sz="12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&lt;1&gt;x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[x]Prof0</a:t>
                      </a:r>
                      <a:endParaRPr lang="ko-KR" altLang="en-US" sz="1200" smtClean="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&lt;2&gt;x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[x]Prof0</a:t>
                      </a:r>
                      <a:endParaRPr lang="ko-KR" altLang="en-US" sz="12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&lt;3&gt;x|y1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[x]Prof0|[y1]Professor0</a:t>
                      </a:r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600783"/>
              </p:ext>
            </p:extLst>
          </p:nvPr>
        </p:nvGraphicFramePr>
        <p:xfrm>
          <a:off x="4977230" y="5445224"/>
          <a:ext cx="3240360" cy="822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64096"/>
                <a:gridCol w="2376264"/>
              </a:tblGrid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&lt;4&gt;x|y2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[x]Prof0|[y2]prof0@email.com</a:t>
                      </a:r>
                      <a:endParaRPr lang="ko-KR" altLang="en-US" sz="12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&lt;5&gt;x|y3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[x]Prof0|[y3]000-0000-0000</a:t>
                      </a:r>
                      <a:endParaRPr lang="ko-KR" altLang="en-US" sz="12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&lt;1&gt;x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[x]Prof1</a:t>
                      </a:r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직사각형 51"/>
          <p:cNvSpPr/>
          <p:nvPr/>
        </p:nvSpPr>
        <p:spPr>
          <a:xfrm>
            <a:off x="5057033" y="5085184"/>
            <a:ext cx="862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smtClean="0"/>
              <a:t>[Map 2]</a:t>
            </a:r>
            <a:endParaRPr lang="ko-KR" altLang="en-US" sz="1400" b="1" dirty="0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333082"/>
              </p:ext>
            </p:extLst>
          </p:nvPr>
        </p:nvGraphicFramePr>
        <p:xfrm>
          <a:off x="611560" y="4077072"/>
          <a:ext cx="324036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2376264"/>
              </a:tblGrid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Key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Value</a:t>
                      </a:r>
                      <a:endParaRPr lang="ko-KR" altLang="en-US" sz="12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&lt;1&gt;x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[x]Prof0</a:t>
                      </a:r>
                      <a:endParaRPr lang="ko-KR" altLang="en-US" sz="1200" smtClean="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&lt;2&gt;x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[x]Prof0</a:t>
                      </a:r>
                      <a:endParaRPr lang="ko-KR" altLang="en-US" sz="12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&lt;3&gt;x|y1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[x]Prof0|[y1]Professor0</a:t>
                      </a:r>
                      <a:endParaRPr lang="ko-KR" altLang="en-US" sz="12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&lt;4&gt;x|y2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[x]Prof0|[y2]prof0@email.com</a:t>
                      </a:r>
                      <a:endParaRPr lang="ko-KR" altLang="en-US" sz="12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&lt;5&gt;x|y3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[x]Prof0|[y3]000-0000-0000</a:t>
                      </a:r>
                      <a:endParaRPr lang="ko-KR" altLang="en-US" sz="12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&lt;1&gt;x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[x]Prof1</a:t>
                      </a:r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1259632" y="356372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/>
              <a:t>Input Data</a:t>
            </a:r>
            <a:endParaRPr lang="ko-KR" altLang="en-US" b="1" dirty="0"/>
          </a:p>
        </p:txBody>
      </p:sp>
      <p:sp>
        <p:nvSpPr>
          <p:cNvPr id="32" name="오른쪽 화살표 31"/>
          <p:cNvSpPr/>
          <p:nvPr/>
        </p:nvSpPr>
        <p:spPr>
          <a:xfrm rot="1178431">
            <a:off x="3905762" y="5496985"/>
            <a:ext cx="818167" cy="36004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오른쪽 화살표 32"/>
          <p:cNvSpPr/>
          <p:nvPr/>
        </p:nvSpPr>
        <p:spPr>
          <a:xfrm rot="20597460">
            <a:off x="3907089" y="4408547"/>
            <a:ext cx="876187" cy="36004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81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36" grpId="0"/>
      <p:bldP spid="52" grpId="0"/>
      <p:bldP spid="32" grpId="0" animBg="1"/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Map Output</a:t>
            </a:r>
            <a:endParaRPr lang="en-US" altLang="ko-KR" dirty="0" smtClean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>
              <a:sym typeface="Wingdings" pitchFamily="2" charset="2"/>
            </a:endParaRPr>
          </a:p>
          <a:p>
            <a:pPr lvl="1"/>
            <a:endParaRPr lang="en-US" altLang="ko-KR" dirty="0">
              <a:sym typeface="Wingdings" pitchFamily="2" charset="2"/>
            </a:endParaRPr>
          </a:p>
        </p:txBody>
      </p:sp>
      <p:pic>
        <p:nvPicPr>
          <p:cNvPr id="2050" name="Picture 2" descr="C:\Users\Min Sup\Desktop\2013년 1학기\세미나\랩세미나 2013-07-12\images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444" y="1173976"/>
            <a:ext cx="4580044" cy="160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MapReduce Join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170784" y="6597353"/>
            <a:ext cx="802432" cy="216023"/>
          </a:xfrm>
        </p:spPr>
        <p:txBody>
          <a:bodyPr/>
          <a:lstStyle/>
          <a:p>
            <a:fld id="{10211B80-7C79-41F7-9946-37F518A5652A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95536" y="3438292"/>
            <a:ext cx="8280920" cy="30870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491880" y="306896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/>
              <a:t>Map Phase</a:t>
            </a:r>
            <a:endParaRPr lang="ko-KR" altLang="en-US" b="1" dirty="0"/>
          </a:p>
        </p:txBody>
      </p:sp>
      <p:sp>
        <p:nvSpPr>
          <p:cNvPr id="36" name="직사각형 35"/>
          <p:cNvSpPr/>
          <p:nvPr/>
        </p:nvSpPr>
        <p:spPr>
          <a:xfrm>
            <a:off x="802126" y="3501008"/>
            <a:ext cx="862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smtClean="0"/>
              <a:t>[</a:t>
            </a:r>
            <a:r>
              <a:rPr lang="en-US" altLang="ko-KR" sz="1400" b="1" smtClean="0"/>
              <a:t>Map</a:t>
            </a:r>
            <a:r>
              <a:rPr lang="en-US" altLang="ko-KR" sz="1400" b="1" smtClean="0"/>
              <a:t> </a:t>
            </a:r>
            <a:r>
              <a:rPr lang="en-US" altLang="ko-KR" sz="1400" b="1" dirty="0" smtClean="0"/>
              <a:t>1]</a:t>
            </a:r>
            <a:endParaRPr lang="ko-KR" altLang="en-US" sz="1400" b="1" dirty="0"/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981900"/>
              </p:ext>
            </p:extLst>
          </p:nvPr>
        </p:nvGraphicFramePr>
        <p:xfrm>
          <a:off x="728758" y="3789040"/>
          <a:ext cx="324036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2376264"/>
              </a:tblGrid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Key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Value</a:t>
                      </a:r>
                      <a:endParaRPr lang="ko-KR" altLang="en-US" sz="12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&lt;1&gt;x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[x]Prof0</a:t>
                      </a:r>
                      <a:endParaRPr lang="ko-KR" altLang="en-US" sz="1200" smtClean="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&lt;2&gt;x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[x]Prof0</a:t>
                      </a:r>
                      <a:endParaRPr lang="ko-KR" altLang="en-US" sz="12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&lt;3&gt;x|y1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[x]Prof0|[y1]Professor0</a:t>
                      </a:r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356185"/>
              </p:ext>
            </p:extLst>
          </p:nvPr>
        </p:nvGraphicFramePr>
        <p:xfrm>
          <a:off x="728758" y="5445224"/>
          <a:ext cx="3240360" cy="822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64096"/>
                <a:gridCol w="2376264"/>
              </a:tblGrid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&lt;4&gt;x|y2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[x]Prof0|[y2]prof0@email.com</a:t>
                      </a:r>
                      <a:endParaRPr lang="ko-KR" altLang="en-US" sz="12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&lt;5&gt;x|y3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[x]Prof0|[y3]000-0000-0000</a:t>
                      </a:r>
                      <a:endParaRPr lang="ko-KR" altLang="en-US" sz="12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&lt;1&gt;x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[x]Prof1</a:t>
                      </a:r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직사각형 51"/>
          <p:cNvSpPr/>
          <p:nvPr/>
        </p:nvSpPr>
        <p:spPr>
          <a:xfrm>
            <a:off x="808561" y="5085184"/>
            <a:ext cx="862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smtClean="0"/>
              <a:t>[Map 2]</a:t>
            </a:r>
            <a:endParaRPr lang="ko-KR" altLang="en-US" sz="1400" b="1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325931"/>
              </p:ext>
            </p:extLst>
          </p:nvPr>
        </p:nvGraphicFramePr>
        <p:xfrm>
          <a:off x="4932040" y="3789040"/>
          <a:ext cx="324036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2376264"/>
              </a:tblGrid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Key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Value</a:t>
                      </a:r>
                      <a:endParaRPr lang="ko-KR" altLang="en-US" sz="12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[x]Prof0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&lt;1&gt;,[x]Prof0</a:t>
                      </a:r>
                      <a:endParaRPr lang="ko-KR" altLang="en-US" sz="1200" smtClean="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[x]Prof0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&lt;2&gt;,[x]Prof0</a:t>
                      </a:r>
                      <a:endParaRPr lang="ko-KR" altLang="en-US" sz="12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[x]Prof0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&lt;3&gt;,[x]Prof0</a:t>
                      </a:r>
                      <a:r>
                        <a:rPr lang="en-US" altLang="ko-KR" sz="1200" smtClean="0"/>
                        <a:t>|[y1]Professor0</a:t>
                      </a:r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185066"/>
              </p:ext>
            </p:extLst>
          </p:nvPr>
        </p:nvGraphicFramePr>
        <p:xfrm>
          <a:off x="4932040" y="5445224"/>
          <a:ext cx="3456384" cy="822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64096"/>
                <a:gridCol w="2592288"/>
              </a:tblGrid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[x]Prof0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&lt;4&gt;,[x]Prof0|[y2]prof0@email.com</a:t>
                      </a:r>
                      <a:endParaRPr lang="ko-KR" altLang="en-US" sz="12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[x]Prof0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&lt;5&gt;,[x]Prof0</a:t>
                      </a:r>
                      <a:r>
                        <a:rPr lang="en-US" altLang="ko-KR" sz="1200" smtClean="0"/>
                        <a:t>|[y3]000-0000-0000</a:t>
                      </a:r>
                      <a:endParaRPr lang="ko-KR" altLang="en-US" sz="12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[x]Prof1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&lt;1&gt;,[x]Prof1</a:t>
                      </a:r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오른쪽 화살표 17"/>
          <p:cNvSpPr/>
          <p:nvPr/>
        </p:nvSpPr>
        <p:spPr>
          <a:xfrm>
            <a:off x="4198921" y="4221088"/>
            <a:ext cx="589103" cy="36004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4211960" y="5733256"/>
            <a:ext cx="589103" cy="36004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070980" y="3501008"/>
            <a:ext cx="862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smtClean="0"/>
              <a:t>[</a:t>
            </a:r>
            <a:r>
              <a:rPr lang="en-US" altLang="ko-KR" sz="1400" b="1" smtClean="0"/>
              <a:t>Map</a:t>
            </a:r>
            <a:r>
              <a:rPr lang="en-US" altLang="ko-KR" sz="1400" b="1" smtClean="0"/>
              <a:t> </a:t>
            </a:r>
            <a:r>
              <a:rPr lang="en-US" altLang="ko-KR" sz="1400" b="1" dirty="0" smtClean="0"/>
              <a:t>1]</a:t>
            </a:r>
            <a:endParaRPr lang="ko-KR" altLang="en-US" sz="1400" b="1" dirty="0"/>
          </a:p>
        </p:txBody>
      </p:sp>
      <p:sp>
        <p:nvSpPr>
          <p:cNvPr id="21" name="직사각형 20"/>
          <p:cNvSpPr/>
          <p:nvPr/>
        </p:nvSpPr>
        <p:spPr>
          <a:xfrm>
            <a:off x="5077415" y="5085184"/>
            <a:ext cx="862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smtClean="0"/>
              <a:t>[Map 2]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44061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>
                <a:sym typeface="Wingdings" pitchFamily="2" charset="2"/>
              </a:rPr>
              <a:t>Reduce output</a:t>
            </a:r>
            <a:endParaRPr lang="en-US" altLang="ko-KR" dirty="0" smtClean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>
              <a:sym typeface="Wingdings" pitchFamily="2" charset="2"/>
            </a:endParaRPr>
          </a:p>
          <a:p>
            <a:pPr lvl="1"/>
            <a:endParaRPr lang="en-US" altLang="ko-KR" dirty="0">
              <a:sym typeface="Wingdings" pitchFamily="2" charset="2"/>
            </a:endParaRPr>
          </a:p>
        </p:txBody>
      </p:sp>
      <p:pic>
        <p:nvPicPr>
          <p:cNvPr id="2050" name="Picture 2" descr="C:\Users\Min Sup\Desktop\2013년 1학기\세미나\랩세미나 2013-07-12\images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444" y="1173976"/>
            <a:ext cx="4580044" cy="160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MapReduce Join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170784" y="6597353"/>
            <a:ext cx="802432" cy="216023"/>
          </a:xfrm>
        </p:spPr>
        <p:txBody>
          <a:bodyPr/>
          <a:lstStyle/>
          <a:p>
            <a:fld id="{10211B80-7C79-41F7-9946-37F518A5652A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95536" y="3438292"/>
            <a:ext cx="3988908" cy="30870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83568" y="306896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/>
              <a:t>Map Phase</a:t>
            </a:r>
            <a:endParaRPr lang="ko-KR" altLang="en-US" b="1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274464"/>
              </p:ext>
            </p:extLst>
          </p:nvPr>
        </p:nvGraphicFramePr>
        <p:xfrm>
          <a:off x="683568" y="3789040"/>
          <a:ext cx="324036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2376264"/>
              </a:tblGrid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Key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Value</a:t>
                      </a:r>
                      <a:endParaRPr lang="ko-KR" altLang="en-US" sz="12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[x]Prof0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&lt;1&gt;,[x]Prof0</a:t>
                      </a:r>
                      <a:endParaRPr lang="ko-KR" altLang="en-US" sz="1200" smtClean="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[x]Prof0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&lt;2&gt;,[x]Prof0</a:t>
                      </a:r>
                      <a:endParaRPr lang="ko-KR" altLang="en-US" sz="12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[x]Prof0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&lt;3&gt;,[x]Prof0</a:t>
                      </a:r>
                      <a:r>
                        <a:rPr lang="en-US" altLang="ko-KR" sz="1200" smtClean="0"/>
                        <a:t>|[y1]Professor0</a:t>
                      </a:r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708614"/>
              </p:ext>
            </p:extLst>
          </p:nvPr>
        </p:nvGraphicFramePr>
        <p:xfrm>
          <a:off x="683568" y="5445224"/>
          <a:ext cx="3456384" cy="822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64096"/>
                <a:gridCol w="2592288"/>
              </a:tblGrid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[x]Prof0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&lt;4&gt;,[x]Prof0|[y2]prof0@email.com</a:t>
                      </a:r>
                      <a:endParaRPr lang="ko-KR" altLang="en-US" sz="12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[x]Prof0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&lt;5&gt;,[x]Prof0</a:t>
                      </a:r>
                      <a:r>
                        <a:rPr lang="en-US" altLang="ko-KR" sz="1200" smtClean="0"/>
                        <a:t>|[y3]000-0000-0000</a:t>
                      </a:r>
                      <a:endParaRPr lang="ko-KR" altLang="en-US" sz="12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[x]Prof1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&lt;1&gt;,[x]Prof1</a:t>
                      </a:r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802126" y="3501008"/>
            <a:ext cx="862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smtClean="0"/>
              <a:t>[</a:t>
            </a:r>
            <a:r>
              <a:rPr lang="en-US" altLang="ko-KR" sz="1400" b="1" smtClean="0"/>
              <a:t>Map</a:t>
            </a:r>
            <a:r>
              <a:rPr lang="en-US" altLang="ko-KR" sz="1400" b="1" smtClean="0"/>
              <a:t> </a:t>
            </a:r>
            <a:r>
              <a:rPr lang="en-US" altLang="ko-KR" sz="1400" b="1" dirty="0" smtClean="0"/>
              <a:t>1]</a:t>
            </a:r>
            <a:endParaRPr lang="ko-KR" altLang="en-US" sz="1400" b="1" dirty="0"/>
          </a:p>
        </p:txBody>
      </p:sp>
      <p:sp>
        <p:nvSpPr>
          <p:cNvPr id="21" name="직사각형 20"/>
          <p:cNvSpPr/>
          <p:nvPr/>
        </p:nvSpPr>
        <p:spPr>
          <a:xfrm>
            <a:off x="808561" y="5085184"/>
            <a:ext cx="862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smtClean="0"/>
              <a:t>[Map 2]</a:t>
            </a:r>
            <a:endParaRPr lang="ko-KR" altLang="en-US" sz="1400" b="1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4788024" y="3438292"/>
            <a:ext cx="3988908" cy="30870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076056" y="306896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/>
              <a:t>Reduce Phase</a:t>
            </a:r>
            <a:endParaRPr lang="ko-KR" altLang="en-US" b="1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775735"/>
              </p:ext>
            </p:extLst>
          </p:nvPr>
        </p:nvGraphicFramePr>
        <p:xfrm>
          <a:off x="5076056" y="3789040"/>
          <a:ext cx="345638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2592288"/>
              </a:tblGrid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Key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Value</a:t>
                      </a:r>
                      <a:endParaRPr lang="ko-KR" altLang="en-US" sz="12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[x]Prof0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&lt;1&gt;,[x]Prof0</a:t>
                      </a:r>
                      <a:endParaRPr lang="ko-KR" altLang="en-US" sz="1200" smtClean="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[x]Prof0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&lt;2&gt;,[x]Prof0</a:t>
                      </a:r>
                      <a:endParaRPr lang="ko-KR" altLang="en-US" sz="12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[x]Prof0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&lt;3&gt;,[x]Prof0</a:t>
                      </a:r>
                      <a:r>
                        <a:rPr lang="en-US" altLang="ko-KR" sz="1200" smtClean="0"/>
                        <a:t>|[y1]Professor0</a:t>
                      </a:r>
                      <a:endParaRPr lang="ko-KR" altLang="en-US" sz="12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[x]Prof0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&lt;4&gt;,[x]Prof0|[y2]prof0@email.com</a:t>
                      </a:r>
                      <a:endParaRPr lang="ko-KR" altLang="en-US" sz="12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[x]Prof0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&lt;5&gt;,[x]Prof0|[y3]000-0000-0000</a:t>
                      </a:r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861646"/>
              </p:ext>
            </p:extLst>
          </p:nvPr>
        </p:nvGraphicFramePr>
        <p:xfrm>
          <a:off x="5076056" y="6021288"/>
          <a:ext cx="3456384" cy="274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64096"/>
                <a:gridCol w="2592288"/>
              </a:tblGrid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[x]Prof1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&lt;1&gt;,[x]Prof1</a:t>
                      </a:r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5076058" y="3501008"/>
            <a:ext cx="1099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smtClean="0"/>
              <a:t>[Reduce</a:t>
            </a:r>
            <a:r>
              <a:rPr lang="en-US" altLang="ko-KR" sz="1400" b="1" smtClean="0"/>
              <a:t> </a:t>
            </a:r>
            <a:r>
              <a:rPr lang="en-US" altLang="ko-KR" sz="1400" b="1" dirty="0" smtClean="0"/>
              <a:t>1]</a:t>
            </a:r>
            <a:endParaRPr lang="ko-KR" altLang="en-US" sz="1400" b="1" dirty="0"/>
          </a:p>
        </p:txBody>
      </p:sp>
      <p:sp>
        <p:nvSpPr>
          <p:cNvPr id="29" name="직사각형 28"/>
          <p:cNvSpPr/>
          <p:nvPr/>
        </p:nvSpPr>
        <p:spPr>
          <a:xfrm>
            <a:off x="5082493" y="5661248"/>
            <a:ext cx="1099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smtClean="0"/>
              <a:t>[Reduce 2]</a:t>
            </a:r>
            <a:endParaRPr lang="ko-KR" altLang="en-US" sz="1400" b="1" dirty="0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3923928" y="4221088"/>
            <a:ext cx="1152130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3923928" y="4509120"/>
            <a:ext cx="1158565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3923928" y="4766709"/>
            <a:ext cx="1152128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4139952" y="4981818"/>
            <a:ext cx="936104" cy="60742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4139952" y="5269850"/>
            <a:ext cx="936104" cy="60742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endCxn id="25" idx="1"/>
          </p:cNvCxnSpPr>
          <p:nvPr/>
        </p:nvCxnSpPr>
        <p:spPr>
          <a:xfrm flipV="1">
            <a:off x="4139952" y="6158448"/>
            <a:ext cx="936104" cy="6856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281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2" grpId="0" animBg="1"/>
      <p:bldP spid="23" grpId="0"/>
      <p:bldP spid="26" grpId="0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>
                <a:sym typeface="Wingdings" pitchFamily="2" charset="2"/>
              </a:rPr>
              <a:t>Reduce Output</a:t>
            </a:r>
          </a:p>
          <a:p>
            <a:pPr lvl="1"/>
            <a:r>
              <a:rPr lang="en-US" altLang="ko-KR" smtClean="0">
                <a:sym typeface="Wingdings" pitchFamily="2" charset="2"/>
              </a:rPr>
              <a:t>The result for the query</a:t>
            </a:r>
            <a:endParaRPr lang="en-US" altLang="ko-KR" dirty="0" smtClean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>
              <a:sym typeface="Wingdings" pitchFamily="2" charset="2"/>
            </a:endParaRPr>
          </a:p>
          <a:p>
            <a:pPr lvl="1"/>
            <a:endParaRPr lang="en-US" altLang="ko-KR" dirty="0">
              <a:sym typeface="Wingdings" pitchFamily="2" charset="2"/>
            </a:endParaRPr>
          </a:p>
        </p:txBody>
      </p:sp>
      <p:pic>
        <p:nvPicPr>
          <p:cNvPr id="2050" name="Picture 2" descr="C:\Users\Min Sup\Desktop\2013년 1학기\세미나\랩세미나 2013-07-12\images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444" y="1173976"/>
            <a:ext cx="4580044" cy="160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MapReduce Join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170784" y="6597353"/>
            <a:ext cx="802432" cy="216023"/>
          </a:xfrm>
        </p:spPr>
        <p:txBody>
          <a:bodyPr/>
          <a:lstStyle/>
          <a:p>
            <a:fld id="{10211B80-7C79-41F7-9946-37F518A5652A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79512" y="3438292"/>
            <a:ext cx="8784976" cy="30870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11560" y="306896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/>
              <a:t>Reduce Phase</a:t>
            </a:r>
            <a:endParaRPr lang="ko-KR" altLang="en-US" b="1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044841"/>
              </p:ext>
            </p:extLst>
          </p:nvPr>
        </p:nvGraphicFramePr>
        <p:xfrm>
          <a:off x="395536" y="3808785"/>
          <a:ext cx="344962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2585530"/>
              </a:tblGrid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Key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Value</a:t>
                      </a:r>
                      <a:endParaRPr lang="ko-KR" altLang="en-US" sz="12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[x]Prof0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&lt;1&gt;,[x]Prof0</a:t>
                      </a:r>
                      <a:endParaRPr lang="ko-KR" altLang="en-US" sz="1200" smtClean="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[x]Prof0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&lt;2&gt;,[x]Prof0</a:t>
                      </a:r>
                      <a:endParaRPr lang="ko-KR" altLang="en-US" sz="12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[x]Prof0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&lt;3&gt;,[x]Prof0</a:t>
                      </a:r>
                      <a:r>
                        <a:rPr lang="en-US" altLang="ko-KR" sz="1200" smtClean="0"/>
                        <a:t>|[y1]Professor0</a:t>
                      </a:r>
                      <a:endParaRPr lang="ko-KR" altLang="en-US" sz="12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[x]Prof0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&lt;4&gt;,[x]Prof0|[y2]prof0@email.com</a:t>
                      </a:r>
                      <a:endParaRPr lang="ko-KR" altLang="en-US" sz="12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[x]Prof0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&lt;5&gt;,[x]Prof0|[y3]000-0000-0000</a:t>
                      </a:r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417437"/>
              </p:ext>
            </p:extLst>
          </p:nvPr>
        </p:nvGraphicFramePr>
        <p:xfrm>
          <a:off x="395536" y="6021288"/>
          <a:ext cx="3456384" cy="274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64096"/>
                <a:gridCol w="2592288"/>
              </a:tblGrid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[x]Prof1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&lt;1&gt;,[x]Prof1</a:t>
                      </a:r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611562" y="3501008"/>
            <a:ext cx="1099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smtClean="0"/>
              <a:t>[Reduce</a:t>
            </a:r>
            <a:r>
              <a:rPr lang="en-US" altLang="ko-KR" sz="1400" b="1" smtClean="0"/>
              <a:t> </a:t>
            </a:r>
            <a:r>
              <a:rPr lang="en-US" altLang="ko-KR" sz="1400" b="1" dirty="0" smtClean="0"/>
              <a:t>1]</a:t>
            </a:r>
            <a:endParaRPr lang="ko-KR" altLang="en-US" sz="1400" b="1" dirty="0"/>
          </a:p>
        </p:txBody>
      </p:sp>
      <p:sp>
        <p:nvSpPr>
          <p:cNvPr id="29" name="직사각형 28"/>
          <p:cNvSpPr/>
          <p:nvPr/>
        </p:nvSpPr>
        <p:spPr>
          <a:xfrm>
            <a:off x="401973" y="5661248"/>
            <a:ext cx="1099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smtClean="0"/>
              <a:t>[Reduce 2]</a:t>
            </a:r>
            <a:endParaRPr lang="ko-KR" altLang="en-US" sz="1400" b="1" dirty="0"/>
          </a:p>
        </p:txBody>
      </p:sp>
      <p:sp>
        <p:nvSpPr>
          <p:cNvPr id="34" name="곱셈 기호 33"/>
          <p:cNvSpPr/>
          <p:nvPr/>
        </p:nvSpPr>
        <p:spPr>
          <a:xfrm>
            <a:off x="3923928" y="5942424"/>
            <a:ext cx="197425" cy="438904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572000" y="4057327"/>
            <a:ext cx="1099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smtClean="0"/>
              <a:t>[Reduce</a:t>
            </a:r>
            <a:r>
              <a:rPr lang="en-US" altLang="ko-KR" sz="1400" b="1" smtClean="0"/>
              <a:t> </a:t>
            </a:r>
            <a:r>
              <a:rPr lang="en-US" altLang="ko-KR" sz="1400" b="1" dirty="0" smtClean="0"/>
              <a:t>1]</a:t>
            </a:r>
            <a:endParaRPr lang="ko-KR" altLang="en-US" sz="1400" b="1" dirty="0"/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761451"/>
              </p:ext>
            </p:extLst>
          </p:nvPr>
        </p:nvGraphicFramePr>
        <p:xfrm>
          <a:off x="4324226" y="4399384"/>
          <a:ext cx="4496246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2984078"/>
              </a:tblGrid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Key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Value</a:t>
                      </a:r>
                      <a:endParaRPr lang="ko-KR" altLang="en-US" sz="11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&lt;1|2|3|4|5&gt;x|y1|Y2|y3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/>
                        <a:t>[x]Prof0|[y1]Professor0|[y2]prof0@email.com|[y3]000-0000-0000</a:t>
                      </a:r>
                      <a:endParaRPr lang="ko-KR" altLang="en-US" sz="110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오른쪽 화살표 38"/>
          <p:cNvSpPr/>
          <p:nvPr/>
        </p:nvSpPr>
        <p:spPr>
          <a:xfrm>
            <a:off x="3923928" y="4639272"/>
            <a:ext cx="335099" cy="37390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77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/>
      <p:bldP spid="3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Join-Key Selection Strategies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Greedy Selection</a:t>
            </a:r>
          </a:p>
          <a:p>
            <a:pPr lvl="1"/>
            <a:r>
              <a:rPr lang="en-US" altLang="ko-KR" smtClean="0"/>
              <a:t>Select a variable according to the number of related triple</a:t>
            </a:r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r>
              <a:rPr lang="en-US" altLang="ko-KR" smtClean="0"/>
              <a:t>Multiple Selection</a:t>
            </a:r>
          </a:p>
          <a:p>
            <a:pPr lvl="1"/>
            <a:r>
              <a:rPr lang="en-US" altLang="ko-KR" smtClean="0"/>
              <a:t>An effect on resource utilization</a:t>
            </a:r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lvl="1"/>
            <a:r>
              <a:rPr lang="en-US" altLang="ko-KR" smtClean="0"/>
              <a:t>Choose </a:t>
            </a:r>
            <a:r>
              <a:rPr lang="en-US" altLang="ko-KR" smtClean="0">
                <a:latin typeface="Bell MT" pitchFamily="18" charset="0"/>
              </a:rPr>
              <a:t>b</a:t>
            </a:r>
            <a:r>
              <a:rPr lang="en-US" altLang="ko-KR" smtClean="0"/>
              <a:t> and </a:t>
            </a:r>
            <a:r>
              <a:rPr lang="en-US" altLang="ko-KR" smtClean="0">
                <a:latin typeface="Bell MT" pitchFamily="18" charset="0"/>
              </a:rPr>
              <a:t>d</a:t>
            </a:r>
            <a:endParaRPr lang="ko-KR" altLang="en-US">
              <a:latin typeface="Bell MT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034714"/>
            <a:ext cx="4752528" cy="175432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mtClean="0"/>
              <a:t>SELECT ?x ?y1 ?y2 ?y3 WHERE {</a:t>
            </a:r>
          </a:p>
          <a:p>
            <a:r>
              <a:rPr lang="en-US" altLang="ko-KR"/>
              <a:t> </a:t>
            </a:r>
            <a:r>
              <a:rPr lang="en-US" altLang="ko-KR" smtClean="0"/>
              <a:t>   ?x    rdf:type              ub:Professor</a:t>
            </a:r>
          </a:p>
          <a:p>
            <a:r>
              <a:rPr lang="en-US" altLang="ko-KR"/>
              <a:t> </a:t>
            </a:r>
            <a:r>
              <a:rPr lang="en-US" altLang="ko-KR" smtClean="0"/>
              <a:t>   ?x    ub:worksFor        &lt;Department0&gt; </a:t>
            </a:r>
          </a:p>
          <a:p>
            <a:r>
              <a:rPr lang="en-US" altLang="ko-KR"/>
              <a:t> </a:t>
            </a:r>
            <a:r>
              <a:rPr lang="en-US" altLang="ko-KR" smtClean="0"/>
              <a:t>   ?x    ub:name               ?y1</a:t>
            </a:r>
          </a:p>
          <a:p>
            <a:r>
              <a:rPr lang="en-US" altLang="ko-KR"/>
              <a:t> </a:t>
            </a:r>
            <a:r>
              <a:rPr lang="en-US" altLang="ko-KR" smtClean="0"/>
              <a:t>   ?x    ub:emailAddress     ?y2</a:t>
            </a:r>
          </a:p>
          <a:p>
            <a:r>
              <a:rPr lang="en-US" altLang="ko-KR"/>
              <a:t> </a:t>
            </a:r>
            <a:r>
              <a:rPr lang="en-US" altLang="ko-KR" smtClean="0"/>
              <a:t>   ?x    ub:telephone         ?y1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75897" y="2399302"/>
            <a:ext cx="399759" cy="131772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779913" y="2933097"/>
            <a:ext cx="432048" cy="25013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779912" y="3466895"/>
            <a:ext cx="432048" cy="25013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C:\Users\Min Sup\Desktop\2013년 1학기\세미나\랩세미나 2013-07-12\images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776" y="5085183"/>
            <a:ext cx="4588074" cy="429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83768" y="5517232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&lt;A path expression&gt;</a:t>
            </a:r>
            <a:endParaRPr lang="ko-KR" altLang="en-US" sz="1400"/>
          </a:p>
        </p:txBody>
      </p:sp>
      <p:sp>
        <p:nvSpPr>
          <p:cNvPr id="11" name="직사각형 10"/>
          <p:cNvSpPr/>
          <p:nvPr/>
        </p:nvSpPr>
        <p:spPr>
          <a:xfrm>
            <a:off x="2123728" y="5057566"/>
            <a:ext cx="504056" cy="50405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753278" y="5067427"/>
            <a:ext cx="504056" cy="50405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39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BGP Processing with MR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b="1" u="sng" smtClean="0"/>
              <a:t>Evaluation</a:t>
            </a:r>
            <a:endParaRPr lang="en-US" altLang="ko-KR" b="1" u="sng" dirty="0" smtClean="0"/>
          </a:p>
          <a:p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14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Evaluation: Environment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Using Lehigh University Benchmark (LUBM) data set</a:t>
            </a:r>
          </a:p>
          <a:p>
            <a:pPr lvl="1"/>
            <a:r>
              <a:rPr lang="en-US" altLang="ko-KR" smtClean="0"/>
              <a:t>1, 5, 10, 25, 50, 100 universities</a:t>
            </a:r>
          </a:p>
          <a:p>
            <a:endParaRPr lang="en-US" altLang="ko-KR" smtClean="0"/>
          </a:p>
          <a:p>
            <a:r>
              <a:rPr lang="en-US" altLang="ko-KR" smtClean="0"/>
              <a:t>Amazon Web Services (AWS)</a:t>
            </a:r>
          </a:p>
          <a:p>
            <a:pPr lvl="1"/>
            <a:r>
              <a:rPr lang="en-US" altLang="ko-KR" smtClean="0"/>
              <a:t>Amazon EC2 (1.7GB of RAM, 5 EC2 Compute Units)</a:t>
            </a:r>
          </a:p>
          <a:p>
            <a:endParaRPr lang="en-US" altLang="ko-KR" smtClean="0"/>
          </a:p>
          <a:p>
            <a:r>
              <a:rPr lang="en-US" altLang="ko-KR" smtClean="0"/>
              <a:t>Cloudera’s Hadoop Distribution (CDH)</a:t>
            </a:r>
          </a:p>
          <a:p>
            <a:endParaRPr lang="en-US" altLang="ko-KR" smtClean="0"/>
          </a:p>
          <a:p>
            <a:r>
              <a:rPr lang="en-US" altLang="ko-KR" smtClean="0"/>
              <a:t>Hadoop Distributed File System (HDFS)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854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u="sng" dirty="0" smtClean="0"/>
              <a:t>Introduction</a:t>
            </a:r>
          </a:p>
          <a:p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BGP Processing with MR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Evaluation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62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Evaluation: Performance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Performance evaluation usgin LUBM (100)</a:t>
            </a:r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pPr lvl="1"/>
            <a:r>
              <a:rPr lang="en-US" altLang="ko-KR" smtClean="0"/>
              <a:t>Base : Does not take advantage of the multi way join</a:t>
            </a:r>
          </a:p>
          <a:p>
            <a:pPr lvl="1"/>
            <a:r>
              <a:rPr lang="en-US" altLang="ko-KR" smtClean="0"/>
              <a:t>MR   : Using multi way join</a:t>
            </a:r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20</a:t>
            </a:fld>
            <a:endParaRPr lang="ko-KR" altLang="en-US" dirty="0"/>
          </a:p>
        </p:txBody>
      </p:sp>
      <p:pic>
        <p:nvPicPr>
          <p:cNvPr id="4098" name="Picture 2" descr="C:\Users\Min Sup\Desktop\2013년 1학기\세미나\랩세미나 2013-07-12\images\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91821"/>
            <a:ext cx="4043485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Min Sup\Desktop\2013년 1학기\세미나\랩세미나 2013-07-12\images\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435" y="1591821"/>
            <a:ext cx="4036021" cy="255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04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Evaluation: Performance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Average execution time for LUBM (100)</a:t>
            </a:r>
          </a:p>
          <a:p>
            <a:pPr lvl="1"/>
            <a:r>
              <a:rPr lang="en-US" altLang="ko-KR" smtClean="0"/>
              <a:t>Effectively utilizes the computing resources</a:t>
            </a:r>
          </a:p>
          <a:p>
            <a:pPr lvl="1"/>
            <a:r>
              <a:rPr lang="en-US" altLang="ko-KR" smtClean="0"/>
              <a:t>Increased only 2 times while the number of triples is increased 100 times</a:t>
            </a:r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21</a:t>
            </a:fld>
            <a:endParaRPr lang="ko-KR" altLang="en-US" dirty="0"/>
          </a:p>
        </p:txBody>
      </p:sp>
      <p:pic>
        <p:nvPicPr>
          <p:cNvPr id="5122" name="Picture 2" descr="C:\Users\Min Sup\Desktop\2013년 1학기\세미나\랩세미나 2013-07-12\images\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492896"/>
            <a:ext cx="4401394" cy="250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 flipV="1">
            <a:off x="2843808" y="2636912"/>
            <a:ext cx="0" cy="936104"/>
          </a:xfrm>
          <a:prstGeom prst="straightConnector1">
            <a:avLst/>
          </a:prstGeom>
          <a:ln w="3175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2771801" y="4293096"/>
            <a:ext cx="3456383" cy="0"/>
          </a:xfrm>
          <a:prstGeom prst="straightConnector1">
            <a:avLst/>
          </a:prstGeom>
          <a:ln w="3175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43808" y="285293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C00000"/>
                </a:solidFill>
              </a:rPr>
              <a:t>2x</a:t>
            </a:r>
            <a:endParaRPr lang="ko-KR" altLang="en-US" b="1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39952" y="393305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C00000"/>
                </a:solidFill>
              </a:rPr>
              <a:t>100x</a:t>
            </a:r>
            <a:endParaRPr lang="ko-KR" altLang="en-US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68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BGP Processing with MR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Evaluation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b="1" u="sng" smtClean="0"/>
              <a:t>Conclusion</a:t>
            </a:r>
            <a:endParaRPr lang="en-US" altLang="ko-KR" b="1" u="sng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14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Conclusion</a:t>
            </a:r>
          </a:p>
          <a:p>
            <a:pPr lvl="1"/>
            <a:r>
              <a:rPr lang="en-US" altLang="ko-KR" smtClean="0"/>
              <a:t>Showed the possibilities </a:t>
            </a:r>
          </a:p>
          <a:p>
            <a:pPr lvl="2"/>
            <a:r>
              <a:rPr lang="en-US" altLang="ko-KR" smtClean="0"/>
              <a:t>MapReduce with RDF</a:t>
            </a:r>
            <a:endParaRPr lang="en-US" altLang="ko-KR" smtClean="0"/>
          </a:p>
          <a:p>
            <a:pPr lvl="1"/>
            <a:r>
              <a:rPr lang="en-US" altLang="ko-KR" smtClean="0"/>
              <a:t>Requires iterative processing  </a:t>
            </a:r>
          </a:p>
          <a:p>
            <a:pPr lvl="2"/>
            <a:r>
              <a:rPr lang="en-US" altLang="ko-KR" b="1" smtClean="0">
                <a:sym typeface="Wingdings" pitchFamily="2" charset="2"/>
              </a:rPr>
              <a:t>Use multi way join</a:t>
            </a:r>
            <a:endParaRPr lang="en-US" altLang="ko-KR" b="1" dirty="0"/>
          </a:p>
          <a:p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67944" y="2155503"/>
            <a:ext cx="24482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>
                <a:sym typeface="Wingdings" pitchFamily="2" charset="2"/>
              </a:rPr>
              <a:t> </a:t>
            </a:r>
            <a:r>
              <a:rPr lang="en-US" altLang="ko-KR" sz="2600" b="1">
                <a:solidFill>
                  <a:srgbClr val="C00000"/>
                </a:solidFill>
                <a:sym typeface="Wingdings" pitchFamily="2" charset="2"/>
              </a:rPr>
              <a:t>Expensive!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40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Thank you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3096344"/>
          </a:xfrm>
        </p:spPr>
        <p:txBody>
          <a:bodyPr/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2047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모서리가 둥근 직사각형 37"/>
          <p:cNvSpPr/>
          <p:nvPr/>
        </p:nvSpPr>
        <p:spPr>
          <a:xfrm>
            <a:off x="5364088" y="2708920"/>
            <a:ext cx="2232248" cy="338437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483768" y="1772816"/>
            <a:ext cx="2448272" cy="46805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/>
              <a:t>Introduction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MapReduce Framework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>
                <a:sym typeface="Wingdings" pitchFamily="2" charset="2"/>
              </a:rPr>
              <a:t>MapReduce</a:t>
            </a:r>
            <a:r>
              <a:rPr lang="en-US" altLang="ko-KR" dirty="0" smtClean="0">
                <a:sym typeface="Wingdings" pitchFamily="2" charset="2"/>
              </a:rPr>
              <a:t> Join</a:t>
            </a: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>
              <a:sym typeface="Wingdings" pitchFamily="2" charset="2"/>
            </a:endParaRPr>
          </a:p>
          <a:p>
            <a:pPr lvl="1"/>
            <a:endParaRPr lang="en-US" altLang="ko-KR" dirty="0">
              <a:sym typeface="Wingdings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170784" y="6597353"/>
            <a:ext cx="802432" cy="216023"/>
          </a:xfrm>
        </p:spPr>
        <p:txBody>
          <a:bodyPr/>
          <a:lstStyle/>
          <a:p>
            <a:fld id="{10211B80-7C79-41F7-9946-37F518A5652A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36096" y="1065510"/>
            <a:ext cx="2592288" cy="923330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SELECT ?X WHERE{</a:t>
            </a:r>
          </a:p>
          <a:p>
            <a:r>
              <a:rPr lang="en-US" altLang="ko-KR" smtClean="0"/>
              <a:t>Allen    Knows     </a:t>
            </a:r>
            <a:r>
              <a:rPr lang="en-US" altLang="ko-KR"/>
              <a:t>?X</a:t>
            </a:r>
          </a:p>
          <a:p>
            <a:r>
              <a:rPr lang="en-US" altLang="ko-KR"/>
              <a:t>?</a:t>
            </a:r>
            <a:r>
              <a:rPr lang="en-US" altLang="ko-KR" smtClean="0"/>
              <a:t>X       Country</a:t>
            </a:r>
            <a:r>
              <a:rPr lang="en-US" altLang="ko-KR"/>
              <a:t>	</a:t>
            </a:r>
            <a:r>
              <a:rPr lang="en-US" altLang="ko-KR" smtClean="0"/>
              <a:t> CH }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98104" y="140348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Map</a:t>
            </a:r>
            <a:endParaRPr lang="ko-KR" altLang="en-US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347654"/>
              </p:ext>
            </p:extLst>
          </p:nvPr>
        </p:nvGraphicFramePr>
        <p:xfrm>
          <a:off x="2657928" y="1985392"/>
          <a:ext cx="2088233" cy="1097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7928"/>
                <a:gridCol w="750225"/>
                <a:gridCol w="72008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Allen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Knows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Jacob</a:t>
                      </a:r>
                      <a:endParaRPr lang="ko-KR" alt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Allen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Knows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Chirs</a:t>
                      </a:r>
                      <a:endParaRPr lang="ko-KR" alt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Allen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Knows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Sarah</a:t>
                      </a:r>
                      <a:endParaRPr lang="ko-KR" alt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Sarah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Country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CH</a:t>
                      </a:r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321577"/>
              </p:ext>
            </p:extLst>
          </p:nvPr>
        </p:nvGraphicFramePr>
        <p:xfrm>
          <a:off x="2657928" y="3670735"/>
          <a:ext cx="2088233" cy="1097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7928"/>
                <a:gridCol w="750225"/>
                <a:gridCol w="72008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Sarah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Age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26</a:t>
                      </a:r>
                      <a:endParaRPr lang="ko-KR" alt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Chris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Country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CH</a:t>
                      </a:r>
                      <a:endParaRPr lang="ko-KR" alt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Chirs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Knows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Sarah</a:t>
                      </a:r>
                      <a:endParaRPr lang="ko-KR" alt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Jacob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Country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DE</a:t>
                      </a:r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456354"/>
              </p:ext>
            </p:extLst>
          </p:nvPr>
        </p:nvGraphicFramePr>
        <p:xfrm>
          <a:off x="2657928" y="5342344"/>
          <a:ext cx="2088233" cy="822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7928"/>
                <a:gridCol w="750225"/>
                <a:gridCol w="72008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Jacob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Age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42</a:t>
                      </a:r>
                      <a:endParaRPr lang="ko-KR" alt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Jacob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Knows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Emily</a:t>
                      </a:r>
                      <a:endParaRPr lang="ko-KR" alt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Emily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Country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CH</a:t>
                      </a:r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578541"/>
              </p:ext>
            </p:extLst>
          </p:nvPr>
        </p:nvGraphicFramePr>
        <p:xfrm>
          <a:off x="5538246" y="5314920"/>
          <a:ext cx="1872209" cy="274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7930"/>
                <a:gridCol w="648072"/>
                <a:gridCol w="606207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Allen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Knows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Sarah</a:t>
                      </a:r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318484"/>
              </p:ext>
            </p:extLst>
          </p:nvPr>
        </p:nvGraphicFramePr>
        <p:xfrm>
          <a:off x="5538247" y="2924944"/>
          <a:ext cx="1872209" cy="274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7929"/>
                <a:gridCol w="648072"/>
                <a:gridCol w="606208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Allen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Knows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Jacob</a:t>
                      </a:r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48" name="표 20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995082"/>
              </p:ext>
            </p:extLst>
          </p:nvPr>
        </p:nvGraphicFramePr>
        <p:xfrm>
          <a:off x="5538247" y="4162792"/>
          <a:ext cx="1872209" cy="274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7929"/>
                <a:gridCol w="648072"/>
                <a:gridCol w="606208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Allen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Knows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Chirs</a:t>
                      </a:r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49" name="표 20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28217"/>
              </p:ext>
            </p:extLst>
          </p:nvPr>
        </p:nvGraphicFramePr>
        <p:xfrm>
          <a:off x="8261024" y="4062968"/>
          <a:ext cx="631456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3145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Chris</a:t>
                      </a:r>
                      <a:endParaRPr lang="ko-KR" altLang="en-US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Sarah</a:t>
                      </a:r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012160" y="234888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Reduce</a:t>
            </a:r>
            <a:endParaRPr lang="ko-KR" altLang="en-US" dirty="0"/>
          </a:p>
        </p:txBody>
      </p:sp>
      <p:cxnSp>
        <p:nvCxnSpPr>
          <p:cNvPr id="2053" name="직선 화살표 연결선 2052"/>
          <p:cNvCxnSpPr>
            <a:endCxn id="13" idx="1"/>
          </p:cNvCxnSpPr>
          <p:nvPr/>
        </p:nvCxnSpPr>
        <p:spPr>
          <a:xfrm flipV="1">
            <a:off x="4716016" y="3395132"/>
            <a:ext cx="830961" cy="2624143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4" name="오른쪽 화살표 2053"/>
          <p:cNvSpPr/>
          <p:nvPr/>
        </p:nvSpPr>
        <p:spPr>
          <a:xfrm>
            <a:off x="2339752" y="2708920"/>
            <a:ext cx="267936" cy="36004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오른쪽 화살표 42"/>
          <p:cNvSpPr/>
          <p:nvPr/>
        </p:nvSpPr>
        <p:spPr>
          <a:xfrm>
            <a:off x="2339752" y="3933056"/>
            <a:ext cx="267936" cy="36004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오른쪽 화살표 43"/>
          <p:cNvSpPr/>
          <p:nvPr/>
        </p:nvSpPr>
        <p:spPr>
          <a:xfrm>
            <a:off x="2339752" y="5229200"/>
            <a:ext cx="267936" cy="36004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/>
          <p:cNvCxnSpPr/>
          <p:nvPr/>
        </p:nvCxnSpPr>
        <p:spPr>
          <a:xfrm flipV="1">
            <a:off x="7452320" y="4509120"/>
            <a:ext cx="808704" cy="108012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V="1">
            <a:off x="7500747" y="4208594"/>
            <a:ext cx="760277" cy="194651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660072" y="2017678"/>
            <a:ext cx="2055943" cy="76325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2660073" y="2823263"/>
            <a:ext cx="2055943" cy="25013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131840" y="1758910"/>
            <a:ext cx="10583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/>
              <a:t>[Machine 1]</a:t>
            </a:r>
            <a:endParaRPr lang="ko-KR" altLang="en-US" sz="1200" b="1" dirty="0"/>
          </a:p>
        </p:txBody>
      </p:sp>
      <p:sp>
        <p:nvSpPr>
          <p:cNvPr id="55" name="직사각형 54"/>
          <p:cNvSpPr/>
          <p:nvPr/>
        </p:nvSpPr>
        <p:spPr>
          <a:xfrm>
            <a:off x="3131840" y="3429000"/>
            <a:ext cx="10583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/>
              <a:t>[Machine 2]</a:t>
            </a:r>
            <a:endParaRPr lang="ko-KR" altLang="en-US" sz="1200" b="1" dirty="0"/>
          </a:p>
        </p:txBody>
      </p:sp>
      <p:sp>
        <p:nvSpPr>
          <p:cNvPr id="56" name="직사각형 55"/>
          <p:cNvSpPr/>
          <p:nvPr/>
        </p:nvSpPr>
        <p:spPr>
          <a:xfrm>
            <a:off x="3131840" y="5093068"/>
            <a:ext cx="10583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/>
              <a:t>[Machine 3]</a:t>
            </a:r>
            <a:endParaRPr lang="ko-KR" altLang="en-US" sz="1200" b="1" dirty="0"/>
          </a:p>
        </p:txBody>
      </p:sp>
      <p:sp>
        <p:nvSpPr>
          <p:cNvPr id="57" name="직사각형 56"/>
          <p:cNvSpPr/>
          <p:nvPr/>
        </p:nvSpPr>
        <p:spPr>
          <a:xfrm>
            <a:off x="5940152" y="2636912"/>
            <a:ext cx="10583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/>
              <a:t>[Machine 1]</a:t>
            </a:r>
            <a:endParaRPr lang="ko-KR" altLang="en-US" sz="1200" b="1" dirty="0"/>
          </a:p>
        </p:txBody>
      </p:sp>
      <p:sp>
        <p:nvSpPr>
          <p:cNvPr id="58" name="직사각형 57"/>
          <p:cNvSpPr/>
          <p:nvPr/>
        </p:nvSpPr>
        <p:spPr>
          <a:xfrm>
            <a:off x="5940152" y="3885793"/>
            <a:ext cx="10583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/>
              <a:t>[Machine 2]</a:t>
            </a:r>
            <a:endParaRPr lang="ko-KR" altLang="en-US" sz="1200" b="1" dirty="0"/>
          </a:p>
        </p:txBody>
      </p:sp>
      <p:sp>
        <p:nvSpPr>
          <p:cNvPr id="59" name="직사각형 58"/>
          <p:cNvSpPr/>
          <p:nvPr/>
        </p:nvSpPr>
        <p:spPr>
          <a:xfrm>
            <a:off x="5940152" y="5057461"/>
            <a:ext cx="10583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/>
              <a:t>[Machine 3]</a:t>
            </a:r>
            <a:endParaRPr lang="ko-KR" altLang="en-US" sz="1200" b="1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544504"/>
              </p:ext>
            </p:extLst>
          </p:nvPr>
        </p:nvGraphicFramePr>
        <p:xfrm>
          <a:off x="179513" y="2369408"/>
          <a:ext cx="2016223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350"/>
                <a:gridCol w="777565"/>
                <a:gridCol w="652308"/>
              </a:tblGrid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S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P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O</a:t>
                      </a:r>
                      <a:endParaRPr lang="ko-KR" altLang="en-US" sz="12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Allen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Knows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Jacob</a:t>
                      </a:r>
                      <a:endParaRPr lang="ko-KR" altLang="en-US" sz="12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Allen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Knows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Chirs</a:t>
                      </a:r>
                      <a:endParaRPr lang="ko-KR" altLang="en-US" sz="12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Allen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Knows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Sarah</a:t>
                      </a:r>
                      <a:endParaRPr lang="ko-KR" altLang="en-US" sz="12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Sarah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Country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CH</a:t>
                      </a:r>
                      <a:endParaRPr lang="ko-KR" altLang="en-US" sz="12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Sarah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Age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26</a:t>
                      </a:r>
                      <a:endParaRPr lang="ko-KR" altLang="en-US" sz="12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Chris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Country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CH</a:t>
                      </a:r>
                      <a:endParaRPr lang="ko-KR" altLang="en-US" sz="12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Chirs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Knows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Sarah</a:t>
                      </a:r>
                      <a:endParaRPr lang="ko-KR" altLang="en-US" sz="12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Jacob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Country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DE</a:t>
                      </a:r>
                      <a:endParaRPr lang="ko-KR" altLang="en-US" sz="12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Jacob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Age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42</a:t>
                      </a:r>
                      <a:endParaRPr lang="ko-KR" altLang="en-US" sz="12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Jacob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Knows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Emily</a:t>
                      </a:r>
                      <a:endParaRPr lang="ko-KR" altLang="en-US" sz="12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Emily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Country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CH</a:t>
                      </a:r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" name="직사각형 60"/>
          <p:cNvSpPr/>
          <p:nvPr/>
        </p:nvSpPr>
        <p:spPr>
          <a:xfrm>
            <a:off x="2660073" y="3958457"/>
            <a:ext cx="2055943" cy="25013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2660073" y="5894206"/>
            <a:ext cx="2055943" cy="25013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044790"/>
              </p:ext>
            </p:extLst>
          </p:nvPr>
        </p:nvGraphicFramePr>
        <p:xfrm>
          <a:off x="5538345" y="5661248"/>
          <a:ext cx="1913974" cy="274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7831"/>
                <a:gridCol w="792088"/>
                <a:gridCol w="50405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Sarah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Country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CH</a:t>
                      </a:r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960757"/>
              </p:ext>
            </p:extLst>
          </p:nvPr>
        </p:nvGraphicFramePr>
        <p:xfrm>
          <a:off x="5541973" y="4489800"/>
          <a:ext cx="1857976" cy="274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2195"/>
                <a:gridCol w="792088"/>
                <a:gridCol w="523693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Chris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Country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CH</a:t>
                      </a:r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255016"/>
              </p:ext>
            </p:extLst>
          </p:nvPr>
        </p:nvGraphicFramePr>
        <p:xfrm>
          <a:off x="5546977" y="3257972"/>
          <a:ext cx="1833335" cy="274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7928"/>
                <a:gridCol w="750225"/>
                <a:gridCol w="465182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Emily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Country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CH</a:t>
                      </a:r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3" name="곱셈 기호 62"/>
          <p:cNvSpPr/>
          <p:nvPr/>
        </p:nvSpPr>
        <p:spPr>
          <a:xfrm>
            <a:off x="7452320" y="2948331"/>
            <a:ext cx="288032" cy="480669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/>
          <p:cNvCxnSpPr/>
          <p:nvPr/>
        </p:nvCxnSpPr>
        <p:spPr>
          <a:xfrm>
            <a:off x="6893190" y="5558797"/>
            <a:ext cx="43204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5626719" y="5902673"/>
            <a:ext cx="43204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6914396" y="4403244"/>
            <a:ext cx="43204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5605513" y="4733611"/>
            <a:ext cx="43204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endCxn id="30" idx="1"/>
          </p:cNvCxnSpPr>
          <p:nvPr/>
        </p:nvCxnSpPr>
        <p:spPr>
          <a:xfrm>
            <a:off x="4716016" y="2132856"/>
            <a:ext cx="822231" cy="92924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33" idx="3"/>
            <a:endCxn id="2048" idx="1"/>
          </p:cNvCxnSpPr>
          <p:nvPr/>
        </p:nvCxnSpPr>
        <p:spPr>
          <a:xfrm>
            <a:off x="4716015" y="2399303"/>
            <a:ext cx="822232" cy="1900649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endCxn id="29" idx="1"/>
          </p:cNvCxnSpPr>
          <p:nvPr/>
        </p:nvCxnSpPr>
        <p:spPr>
          <a:xfrm>
            <a:off x="4716015" y="2636912"/>
            <a:ext cx="822231" cy="281516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endCxn id="7" idx="1"/>
          </p:cNvCxnSpPr>
          <p:nvPr/>
        </p:nvCxnSpPr>
        <p:spPr>
          <a:xfrm>
            <a:off x="4716016" y="2948331"/>
            <a:ext cx="822329" cy="285007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61" idx="3"/>
            <a:endCxn id="12" idx="1"/>
          </p:cNvCxnSpPr>
          <p:nvPr/>
        </p:nvCxnSpPr>
        <p:spPr>
          <a:xfrm>
            <a:off x="4716016" y="4083526"/>
            <a:ext cx="825957" cy="54343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68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" grpId="0" animBg="1"/>
      <p:bldP spid="43" grpId="0" animBg="1"/>
      <p:bldP spid="44" grpId="0" animBg="1"/>
      <p:bldP spid="33" grpId="0" animBg="1"/>
      <p:bldP spid="35" grpId="0" animBg="1"/>
      <p:bldP spid="61" grpId="0" animBg="1"/>
      <p:bldP spid="62" grpId="0" animBg="1"/>
      <p:bldP spid="6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smtClean="0"/>
              <a:t>Introduction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RDF (</a:t>
            </a:r>
            <a:r>
              <a:rPr lang="en-US" altLang="ko-KR" smtClean="0"/>
              <a:t>Resource Description Framework)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RDF </a:t>
            </a:r>
            <a:r>
              <a:rPr lang="en-US" altLang="ko-KR"/>
              <a:t>(Resource Description Framework)</a:t>
            </a:r>
          </a:p>
          <a:p>
            <a:pPr lvl="1"/>
            <a:r>
              <a:rPr lang="en-US" altLang="ko-KR"/>
              <a:t>The most prominent standards</a:t>
            </a:r>
          </a:p>
          <a:p>
            <a:pPr lvl="1"/>
            <a:r>
              <a:rPr lang="en-US" altLang="ko-KR"/>
              <a:t>Storing and representing data</a:t>
            </a:r>
          </a:p>
          <a:p>
            <a:pPr lvl="1"/>
            <a:r>
              <a:rPr lang="en-US" altLang="ko-KR" smtClean="0"/>
              <a:t>Management of large RDF graphs</a:t>
            </a:r>
          </a:p>
          <a:p>
            <a:pPr lvl="2"/>
            <a:r>
              <a:rPr lang="en-US" altLang="ko-KR" smtClean="0"/>
              <a:t>Non-trivial task</a:t>
            </a:r>
          </a:p>
          <a:p>
            <a:pPr lvl="2"/>
            <a:r>
              <a:rPr lang="en-US" altLang="ko-KR" smtClean="0"/>
              <a:t>Single machine approaches are challenged 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RDF graph and RDF data</a:t>
            </a:r>
          </a:p>
          <a:p>
            <a:pPr lvl="2"/>
            <a:r>
              <a:rPr lang="en-US" altLang="ko-KR"/>
              <a:t>RDF data set consists of a set of RDF triples</a:t>
            </a:r>
          </a:p>
          <a:p>
            <a:pPr lvl="2"/>
            <a:r>
              <a:rPr lang="en-US" altLang="ko-KR"/>
              <a:t>&lt;subject, predicate, object&gt;</a:t>
            </a:r>
            <a:endParaRPr lang="ko-KR" altLang="en-US"/>
          </a:p>
          <a:p>
            <a:pPr lvl="1"/>
            <a:endParaRPr lang="en-US" altLang="ko-KR" smtClean="0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1"/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1026" name="Picture 2" descr="C:\Users\Min Sup\Desktop\2013년 1학기\세미나\랩세미나 2013-05-24\image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320" y="980728"/>
            <a:ext cx="3437168" cy="2713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Min Sup\Desktop\2013년 1학기\세미나\랩세미나 2013-05-24\image\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265" y="4869160"/>
            <a:ext cx="4451895" cy="1575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013472"/>
              </p:ext>
            </p:extLst>
          </p:nvPr>
        </p:nvGraphicFramePr>
        <p:xfrm>
          <a:off x="6300191" y="3861048"/>
          <a:ext cx="2232249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578"/>
                <a:gridCol w="837093"/>
                <a:gridCol w="697578"/>
              </a:tblGrid>
              <a:tr h="136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Subject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Predicate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Object</a:t>
                      </a:r>
                      <a:endParaRPr lang="ko-KR" altLang="en-US" sz="1000"/>
                    </a:p>
                  </a:txBody>
                  <a:tcPr/>
                </a:tc>
              </a:tr>
              <a:tr h="136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Allen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Knows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Jacob</a:t>
                      </a:r>
                      <a:endParaRPr lang="ko-KR" altLang="en-US" sz="1000"/>
                    </a:p>
                  </a:txBody>
                  <a:tcPr/>
                </a:tc>
              </a:tr>
              <a:tr h="136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Allen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Knows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Chirs</a:t>
                      </a:r>
                      <a:endParaRPr lang="ko-KR" altLang="en-US" sz="1000"/>
                    </a:p>
                  </a:txBody>
                  <a:tcPr/>
                </a:tc>
              </a:tr>
              <a:tr h="136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Allen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Knows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Sarah</a:t>
                      </a:r>
                      <a:endParaRPr lang="ko-KR" altLang="en-US" sz="1000"/>
                    </a:p>
                  </a:txBody>
                  <a:tcPr/>
                </a:tc>
              </a:tr>
              <a:tr h="136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Sarah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Country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CH</a:t>
                      </a:r>
                      <a:endParaRPr lang="ko-KR" altLang="en-US" sz="1000"/>
                    </a:p>
                  </a:txBody>
                  <a:tcPr/>
                </a:tc>
              </a:tr>
              <a:tr h="136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Sarah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Age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26</a:t>
                      </a:r>
                      <a:endParaRPr lang="ko-KR" altLang="en-US" sz="1000"/>
                    </a:p>
                  </a:txBody>
                  <a:tcPr/>
                </a:tc>
              </a:tr>
              <a:tr h="136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Chris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Country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CH</a:t>
                      </a:r>
                      <a:endParaRPr lang="ko-KR" altLang="en-US" sz="1000"/>
                    </a:p>
                  </a:txBody>
                  <a:tcPr/>
                </a:tc>
              </a:tr>
              <a:tr h="136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Chirs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Knows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Sarah</a:t>
                      </a:r>
                      <a:endParaRPr lang="ko-KR" altLang="en-US" sz="1000"/>
                    </a:p>
                  </a:txBody>
                  <a:tcPr/>
                </a:tc>
              </a:tr>
              <a:tr h="136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Jacob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Country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DE</a:t>
                      </a:r>
                      <a:endParaRPr lang="ko-KR" altLang="en-US" sz="1000"/>
                    </a:p>
                  </a:txBody>
                  <a:tcPr/>
                </a:tc>
              </a:tr>
              <a:tr h="136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Jacob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Age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42</a:t>
                      </a:r>
                      <a:endParaRPr lang="ko-KR" altLang="en-US" sz="1000"/>
                    </a:p>
                  </a:txBody>
                  <a:tcPr/>
                </a:tc>
              </a:tr>
              <a:tr h="136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Jacob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Knows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Emily</a:t>
                      </a:r>
                      <a:endParaRPr lang="ko-KR" altLang="en-US" sz="1000"/>
                    </a:p>
                  </a:txBody>
                  <a:tcPr/>
                </a:tc>
              </a:tr>
              <a:tr h="136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Emily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Country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CH</a:t>
                      </a:r>
                      <a:endParaRPr lang="ko-KR" altLang="en-US" sz="10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846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smtClean="0"/>
              <a:t>Introduction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SPARQL Query Language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Query language to retrieve data from an </a:t>
            </a:r>
            <a:r>
              <a:rPr lang="en-US" altLang="ko-KR"/>
              <a:t>RDF </a:t>
            </a:r>
            <a:r>
              <a:rPr lang="en-US" altLang="ko-KR" smtClean="0"/>
              <a:t>store</a:t>
            </a:r>
          </a:p>
          <a:p>
            <a:r>
              <a:rPr lang="en-US" altLang="ko-KR" smtClean="0"/>
              <a:t>SPARQL Basic Graph Pattern </a:t>
            </a:r>
          </a:p>
          <a:p>
            <a:pPr lvl="1"/>
            <a:r>
              <a:rPr lang="en-US" altLang="ko-KR" smtClean="0"/>
              <a:t>A set of triple patterns to be joined</a:t>
            </a:r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lvl="1"/>
            <a:r>
              <a:rPr lang="en-US" altLang="ko-KR" smtClean="0"/>
              <a:t>Contains 5 triple patterns (shared variable </a:t>
            </a:r>
            <a:r>
              <a:rPr lang="en-US" altLang="ko-KR" smtClean="0">
                <a:latin typeface="Bookman Old Style" pitchFamily="18" charset="0"/>
              </a:rPr>
              <a:t>x</a:t>
            </a:r>
            <a:r>
              <a:rPr lang="en-US" altLang="ko-KR" smtClean="0"/>
              <a:t>)</a:t>
            </a:r>
            <a:endParaRPr lang="en-US" altLang="ko-KR"/>
          </a:p>
          <a:p>
            <a:pPr lvl="2"/>
            <a:endParaRPr lang="en-US" altLang="ko-KR"/>
          </a:p>
          <a:p>
            <a:pPr lvl="1"/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5" name="Picture 2" descr="C:\Users\Min Sup\Desktop\2013년 1학기\세미나\랩세미나 2013-07-12\images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984" y="2780928"/>
            <a:ext cx="5541296" cy="194421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24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smtClean="0"/>
              <a:t>Introduction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RDF Query </a:t>
            </a:r>
            <a:r>
              <a:rPr lang="en-US" altLang="ko-KR" smtClean="0"/>
              <a:t>Processing - Selection</a:t>
            </a:r>
            <a:endParaRPr lang="ko-KR" altLang="en-US" sz="5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Selection for query processing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1556792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SELECT ?</a:t>
            </a:r>
            <a:r>
              <a:rPr lang="en-US" altLang="ko-KR" smtClean="0"/>
              <a:t>X WHERE{ </a:t>
            </a:r>
          </a:p>
          <a:p>
            <a:r>
              <a:rPr lang="en-US" altLang="ko-KR" smtClean="0"/>
              <a:t>Allen     Knows</a:t>
            </a:r>
            <a:r>
              <a:rPr lang="en-US" altLang="ko-KR"/>
              <a:t>	</a:t>
            </a:r>
            <a:r>
              <a:rPr lang="en-US" altLang="ko-KR" smtClean="0"/>
              <a:t>    </a:t>
            </a:r>
            <a:r>
              <a:rPr lang="en-US" altLang="ko-KR"/>
              <a:t>?</a:t>
            </a:r>
            <a:r>
              <a:rPr lang="en-US" altLang="ko-KR" smtClean="0"/>
              <a:t>X }</a:t>
            </a:r>
          </a:p>
        </p:txBody>
      </p:sp>
      <p:sp>
        <p:nvSpPr>
          <p:cNvPr id="19" name="왼쪽 화살표 18"/>
          <p:cNvSpPr/>
          <p:nvPr/>
        </p:nvSpPr>
        <p:spPr>
          <a:xfrm>
            <a:off x="3203848" y="1907755"/>
            <a:ext cx="360040" cy="240124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아래쪽 화살표 27"/>
          <p:cNvSpPr/>
          <p:nvPr/>
        </p:nvSpPr>
        <p:spPr>
          <a:xfrm>
            <a:off x="2610952" y="4149080"/>
            <a:ext cx="360040" cy="432048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844984"/>
              </p:ext>
            </p:extLst>
          </p:nvPr>
        </p:nvGraphicFramePr>
        <p:xfrm>
          <a:off x="5268364" y="1709896"/>
          <a:ext cx="3336084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1296144"/>
                <a:gridCol w="1031828"/>
              </a:tblGrid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Subject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Predicate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Object</a:t>
                      </a:r>
                      <a:endParaRPr lang="ko-KR" altLang="en-US" sz="16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Allen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Knows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Jacob</a:t>
                      </a:r>
                      <a:endParaRPr lang="ko-KR" altLang="en-US" sz="16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Allen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Knows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Chirs</a:t>
                      </a:r>
                      <a:endParaRPr lang="ko-KR" altLang="en-US" sz="16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Allen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Knows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Sarah</a:t>
                      </a:r>
                      <a:endParaRPr lang="ko-KR" altLang="en-US" sz="16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Sarah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Country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CH</a:t>
                      </a:r>
                      <a:endParaRPr lang="ko-KR" altLang="en-US" sz="16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Sarah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Age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26</a:t>
                      </a:r>
                      <a:endParaRPr lang="ko-KR" altLang="en-US" sz="16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Chris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Country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CH</a:t>
                      </a:r>
                      <a:endParaRPr lang="ko-KR" altLang="en-US" sz="16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Chirs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Knows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Sarah</a:t>
                      </a:r>
                      <a:endParaRPr lang="ko-KR" altLang="en-US" sz="16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Jacob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Country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DE</a:t>
                      </a:r>
                      <a:endParaRPr lang="ko-KR" altLang="en-US" sz="16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Jacob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Age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42</a:t>
                      </a:r>
                      <a:endParaRPr lang="ko-KR" altLang="en-US" sz="16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Jacob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Knows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Emily</a:t>
                      </a:r>
                      <a:endParaRPr lang="ko-KR" altLang="en-US" sz="16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Emily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Country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CH</a:t>
                      </a:r>
                      <a:endParaRPr lang="ko-KR" altLang="en-US" sz="16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5292080" y="2061685"/>
            <a:ext cx="3312368" cy="93610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846433"/>
              </p:ext>
            </p:extLst>
          </p:nvPr>
        </p:nvGraphicFramePr>
        <p:xfrm>
          <a:off x="1019892" y="2924944"/>
          <a:ext cx="3336084" cy="1005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08112"/>
                <a:gridCol w="1296144"/>
                <a:gridCol w="1031828"/>
              </a:tblGrid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Allen</a:t>
                      </a:r>
                      <a:endParaRPr lang="ko-KR" altLang="en-US" sz="160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Knows</a:t>
                      </a:r>
                      <a:endParaRPr lang="ko-KR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Jacob</a:t>
                      </a:r>
                      <a:endParaRPr lang="ko-KR" altLang="en-US" sz="1600"/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Allen</a:t>
                      </a:r>
                      <a:endParaRPr lang="ko-KR" altLang="en-US" sz="160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Knows</a:t>
                      </a:r>
                      <a:endParaRPr lang="ko-KR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Chirs</a:t>
                      </a:r>
                      <a:endParaRPr lang="ko-KR" altLang="en-US" sz="1600"/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Allen</a:t>
                      </a:r>
                      <a:endParaRPr lang="ko-KR" altLang="en-US" sz="160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Knows</a:t>
                      </a:r>
                      <a:endParaRPr lang="ko-KR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Sarah</a:t>
                      </a:r>
                      <a:endParaRPr lang="ko-KR" altLang="en-US" sz="1600"/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9" name="직사각형 38"/>
          <p:cNvSpPr/>
          <p:nvPr/>
        </p:nvSpPr>
        <p:spPr>
          <a:xfrm>
            <a:off x="1030236" y="2925717"/>
            <a:ext cx="3312368" cy="97846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406500" y="2996952"/>
            <a:ext cx="864096" cy="8640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533399"/>
              </p:ext>
            </p:extLst>
          </p:nvPr>
        </p:nvGraphicFramePr>
        <p:xfrm>
          <a:off x="2254372" y="4653136"/>
          <a:ext cx="1031828" cy="1005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1828"/>
              </a:tblGrid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Jacob</a:t>
                      </a:r>
                      <a:endParaRPr lang="ko-KR" altLang="en-US" sz="1600"/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Chirs</a:t>
                      </a:r>
                      <a:endParaRPr lang="ko-KR" altLang="en-US" sz="1600"/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Sarah</a:t>
                      </a:r>
                      <a:endParaRPr lang="ko-KR" altLang="en-US" sz="1600"/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177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8" grpId="0" animBg="1"/>
      <p:bldP spid="22" grpId="0" animBg="1"/>
      <p:bldP spid="39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smtClean="0"/>
              <a:t>Introduction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RDF Query </a:t>
            </a:r>
            <a:r>
              <a:rPr lang="en-US" altLang="ko-KR" smtClean="0"/>
              <a:t>Processing - Join</a:t>
            </a:r>
            <a:endParaRPr lang="ko-KR" altLang="en-US" sz="5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Join for q</a:t>
            </a:r>
            <a:r>
              <a:rPr lang="en-US" altLang="ko-KR" smtClean="0"/>
              <a:t>uery processing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1556792"/>
            <a:ext cx="4032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SELECT ?X WHERE{</a:t>
            </a:r>
          </a:p>
          <a:p>
            <a:r>
              <a:rPr lang="en-US" altLang="ko-KR"/>
              <a:t>Allen	Knows	      ?</a:t>
            </a:r>
            <a:r>
              <a:rPr lang="en-US" altLang="ko-KR" smtClean="0"/>
              <a:t>X</a:t>
            </a:r>
          </a:p>
          <a:p>
            <a:r>
              <a:rPr lang="en-US" altLang="ko-KR"/>
              <a:t>?X	Country	      CH	</a:t>
            </a:r>
            <a:r>
              <a:rPr lang="en-US" altLang="ko-KR" smtClean="0"/>
              <a:t>}  </a:t>
            </a:r>
            <a:endParaRPr lang="en-US" altLang="ko-KR" dirty="0" smtClean="0"/>
          </a:p>
        </p:txBody>
      </p:sp>
      <p:sp>
        <p:nvSpPr>
          <p:cNvPr id="19" name="왼쪽 화살표 18"/>
          <p:cNvSpPr/>
          <p:nvPr/>
        </p:nvSpPr>
        <p:spPr>
          <a:xfrm>
            <a:off x="3419872" y="1892732"/>
            <a:ext cx="360040" cy="240124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왼쪽 화살표 19"/>
          <p:cNvSpPr/>
          <p:nvPr/>
        </p:nvSpPr>
        <p:spPr>
          <a:xfrm>
            <a:off x="3419872" y="2180764"/>
            <a:ext cx="360040" cy="240124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71539"/>
              </p:ext>
            </p:extLst>
          </p:nvPr>
        </p:nvGraphicFramePr>
        <p:xfrm>
          <a:off x="1883988" y="5733256"/>
          <a:ext cx="881477" cy="670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81477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Sarah</a:t>
                      </a:r>
                      <a:endParaRPr lang="ko-KR" altLang="en-US" sz="16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Chris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172020" y="5229200"/>
            <a:ext cx="360040" cy="432048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177409"/>
              </p:ext>
            </p:extLst>
          </p:nvPr>
        </p:nvGraphicFramePr>
        <p:xfrm>
          <a:off x="5220072" y="1628800"/>
          <a:ext cx="3336084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1296144"/>
                <a:gridCol w="1031828"/>
              </a:tblGrid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Subject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Predicate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Object</a:t>
                      </a:r>
                      <a:endParaRPr lang="ko-KR" altLang="en-US" sz="16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Allen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Knows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Jacob</a:t>
                      </a:r>
                      <a:endParaRPr lang="ko-KR" altLang="en-US" sz="16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Allen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Knows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Chirs</a:t>
                      </a:r>
                      <a:endParaRPr lang="ko-KR" altLang="en-US" sz="16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Allen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Knows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Sarah</a:t>
                      </a:r>
                      <a:endParaRPr lang="ko-KR" altLang="en-US" sz="16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Sarah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Country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CH</a:t>
                      </a:r>
                      <a:endParaRPr lang="ko-KR" altLang="en-US" sz="16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Sarah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Age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26</a:t>
                      </a:r>
                      <a:endParaRPr lang="ko-KR" altLang="en-US" sz="16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Chris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Country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CH</a:t>
                      </a:r>
                      <a:endParaRPr lang="ko-KR" altLang="en-US" sz="16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Chirs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Knows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Sarah</a:t>
                      </a:r>
                      <a:endParaRPr lang="ko-KR" altLang="en-US" sz="16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Jacob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Country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DE</a:t>
                      </a:r>
                      <a:endParaRPr lang="ko-KR" altLang="en-US" sz="16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Jacob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Age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42</a:t>
                      </a:r>
                      <a:endParaRPr lang="ko-KR" altLang="en-US" sz="16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Jacob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Knows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Emily</a:t>
                      </a:r>
                      <a:endParaRPr lang="ko-KR" altLang="en-US" sz="16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Emily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Country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CH</a:t>
                      </a:r>
                      <a:endParaRPr lang="ko-KR" altLang="en-US" sz="16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5243788" y="1980589"/>
            <a:ext cx="3312368" cy="93610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243788" y="2996952"/>
            <a:ext cx="3312368" cy="2880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471568"/>
              </p:ext>
            </p:extLst>
          </p:nvPr>
        </p:nvGraphicFramePr>
        <p:xfrm>
          <a:off x="577500" y="2780928"/>
          <a:ext cx="3336084" cy="1005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08112"/>
                <a:gridCol w="1296144"/>
                <a:gridCol w="1031828"/>
              </a:tblGrid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Allen</a:t>
                      </a:r>
                      <a:endParaRPr lang="ko-KR" altLang="en-US" sz="160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Knows</a:t>
                      </a:r>
                      <a:endParaRPr lang="ko-KR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Jacob</a:t>
                      </a:r>
                      <a:endParaRPr lang="ko-KR" altLang="en-US" sz="1600"/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Allen</a:t>
                      </a:r>
                      <a:endParaRPr lang="ko-KR" altLang="en-US" sz="160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Knows</a:t>
                      </a:r>
                      <a:endParaRPr lang="ko-KR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Chirs</a:t>
                      </a:r>
                      <a:endParaRPr lang="ko-KR" altLang="en-US" sz="1600"/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Allen</a:t>
                      </a:r>
                      <a:endParaRPr lang="ko-KR" altLang="en-US" sz="160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Knows</a:t>
                      </a:r>
                      <a:endParaRPr lang="ko-KR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Sarah</a:t>
                      </a:r>
                      <a:endParaRPr lang="ko-KR" altLang="en-US" sz="1600"/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5243788" y="3645024"/>
            <a:ext cx="3312368" cy="32449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243788" y="5336758"/>
            <a:ext cx="3312368" cy="32449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145180"/>
              </p:ext>
            </p:extLst>
          </p:nvPr>
        </p:nvGraphicFramePr>
        <p:xfrm>
          <a:off x="577500" y="4005064"/>
          <a:ext cx="3336084" cy="335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08112"/>
                <a:gridCol w="1296144"/>
                <a:gridCol w="1031828"/>
              </a:tblGrid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Sarah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Country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CH</a:t>
                      </a:r>
                      <a:endParaRPr lang="ko-KR" altLang="en-US" sz="16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919654"/>
              </p:ext>
            </p:extLst>
          </p:nvPr>
        </p:nvGraphicFramePr>
        <p:xfrm>
          <a:off x="587844" y="4393102"/>
          <a:ext cx="3336084" cy="335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08112"/>
                <a:gridCol w="1296144"/>
                <a:gridCol w="1031828"/>
              </a:tblGrid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Chris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Country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CH</a:t>
                      </a:r>
                      <a:endParaRPr lang="ko-KR" altLang="en-US" sz="16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776983"/>
              </p:ext>
            </p:extLst>
          </p:nvPr>
        </p:nvGraphicFramePr>
        <p:xfrm>
          <a:off x="587844" y="4812287"/>
          <a:ext cx="3336084" cy="335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08112"/>
                <a:gridCol w="1296144"/>
                <a:gridCol w="1031828"/>
              </a:tblGrid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Emily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Country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CH</a:t>
                      </a:r>
                      <a:endParaRPr lang="ko-KR" altLang="en-US" sz="16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587844" y="4005064"/>
            <a:ext cx="3312368" cy="32449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87844" y="4400654"/>
            <a:ext cx="3312368" cy="32449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87844" y="4806777"/>
            <a:ext cx="3312368" cy="32449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87844" y="2781701"/>
            <a:ext cx="3312368" cy="97846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964108" y="3097835"/>
            <a:ext cx="864096" cy="6191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59852" y="4005064"/>
            <a:ext cx="864096" cy="720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49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8" grpId="0" animBg="1"/>
      <p:bldP spid="22" grpId="0" animBg="1"/>
      <p:bldP spid="24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39" grpId="0" animBg="1"/>
      <p:bldP spid="30" grpId="0" animBg="1"/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smtClean="0"/>
              <a:t>Introduction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MapReduce Framework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>
                <a:sym typeface="Wingdings" pitchFamily="2" charset="2"/>
              </a:rPr>
              <a:t>MapReduce</a:t>
            </a:r>
            <a:r>
              <a:rPr lang="en-US" altLang="ko-KR" dirty="0" smtClean="0">
                <a:sym typeface="Wingdings" pitchFamily="2" charset="2"/>
              </a:rPr>
              <a:t> </a:t>
            </a:r>
          </a:p>
          <a:p>
            <a:pPr lvl="1"/>
            <a:r>
              <a:rPr lang="en-US" altLang="ko-KR"/>
              <a:t>Runs on off-the-shelf hardware</a:t>
            </a:r>
          </a:p>
          <a:p>
            <a:pPr lvl="1"/>
            <a:r>
              <a:rPr lang="en-US" altLang="ko-KR" smtClean="0"/>
              <a:t>A simple abstraction for large-scale computation</a:t>
            </a:r>
            <a:endParaRPr lang="en-US" altLang="ko-KR"/>
          </a:p>
          <a:p>
            <a:pPr lvl="2"/>
            <a:r>
              <a:rPr lang="en-US" altLang="ko-KR"/>
              <a:t>New computing nodes can easily be added</a:t>
            </a: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smtClean="0">
              <a:sym typeface="Wingdings" pitchFamily="2" charset="2"/>
            </a:endParaRPr>
          </a:p>
          <a:p>
            <a:endParaRPr lang="en-US" altLang="ko-KR" smtClean="0">
              <a:sym typeface="Wingdings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itchFamily="2" charset="2"/>
            </a:endParaRPr>
          </a:p>
          <a:p>
            <a:pPr lvl="1"/>
            <a:endParaRPr lang="en-US" altLang="ko-KR" dirty="0">
              <a:sym typeface="Wingdings" pitchFamily="2" charset="2"/>
            </a:endParaRP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 err="1" smtClean="0">
                <a:sym typeface="Wingdings" pitchFamily="2" charset="2"/>
              </a:rPr>
              <a:t>Hadoop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en-US" altLang="ko-KR" dirty="0" smtClean="0">
                <a:sym typeface="Wingdings" pitchFamily="2" charset="2"/>
              </a:rPr>
              <a:t>High fault tolerance and reliability</a:t>
            </a:r>
          </a:p>
          <a:p>
            <a:pPr lvl="1"/>
            <a:r>
              <a:rPr lang="en-US" altLang="ko-KR" dirty="0" smtClean="0">
                <a:sym typeface="Wingdings" pitchFamily="2" charset="2"/>
              </a:rPr>
              <a:t>Provide an implementation of </a:t>
            </a:r>
            <a:r>
              <a:rPr lang="en-US" altLang="ko-KR" dirty="0" err="1" smtClean="0">
                <a:sym typeface="Wingdings" pitchFamily="2" charset="2"/>
              </a:rPr>
              <a:t>MapReduce</a:t>
            </a:r>
            <a:r>
              <a:rPr lang="en-US" altLang="ko-KR" dirty="0" smtClean="0">
                <a:sym typeface="Wingdings" pitchFamily="2" charset="2"/>
              </a:rPr>
              <a:t> programming model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2050" name="Picture 2" descr="C:\Users\Min Sup\Desktop\hado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433" y="5449376"/>
            <a:ext cx="2118863" cy="49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in Sup\Desktop\remote-backu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980728"/>
            <a:ext cx="2016224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941" y="2636912"/>
            <a:ext cx="4554219" cy="244827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84718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r>
              <a:rPr lang="en-US" altLang="ko-KR" b="1" u="sng" smtClean="0"/>
              <a:t>BGP Processing with MR</a:t>
            </a:r>
            <a:endParaRPr lang="en-US" altLang="ko-KR" b="1" u="sng" dirty="0" smtClean="0"/>
          </a:p>
          <a:p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Evaluation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40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MR Selection for </a:t>
            </a:r>
            <a:r>
              <a:rPr lang="en-US" altLang="ko-KR"/>
              <a:t>Query </a:t>
            </a:r>
            <a:r>
              <a:rPr lang="en-US" altLang="ko-KR" smtClean="0"/>
              <a:t>Processing</a:t>
            </a:r>
            <a:r>
              <a:rPr lang="en-US" altLang="ko-KR">
                <a:sym typeface="Wingdings" pitchFamily="2" charset="2"/>
              </a:rPr>
              <a:t> </a:t>
            </a:r>
            <a:r>
              <a:rPr lang="en-US" altLang="ko-KR" smtClean="0">
                <a:sym typeface="Wingdings" pitchFamily="2" charset="2"/>
              </a:rPr>
              <a:t>– Map input</a:t>
            </a:r>
            <a:endParaRPr lang="en-US" altLang="ko-KR" dirty="0" smtClean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>
              <a:sym typeface="Wingdings" pitchFamily="2" charset="2"/>
            </a:endParaRPr>
          </a:p>
          <a:p>
            <a:pPr lvl="1"/>
            <a:endParaRPr lang="en-US" altLang="ko-KR" dirty="0">
              <a:sym typeface="Wingdings" pitchFamily="2" charset="2"/>
            </a:endParaRPr>
          </a:p>
        </p:txBody>
      </p:sp>
      <p:pic>
        <p:nvPicPr>
          <p:cNvPr id="2050" name="Picture 2" descr="C:\Users\Min Sup\Desktop\2013년 1학기\세미나\랩세미나 2013-07-12\images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42" y="1664971"/>
            <a:ext cx="5027738" cy="176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4551904" y="2636912"/>
            <a:ext cx="4268568" cy="381642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MapReduce Selection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170784" y="6597353"/>
            <a:ext cx="802432" cy="216023"/>
          </a:xfrm>
        </p:spPr>
        <p:txBody>
          <a:bodyPr/>
          <a:lstStyle/>
          <a:p>
            <a:fld id="{10211B80-7C79-41F7-9946-37F518A5652A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40152" y="226758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/>
              <a:t>Map phase</a:t>
            </a:r>
            <a:endParaRPr lang="ko-KR" altLang="en-US" b="1" dirty="0"/>
          </a:p>
        </p:txBody>
      </p:sp>
      <p:sp>
        <p:nvSpPr>
          <p:cNvPr id="2054" name="오른쪽 화살표 2053"/>
          <p:cNvSpPr/>
          <p:nvPr/>
        </p:nvSpPr>
        <p:spPr>
          <a:xfrm rot="18680294">
            <a:off x="3933976" y="3885484"/>
            <a:ext cx="699984" cy="36004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오른쪽 화살표 42"/>
          <p:cNvSpPr/>
          <p:nvPr/>
        </p:nvSpPr>
        <p:spPr>
          <a:xfrm rot="20479588">
            <a:off x="4037310" y="4739739"/>
            <a:ext cx="617928" cy="36004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오른쪽 화살표 43"/>
          <p:cNvSpPr/>
          <p:nvPr/>
        </p:nvSpPr>
        <p:spPr>
          <a:xfrm>
            <a:off x="4067944" y="5662661"/>
            <a:ext cx="599133" cy="36004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121918" y="2739393"/>
            <a:ext cx="862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smtClean="0"/>
              <a:t>[</a:t>
            </a:r>
            <a:r>
              <a:rPr lang="en-US" altLang="ko-KR" sz="1400" b="1" smtClean="0"/>
              <a:t>Map </a:t>
            </a:r>
            <a:r>
              <a:rPr lang="en-US" altLang="ko-KR" sz="1400" b="1" dirty="0" smtClean="0"/>
              <a:t>1]</a:t>
            </a:r>
            <a:endParaRPr lang="ko-KR" altLang="en-US" sz="1400" b="1" dirty="0"/>
          </a:p>
        </p:txBody>
      </p:sp>
      <p:sp>
        <p:nvSpPr>
          <p:cNvPr id="55" name="직사각형 54"/>
          <p:cNvSpPr/>
          <p:nvPr/>
        </p:nvSpPr>
        <p:spPr>
          <a:xfrm>
            <a:off x="5121918" y="4149080"/>
            <a:ext cx="862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smtClean="0"/>
              <a:t>[</a:t>
            </a:r>
            <a:r>
              <a:rPr lang="en-US" altLang="ko-KR" sz="1400" b="1" smtClean="0"/>
              <a:t>Map </a:t>
            </a:r>
            <a:r>
              <a:rPr lang="en-US" altLang="ko-KR" sz="1400" b="1" dirty="0" smtClean="0"/>
              <a:t>2]</a:t>
            </a:r>
            <a:endParaRPr lang="ko-KR" altLang="en-US" sz="1400" b="1" dirty="0"/>
          </a:p>
        </p:txBody>
      </p:sp>
      <p:sp>
        <p:nvSpPr>
          <p:cNvPr id="56" name="직사각형 55"/>
          <p:cNvSpPr/>
          <p:nvPr/>
        </p:nvSpPr>
        <p:spPr>
          <a:xfrm>
            <a:off x="5121918" y="5309092"/>
            <a:ext cx="862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smtClean="0"/>
              <a:t>[</a:t>
            </a:r>
            <a:r>
              <a:rPr lang="en-US" altLang="ko-KR" sz="1400" b="1" smtClean="0"/>
              <a:t>Map </a:t>
            </a:r>
            <a:r>
              <a:rPr lang="en-US" altLang="ko-KR" sz="1400" b="1" dirty="0" smtClean="0"/>
              <a:t>3]</a:t>
            </a:r>
            <a:endParaRPr lang="ko-KR" altLang="en-US" sz="1400" b="1" dirty="0"/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419126"/>
              </p:ext>
            </p:extLst>
          </p:nvPr>
        </p:nvGraphicFramePr>
        <p:xfrm>
          <a:off x="251520" y="3826728"/>
          <a:ext cx="367240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1368152"/>
                <a:gridCol w="1440160"/>
              </a:tblGrid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Subject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Predicate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Object</a:t>
                      </a:r>
                      <a:endParaRPr lang="ko-KR" altLang="en-US" sz="12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&lt;Prof0&gt;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rdf:type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ub:Professor</a:t>
                      </a:r>
                      <a:endParaRPr lang="ko-KR" altLang="en-US" sz="12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&lt;Prof0&gt;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Ub:worksFor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&lt;Department0&gt;</a:t>
                      </a:r>
                      <a:endParaRPr lang="ko-KR" altLang="en-US" sz="12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&lt;Prof0&gt;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Ub:name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“professor0”</a:t>
                      </a:r>
                      <a:endParaRPr lang="ko-KR" altLang="en-US" sz="12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&lt;Prof0&gt;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Ub:emailAddress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prof0@email.com”</a:t>
                      </a:r>
                      <a:endParaRPr lang="ko-KR" altLang="en-US" sz="12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&lt;Prof0&gt;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Ub:telephone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“000-0000-0000”</a:t>
                      </a:r>
                      <a:endParaRPr lang="ko-KR" altLang="en-US" sz="12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&lt;Prof1&gt;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Rdf:type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Ub:Professor</a:t>
                      </a:r>
                      <a:endParaRPr lang="ko-KR" altLang="en-US" sz="12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&lt;Dept0&gt;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ub:name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“Department0”</a:t>
                      </a:r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505559"/>
              </p:ext>
            </p:extLst>
          </p:nvPr>
        </p:nvGraphicFramePr>
        <p:xfrm>
          <a:off x="4860032" y="3068960"/>
          <a:ext cx="3672408" cy="822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64096"/>
                <a:gridCol w="1368152"/>
                <a:gridCol w="1440160"/>
              </a:tblGrid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&lt;Prof0&gt;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rdf:type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ub:Professor</a:t>
                      </a:r>
                      <a:endParaRPr lang="ko-KR" altLang="en-US" sz="12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&lt;Prof0&gt;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Ub:worksFor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&lt;Department0&gt;</a:t>
                      </a:r>
                      <a:endParaRPr lang="ko-KR" altLang="en-US" sz="12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&lt;Prof0&gt;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Ub:name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“professor0”</a:t>
                      </a:r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069133"/>
              </p:ext>
            </p:extLst>
          </p:nvPr>
        </p:nvGraphicFramePr>
        <p:xfrm>
          <a:off x="4860032" y="4464536"/>
          <a:ext cx="3672408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64096"/>
                <a:gridCol w="1368152"/>
                <a:gridCol w="1440160"/>
              </a:tblGrid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&lt;Prof0&gt;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Ub:emailAddress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prof0@email.com”</a:t>
                      </a:r>
                      <a:endParaRPr lang="ko-KR" altLang="en-US" sz="12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&lt;Prof0&gt;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Ub:telephone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“000-0000-0000”</a:t>
                      </a:r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323630"/>
              </p:ext>
            </p:extLst>
          </p:nvPr>
        </p:nvGraphicFramePr>
        <p:xfrm>
          <a:off x="4860032" y="5616664"/>
          <a:ext cx="3672408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64096"/>
                <a:gridCol w="1368152"/>
                <a:gridCol w="1440160"/>
              </a:tblGrid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&lt;Prof1&gt;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Rdf:type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Ub:Professor</a:t>
                      </a:r>
                      <a:endParaRPr lang="ko-KR" altLang="en-US" sz="12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&lt;Dept0&gt;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ub:name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“Department0”</a:t>
                      </a:r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1115616" y="342900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/>
              <a:t>Input Data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9532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2054" grpId="0" animBg="1"/>
      <p:bldP spid="43" grpId="0" animBg="1"/>
      <p:bldP spid="44" grpId="0" animBg="1"/>
      <p:bldP spid="11" grpId="0"/>
      <p:bldP spid="55" grpId="0"/>
      <p:bldP spid="56" grpId="0"/>
    </p:bld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11987</TotalTime>
  <Words>1481</Words>
  <Application>Microsoft Office PowerPoint</Application>
  <PresentationFormat>화면 슬라이드 쇼(4:3)</PresentationFormat>
  <Paragraphs>739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SNU IDB Lab.</vt:lpstr>
      <vt:lpstr>SPARQL Basic Graph Pattern Processing with Iterative MapReduce</vt:lpstr>
      <vt:lpstr>Outline</vt:lpstr>
      <vt:lpstr>Introduction RDF (Resource Description Framework)</vt:lpstr>
      <vt:lpstr>Introduction SPARQL Query Language</vt:lpstr>
      <vt:lpstr>Introduction RDF Query Processing - Selection</vt:lpstr>
      <vt:lpstr>Introduction RDF Query Processing - Join</vt:lpstr>
      <vt:lpstr>Introduction MapReduce Framework</vt:lpstr>
      <vt:lpstr>Outline</vt:lpstr>
      <vt:lpstr>MapReduce Selection</vt:lpstr>
      <vt:lpstr>MapReduce Selection</vt:lpstr>
      <vt:lpstr>MapReduce Selection</vt:lpstr>
      <vt:lpstr>MapReduce Selection</vt:lpstr>
      <vt:lpstr>MapReduce Join</vt:lpstr>
      <vt:lpstr>MapReduce Join</vt:lpstr>
      <vt:lpstr>MapReduce Join</vt:lpstr>
      <vt:lpstr>MapReduce Join</vt:lpstr>
      <vt:lpstr>Join-Key Selection Strategies</vt:lpstr>
      <vt:lpstr>Outline</vt:lpstr>
      <vt:lpstr>Evaluation: Environment</vt:lpstr>
      <vt:lpstr>Evaluation: Performance</vt:lpstr>
      <vt:lpstr>Evaluation: Performance</vt:lpstr>
      <vt:lpstr>Outline</vt:lpstr>
      <vt:lpstr>Conclusion</vt:lpstr>
      <vt:lpstr>Thank you</vt:lpstr>
      <vt:lpstr>Introduction MapReduce Framework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Min Sup</cp:lastModifiedBy>
  <cp:revision>426</cp:revision>
  <cp:lastPrinted>2012-10-11T02:03:50Z</cp:lastPrinted>
  <dcterms:created xsi:type="dcterms:W3CDTF">2006-10-05T04:04:58Z</dcterms:created>
  <dcterms:modified xsi:type="dcterms:W3CDTF">2013-07-12T04:57:02Z</dcterms:modified>
</cp:coreProperties>
</file>