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60" r:id="rId2"/>
    <p:sldId id="414" r:id="rId3"/>
    <p:sldId id="443" r:id="rId4"/>
    <p:sldId id="444" r:id="rId5"/>
    <p:sldId id="445" r:id="rId6"/>
    <p:sldId id="446" r:id="rId7"/>
    <p:sldId id="448" r:id="rId8"/>
    <p:sldId id="447" r:id="rId9"/>
    <p:sldId id="457" r:id="rId10"/>
    <p:sldId id="449" r:id="rId11"/>
    <p:sldId id="450" r:id="rId12"/>
    <p:sldId id="451" r:id="rId13"/>
    <p:sldId id="452" r:id="rId14"/>
    <p:sldId id="458" r:id="rId15"/>
    <p:sldId id="456" r:id="rId16"/>
    <p:sldId id="453" r:id="rId17"/>
    <p:sldId id="455" r:id="rId18"/>
    <p:sldId id="459" r:id="rId19"/>
    <p:sldId id="454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2F03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5" autoAdjust="0"/>
    <p:restoredTop sz="77429" autoAdjust="0"/>
  </p:normalViewPr>
  <p:slideViewPr>
    <p:cSldViewPr>
      <p:cViewPr varScale="1">
        <p:scale>
          <a:sx n="102" d="100"/>
          <a:sy n="102" d="100"/>
        </p:scale>
        <p:origin x="187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D37E5-44EA-4E71-A92B-2E9F1EC527FB}" type="datetimeFigureOut">
              <a:rPr lang="ko-KR" altLang="en-US" smtClean="0"/>
              <a:t>2014-04-10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469EF-598E-4249-A037-3BA4333FB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98692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64767-9A2E-4752-9542-9FBBA8DB4FD4}" type="datetimeFigureOut">
              <a:rPr lang="ko-KR" altLang="en-US" smtClean="0"/>
              <a:t>2014-04-10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1E1F5-2B45-4EC3-BF57-CB756619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70264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11263" y="214313"/>
            <a:ext cx="4573587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5"/>
            <a:ext cx="2971800" cy="457201"/>
          </a:xfrm>
          <a:prstGeom prst="rect">
            <a:avLst/>
          </a:prstGeom>
        </p:spPr>
        <p:txBody>
          <a:bodyPr/>
          <a:lstStyle/>
          <a:p>
            <a:fld id="{E1F218CC-981A-4E1A-BC31-F6D8E5B0BA0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124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037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2297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8271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3528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9486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5128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5649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0553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438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56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666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852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105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376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697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089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726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>
            <a:normAutofit/>
          </a:bodyPr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000"/>
            </a:lvl1pPr>
            <a:lvl2pPr>
              <a:buClr>
                <a:srgbClr val="C00000"/>
              </a:buClr>
              <a:defRPr sz="18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600"/>
            </a:lvl3pPr>
            <a:lvl4pPr>
              <a:buClr>
                <a:srgbClr val="C00000"/>
              </a:buClr>
              <a:defRPr sz="14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196330" y="6573907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446ACE9-6805-41E3-8C4E-7096CD0B5227}" type="slidenum">
              <a:rPr lang="ko-KR" altLang="en-US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‹#›</a:t>
            </a:fld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 19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214554"/>
            <a:ext cx="7772400" cy="928694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Whose and what chatter matters?</a:t>
            </a:r>
            <a:b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effect of tweets on movie sales</a:t>
            </a:r>
            <a:endParaRPr lang="ko-KR" altLang="ko-K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3000396"/>
          </a:xfrm>
        </p:spPr>
        <p:txBody>
          <a:bodyPr>
            <a:normAutofit/>
          </a:bodyPr>
          <a:lstStyle/>
          <a:p>
            <a:pPr latinLnBrk="0"/>
            <a:r>
              <a:rPr lang="en-US" altLang="ko-K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Huaxia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Rui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altLang="ko-K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Yizao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Liu, Andrew </a:t>
            </a:r>
            <a:r>
              <a:rPr lang="en-US" altLang="ko-K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Whinston</a:t>
            </a:r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atinLnBrk="0"/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Decision Support Systems, 2013 - Elsevier</a:t>
            </a:r>
          </a:p>
          <a:p>
            <a:pPr algn="r"/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 27, 2014</a:t>
            </a:r>
          </a:p>
          <a:p>
            <a:pPr algn="r"/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Kyung-Bin Lim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81913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Daily box office revenue data from BoxOfficeMojo.com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Tweets from twitter.com collected through Twitter Application Programming Interface (API)</a:t>
            </a:r>
          </a:p>
          <a:p>
            <a:pPr lvl="1"/>
            <a:r>
              <a:rPr lang="en-US" altLang="ko-KR" sz="2200" dirty="0" smtClean="0"/>
              <a:t>Each tweet: content, time, number of followers</a:t>
            </a:r>
          </a:p>
          <a:p>
            <a:pPr lvl="1"/>
            <a:r>
              <a:rPr lang="en-US" altLang="ko-KR" sz="2200" dirty="0" smtClean="0"/>
              <a:t>Pre-processing: advertising tweets, irrelevant tweets</a:t>
            </a:r>
          </a:p>
          <a:p>
            <a:pPr lvl="1"/>
            <a:r>
              <a:rPr lang="en-US" altLang="ko-KR" sz="2200" dirty="0" smtClean="0"/>
              <a:t>Tweet classification</a:t>
            </a:r>
          </a:p>
          <a:p>
            <a:pPr lvl="2"/>
            <a:r>
              <a:rPr lang="en-US" altLang="ko-KR" sz="2000" dirty="0" smtClean="0"/>
              <a:t>intention tweets</a:t>
            </a:r>
          </a:p>
          <a:p>
            <a:pPr lvl="2"/>
            <a:r>
              <a:rPr lang="en-US" altLang="ko-KR" sz="1800" dirty="0" smtClean="0"/>
              <a:t>positive tweets</a:t>
            </a:r>
          </a:p>
          <a:p>
            <a:pPr lvl="2"/>
            <a:r>
              <a:rPr lang="en-US" altLang="ko-KR" sz="1800" dirty="0" smtClean="0"/>
              <a:t>negative tweets</a:t>
            </a:r>
          </a:p>
          <a:p>
            <a:pPr lvl="2"/>
            <a:r>
              <a:rPr lang="en-US" altLang="ko-KR" sz="1800" dirty="0" smtClean="0"/>
              <a:t>neutral tweets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3751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Tweet Classification</a:t>
            </a:r>
            <a:endParaRPr lang="ko-KR" altLang="en-US" dirty="0"/>
          </a:p>
        </p:txBody>
      </p:sp>
      <p:pic>
        <p:nvPicPr>
          <p:cNvPr id="4" name="내용 개체 틀 3" descr="ac.els-cdn.com/S0167923612003880/1-s2.0-S0167923612003880-main.pdf?_tid=24e23900-b499-11e3-8201-00000aab0f26&amp;acdnat=1395805739_692442728ab8eaf9bb32ae8be2054aec - Chrome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28" t="46150" r="31221" b="31303"/>
          <a:stretch/>
        </p:blipFill>
        <p:spPr>
          <a:xfrm>
            <a:off x="910543" y="1844824"/>
            <a:ext cx="7322913" cy="3384376"/>
          </a:xfrm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179512" y="1063277"/>
            <a:ext cx="8784976" cy="5462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Intention Classifier: support vector machine</a:t>
            </a:r>
          </a:p>
          <a:p>
            <a:r>
              <a:rPr lang="en-US" altLang="ko-KR" dirty="0" smtClean="0"/>
              <a:t>Sentiment Analysis: Naïve Bayesian Classifier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298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Variables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 descr="1-s2.0-S0167923612003880-main.pdf - Adobe Acrobat Pro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50" t="55618" r="43964" b="21479"/>
          <a:stretch/>
        </p:blipFill>
        <p:spPr>
          <a:xfrm>
            <a:off x="469582" y="1598066"/>
            <a:ext cx="8204836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551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Dynamic Panel Data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 descr="1-s2.0-S0167923612003880-main.pdf - Adobe Acrobat Pro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38" t="68150" r="44487" b="27961"/>
          <a:stretch/>
        </p:blipFill>
        <p:spPr>
          <a:xfrm>
            <a:off x="503547" y="1844824"/>
            <a:ext cx="8136904" cy="717962"/>
          </a:xfrm>
          <a:prstGeom prst="rect">
            <a:avLst/>
          </a:prstGeom>
        </p:spPr>
      </p:pic>
      <p:pic>
        <p:nvPicPr>
          <p:cNvPr id="5" name="그림 4" descr="1-s2.0-S0167923612003880-main.pdf - Adobe Acrobat Pro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12" t="18886" r="17713" b="70743"/>
          <a:stretch/>
        </p:blipFill>
        <p:spPr>
          <a:xfrm>
            <a:off x="503547" y="3356992"/>
            <a:ext cx="8136904" cy="191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08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Introduction</a:t>
            </a:r>
          </a:p>
          <a:p>
            <a:r>
              <a:rPr lang="en-US" altLang="ko-KR" sz="2400" dirty="0" smtClean="0"/>
              <a:t>Methodology</a:t>
            </a:r>
          </a:p>
          <a:p>
            <a:r>
              <a:rPr lang="en-US" altLang="ko-KR" sz="2400" b="1" dirty="0" smtClean="0"/>
              <a:t>Results</a:t>
            </a:r>
          </a:p>
          <a:p>
            <a:r>
              <a:rPr lang="en-US" altLang="ko-KR" sz="2400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84698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Results</a:t>
            </a:r>
            <a:endParaRPr lang="ko-KR" altLang="en-US" dirty="0"/>
          </a:p>
        </p:txBody>
      </p:sp>
      <p:pic>
        <p:nvPicPr>
          <p:cNvPr id="4" name="내용 개체 틀 3" descr="1-s2.0-S0167923612003880-main.pdf - Adobe Acrobat Pro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51" t="68796" r="44263" b="8265"/>
          <a:stretch/>
        </p:blipFill>
        <p:spPr>
          <a:xfrm>
            <a:off x="505666" y="1772816"/>
            <a:ext cx="8132668" cy="3456384"/>
          </a:xfrm>
        </p:spPr>
      </p:pic>
    </p:spTree>
    <p:extLst>
      <p:ext uri="{BB962C8B-B14F-4D97-AF65-F5344CB8AC3E}">
        <p14:creationId xmlns:p14="http://schemas.microsoft.com/office/powerpoint/2010/main" val="205836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More chatter about a movie is associated with higher sales</a:t>
            </a:r>
          </a:p>
          <a:p>
            <a:pPr lvl="1"/>
            <a:r>
              <a:rPr lang="en-US" altLang="ko-KR" sz="2200" dirty="0" smtClean="0"/>
              <a:t>Larger WOM volume amplifies the awareness effect of WOM</a:t>
            </a:r>
          </a:p>
          <a:p>
            <a:pPr marL="457200" lvl="1" indent="0">
              <a:buNone/>
            </a:pPr>
            <a:endParaRPr lang="en-US" altLang="ko-KR" sz="2200" dirty="0" smtClean="0"/>
          </a:p>
          <a:p>
            <a:r>
              <a:rPr lang="en-US" altLang="ko-KR" sz="2400" dirty="0" smtClean="0"/>
              <a:t>Higher ratio of type-2 tweets does have a positive and significant effect on movie box office revenue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Intension tweets have positive and significant effect on movie revenues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WOM with positive sentiment toward the movie is associated with higher movie sales in the subsequent week</a:t>
            </a:r>
          </a:p>
          <a:p>
            <a:pPr lvl="1"/>
            <a:r>
              <a:rPr lang="en-US" altLang="ko-KR" sz="2200" dirty="0" smtClean="0"/>
              <a:t>Negative tweets have significantly negative effects on a movie’s box office revenue (magnitude larger than positive tweets)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6683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Managerial Implications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Firms interested in the online WOM about their products should actively monitor or even seek WOM messages produced by people with large </a:t>
            </a:r>
            <a:r>
              <a:rPr lang="en-US" altLang="ko-KR" sz="2400" dirty="0" err="1" smtClean="0"/>
              <a:t>indegree</a:t>
            </a:r>
            <a:r>
              <a:rPr lang="en-US" altLang="ko-KR" sz="2400" dirty="0" smtClean="0"/>
              <a:t> in the social network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Companies may carefully monitor people’s intention toward certain products on Twitter and incorporate that information to better forecast future sales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The dual effect of intention tweets revealed in our study suggests the possibility of targeted advertising on Twitter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8177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Introduction</a:t>
            </a:r>
          </a:p>
          <a:p>
            <a:r>
              <a:rPr lang="en-US" altLang="ko-KR" sz="2400" dirty="0" smtClean="0"/>
              <a:t>Methodology</a:t>
            </a:r>
          </a:p>
          <a:p>
            <a:r>
              <a:rPr lang="en-US" altLang="ko-KR" sz="2400" dirty="0" smtClean="0"/>
              <a:t>Results</a:t>
            </a:r>
          </a:p>
          <a:p>
            <a:r>
              <a:rPr lang="en-US" altLang="ko-KR" sz="2400" b="1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67796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400" dirty="0" smtClean="0"/>
          </a:p>
          <a:p>
            <a:r>
              <a:rPr lang="en-US" altLang="ko-KR" sz="2400" dirty="0" smtClean="0"/>
              <a:t>The effect of WOM on product sales from Twitter users with more followers is significantly larger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The effect of pre-consumption WOM on movie sales is larger than that of post-consumption WOM (dual effects)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Positive WOM increases product sales, whereas negative WOM decreases them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471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 smtClean="0"/>
              <a:t>Introduction</a:t>
            </a:r>
          </a:p>
          <a:p>
            <a:r>
              <a:rPr lang="en-US" altLang="ko-KR" sz="2400" dirty="0" smtClean="0"/>
              <a:t>Methodology</a:t>
            </a:r>
          </a:p>
          <a:p>
            <a:r>
              <a:rPr lang="en-US" altLang="ko-KR" sz="2400" dirty="0" smtClean="0"/>
              <a:t>Discussion</a:t>
            </a:r>
          </a:p>
          <a:p>
            <a:r>
              <a:rPr lang="en-US" altLang="ko-KR" sz="2400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71366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Word-of-Mouth (WOM) Research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Word-of-Mouth is often considered to be the most credible information source to consumers for the purchase of a new product or new service</a:t>
            </a:r>
          </a:p>
          <a:p>
            <a:endParaRPr lang="en-US" altLang="ko-KR" sz="2400" dirty="0"/>
          </a:p>
          <a:p>
            <a:pPr lvl="1"/>
            <a:r>
              <a:rPr lang="en-US" altLang="ko-KR" sz="2200" dirty="0" smtClean="0"/>
              <a:t>Offline period (before 2003)</a:t>
            </a:r>
          </a:p>
          <a:p>
            <a:pPr lvl="1"/>
            <a:endParaRPr lang="en-US" altLang="ko-KR" sz="2200" dirty="0"/>
          </a:p>
          <a:p>
            <a:pPr lvl="1"/>
            <a:r>
              <a:rPr lang="en-US" altLang="ko-KR" sz="2200" dirty="0" smtClean="0"/>
              <a:t>Online period (since 2004)</a:t>
            </a:r>
          </a:p>
          <a:p>
            <a:pPr lvl="1"/>
            <a:endParaRPr lang="en-US" altLang="ko-KR" sz="2200" dirty="0"/>
          </a:p>
          <a:p>
            <a:pPr lvl="1"/>
            <a:r>
              <a:rPr lang="en-US" altLang="ko-KR" sz="2200" dirty="0" smtClean="0"/>
              <a:t>Big Data period (present)</a:t>
            </a:r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4308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Effect of WOM on Product Sales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Awareness Effect</a:t>
            </a:r>
          </a:p>
          <a:p>
            <a:pPr lvl="1"/>
            <a:r>
              <a:rPr lang="en-US" altLang="ko-KR" sz="2200" dirty="0" smtClean="0"/>
              <a:t>The function of spreading basic information about the product among the population</a:t>
            </a:r>
          </a:p>
          <a:p>
            <a:endParaRPr lang="en-US" altLang="ko-KR" sz="2600" dirty="0"/>
          </a:p>
          <a:p>
            <a:pPr marL="0" indent="0">
              <a:buNone/>
            </a:pPr>
            <a:endParaRPr lang="en-US" altLang="ko-KR" sz="2600" dirty="0"/>
          </a:p>
          <a:p>
            <a:r>
              <a:rPr lang="en-US" altLang="ko-KR" sz="2600" dirty="0" smtClean="0"/>
              <a:t>Persuasive Effect</a:t>
            </a:r>
          </a:p>
          <a:p>
            <a:pPr lvl="1"/>
            <a:r>
              <a:rPr lang="en-US" altLang="ko-KR" sz="2200" dirty="0" smtClean="0"/>
              <a:t>The functions of altering people’s preferences toward the product and thus influencing their purchase decisions</a:t>
            </a:r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3688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Motivation 1 – What Chatter matters?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“back at work and recovering from #avatar – fantastic movie!”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“I’m just not excited about the new Alice In Wonderland :/ Tim Burton seems to be running out ideas a bit”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“DAMN IT!! Didn’t make it… Sold out tickets for Avatar!!!”</a:t>
            </a:r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3490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Motivation 2 – Whose Chatter Matters?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“Today a single customer complaint from someone with influence can have more impact on your company’s reputation than your best marketing.” – Jason Duty, head of Dell’s global social outreach service</a:t>
            </a:r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857" y="1700808"/>
            <a:ext cx="3762375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227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Types of WOM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Pre-consumption WOM</a:t>
            </a:r>
          </a:p>
          <a:p>
            <a:pPr lvl="1"/>
            <a:r>
              <a:rPr lang="en-US" altLang="ko-KR" sz="2200" dirty="0" smtClean="0"/>
              <a:t>Generally about people’s intentions or plans to purchase a product</a:t>
            </a:r>
          </a:p>
          <a:p>
            <a:pPr lvl="1"/>
            <a:r>
              <a:rPr lang="en-US" altLang="ko-KR" sz="2200" dirty="0" smtClean="0"/>
              <a:t>Dual effects: direct and indirect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Post-consumption WOM</a:t>
            </a:r>
          </a:p>
          <a:p>
            <a:pPr lvl="1"/>
            <a:r>
              <a:rPr lang="en-US" altLang="ko-KR" sz="2200" dirty="0" smtClean="0"/>
              <a:t>Usually about people’s experiences and/or attitudes toward a product after consumption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65642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Why Twitter WOM data?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Twitter is a more natural environment to study the awareness effect of WOM (push vs. pull)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More social network information is available from Twitter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A new category of WOM: intention WOM (pre-consumption WOM)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Volume: 4 million tweets about 63 movies.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6284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Introduction</a:t>
            </a:r>
          </a:p>
          <a:p>
            <a:r>
              <a:rPr lang="en-US" altLang="ko-KR" sz="2400" b="1" dirty="0" smtClean="0"/>
              <a:t>Methodology</a:t>
            </a:r>
          </a:p>
          <a:p>
            <a:r>
              <a:rPr lang="en-US" altLang="ko-KR" sz="2400" dirty="0" smtClean="0"/>
              <a:t>Results</a:t>
            </a:r>
          </a:p>
          <a:p>
            <a:r>
              <a:rPr lang="en-US" altLang="ko-KR" sz="2400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22327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15154</TotalTime>
  <Words>598</Words>
  <Application>Microsoft Office PowerPoint</Application>
  <PresentationFormat>화면 슬라이드 쇼(4:3)</PresentationFormat>
  <Paragraphs>152</Paragraphs>
  <Slides>19</Slides>
  <Notes>18</Notes>
  <HiddenSlides>1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맑은 고딕</vt:lpstr>
      <vt:lpstr>Arial</vt:lpstr>
      <vt:lpstr>Calibri</vt:lpstr>
      <vt:lpstr>Wingdings</vt:lpstr>
      <vt:lpstr>SNU IDB Lab.</vt:lpstr>
      <vt:lpstr>Whose and what chatter matters? The effect of tweets on movie sales</vt:lpstr>
      <vt:lpstr>Outline</vt:lpstr>
      <vt:lpstr>Word-of-Mouth (WOM) Research</vt:lpstr>
      <vt:lpstr>The Effect of WOM on Product Sales</vt:lpstr>
      <vt:lpstr>Motivation 1 – What Chatter matters?</vt:lpstr>
      <vt:lpstr>Motivation 2 – Whose Chatter Matters?</vt:lpstr>
      <vt:lpstr>Types of WOM</vt:lpstr>
      <vt:lpstr>Why Twitter WOM data?</vt:lpstr>
      <vt:lpstr>Outline</vt:lpstr>
      <vt:lpstr>Data</vt:lpstr>
      <vt:lpstr>Tweet Classification</vt:lpstr>
      <vt:lpstr>Variables</vt:lpstr>
      <vt:lpstr>Dynamic Panel Data Model</vt:lpstr>
      <vt:lpstr>Outline</vt:lpstr>
      <vt:lpstr>Results</vt:lpstr>
      <vt:lpstr>Results</vt:lpstr>
      <vt:lpstr>Managerial Implications</vt:lpstr>
      <vt:lpstr>Outline</vt:lpstr>
      <vt:lpstr>Conclusion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idb</cp:lastModifiedBy>
  <cp:revision>610</cp:revision>
  <dcterms:created xsi:type="dcterms:W3CDTF">2006-10-05T04:04:58Z</dcterms:created>
  <dcterms:modified xsi:type="dcterms:W3CDTF">2014-04-10T09:09:00Z</dcterms:modified>
</cp:coreProperties>
</file>