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E2FB5-1A75-46D8-BE66-B485C47DD373}" type="datetimeFigureOut">
              <a:rPr lang="ko-KR" altLang="en-US" smtClean="0"/>
              <a:t>2012-11-27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744D4-E7E9-4626-972F-827298076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5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341568" y="6597353"/>
            <a:ext cx="802432" cy="216023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fld id="{B384D055-56C9-46D3-9609-EF21B35549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F891EF23-A5E0-4027-9674-19AC4A8E0E2F}" type="datetimeFigureOut">
              <a:rPr lang="ko-KR" altLang="en-US" smtClean="0"/>
              <a:t>2012-11-27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B384D055-56C9-46D3-9609-EF21B35549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Extending Map-Reduce </a:t>
            </a:r>
            <a:b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</a:br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for Efficient Predicate-Based Sampling</a:t>
            </a:r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2592288"/>
          </a:xfrm>
        </p:spPr>
        <p:txBody>
          <a:bodyPr/>
          <a:lstStyle/>
          <a:p>
            <a:r>
              <a:rPr lang="en-US" altLang="ko-KR" dirty="0" smtClean="0"/>
              <a:t>Raman Grover and Michael J. Carey</a:t>
            </a:r>
          </a:p>
          <a:p>
            <a:r>
              <a:rPr lang="en-US" altLang="ko-KR" i="1" dirty="0" smtClean="0"/>
              <a:t>University of California, Irvine, USA</a:t>
            </a:r>
          </a:p>
          <a:p>
            <a:r>
              <a:rPr lang="en-US" altLang="ko-KR" dirty="0" smtClean="0"/>
              <a:t>ICDE ’12</a:t>
            </a:r>
          </a:p>
          <a:p>
            <a:endParaRPr lang="en-US" altLang="ko-KR" dirty="0"/>
          </a:p>
          <a:p>
            <a:pPr algn="r"/>
            <a:r>
              <a:rPr lang="en-US" altLang="ko-KR" dirty="0" smtClean="0"/>
              <a:t>29 Nov 2012</a:t>
            </a:r>
          </a:p>
          <a:p>
            <a:pPr algn="r"/>
            <a:r>
              <a:rPr lang="en-US" altLang="ko-KR" dirty="0" err="1" smtClean="0"/>
              <a:t>Taewhi</a:t>
            </a:r>
            <a:r>
              <a:rPr lang="en-US" altLang="ko-KR" dirty="0" smtClean="0"/>
              <a:t> Lee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6662" y="6125234"/>
            <a:ext cx="5220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ko-KR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Based on Raman Grover’s ICDE ’12 presentation slides</a:t>
            </a:r>
            <a:endParaRPr lang="en-US" altLang="ko-KR" i="1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66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Outline</a:t>
            </a:r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Incremental Predicate-Based Sampling Mechanism</a:t>
            </a:r>
          </a:p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Experimental Evaluation: Single User Workload</a:t>
            </a:r>
          </a:p>
          <a:p>
            <a:pPr lvl="1"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Experimental Setup</a:t>
            </a:r>
          </a:p>
          <a:p>
            <a:pPr lvl="1"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Results: Response Time</a:t>
            </a:r>
          </a:p>
          <a:p>
            <a:pPr lvl="1"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Results: Partitions Processed</a:t>
            </a:r>
          </a:p>
          <a:p>
            <a:pPr>
              <a:spcAft>
                <a:spcPts val="576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Experimental Evaluation: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Multi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User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Workload</a:t>
            </a:r>
          </a:p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Conclusion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Experimental Setup</a:t>
            </a:r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Test queries &amp; data: LINEITEM table from TPC-H dataset</a:t>
            </a:r>
          </a:p>
          <a:p>
            <a:pPr>
              <a:spcAft>
                <a:spcPts val="576"/>
              </a:spcAft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576"/>
              </a:spcAft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576"/>
              </a:spcAft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576"/>
              </a:spcAft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576"/>
              </a:spcAft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Hardware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lvl="1">
              <a:spcAft>
                <a:spcPts val="576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10 node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cluster</a:t>
            </a:r>
          </a:p>
          <a:p>
            <a:pPr lvl="1"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Each node: 12GB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RAM, 4 c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ores/disks 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954520"/>
            <a:ext cx="244827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SELECT </a:t>
            </a:r>
            <a:r>
              <a:rPr lang="en-US" sz="2000" dirty="0" smtClean="0">
                <a:latin typeface="Times New Roman"/>
                <a:cs typeface="Times New Roman"/>
              </a:rPr>
              <a:t>&lt;attribute&gt; 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FROM LINEITEM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WHERE </a:t>
            </a:r>
            <a:r>
              <a:rPr lang="en-US" b="1" dirty="0" smtClean="0">
                <a:latin typeface="Times New Roman"/>
                <a:cs typeface="Times New Roman"/>
              </a:rPr>
              <a:t>&lt;predicate&gt; </a:t>
            </a:r>
          </a:p>
          <a:p>
            <a:r>
              <a:rPr lang="en-US" b="1" dirty="0" smtClean="0">
                <a:latin typeface="Times New Roman"/>
                <a:cs typeface="Times New Roman"/>
              </a:rPr>
              <a:t>LIMIT 10000</a:t>
            </a:r>
            <a:endParaRPr lang="en-US" b="1" dirty="0">
              <a:latin typeface="Times New Roman"/>
              <a:cs typeface="Times New Roman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27224"/>
              </p:ext>
            </p:extLst>
          </p:nvPr>
        </p:nvGraphicFramePr>
        <p:xfrm>
          <a:off x="3203848" y="1738496"/>
          <a:ext cx="554461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152128"/>
                <a:gridCol w="1614268"/>
                <a:gridCol w="1986132"/>
              </a:tblGrid>
              <a:tr h="364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Scale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Size (GB)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Arial" pitchFamily="34" charset="0"/>
                          <a:cs typeface="Arial" pitchFamily="34" charset="0"/>
                        </a:rPr>
                        <a:t>Rows (million)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8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Partitions on HDFS</a:t>
                      </a:r>
                      <a:endParaRPr lang="ko-KR" altLang="en-US" b="0" spc="-8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ko-KR" alt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3.8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ko-KR" alt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7.8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ko-KR" alt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15.8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120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120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ko-KR" alt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37.6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240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240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ko-KR" alt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78.7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600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600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Modeling Data Skew (</a:t>
            </a:r>
            <a:r>
              <a:rPr lang="en-US" altLang="ko-KR" dirty="0" err="1" smtClean="0">
                <a:effectLst/>
                <a:latin typeface="Arial" pitchFamily="34" charset="0"/>
                <a:cs typeface="Arial" pitchFamily="34" charset="0"/>
              </a:rPr>
              <a:t>Zipf</a:t>
            </a:r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 Distribution)</a:t>
            </a:r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65" y="991092"/>
            <a:ext cx="6578179" cy="400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50" y="5167798"/>
            <a:ext cx="692619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Single User Workload</a:t>
            </a:r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48" y="1566760"/>
            <a:ext cx="1371600" cy="1333500"/>
          </a:xfrm>
          <a:prstGeom prst="rect">
            <a:avLst/>
          </a:prstGeom>
        </p:spPr>
      </p:pic>
      <p:sp>
        <p:nvSpPr>
          <p:cNvPr id="6" name="Rounded Rectangle 6"/>
          <p:cNvSpPr/>
          <p:nvPr/>
        </p:nvSpPr>
        <p:spPr>
          <a:xfrm>
            <a:off x="6127948" y="1566760"/>
            <a:ext cx="533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8"/>
          <p:cNvCxnSpPr/>
          <p:nvPr/>
        </p:nvCxnSpPr>
        <p:spPr>
          <a:xfrm>
            <a:off x="6204148" y="171916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/>
          <p:cNvCxnSpPr/>
          <p:nvPr/>
        </p:nvCxnSpPr>
        <p:spPr>
          <a:xfrm>
            <a:off x="6204148" y="187156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10"/>
          <p:cNvSpPr/>
          <p:nvPr/>
        </p:nvSpPr>
        <p:spPr>
          <a:xfrm>
            <a:off x="7042348" y="1566760"/>
            <a:ext cx="533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1"/>
          <p:cNvSpPr/>
          <p:nvPr/>
        </p:nvSpPr>
        <p:spPr>
          <a:xfrm>
            <a:off x="6127948" y="2785960"/>
            <a:ext cx="533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2"/>
          <p:cNvSpPr/>
          <p:nvPr/>
        </p:nvSpPr>
        <p:spPr>
          <a:xfrm>
            <a:off x="7042348" y="2785960"/>
            <a:ext cx="533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3"/>
          <p:cNvSpPr/>
          <p:nvPr/>
        </p:nvSpPr>
        <p:spPr>
          <a:xfrm>
            <a:off x="7042348" y="3928960"/>
            <a:ext cx="533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4"/>
          <p:cNvCxnSpPr/>
          <p:nvPr/>
        </p:nvCxnSpPr>
        <p:spPr>
          <a:xfrm>
            <a:off x="7194748" y="171916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/>
          <p:nvPr/>
        </p:nvCxnSpPr>
        <p:spPr>
          <a:xfrm>
            <a:off x="7194748" y="187156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6"/>
          <p:cNvCxnSpPr/>
          <p:nvPr/>
        </p:nvCxnSpPr>
        <p:spPr>
          <a:xfrm>
            <a:off x="7194748" y="293836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/>
          <p:cNvCxnSpPr/>
          <p:nvPr/>
        </p:nvCxnSpPr>
        <p:spPr>
          <a:xfrm>
            <a:off x="7194748" y="309076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8"/>
          <p:cNvCxnSpPr/>
          <p:nvPr/>
        </p:nvCxnSpPr>
        <p:spPr>
          <a:xfrm>
            <a:off x="6280348" y="293836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9"/>
          <p:cNvCxnSpPr/>
          <p:nvPr/>
        </p:nvCxnSpPr>
        <p:spPr>
          <a:xfrm>
            <a:off x="6280348" y="309076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0"/>
          <p:cNvCxnSpPr/>
          <p:nvPr/>
        </p:nvCxnSpPr>
        <p:spPr>
          <a:xfrm>
            <a:off x="7194748" y="400516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1"/>
          <p:cNvCxnSpPr/>
          <p:nvPr/>
        </p:nvCxnSpPr>
        <p:spPr>
          <a:xfrm>
            <a:off x="7194748" y="415756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2"/>
          <p:cNvSpPr/>
          <p:nvPr/>
        </p:nvSpPr>
        <p:spPr>
          <a:xfrm>
            <a:off x="6127948" y="3928960"/>
            <a:ext cx="533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3"/>
          <p:cNvCxnSpPr/>
          <p:nvPr/>
        </p:nvCxnSpPr>
        <p:spPr>
          <a:xfrm>
            <a:off x="6204148" y="408136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4"/>
          <p:cNvCxnSpPr/>
          <p:nvPr/>
        </p:nvCxnSpPr>
        <p:spPr>
          <a:xfrm>
            <a:off x="6204148" y="423376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Arrow 25"/>
          <p:cNvSpPr/>
          <p:nvPr/>
        </p:nvSpPr>
        <p:spPr>
          <a:xfrm>
            <a:off x="3537148" y="1871560"/>
            <a:ext cx="16002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6"/>
          <p:cNvSpPr/>
          <p:nvPr/>
        </p:nvSpPr>
        <p:spPr>
          <a:xfrm>
            <a:off x="793948" y="3014560"/>
            <a:ext cx="502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SELECT </a:t>
            </a:r>
            <a:r>
              <a:rPr lang="en-US" sz="2000" dirty="0">
                <a:latin typeface="Times New Roman"/>
                <a:cs typeface="Times New Roman"/>
              </a:rPr>
              <a:t>ORDERKEY, PARTKEY, SUPPKEY</a:t>
            </a:r>
          </a:p>
          <a:p>
            <a:r>
              <a:rPr lang="en-US" sz="2000" dirty="0">
                <a:latin typeface="Times New Roman"/>
                <a:cs typeface="Times New Roman"/>
              </a:rPr>
              <a:t>FROM LINEITEM</a:t>
            </a:r>
          </a:p>
          <a:p>
            <a:r>
              <a:rPr lang="hr-HR" sz="2000" dirty="0">
                <a:latin typeface="Times New Roman"/>
                <a:cs typeface="Times New Roman"/>
              </a:rPr>
              <a:t>WHERE predicate LIMIT 10000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748" y="4157560"/>
            <a:ext cx="2260600" cy="207975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768280" y="5197436"/>
            <a:ext cx="2548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Idle Hadoop Cluster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4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7" y="3840986"/>
            <a:ext cx="7411170" cy="290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Single User Workload: Response Time</a:t>
            </a:r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29818"/>
            <a:ext cx="7483177" cy="290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89451" y="1104866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Uniform dist.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(Z = 0)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9451" y="3942125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High skew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(Z = 2)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Single User Workload: Partitions Processed</a:t>
            </a:r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467" y="1300698"/>
            <a:ext cx="3302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Moderate skew (Z = 1)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76225" y="1988840"/>
            <a:ext cx="8591550" cy="3343275"/>
            <a:chOff x="276225" y="2173957"/>
            <a:chExt cx="8591550" cy="334327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5" y="2173957"/>
              <a:ext cx="8591550" cy="3343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276225" y="2996952"/>
              <a:ext cx="983407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0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Outline</a:t>
            </a:r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Incremental Predicate-Based Sampling Mechanism</a:t>
            </a:r>
          </a:p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Experimental Evaluation: Single User Workload</a:t>
            </a:r>
          </a:p>
          <a:p>
            <a:pPr>
              <a:spcAft>
                <a:spcPts val="576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Experimental Evaluation: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Multi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User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Workload</a:t>
            </a:r>
          </a:p>
          <a:p>
            <a:pPr lvl="1"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Results: Homogeneous Workload</a:t>
            </a:r>
          </a:p>
          <a:p>
            <a:pPr lvl="1"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Results: Heterogeneous Workload</a:t>
            </a:r>
          </a:p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Conclusion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Single User Workload: Not Realistic!</a:t>
            </a:r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05561"/>
            <a:ext cx="940526" cy="914400"/>
          </a:xfrm>
          <a:prstGeom prst="rect">
            <a:avLst/>
          </a:prstGeom>
        </p:spPr>
      </p:pic>
      <p:sp>
        <p:nvSpPr>
          <p:cNvPr id="30" name="Rounded Rectangle 6"/>
          <p:cNvSpPr/>
          <p:nvPr/>
        </p:nvSpPr>
        <p:spPr>
          <a:xfrm>
            <a:off x="5280720" y="1686561"/>
            <a:ext cx="533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8"/>
          <p:cNvCxnSpPr/>
          <p:nvPr/>
        </p:nvCxnSpPr>
        <p:spPr>
          <a:xfrm>
            <a:off x="5356920" y="1838961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9"/>
          <p:cNvCxnSpPr/>
          <p:nvPr/>
        </p:nvCxnSpPr>
        <p:spPr>
          <a:xfrm>
            <a:off x="5356920" y="1991361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10"/>
          <p:cNvSpPr/>
          <p:nvPr/>
        </p:nvSpPr>
        <p:spPr>
          <a:xfrm>
            <a:off x="6195120" y="1686561"/>
            <a:ext cx="533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1"/>
          <p:cNvSpPr/>
          <p:nvPr/>
        </p:nvSpPr>
        <p:spPr>
          <a:xfrm>
            <a:off x="5280720" y="2905761"/>
            <a:ext cx="533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12"/>
          <p:cNvSpPr/>
          <p:nvPr/>
        </p:nvSpPr>
        <p:spPr>
          <a:xfrm>
            <a:off x="6195120" y="2905761"/>
            <a:ext cx="533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13"/>
          <p:cNvSpPr/>
          <p:nvPr/>
        </p:nvSpPr>
        <p:spPr>
          <a:xfrm>
            <a:off x="6195120" y="4048761"/>
            <a:ext cx="533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14"/>
          <p:cNvCxnSpPr/>
          <p:nvPr/>
        </p:nvCxnSpPr>
        <p:spPr>
          <a:xfrm>
            <a:off x="6347520" y="1838961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>
            <a:off x="6347520" y="1991361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6"/>
          <p:cNvCxnSpPr/>
          <p:nvPr/>
        </p:nvCxnSpPr>
        <p:spPr>
          <a:xfrm>
            <a:off x="6347520" y="3058161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7"/>
          <p:cNvCxnSpPr/>
          <p:nvPr/>
        </p:nvCxnSpPr>
        <p:spPr>
          <a:xfrm>
            <a:off x="6347520" y="3210561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8"/>
          <p:cNvCxnSpPr/>
          <p:nvPr/>
        </p:nvCxnSpPr>
        <p:spPr>
          <a:xfrm>
            <a:off x="5433120" y="3058161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9"/>
          <p:cNvCxnSpPr/>
          <p:nvPr/>
        </p:nvCxnSpPr>
        <p:spPr>
          <a:xfrm>
            <a:off x="5433120" y="3210561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0"/>
          <p:cNvCxnSpPr/>
          <p:nvPr/>
        </p:nvCxnSpPr>
        <p:spPr>
          <a:xfrm>
            <a:off x="6347520" y="4124961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1"/>
          <p:cNvCxnSpPr/>
          <p:nvPr/>
        </p:nvCxnSpPr>
        <p:spPr>
          <a:xfrm>
            <a:off x="6347520" y="4277361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22"/>
          <p:cNvSpPr/>
          <p:nvPr/>
        </p:nvSpPr>
        <p:spPr>
          <a:xfrm>
            <a:off x="5280720" y="4048761"/>
            <a:ext cx="533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23"/>
          <p:cNvCxnSpPr/>
          <p:nvPr/>
        </p:nvCxnSpPr>
        <p:spPr>
          <a:xfrm>
            <a:off x="5356920" y="4201161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4"/>
          <p:cNvCxnSpPr/>
          <p:nvPr/>
        </p:nvCxnSpPr>
        <p:spPr>
          <a:xfrm>
            <a:off x="5356920" y="4353561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26"/>
          <p:cNvSpPr/>
          <p:nvPr/>
        </p:nvSpPr>
        <p:spPr>
          <a:xfrm>
            <a:off x="2461320" y="1625730"/>
            <a:ext cx="2667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SELECT &lt;attribute(s)&gt;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FROM LINEITEM</a:t>
            </a:r>
          </a:p>
          <a:p>
            <a:r>
              <a:rPr lang="hr-HR" sz="2000" dirty="0">
                <a:latin typeface="Times New Roman"/>
                <a:cs typeface="Times New Roman"/>
              </a:rPr>
              <a:t>WHERE predicate </a:t>
            </a:r>
            <a:r>
              <a:rPr lang="en-US" sz="2000" dirty="0" smtClean="0">
                <a:latin typeface="Times New Roman"/>
                <a:cs typeface="Times New Roman"/>
              </a:rPr>
              <a:t/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hr-HR" sz="2000" dirty="0" smtClean="0">
                <a:latin typeface="Times New Roman"/>
                <a:cs typeface="Times New Roman"/>
              </a:rPr>
              <a:t>LIMIT </a:t>
            </a:r>
            <a:r>
              <a:rPr lang="hr-HR" sz="2000" dirty="0">
                <a:latin typeface="Times New Roman"/>
                <a:cs typeface="Times New Roman"/>
              </a:rPr>
              <a:t>10000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75920" y="5039361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Hadoop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cluster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20" y="2296161"/>
            <a:ext cx="1018903" cy="990600"/>
          </a:xfrm>
          <a:prstGeom prst="rect">
            <a:avLst/>
          </a:prstGeom>
        </p:spPr>
      </p:pic>
      <p:pic>
        <p:nvPicPr>
          <p:cNvPr id="52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20" y="3362961"/>
            <a:ext cx="914400" cy="889000"/>
          </a:xfrm>
          <a:prstGeom prst="rect">
            <a:avLst/>
          </a:prstGeom>
        </p:spPr>
      </p:pic>
      <p:pic>
        <p:nvPicPr>
          <p:cNvPr id="53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20" y="4353561"/>
            <a:ext cx="990600" cy="963084"/>
          </a:xfrm>
          <a:prstGeom prst="rect">
            <a:avLst/>
          </a:prstGeom>
        </p:spPr>
      </p:pic>
      <p:pic>
        <p:nvPicPr>
          <p:cNvPr id="54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20" y="5344161"/>
            <a:ext cx="1066800" cy="1037167"/>
          </a:xfrm>
          <a:prstGeom prst="rect">
            <a:avLst/>
          </a:prstGeom>
        </p:spPr>
      </p:pic>
      <p:sp>
        <p:nvSpPr>
          <p:cNvPr id="55" name="Right Brace 1"/>
          <p:cNvSpPr/>
          <p:nvPr/>
        </p:nvSpPr>
        <p:spPr>
          <a:xfrm>
            <a:off x="1851720" y="1381761"/>
            <a:ext cx="533400" cy="14478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203848" y="3949730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Other  jobs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(possibly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 large jobs)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ight Brace 41"/>
          <p:cNvSpPr/>
          <p:nvPr/>
        </p:nvSpPr>
        <p:spPr>
          <a:xfrm>
            <a:off x="2537520" y="3439161"/>
            <a:ext cx="533400" cy="2057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461320" y="124473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Sampling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ight Arrow 7"/>
          <p:cNvSpPr/>
          <p:nvPr/>
        </p:nvSpPr>
        <p:spPr>
          <a:xfrm>
            <a:off x="3832920" y="3134361"/>
            <a:ext cx="10668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480" y="1268760"/>
            <a:ext cx="1371600" cy="195834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39880" y="3402360"/>
            <a:ext cx="1752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Scheduling Policy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Resource Usage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How to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maximize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throughput</a:t>
            </a: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672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Homogeneous Workload</a:t>
            </a:r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Content Placeholder 3"/>
          <p:cNvSpPr>
            <a:spLocks noGrp="1"/>
          </p:cNvSpPr>
          <p:nvPr>
            <p:ph idx="1"/>
          </p:nvPr>
        </p:nvSpPr>
        <p:spPr>
          <a:xfrm>
            <a:off x="381000" y="3933056"/>
            <a:ext cx="8382000" cy="252028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10 </a:t>
            </a:r>
            <a:r>
              <a:rPr lang="en-US" dirty="0">
                <a:latin typeface="Arial" pitchFamily="34" charset="0"/>
                <a:cs typeface="Arial" pitchFamily="34" charset="0"/>
              </a:rPr>
              <a:t>concurrent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users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Each user submits </a:t>
            </a:r>
            <a:r>
              <a:rPr lang="en-US" dirty="0">
                <a:latin typeface="Arial" pitchFamily="34" charset="0"/>
                <a:cs typeface="Arial" pitchFamily="34" charset="0"/>
              </a:rPr>
              <a:t>query,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waits </a:t>
            </a:r>
            <a:r>
              <a:rPr lang="en-US" dirty="0">
                <a:latin typeface="Arial" pitchFamily="34" charset="0"/>
                <a:cs typeface="Arial" pitchFamily="34" charset="0"/>
              </a:rPr>
              <a:t>for completion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submits </a:t>
            </a:r>
            <a:r>
              <a:rPr lang="en-US" dirty="0">
                <a:latin typeface="Arial" pitchFamily="34" charset="0"/>
                <a:cs typeface="Arial" pitchFamily="34" charset="0"/>
              </a:rPr>
              <a:t>again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Varying policy in use and </a:t>
            </a:r>
            <a:r>
              <a:rPr lang="en-US" dirty="0">
                <a:latin typeface="Arial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skew</a:t>
            </a:r>
          </a:p>
        </p:txBody>
      </p:sp>
      <p:pic>
        <p:nvPicPr>
          <p:cNvPr id="30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0" y="1488067"/>
            <a:ext cx="940526" cy="914400"/>
          </a:xfrm>
          <a:prstGeom prst="rect">
            <a:avLst/>
          </a:prstGeom>
        </p:spPr>
      </p:pic>
      <p:pic>
        <p:nvPicPr>
          <p:cNvPr id="31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0" y="2478667"/>
            <a:ext cx="1018903" cy="990600"/>
          </a:xfrm>
          <a:prstGeom prst="rect">
            <a:avLst/>
          </a:prstGeom>
        </p:spPr>
      </p:pic>
      <p:pic>
        <p:nvPicPr>
          <p:cNvPr id="32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40" y="2097667"/>
            <a:ext cx="914400" cy="889000"/>
          </a:xfrm>
          <a:prstGeom prst="rect">
            <a:avLst/>
          </a:prstGeom>
        </p:spPr>
      </p:pic>
      <p:sp>
        <p:nvSpPr>
          <p:cNvPr id="33" name="Right Arrow 1"/>
          <p:cNvSpPr/>
          <p:nvPr/>
        </p:nvSpPr>
        <p:spPr>
          <a:xfrm>
            <a:off x="3331840" y="2859667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8"/>
          <p:cNvSpPr/>
          <p:nvPr/>
        </p:nvSpPr>
        <p:spPr>
          <a:xfrm>
            <a:off x="3203848" y="1546011"/>
            <a:ext cx="243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SELECT &lt;attribute(s)&gt;</a:t>
            </a:r>
          </a:p>
          <a:p>
            <a:r>
              <a:rPr lang="en-US" dirty="0">
                <a:latin typeface="Times New Roman"/>
                <a:cs typeface="Times New Roman"/>
              </a:rPr>
              <a:t>FROM LINEITEM</a:t>
            </a:r>
          </a:p>
          <a:p>
            <a:r>
              <a:rPr lang="hr-HR" dirty="0">
                <a:latin typeface="Times New Roman"/>
                <a:cs typeface="Times New Roman"/>
              </a:rPr>
              <a:t>WHERE predicate 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hr-HR" dirty="0" smtClean="0">
                <a:latin typeface="Times New Roman"/>
                <a:cs typeface="Times New Roman"/>
              </a:rPr>
              <a:t>LIMIT </a:t>
            </a:r>
            <a:r>
              <a:rPr lang="hr-HR" dirty="0">
                <a:latin typeface="Times New Roman"/>
                <a:cs typeface="Times New Roman"/>
              </a:rPr>
              <a:t>10000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" name="Rounded Rectangle 19"/>
          <p:cNvSpPr/>
          <p:nvPr/>
        </p:nvSpPr>
        <p:spPr>
          <a:xfrm>
            <a:off x="5922640" y="2554867"/>
            <a:ext cx="533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0"/>
          <p:cNvSpPr/>
          <p:nvPr/>
        </p:nvSpPr>
        <p:spPr>
          <a:xfrm>
            <a:off x="6760840" y="2554867"/>
            <a:ext cx="533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0"/>
          <p:cNvSpPr/>
          <p:nvPr/>
        </p:nvSpPr>
        <p:spPr>
          <a:xfrm>
            <a:off x="7609183" y="2565888"/>
            <a:ext cx="533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19"/>
          <p:cNvSpPr/>
          <p:nvPr/>
        </p:nvSpPr>
        <p:spPr>
          <a:xfrm>
            <a:off x="5922640" y="1488067"/>
            <a:ext cx="533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20"/>
          <p:cNvSpPr/>
          <p:nvPr/>
        </p:nvSpPr>
        <p:spPr>
          <a:xfrm>
            <a:off x="6760840" y="1488067"/>
            <a:ext cx="533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20"/>
          <p:cNvSpPr/>
          <p:nvPr/>
        </p:nvSpPr>
        <p:spPr>
          <a:xfrm>
            <a:off x="7609183" y="1499088"/>
            <a:ext cx="533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Results: Homogeneous Workload</a:t>
            </a:r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76874"/>
            <a:ext cx="3997358" cy="258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628800"/>
            <a:ext cx="2115927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140358"/>
            <a:ext cx="4014902" cy="257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106944"/>
            <a:ext cx="4024574" cy="263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979203" y="90724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Throughput (jobs/hour)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624" y="382945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CPU utilization (%)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52120" y="376189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Disk reads (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Kbs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/sec)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Outline</a:t>
            </a:r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 lvl="1"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Problem Statement</a:t>
            </a:r>
          </a:p>
          <a:p>
            <a:pPr lvl="1"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Naïve Predicate-Based Sampling Using Map-Reduce</a:t>
            </a:r>
          </a:p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Incremental Predicate-Based Sampling Mechanism</a:t>
            </a:r>
          </a:p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Experimental Evaluation: Single User Workload</a:t>
            </a:r>
          </a:p>
          <a:p>
            <a:pPr>
              <a:spcAft>
                <a:spcPts val="576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Experimental Evaluation: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Multi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User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Workload</a:t>
            </a:r>
          </a:p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Conclusion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8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Heterogeneous Workload</a:t>
            </a:r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Content Placeholder 3"/>
          <p:cNvSpPr>
            <a:spLocks noGrp="1"/>
          </p:cNvSpPr>
          <p:nvPr>
            <p:ph idx="1"/>
          </p:nvPr>
        </p:nvSpPr>
        <p:spPr>
          <a:xfrm>
            <a:off x="381000" y="4941168"/>
            <a:ext cx="8382000" cy="1512168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Varying </a:t>
            </a:r>
            <a:r>
              <a:rPr lang="en-US" dirty="0">
                <a:latin typeface="Arial" pitchFamily="34" charset="0"/>
                <a:cs typeface="Arial" pitchFamily="34" charset="0"/>
              </a:rPr>
              <a:t>the % of users in class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Varying </a:t>
            </a:r>
            <a:r>
              <a:rPr lang="en-US" dirty="0">
                <a:latin typeface="Arial" pitchFamily="34" charset="0"/>
                <a:cs typeface="Arial" pitchFamily="34" charset="0"/>
              </a:rPr>
              <a:t>the policy used by users in class A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28" y="1066800"/>
            <a:ext cx="940526" cy="914400"/>
          </a:xfrm>
          <a:prstGeom prst="rect">
            <a:avLst/>
          </a:prstGeom>
        </p:spPr>
      </p:pic>
      <p:sp>
        <p:nvSpPr>
          <p:cNvPr id="16" name="Rectangle 7"/>
          <p:cNvSpPr/>
          <p:nvPr/>
        </p:nvSpPr>
        <p:spPr>
          <a:xfrm>
            <a:off x="4908376" y="1279792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SELECT&lt;</a:t>
            </a:r>
            <a:r>
              <a:rPr lang="en-US" dirty="0">
                <a:latin typeface="Times New Roman"/>
                <a:cs typeface="Times New Roman"/>
              </a:rPr>
              <a:t>attribute(s)&gt;</a:t>
            </a:r>
          </a:p>
          <a:p>
            <a:r>
              <a:rPr lang="en-US" dirty="0">
                <a:latin typeface="Times New Roman"/>
                <a:cs typeface="Times New Roman"/>
              </a:rPr>
              <a:t>FROM LINEITEM</a:t>
            </a:r>
          </a:p>
          <a:p>
            <a:r>
              <a:rPr lang="hr-HR" dirty="0">
                <a:latin typeface="Times New Roman"/>
                <a:cs typeface="Times New Roman"/>
              </a:rPr>
              <a:t>WHERE predicate 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hr-HR" dirty="0" smtClean="0">
                <a:latin typeface="Times New Roman"/>
                <a:cs typeface="Times New Roman"/>
              </a:rPr>
              <a:t>LIMIT </a:t>
            </a:r>
            <a:r>
              <a:rPr lang="hr-HR" dirty="0">
                <a:latin typeface="Times New Roman"/>
                <a:cs typeface="Times New Roman"/>
              </a:rPr>
              <a:t>10000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7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28" y="1905000"/>
            <a:ext cx="1018903" cy="990600"/>
          </a:xfrm>
          <a:prstGeom prst="rect">
            <a:avLst/>
          </a:prstGeom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71800"/>
            <a:ext cx="914400" cy="889000"/>
          </a:xfrm>
          <a:prstGeom prst="rect">
            <a:avLst/>
          </a:prstGeom>
        </p:spPr>
      </p:pic>
      <p:pic>
        <p:nvPicPr>
          <p:cNvPr id="19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824" y="3810000"/>
            <a:ext cx="990600" cy="963084"/>
          </a:xfrm>
          <a:prstGeom prst="rect">
            <a:avLst/>
          </a:prstGeom>
        </p:spPr>
      </p:pic>
      <p:sp>
        <p:nvSpPr>
          <p:cNvPr id="20" name="Right Brace 12"/>
          <p:cNvSpPr/>
          <p:nvPr/>
        </p:nvSpPr>
        <p:spPr>
          <a:xfrm>
            <a:off x="2495128" y="1219200"/>
            <a:ext cx="533400" cy="14478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14"/>
          <p:cNvSpPr/>
          <p:nvPr/>
        </p:nvSpPr>
        <p:spPr>
          <a:xfrm>
            <a:off x="2254424" y="2971800"/>
            <a:ext cx="533400" cy="152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48406" y="155679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 A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: Sampling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40224" y="3352800"/>
            <a:ext cx="18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 B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: Non-Sampling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7"/>
          <p:cNvSpPr/>
          <p:nvPr/>
        </p:nvSpPr>
        <p:spPr>
          <a:xfrm>
            <a:off x="4914664" y="3140968"/>
            <a:ext cx="243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SELECT &lt;attribute(s)&gt;</a:t>
            </a:r>
          </a:p>
          <a:p>
            <a:r>
              <a:rPr lang="en-US" dirty="0">
                <a:latin typeface="Times New Roman"/>
                <a:cs typeface="Times New Roman"/>
              </a:rPr>
              <a:t>FROM LINEITEM</a:t>
            </a:r>
          </a:p>
          <a:p>
            <a:r>
              <a:rPr lang="hr-HR" dirty="0">
                <a:latin typeface="Times New Roman"/>
                <a:cs typeface="Times New Roman"/>
              </a:rPr>
              <a:t>WHERE predicate</a:t>
            </a:r>
          </a:p>
          <a:p>
            <a:r>
              <a:rPr lang="hr-HR" dirty="0">
                <a:latin typeface="Times New Roman"/>
                <a:cs typeface="Times New Roman"/>
              </a:rPr>
              <a:t>ORDER BY &lt;attribute&gt;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3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13389"/>
            <a:ext cx="6657726" cy="299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Results: Heterogeneous Workload</a:t>
            </a:r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911155"/>
            <a:ext cx="6620419" cy="279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4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Outline</a:t>
            </a:r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Incremental Predicate-Based Sampling Mechanism</a:t>
            </a:r>
          </a:p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Experimental Evaluation: Single User Workload</a:t>
            </a:r>
          </a:p>
          <a:p>
            <a:pPr>
              <a:spcAft>
                <a:spcPts val="576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Experimental Evaluation: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Multi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User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Workload</a:t>
            </a:r>
          </a:p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Conclusion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Conclusion</a:t>
            </a:r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856984" cy="5462067"/>
          </a:xfrm>
        </p:spPr>
        <p:txBody>
          <a:bodyPr>
            <a:normAutofit/>
          </a:bodyPr>
          <a:lstStyle/>
          <a:p>
            <a:pPr>
              <a:spcAft>
                <a:spcPts val="576"/>
              </a:spcAft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Modified </a:t>
            </a:r>
            <a:r>
              <a:rPr lang="en-US" altLang="ko-KR" sz="2200" dirty="0" err="1" smtClean="0">
                <a:latin typeface="Arial" pitchFamily="34" charset="0"/>
                <a:cs typeface="Arial" pitchFamily="34" charset="0"/>
              </a:rPr>
              <a:t>Hadoop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en-US" altLang="ko-KR" sz="2200" dirty="0">
                <a:latin typeface="Arial" pitchFamily="34" charset="0"/>
                <a:cs typeface="Arial" pitchFamily="34" charset="0"/>
              </a:rPr>
              <a:t>support incremental 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processing</a:t>
            </a:r>
          </a:p>
          <a:p>
            <a:pPr>
              <a:spcAft>
                <a:spcPts val="576"/>
              </a:spcAft>
            </a:pPr>
            <a:endParaRPr lang="en-US" altLang="ko-KR" sz="22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576"/>
              </a:spcAft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Single user workload: conservative policy (C) does not utilize the cluster to its capacity</a:t>
            </a:r>
          </a:p>
          <a:p>
            <a:pPr>
              <a:spcAft>
                <a:spcPts val="576"/>
              </a:spcAft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Multi </a:t>
            </a:r>
            <a:r>
              <a:rPr lang="en-US" altLang="ko-KR" sz="2200" dirty="0">
                <a:latin typeface="Arial" pitchFamily="34" charset="0"/>
                <a:cs typeface="Arial" pitchFamily="34" charset="0"/>
              </a:rPr>
              <a:t>user 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workload: conservative </a:t>
            </a:r>
            <a:r>
              <a:rPr lang="en-US" altLang="ko-KR" sz="2200" dirty="0">
                <a:latin typeface="Arial" pitchFamily="34" charset="0"/>
                <a:cs typeface="Arial" pitchFamily="34" charset="0"/>
              </a:rPr>
              <a:t>policy 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(C) consumes </a:t>
            </a:r>
            <a:r>
              <a:rPr lang="en-US" altLang="ko-KR" sz="2200" dirty="0">
                <a:latin typeface="Arial" pitchFamily="34" charset="0"/>
                <a:cs typeface="Arial" pitchFamily="34" charset="0"/>
              </a:rPr>
              <a:t>less resources and give higher 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throughput</a:t>
            </a:r>
            <a:endParaRPr lang="en-US" altLang="ko-KR" sz="2200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576"/>
              </a:spcAft>
            </a:pPr>
            <a:endParaRPr lang="en-US" altLang="ko-KR" sz="22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576"/>
              </a:spcAft>
            </a:pPr>
            <a:r>
              <a:rPr lang="en-US" altLang="ko-KR" sz="2200" dirty="0" err="1" smtClean="0">
                <a:latin typeface="Arial" pitchFamily="34" charset="0"/>
                <a:cs typeface="Arial" pitchFamily="34" charset="0"/>
              </a:rPr>
              <a:t>Hadoop’s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 default policy resulted </a:t>
            </a:r>
            <a:r>
              <a:rPr lang="en-US" altLang="ko-KR" sz="2200" dirty="0">
                <a:latin typeface="Arial" pitchFamily="34" charset="0"/>
                <a:cs typeface="Arial" pitchFamily="34" charset="0"/>
              </a:rPr>
              <a:t>in least throughput and maximum consumption of 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resources in all cases</a:t>
            </a:r>
          </a:p>
          <a:p>
            <a:pPr>
              <a:spcAft>
                <a:spcPts val="576"/>
              </a:spcAft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altLang="ko-KR" sz="2200" dirty="0">
                <a:latin typeface="Arial" pitchFamily="34" charset="0"/>
                <a:cs typeface="Arial" pitchFamily="34" charset="0"/>
              </a:rPr>
              <a:t>policy emerged as a good overall policy in both 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workload setting</a:t>
            </a:r>
          </a:p>
          <a:p>
            <a:pPr lvl="1">
              <a:spcAft>
                <a:spcPts val="576"/>
              </a:spcAft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Discussion</a:t>
            </a:r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Strong points</a:t>
            </a:r>
          </a:p>
          <a:p>
            <a:pPr lvl="1"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Requirement analysis at Facebook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lvl="1"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Extensive experimental study 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576"/>
              </a:spcAft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Weak points</a:t>
            </a:r>
          </a:p>
          <a:p>
            <a:pPr lvl="1"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Choosing the policy according to the dynamic workload</a:t>
            </a:r>
          </a:p>
        </p:txBody>
      </p:sp>
    </p:spTree>
    <p:extLst>
      <p:ext uri="{BB962C8B-B14F-4D97-AF65-F5344CB8AC3E}">
        <p14:creationId xmlns:p14="http://schemas.microsoft.com/office/powerpoint/2010/main" val="8013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Problem Statement</a:t>
            </a:r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Predicate-based sampling</a:t>
            </a:r>
          </a:p>
          <a:p>
            <a:pPr lvl="1">
              <a:spcAft>
                <a:spcPts val="576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Sampled data required to additionally satisfy a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given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set of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predicates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904" y="2960712"/>
            <a:ext cx="1447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104" y="2046312"/>
            <a:ext cx="120663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51520" y="6233537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Tera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eta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bytes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7696" y="2334159"/>
            <a:ext cx="38100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SELECT </a:t>
            </a:r>
            <a:r>
              <a:rPr lang="en-US" sz="2000" dirty="0">
                <a:latin typeface="Times New Roman"/>
                <a:cs typeface="Times New Roman"/>
              </a:rPr>
              <a:t>age, profession, salary </a:t>
            </a:r>
          </a:p>
          <a:p>
            <a:r>
              <a:rPr lang="en-US" dirty="0">
                <a:latin typeface="Times New Roman"/>
                <a:cs typeface="Times New Roman"/>
              </a:rPr>
              <a:t>FROM </a:t>
            </a:r>
            <a:r>
              <a:rPr lang="en-US" dirty="0" smtClean="0">
                <a:latin typeface="Times New Roman"/>
                <a:cs typeface="Times New Roman"/>
              </a:rPr>
              <a:t>census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0000FF"/>
                </a:solidFill>
                <a:latin typeface="Times New Roman"/>
                <a:cs typeface="Times New Roman"/>
              </a:rPr>
              <a:t>WHERE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age </a:t>
            </a:r>
            <a:r>
              <a:rPr lang="en-US" dirty="0">
                <a:latin typeface="Times New Roman"/>
                <a:cs typeface="Times New Roman"/>
              </a:rPr>
              <a:t>&gt; 25 and </a:t>
            </a:r>
            <a:r>
              <a:rPr lang="en-US" dirty="0" smtClean="0">
                <a:latin typeface="Times New Roman"/>
                <a:cs typeface="Times New Roman"/>
              </a:rPr>
              <a:t>age </a:t>
            </a:r>
            <a:r>
              <a:rPr lang="en-US" dirty="0">
                <a:latin typeface="Times New Roman"/>
                <a:cs typeface="Times New Roman"/>
              </a:rPr>
              <a:t>&lt;=30</a:t>
            </a:r>
          </a:p>
          <a:p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dirty="0" smtClean="0">
                <a:latin typeface="Times New Roman"/>
                <a:cs typeface="Times New Roman"/>
              </a:rPr>
              <a:t>gender </a:t>
            </a:r>
            <a:r>
              <a:rPr lang="en-US" dirty="0">
                <a:latin typeface="Times New Roman"/>
                <a:cs typeface="Times New Roman"/>
              </a:rPr>
              <a:t>= `FEMALE` </a:t>
            </a:r>
          </a:p>
          <a:p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dirty="0" smtClean="0">
                <a:latin typeface="Times New Roman"/>
                <a:cs typeface="Times New Roman"/>
              </a:rPr>
              <a:t>state </a:t>
            </a:r>
            <a:r>
              <a:rPr lang="en-US" dirty="0">
                <a:latin typeface="Times New Roman"/>
                <a:cs typeface="Times New Roman"/>
              </a:rPr>
              <a:t>= `CALIFORNIA`</a:t>
            </a:r>
          </a:p>
          <a:p>
            <a:r>
              <a:rPr lang="en-US" b="1" dirty="0">
                <a:solidFill>
                  <a:srgbClr val="0000FF"/>
                </a:solidFill>
                <a:latin typeface="Times New Roman"/>
                <a:cs typeface="Times New Roman"/>
              </a:rPr>
              <a:t>LIMIT </a:t>
            </a:r>
            <a:r>
              <a:rPr lang="en-US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1000</a:t>
            </a:r>
            <a:endParaRPr lang="en-US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5" name="Oval Callout 7"/>
          <p:cNvSpPr/>
          <p:nvPr/>
        </p:nvSpPr>
        <p:spPr>
          <a:xfrm>
            <a:off x="6230144" y="2154578"/>
            <a:ext cx="2806352" cy="1440160"/>
          </a:xfrm>
          <a:prstGeom prst="wedgeEllipseCallout">
            <a:avLst>
              <a:gd name="adj1" fmla="val -72362"/>
              <a:gd name="adj2" fmla="val 1652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Similar Sampling queries common at Facebook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9198" y="4686671"/>
            <a:ext cx="38859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76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we need</a:t>
            </a:r>
          </a:p>
          <a:p>
            <a:pPr marL="342900" indent="-342900">
              <a:spcBef>
                <a:spcPts val="576"/>
              </a:spcBef>
              <a:buAutoNum type="alphaLcParenBoth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Pseudo-random sample </a:t>
            </a:r>
          </a:p>
          <a:p>
            <a:pPr marL="342900" indent="-342900">
              <a:spcBef>
                <a:spcPts val="576"/>
              </a:spcBef>
              <a:buAutoNum type="alphaLcParenBoth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Response time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 not be a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function of the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size of the input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7696" y="4686671"/>
            <a:ext cx="30288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76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Challenges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spcBef>
                <a:spcPts val="576"/>
              </a:spcBef>
              <a:buFont typeface="Arial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Absence of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indexes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spcBef>
                <a:spcPts val="576"/>
              </a:spcBef>
              <a:buFont typeface="Arial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Various predicates 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spcBef>
                <a:spcPts val="576"/>
              </a:spcBef>
              <a:buFont typeface="Arial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Input data size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286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92088"/>
          </a:xfrm>
        </p:spPr>
        <p:txBody>
          <a:bodyPr>
            <a:noAutofit/>
          </a:bodyPr>
          <a:lstStyle/>
          <a:p>
            <a:r>
              <a:rPr lang="en-US" altLang="ko-KR" sz="2900" spc="-80" dirty="0">
                <a:effectLst/>
                <a:latin typeface="Arial" pitchFamily="34" charset="0"/>
                <a:cs typeface="Arial" pitchFamily="34" charset="0"/>
              </a:rPr>
              <a:t>Naïve Predicate-Based Sampling Using </a:t>
            </a:r>
            <a:r>
              <a:rPr lang="en-US" altLang="ko-KR" sz="2900" spc="-80" dirty="0" err="1" smtClean="0">
                <a:effectLst/>
                <a:latin typeface="Arial" pitchFamily="34" charset="0"/>
                <a:cs typeface="Arial" pitchFamily="34" charset="0"/>
              </a:rPr>
              <a:t>MapReduce</a:t>
            </a:r>
            <a:endParaRPr lang="en-US" altLang="ko-KR" sz="2900" spc="-8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lowchart: Magnetic Disk 9"/>
          <p:cNvSpPr/>
          <p:nvPr/>
        </p:nvSpPr>
        <p:spPr>
          <a:xfrm>
            <a:off x="2476872" y="4744615"/>
            <a:ext cx="5335488" cy="978967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ube 13"/>
          <p:cNvSpPr/>
          <p:nvPr/>
        </p:nvSpPr>
        <p:spPr>
          <a:xfrm>
            <a:off x="3086472" y="5129252"/>
            <a:ext cx="4191000" cy="492034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 Data</a:t>
            </a:r>
          </a:p>
        </p:txBody>
      </p:sp>
      <p:cxnSp>
        <p:nvCxnSpPr>
          <p:cNvPr id="17" name="Straight Arrow Connector 15"/>
          <p:cNvCxnSpPr/>
          <p:nvPr/>
        </p:nvCxnSpPr>
        <p:spPr>
          <a:xfrm rot="5400000" flipH="1" flipV="1">
            <a:off x="2657500" y="4554116"/>
            <a:ext cx="2293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6"/>
          <p:cNvCxnSpPr/>
          <p:nvPr/>
        </p:nvCxnSpPr>
        <p:spPr>
          <a:xfrm rot="5400000" flipH="1" flipV="1">
            <a:off x="3887366" y="455332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7"/>
          <p:cNvCxnSpPr/>
          <p:nvPr/>
        </p:nvCxnSpPr>
        <p:spPr>
          <a:xfrm rot="5400000" flipH="1" flipV="1">
            <a:off x="5105772" y="4554116"/>
            <a:ext cx="2293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7391772" y="4554116"/>
            <a:ext cx="2293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53919" y="40704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Map 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96072" y="405881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Map 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5272" y="405881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Map 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77472" y="405881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Map 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N</a:t>
            </a:r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34"/>
          <p:cNvCxnSpPr/>
          <p:nvPr/>
        </p:nvCxnSpPr>
        <p:spPr>
          <a:xfrm rot="5400000" flipH="1" flipV="1">
            <a:off x="3886572" y="4020716"/>
            <a:ext cx="2293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36"/>
          <p:cNvCxnSpPr/>
          <p:nvPr/>
        </p:nvCxnSpPr>
        <p:spPr>
          <a:xfrm rot="5400000" flipH="1" flipV="1">
            <a:off x="5105772" y="4020716"/>
            <a:ext cx="2293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8"/>
          <p:cNvCxnSpPr/>
          <p:nvPr/>
        </p:nvCxnSpPr>
        <p:spPr>
          <a:xfrm rot="5400000" flipH="1" flipV="1">
            <a:off x="7391772" y="4096916"/>
            <a:ext cx="2293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40"/>
          <p:cNvSpPr/>
          <p:nvPr/>
        </p:nvSpPr>
        <p:spPr>
          <a:xfrm>
            <a:off x="2629272" y="3677816"/>
            <a:ext cx="3048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41"/>
          <p:cNvSpPr/>
          <p:nvPr/>
        </p:nvSpPr>
        <p:spPr>
          <a:xfrm>
            <a:off x="3848472" y="3677816"/>
            <a:ext cx="3048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42"/>
          <p:cNvSpPr/>
          <p:nvPr/>
        </p:nvSpPr>
        <p:spPr>
          <a:xfrm>
            <a:off x="4991472" y="3677816"/>
            <a:ext cx="3048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Oval 44"/>
          <p:cNvSpPr/>
          <p:nvPr/>
        </p:nvSpPr>
        <p:spPr>
          <a:xfrm>
            <a:off x="7353672" y="3677816"/>
            <a:ext cx="3048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Left Brace 45"/>
          <p:cNvSpPr/>
          <p:nvPr/>
        </p:nvSpPr>
        <p:spPr>
          <a:xfrm>
            <a:off x="2019672" y="3830216"/>
            <a:ext cx="4572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5695" y="3855040"/>
            <a:ext cx="18925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Evaluate </a:t>
            </a:r>
            <a:br>
              <a:rPr lang="en-US" i="1" dirty="0" smtClean="0">
                <a:latin typeface="Arial" pitchFamily="34" charset="0"/>
                <a:cs typeface="Arial" pitchFamily="34" charset="0"/>
              </a:rPr>
            </a:br>
            <a:r>
              <a:rPr lang="en-US" i="1" dirty="0" smtClean="0">
                <a:latin typeface="Arial" pitchFamily="34" charset="0"/>
                <a:cs typeface="Arial" pitchFamily="34" charset="0"/>
              </a:rPr>
              <a:t>predicates </a:t>
            </a:r>
            <a:br>
              <a:rPr lang="en-US" i="1" dirty="0" smtClean="0">
                <a:latin typeface="Arial" pitchFamily="34" charset="0"/>
                <a:cs typeface="Arial" pitchFamily="34" charset="0"/>
              </a:rPr>
            </a:br>
            <a:r>
              <a:rPr lang="en-US" i="1" dirty="0" smtClean="0">
                <a:latin typeface="Arial" pitchFamily="34" charset="0"/>
                <a:cs typeface="Arial" pitchFamily="34" charset="0"/>
              </a:rPr>
              <a:t>on input records</a:t>
            </a:r>
          </a:p>
          <a:p>
            <a:endParaRPr lang="en-US" sz="1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ular Callout 47"/>
          <p:cNvSpPr/>
          <p:nvPr/>
        </p:nvSpPr>
        <p:spPr>
          <a:xfrm>
            <a:off x="6656276" y="2188948"/>
            <a:ext cx="2080592" cy="856567"/>
          </a:xfrm>
          <a:prstGeom prst="wedgeRectCallout">
            <a:avLst>
              <a:gd name="adj1" fmla="val -108110"/>
              <a:gd name="adj2" fmla="val 1571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 contains </a:t>
            </a:r>
            <a:b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 most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pairs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val 48"/>
          <p:cNvSpPr/>
          <p:nvPr/>
        </p:nvSpPr>
        <p:spPr>
          <a:xfrm>
            <a:off x="4991472" y="2687216"/>
            <a:ext cx="3048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Arrow Connector 50"/>
          <p:cNvCxnSpPr/>
          <p:nvPr/>
        </p:nvCxnSpPr>
        <p:spPr>
          <a:xfrm flipV="1">
            <a:off x="3086472" y="2992016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1"/>
          <p:cNvCxnSpPr/>
          <p:nvPr/>
        </p:nvCxnSpPr>
        <p:spPr>
          <a:xfrm flipV="1">
            <a:off x="4077072" y="2915816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3"/>
          <p:cNvCxnSpPr/>
          <p:nvPr/>
        </p:nvCxnSpPr>
        <p:spPr>
          <a:xfrm rot="5400000" flipH="1" flipV="1">
            <a:off x="4838278" y="3220616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8"/>
          <p:cNvCxnSpPr/>
          <p:nvPr/>
        </p:nvCxnSpPr>
        <p:spPr>
          <a:xfrm flipH="1" flipV="1">
            <a:off x="5601072" y="2915816"/>
            <a:ext cx="1676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53272" y="177281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Select first  ‘K’  </a:t>
            </a:r>
          </a:p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Flowchart: Process 49"/>
          <p:cNvSpPr/>
          <p:nvPr/>
        </p:nvSpPr>
        <p:spPr>
          <a:xfrm>
            <a:off x="4381872" y="2230016"/>
            <a:ext cx="1447800" cy="304800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Reduce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ular Callout 52"/>
          <p:cNvSpPr/>
          <p:nvPr/>
        </p:nvSpPr>
        <p:spPr>
          <a:xfrm>
            <a:off x="838572" y="2364054"/>
            <a:ext cx="2819400" cy="798723"/>
          </a:xfrm>
          <a:prstGeom prst="wedgeRectCallout">
            <a:avLst>
              <a:gd name="adj1" fmla="val 17516"/>
              <a:gd name="adj2" fmla="val 10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Collect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first ‘</a:t>
            </a:r>
            <a:r>
              <a:rPr lang="en-US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‘ pairs</a:t>
            </a:r>
            <a:endParaRPr lang="en-US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 </a:t>
            </a:r>
            <a:r>
              <a:rPr lang="en-US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satisfy the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predicates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 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ounded Rectangle 54"/>
          <p:cNvSpPr/>
          <p:nvPr/>
        </p:nvSpPr>
        <p:spPr>
          <a:xfrm>
            <a:off x="366192" y="1196752"/>
            <a:ext cx="2834208" cy="704165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K=required sample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ize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N=number of  map tasks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Oval 2"/>
          <p:cNvSpPr/>
          <p:nvPr/>
        </p:nvSpPr>
        <p:spPr>
          <a:xfrm>
            <a:off x="5829672" y="4287416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Oval 60"/>
          <p:cNvSpPr/>
          <p:nvPr/>
        </p:nvSpPr>
        <p:spPr>
          <a:xfrm>
            <a:off x="6591672" y="4287416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Oval 61"/>
          <p:cNvSpPr/>
          <p:nvPr/>
        </p:nvSpPr>
        <p:spPr>
          <a:xfrm>
            <a:off x="6210672" y="4287416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traight Arrow Connector 36"/>
          <p:cNvCxnSpPr/>
          <p:nvPr/>
        </p:nvCxnSpPr>
        <p:spPr>
          <a:xfrm rot="5400000" flipH="1" flipV="1">
            <a:off x="2666578" y="4020716"/>
            <a:ext cx="2293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91372" y="472893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HDFS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305568" y="6021288"/>
            <a:ext cx="6698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Drawback: We have to process all of input data!</a:t>
            </a:r>
            <a:endParaRPr lang="en-US" altLang="ko-KR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2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92088"/>
          </a:xfrm>
        </p:spPr>
        <p:txBody>
          <a:bodyPr>
            <a:noAutofit/>
          </a:bodyPr>
          <a:lstStyle/>
          <a:p>
            <a:r>
              <a:rPr lang="en-US" altLang="ko-KR" sz="3100" spc="-80" dirty="0" smtClean="0">
                <a:effectLst/>
                <a:latin typeface="Arial" pitchFamily="34" charset="0"/>
                <a:cs typeface="Arial" pitchFamily="34" charset="0"/>
              </a:rPr>
              <a:t>Inefficiencies in Naïve Predicate-Based Sampling</a:t>
            </a:r>
            <a:endParaRPr lang="en-US" altLang="ko-KR" sz="3100" spc="-8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"/>
          <p:cNvSpPr/>
          <p:nvPr/>
        </p:nvSpPr>
        <p:spPr>
          <a:xfrm>
            <a:off x="762000" y="1143000"/>
            <a:ext cx="990600" cy="502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ound Single Corner Rectangle 12"/>
          <p:cNvSpPr/>
          <p:nvPr/>
        </p:nvSpPr>
        <p:spPr>
          <a:xfrm>
            <a:off x="7010400" y="2895600"/>
            <a:ext cx="685800" cy="457200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80"/>
          <p:cNvSpPr/>
          <p:nvPr/>
        </p:nvSpPr>
        <p:spPr>
          <a:xfrm>
            <a:off x="2438400" y="41910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79"/>
          <p:cNvSpPr/>
          <p:nvPr/>
        </p:nvSpPr>
        <p:spPr>
          <a:xfrm>
            <a:off x="2438400" y="36576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78"/>
          <p:cNvSpPr/>
          <p:nvPr/>
        </p:nvSpPr>
        <p:spPr>
          <a:xfrm>
            <a:off x="2438400" y="31242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77"/>
          <p:cNvSpPr/>
          <p:nvPr/>
        </p:nvSpPr>
        <p:spPr>
          <a:xfrm>
            <a:off x="2438400" y="25908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63"/>
          <p:cNvSpPr/>
          <p:nvPr/>
        </p:nvSpPr>
        <p:spPr>
          <a:xfrm>
            <a:off x="2438400" y="20574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33600" y="563880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Did we really need to process the whole of input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to produced the desired sample? 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Input data could be in range of tera/peta bytes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3"/>
          <p:cNvSpPr/>
          <p:nvPr/>
        </p:nvSpPr>
        <p:spPr>
          <a:xfrm>
            <a:off x="914400" y="1524000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1"/>
          <p:cNvSpPr/>
          <p:nvPr/>
        </p:nvSpPr>
        <p:spPr>
          <a:xfrm>
            <a:off x="2438400" y="15240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16"/>
          <p:cNvSpPr/>
          <p:nvPr/>
        </p:nvSpPr>
        <p:spPr>
          <a:xfrm>
            <a:off x="914400" y="1295400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17"/>
          <p:cNvSpPr/>
          <p:nvPr/>
        </p:nvSpPr>
        <p:spPr>
          <a:xfrm>
            <a:off x="914400" y="1752600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18"/>
          <p:cNvSpPr/>
          <p:nvPr/>
        </p:nvSpPr>
        <p:spPr>
          <a:xfrm>
            <a:off x="914400" y="1981200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19"/>
          <p:cNvSpPr/>
          <p:nvPr/>
        </p:nvSpPr>
        <p:spPr>
          <a:xfrm>
            <a:off x="914400" y="2209800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20"/>
          <p:cNvSpPr/>
          <p:nvPr/>
        </p:nvSpPr>
        <p:spPr>
          <a:xfrm>
            <a:off x="914400" y="2438400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21"/>
          <p:cNvSpPr/>
          <p:nvPr/>
        </p:nvSpPr>
        <p:spPr>
          <a:xfrm>
            <a:off x="914400" y="2667000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2"/>
          <p:cNvSpPr/>
          <p:nvPr/>
        </p:nvSpPr>
        <p:spPr>
          <a:xfrm>
            <a:off x="914400" y="2895600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3"/>
          <p:cNvSpPr/>
          <p:nvPr/>
        </p:nvSpPr>
        <p:spPr>
          <a:xfrm>
            <a:off x="914400" y="3124200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24"/>
          <p:cNvSpPr/>
          <p:nvPr/>
        </p:nvSpPr>
        <p:spPr>
          <a:xfrm>
            <a:off x="914400" y="3352800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25"/>
          <p:cNvSpPr/>
          <p:nvPr/>
        </p:nvSpPr>
        <p:spPr>
          <a:xfrm>
            <a:off x="914400" y="3581400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26"/>
          <p:cNvSpPr/>
          <p:nvPr/>
        </p:nvSpPr>
        <p:spPr>
          <a:xfrm>
            <a:off x="914400" y="3810000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27"/>
          <p:cNvSpPr/>
          <p:nvPr/>
        </p:nvSpPr>
        <p:spPr>
          <a:xfrm>
            <a:off x="914400" y="4038600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28"/>
          <p:cNvSpPr/>
          <p:nvPr/>
        </p:nvSpPr>
        <p:spPr>
          <a:xfrm>
            <a:off x="914400" y="4267200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29"/>
          <p:cNvSpPr/>
          <p:nvPr/>
        </p:nvSpPr>
        <p:spPr>
          <a:xfrm>
            <a:off x="914400" y="4495800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30"/>
          <p:cNvSpPr/>
          <p:nvPr/>
        </p:nvSpPr>
        <p:spPr>
          <a:xfrm>
            <a:off x="914400" y="4724400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31"/>
          <p:cNvSpPr/>
          <p:nvPr/>
        </p:nvSpPr>
        <p:spPr>
          <a:xfrm>
            <a:off x="914400" y="4953000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32"/>
          <p:cNvSpPr/>
          <p:nvPr/>
        </p:nvSpPr>
        <p:spPr>
          <a:xfrm>
            <a:off x="914400" y="5181600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3"/>
          <p:cNvSpPr/>
          <p:nvPr/>
        </p:nvSpPr>
        <p:spPr>
          <a:xfrm>
            <a:off x="914400" y="5410200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79" name="Picture 60" descr="time_running_awa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09464"/>
            <a:ext cx="1741460" cy="12954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52400" y="2057400"/>
            <a:ext cx="381000" cy="2751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</a:t>
            </a:r>
          </a:p>
          <a:p>
            <a:pPr>
              <a:lnSpc>
                <a:spcPct val="8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81800" y="4244895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Desired Sample	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‘K’ records, each of which satisfy some given predicates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62400" y="1066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ight Arrow 47"/>
          <p:cNvSpPr/>
          <p:nvPr/>
        </p:nvSpPr>
        <p:spPr>
          <a:xfrm>
            <a:off x="3581400" y="1524000"/>
            <a:ext cx="6096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ight Arrow 49"/>
          <p:cNvSpPr/>
          <p:nvPr/>
        </p:nvSpPr>
        <p:spPr>
          <a:xfrm>
            <a:off x="3581400" y="2743200"/>
            <a:ext cx="6096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51"/>
          <p:cNvSpPr/>
          <p:nvPr/>
        </p:nvSpPr>
        <p:spPr>
          <a:xfrm>
            <a:off x="4419600" y="1447800"/>
            <a:ext cx="381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ight Arrow 56"/>
          <p:cNvSpPr/>
          <p:nvPr/>
        </p:nvSpPr>
        <p:spPr>
          <a:xfrm>
            <a:off x="3581400" y="3276600"/>
            <a:ext cx="6096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ectangle 59"/>
          <p:cNvSpPr/>
          <p:nvPr/>
        </p:nvSpPr>
        <p:spPr>
          <a:xfrm>
            <a:off x="4419600" y="2667000"/>
            <a:ext cx="381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ight Arrow 68"/>
          <p:cNvSpPr/>
          <p:nvPr/>
        </p:nvSpPr>
        <p:spPr>
          <a:xfrm>
            <a:off x="3581400" y="2209800"/>
            <a:ext cx="6096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ectangle 69"/>
          <p:cNvSpPr/>
          <p:nvPr/>
        </p:nvSpPr>
        <p:spPr>
          <a:xfrm>
            <a:off x="4419600" y="3200400"/>
            <a:ext cx="381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70"/>
          <p:cNvSpPr/>
          <p:nvPr/>
        </p:nvSpPr>
        <p:spPr>
          <a:xfrm>
            <a:off x="4419600" y="3733800"/>
            <a:ext cx="381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1" name="Straight Arrow Connector 4"/>
          <p:cNvCxnSpPr/>
          <p:nvPr/>
        </p:nvCxnSpPr>
        <p:spPr>
          <a:xfrm>
            <a:off x="5029200" y="1600200"/>
            <a:ext cx="18288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55"/>
          <p:cNvCxnSpPr/>
          <p:nvPr/>
        </p:nvCxnSpPr>
        <p:spPr>
          <a:xfrm>
            <a:off x="5105400" y="2057400"/>
            <a:ext cx="1676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58"/>
          <p:cNvCxnSpPr/>
          <p:nvPr/>
        </p:nvCxnSpPr>
        <p:spPr>
          <a:xfrm>
            <a:off x="5181600" y="29718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34"/>
          <p:cNvSpPr/>
          <p:nvPr/>
        </p:nvSpPr>
        <p:spPr>
          <a:xfrm>
            <a:off x="914400" y="5638800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ctangle 35"/>
          <p:cNvSpPr/>
          <p:nvPr/>
        </p:nvSpPr>
        <p:spPr>
          <a:xfrm>
            <a:off x="914400" y="5867400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Straight Arrow Connector 61"/>
          <p:cNvCxnSpPr/>
          <p:nvPr/>
        </p:nvCxnSpPr>
        <p:spPr>
          <a:xfrm flipV="1">
            <a:off x="5105400" y="3657600"/>
            <a:ext cx="15240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62"/>
          <p:cNvCxnSpPr/>
          <p:nvPr/>
        </p:nvCxnSpPr>
        <p:spPr>
          <a:xfrm flipV="1">
            <a:off x="5181600" y="3810000"/>
            <a:ext cx="152400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876256" y="241159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Reduce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Notched Right Arrow 14"/>
          <p:cNvSpPr/>
          <p:nvPr/>
        </p:nvSpPr>
        <p:spPr>
          <a:xfrm>
            <a:off x="7772400" y="3048000"/>
            <a:ext cx="381000" cy="22860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229600" y="2362200"/>
            <a:ext cx="381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OU TPU 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1" name="Straight Arrow Connector 73"/>
          <p:cNvCxnSpPr/>
          <p:nvPr/>
        </p:nvCxnSpPr>
        <p:spPr>
          <a:xfrm flipV="1">
            <a:off x="5029200" y="3429000"/>
            <a:ext cx="16002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989942" y="1002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Map Output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ight Arrow 81"/>
          <p:cNvSpPr/>
          <p:nvPr/>
        </p:nvSpPr>
        <p:spPr>
          <a:xfrm>
            <a:off x="3581400" y="3810000"/>
            <a:ext cx="6096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82"/>
          <p:cNvSpPr/>
          <p:nvPr/>
        </p:nvSpPr>
        <p:spPr>
          <a:xfrm>
            <a:off x="4419600" y="2133600"/>
            <a:ext cx="381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83"/>
          <p:cNvSpPr/>
          <p:nvPr/>
        </p:nvSpPr>
        <p:spPr>
          <a:xfrm>
            <a:off x="4419600" y="4648200"/>
            <a:ext cx="381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84"/>
          <p:cNvSpPr/>
          <p:nvPr/>
        </p:nvSpPr>
        <p:spPr>
          <a:xfrm>
            <a:off x="4419600" y="4191000"/>
            <a:ext cx="381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85"/>
          <p:cNvSpPr/>
          <p:nvPr/>
        </p:nvSpPr>
        <p:spPr>
          <a:xfrm>
            <a:off x="4419600" y="5334000"/>
            <a:ext cx="381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Oval 5"/>
          <p:cNvSpPr/>
          <p:nvPr/>
        </p:nvSpPr>
        <p:spPr>
          <a:xfrm flipV="1">
            <a:off x="4572000" y="50292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Oval 86"/>
          <p:cNvSpPr/>
          <p:nvPr/>
        </p:nvSpPr>
        <p:spPr>
          <a:xfrm flipH="1" flipV="1">
            <a:off x="4572000" y="5181600"/>
            <a:ext cx="76200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Left Arrow 7"/>
          <p:cNvSpPr/>
          <p:nvPr/>
        </p:nvSpPr>
        <p:spPr>
          <a:xfrm rot="2603839">
            <a:off x="1745741" y="5196265"/>
            <a:ext cx="990600" cy="152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ight Arrow 87"/>
          <p:cNvSpPr/>
          <p:nvPr/>
        </p:nvSpPr>
        <p:spPr>
          <a:xfrm>
            <a:off x="3596939" y="4267200"/>
            <a:ext cx="6096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06933" y="1002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1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291E-6 1.01459E-6 L 0.17485 0.04447 " pathEditMode="relative" ptsTypes="AA">
                                      <p:cBhvr>
                                        <p:cTn id="2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41284E-7 -1.98054E-6 L 0.18318 0.21126 " pathEditMode="relative" ptsTypes="AA">
                                      <p:cBhvr>
                                        <p:cTn id="2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588E-7 4.51703E-6 L 0.17901 0.1667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1" y="83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588E-7 1.52189E-6 L 0.18734 0.0222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7" y="111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588E-7 -4.97568E-6 L 0.17901 0.2223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1" y="1111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588E-7 -1.47325E-6 L 0.17901 0.2668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1" y="13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5" grpId="0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1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4" grpId="0" animBg="1"/>
      <p:bldP spid="95" grpId="0" animBg="1"/>
      <p:bldP spid="98" grpId="0"/>
      <p:bldP spid="99" grpId="0" animBg="1"/>
      <p:bldP spid="100" grpId="0" animBg="1"/>
      <p:bldP spid="102" grpId="0"/>
      <p:bldP spid="103" grpId="0" animBg="1"/>
      <p:bldP spid="104" grpId="0" animBg="1"/>
      <p:bldP spid="105" grpId="0" animBg="1"/>
      <p:bldP spid="106" grpId="0" animBg="1"/>
      <p:bldP spid="106" grpId="1" animBg="1"/>
      <p:bldP spid="107" grpId="0" animBg="1"/>
      <p:bldP spid="108" grpId="0" animBg="1"/>
      <p:bldP spid="109" grpId="0" animBg="1"/>
      <p:bldP spid="110" grpId="0" animBg="1"/>
      <p:bldP spid="111" grpId="0" animBg="1"/>
      <p:bldP spid="1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Outline</a:t>
            </a:r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Incremental Predicate-Based Sampling Mechanism</a:t>
            </a:r>
          </a:p>
          <a:p>
            <a:pPr lvl="1">
              <a:spcAft>
                <a:spcPts val="576"/>
              </a:spcAft>
            </a:pP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Hadoop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with Incremental Processing </a:t>
            </a:r>
          </a:p>
          <a:p>
            <a:pPr lvl="1"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Policies for Incremental Processing of Input</a:t>
            </a:r>
          </a:p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Experimental Evaluation: Single User Workload</a:t>
            </a:r>
          </a:p>
          <a:p>
            <a:pPr>
              <a:spcAft>
                <a:spcPts val="576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Experimental Evaluation: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Multi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User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Workload</a:t>
            </a:r>
          </a:p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Conclusion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92088"/>
          </a:xfrm>
        </p:spPr>
        <p:txBody>
          <a:bodyPr>
            <a:noAutofit/>
          </a:bodyPr>
          <a:lstStyle/>
          <a:p>
            <a:r>
              <a:rPr lang="en-US" altLang="ko-KR" sz="3200" dirty="0" err="1" smtClean="0">
                <a:effectLst/>
                <a:latin typeface="Arial" pitchFamily="34" charset="0"/>
                <a:cs typeface="Arial" pitchFamily="34" charset="0"/>
              </a:rPr>
              <a:t>Hadoop</a:t>
            </a:r>
            <a:r>
              <a:rPr lang="en-US" altLang="ko-KR" sz="3200" dirty="0" smtClean="0">
                <a:effectLst/>
                <a:latin typeface="Arial" pitchFamily="34" charset="0"/>
                <a:cs typeface="Arial" pitchFamily="34" charset="0"/>
              </a:rPr>
              <a:t> with Incremental Processing</a:t>
            </a:r>
            <a:endParaRPr lang="en-US" altLang="ko-KR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Rectangle 45"/>
          <p:cNvSpPr/>
          <p:nvPr/>
        </p:nvSpPr>
        <p:spPr>
          <a:xfrm>
            <a:off x="2792288" y="4395936"/>
            <a:ext cx="8382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Rectangle 44"/>
          <p:cNvSpPr/>
          <p:nvPr/>
        </p:nvSpPr>
        <p:spPr>
          <a:xfrm>
            <a:off x="2792288" y="4014936"/>
            <a:ext cx="8382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Rectangle 36"/>
          <p:cNvSpPr/>
          <p:nvPr/>
        </p:nvSpPr>
        <p:spPr>
          <a:xfrm>
            <a:off x="2792288" y="2871936"/>
            <a:ext cx="8382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Rectangle 42"/>
          <p:cNvSpPr/>
          <p:nvPr/>
        </p:nvSpPr>
        <p:spPr>
          <a:xfrm>
            <a:off x="2792288" y="3633936"/>
            <a:ext cx="8382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Rectangle 41"/>
          <p:cNvSpPr/>
          <p:nvPr/>
        </p:nvSpPr>
        <p:spPr>
          <a:xfrm>
            <a:off x="2792288" y="3252936"/>
            <a:ext cx="8382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Rectangle 2"/>
          <p:cNvSpPr/>
          <p:nvPr/>
        </p:nvSpPr>
        <p:spPr>
          <a:xfrm>
            <a:off x="734888" y="1424136"/>
            <a:ext cx="990600" cy="502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Rectangle 3"/>
          <p:cNvSpPr/>
          <p:nvPr/>
        </p:nvSpPr>
        <p:spPr>
          <a:xfrm>
            <a:off x="887288" y="1805136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Rectangle 16"/>
          <p:cNvSpPr/>
          <p:nvPr/>
        </p:nvSpPr>
        <p:spPr>
          <a:xfrm>
            <a:off x="887288" y="1576536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Rectangle 17"/>
          <p:cNvSpPr/>
          <p:nvPr/>
        </p:nvSpPr>
        <p:spPr>
          <a:xfrm>
            <a:off x="887288" y="2033736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Rectangle 18"/>
          <p:cNvSpPr/>
          <p:nvPr/>
        </p:nvSpPr>
        <p:spPr>
          <a:xfrm>
            <a:off x="887288" y="2262336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Rectangle 19"/>
          <p:cNvSpPr/>
          <p:nvPr/>
        </p:nvSpPr>
        <p:spPr>
          <a:xfrm>
            <a:off x="887288" y="2490936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Rectangle 20"/>
          <p:cNvSpPr/>
          <p:nvPr/>
        </p:nvSpPr>
        <p:spPr>
          <a:xfrm>
            <a:off x="887288" y="2719536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Rectangle 21"/>
          <p:cNvSpPr/>
          <p:nvPr/>
        </p:nvSpPr>
        <p:spPr>
          <a:xfrm>
            <a:off x="887288" y="2948136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Rectangle 22"/>
          <p:cNvSpPr/>
          <p:nvPr/>
        </p:nvSpPr>
        <p:spPr>
          <a:xfrm>
            <a:off x="887288" y="3176736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23"/>
          <p:cNvSpPr/>
          <p:nvPr/>
        </p:nvSpPr>
        <p:spPr>
          <a:xfrm>
            <a:off x="887288" y="3405336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Rectangle 24"/>
          <p:cNvSpPr/>
          <p:nvPr/>
        </p:nvSpPr>
        <p:spPr>
          <a:xfrm>
            <a:off x="887288" y="3633936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Rectangle 25"/>
          <p:cNvSpPr/>
          <p:nvPr/>
        </p:nvSpPr>
        <p:spPr>
          <a:xfrm>
            <a:off x="887288" y="3862536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Rectangle 26"/>
          <p:cNvSpPr/>
          <p:nvPr/>
        </p:nvSpPr>
        <p:spPr>
          <a:xfrm>
            <a:off x="887288" y="4091136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Rectangle 27"/>
          <p:cNvSpPr/>
          <p:nvPr/>
        </p:nvSpPr>
        <p:spPr>
          <a:xfrm>
            <a:off x="887288" y="4319736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Rectangle 28"/>
          <p:cNvSpPr/>
          <p:nvPr/>
        </p:nvSpPr>
        <p:spPr>
          <a:xfrm>
            <a:off x="887288" y="4548336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Rectangle 29"/>
          <p:cNvSpPr/>
          <p:nvPr/>
        </p:nvSpPr>
        <p:spPr>
          <a:xfrm>
            <a:off x="887288" y="4776936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Rectangle 30"/>
          <p:cNvSpPr/>
          <p:nvPr/>
        </p:nvSpPr>
        <p:spPr>
          <a:xfrm>
            <a:off x="887288" y="5005536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Rectangle 31"/>
          <p:cNvSpPr/>
          <p:nvPr/>
        </p:nvSpPr>
        <p:spPr>
          <a:xfrm>
            <a:off x="887288" y="5234136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ectangle 32"/>
          <p:cNvSpPr/>
          <p:nvPr/>
        </p:nvSpPr>
        <p:spPr>
          <a:xfrm>
            <a:off x="887288" y="5462736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33"/>
          <p:cNvSpPr/>
          <p:nvPr/>
        </p:nvSpPr>
        <p:spPr>
          <a:xfrm>
            <a:off x="887288" y="5691336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ight Arrow 47"/>
          <p:cNvSpPr/>
          <p:nvPr/>
        </p:nvSpPr>
        <p:spPr>
          <a:xfrm>
            <a:off x="3935288" y="2948136"/>
            <a:ext cx="6096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Right Arrow 49"/>
          <p:cNvSpPr/>
          <p:nvPr/>
        </p:nvSpPr>
        <p:spPr>
          <a:xfrm>
            <a:off x="3935288" y="3710136"/>
            <a:ext cx="6096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50"/>
          <p:cNvSpPr/>
          <p:nvPr/>
        </p:nvSpPr>
        <p:spPr>
          <a:xfrm>
            <a:off x="4773488" y="2871936"/>
            <a:ext cx="381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Rectangle 51"/>
          <p:cNvSpPr/>
          <p:nvPr/>
        </p:nvSpPr>
        <p:spPr>
          <a:xfrm>
            <a:off x="4773488" y="4548336"/>
            <a:ext cx="381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Rectangle 52"/>
          <p:cNvSpPr/>
          <p:nvPr/>
        </p:nvSpPr>
        <p:spPr>
          <a:xfrm>
            <a:off x="4773488" y="3633936"/>
            <a:ext cx="381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Rectangle 59"/>
          <p:cNvSpPr/>
          <p:nvPr/>
        </p:nvSpPr>
        <p:spPr>
          <a:xfrm>
            <a:off x="4773488" y="4091136"/>
            <a:ext cx="381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Rectangle 35"/>
          <p:cNvSpPr/>
          <p:nvPr/>
        </p:nvSpPr>
        <p:spPr>
          <a:xfrm>
            <a:off x="887288" y="6148536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6" name="Rectangle 34"/>
          <p:cNvSpPr/>
          <p:nvPr/>
        </p:nvSpPr>
        <p:spPr>
          <a:xfrm>
            <a:off x="887288" y="5919936"/>
            <a:ext cx="685800" cy="15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7" name="Vertical Scroll 1"/>
          <p:cNvSpPr/>
          <p:nvPr/>
        </p:nvSpPr>
        <p:spPr>
          <a:xfrm>
            <a:off x="5459288" y="2871936"/>
            <a:ext cx="457200" cy="304800"/>
          </a:xfrm>
          <a:prstGeom prst="vertic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Vertical Scroll 46"/>
          <p:cNvSpPr/>
          <p:nvPr/>
        </p:nvSpPr>
        <p:spPr>
          <a:xfrm>
            <a:off x="5459288" y="4548336"/>
            <a:ext cx="457200" cy="304800"/>
          </a:xfrm>
          <a:prstGeom prst="vertic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Vertical Scroll 53"/>
          <p:cNvSpPr/>
          <p:nvPr/>
        </p:nvSpPr>
        <p:spPr>
          <a:xfrm>
            <a:off x="5459288" y="3633936"/>
            <a:ext cx="457200" cy="304800"/>
          </a:xfrm>
          <a:prstGeom prst="vertic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Right Arrow 54"/>
          <p:cNvSpPr/>
          <p:nvPr/>
        </p:nvSpPr>
        <p:spPr>
          <a:xfrm rot="13559832" flipV="1">
            <a:off x="5289522" y="2488597"/>
            <a:ext cx="483924" cy="1571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Cloud 5"/>
          <p:cNvSpPr/>
          <p:nvPr/>
        </p:nvSpPr>
        <p:spPr>
          <a:xfrm>
            <a:off x="4087688" y="1347936"/>
            <a:ext cx="2438400" cy="9144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Do we need </a:t>
            </a:r>
            <a:b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 process </a:t>
            </a:r>
            <a:b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more input?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Left Arrow 6"/>
          <p:cNvSpPr/>
          <p:nvPr/>
        </p:nvSpPr>
        <p:spPr>
          <a:xfrm>
            <a:off x="1954088" y="1805136"/>
            <a:ext cx="1828800" cy="152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258888" y="150033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Add input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Vertical Scroll 55"/>
          <p:cNvSpPr/>
          <p:nvPr/>
        </p:nvSpPr>
        <p:spPr>
          <a:xfrm>
            <a:off x="5459288" y="4091136"/>
            <a:ext cx="457200" cy="304800"/>
          </a:xfrm>
          <a:prstGeom prst="vertic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Right Arrow 9"/>
          <p:cNvSpPr/>
          <p:nvPr/>
        </p:nvSpPr>
        <p:spPr>
          <a:xfrm rot="234882">
            <a:off x="6380781" y="1989095"/>
            <a:ext cx="609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7" name="Straight Arrow Connector 11"/>
          <p:cNvCxnSpPr/>
          <p:nvPr/>
        </p:nvCxnSpPr>
        <p:spPr>
          <a:xfrm>
            <a:off x="6068888" y="3024336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61"/>
          <p:cNvCxnSpPr/>
          <p:nvPr/>
        </p:nvCxnSpPr>
        <p:spPr>
          <a:xfrm>
            <a:off x="6145088" y="3405336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62"/>
          <p:cNvCxnSpPr/>
          <p:nvPr/>
        </p:nvCxnSpPr>
        <p:spPr>
          <a:xfrm>
            <a:off x="6145088" y="3786336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63"/>
          <p:cNvCxnSpPr/>
          <p:nvPr/>
        </p:nvCxnSpPr>
        <p:spPr>
          <a:xfrm flipV="1">
            <a:off x="6145088" y="4091136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983288" y="317673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Reduce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Process 39"/>
          <p:cNvSpPr/>
          <p:nvPr/>
        </p:nvSpPr>
        <p:spPr>
          <a:xfrm>
            <a:off x="7059488" y="3557736"/>
            <a:ext cx="8382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3" name="Notched Right Arrow 40"/>
          <p:cNvSpPr/>
          <p:nvPr/>
        </p:nvSpPr>
        <p:spPr>
          <a:xfrm>
            <a:off x="8050088" y="3710136"/>
            <a:ext cx="381000" cy="15240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008491" y="196853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Enough!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583488" y="3100536"/>
            <a:ext cx="3048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OUTPUT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792288" y="5590554"/>
            <a:ext cx="599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The job produces the desired output, </a:t>
            </a:r>
            <a:br>
              <a:rPr lang="en-US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but </a:t>
            </a:r>
            <a:r>
              <a:rPr lang="en-US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does less work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finishes earlier </a:t>
            </a:r>
            <a:endParaRPr lang="en-US" sz="22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Rectangular Callout 64"/>
          <p:cNvSpPr/>
          <p:nvPr/>
        </p:nvSpPr>
        <p:spPr>
          <a:xfrm>
            <a:off x="7020272" y="1159024"/>
            <a:ext cx="1828800" cy="685800"/>
          </a:xfrm>
          <a:prstGeom prst="wedgeRectCallout">
            <a:avLst>
              <a:gd name="adj1" fmla="val -82558"/>
              <a:gd name="adj2" fmla="val -2273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 Provider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(configurable) 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715381" y="2208368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Map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Output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753071" y="221826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Map task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report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Rectangle 60"/>
          <p:cNvSpPr/>
          <p:nvPr/>
        </p:nvSpPr>
        <p:spPr>
          <a:xfrm>
            <a:off x="2792288" y="4776936"/>
            <a:ext cx="8382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ight Arrow 65"/>
          <p:cNvSpPr/>
          <p:nvPr/>
        </p:nvSpPr>
        <p:spPr>
          <a:xfrm>
            <a:off x="3935288" y="4091136"/>
            <a:ext cx="6096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ight Arrow 66"/>
          <p:cNvSpPr/>
          <p:nvPr/>
        </p:nvSpPr>
        <p:spPr>
          <a:xfrm>
            <a:off x="3935288" y="4548336"/>
            <a:ext cx="6096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52400" y="2057400"/>
            <a:ext cx="381000" cy="2751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</a:t>
            </a:r>
          </a:p>
          <a:p>
            <a:pPr>
              <a:lnSpc>
                <a:spcPct val="8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2717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519E-6 -1.74971E-6 L 0.21261 0.2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31" y="1001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519E-6 2.58401E-6 L 0.21261 0.044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31" y="222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519E-6 3.00116E-6 L 0.21261 -0.2336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31" y="-116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519E-6 4.17149E-7 L 0.21261 0.2892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31" y="144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4" grpId="0" animBg="1"/>
      <p:bldP spid="128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7" grpId="0" animBg="1"/>
      <p:bldP spid="148" grpId="0" animBg="1"/>
      <p:bldP spid="149" grpId="0" animBg="1"/>
      <p:bldP spid="151" grpId="0" animBg="1"/>
      <p:bldP spid="151" grpId="2" animBg="1"/>
      <p:bldP spid="151" grpId="3" animBg="1"/>
      <p:bldP spid="152" grpId="0" animBg="1"/>
      <p:bldP spid="152" grpId="1" animBg="1"/>
      <p:bldP spid="152" grpId="2" animBg="1"/>
      <p:bldP spid="153" grpId="0" animBg="1"/>
      <p:bldP spid="153" grpId="1" animBg="1"/>
      <p:bldP spid="154" grpId="0"/>
      <p:bldP spid="154" grpId="1"/>
      <p:bldP spid="155" grpId="0" animBg="1"/>
      <p:bldP spid="156" grpId="0" animBg="1"/>
      <p:bldP spid="161" grpId="0"/>
      <p:bldP spid="162" grpId="0" animBg="1"/>
      <p:bldP spid="163" grpId="0" animBg="1"/>
      <p:bldP spid="164" grpId="0"/>
      <p:bldP spid="165" grpId="0" animBg="1"/>
      <p:bldP spid="166" grpId="0"/>
      <p:bldP spid="167" grpId="0" animBg="1"/>
      <p:bldP spid="168" grpId="0"/>
      <p:bldP spid="169" grpId="0"/>
      <p:bldP spid="169" grpId="1"/>
      <p:bldP spid="171" grpId="0" animBg="1"/>
      <p:bldP spid="1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  <a:latin typeface="Arial" pitchFamily="34" charset="0"/>
                <a:cs typeface="Arial" pitchFamily="34" charset="0"/>
              </a:rPr>
              <a:t>Parameters for defining a policy</a:t>
            </a:r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Factors to consider</a:t>
            </a:r>
          </a:p>
          <a:p>
            <a:pPr lvl="1">
              <a:spcAft>
                <a:spcPts val="576"/>
              </a:spcAft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C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apacity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of the cluster</a:t>
            </a:r>
          </a:p>
          <a:p>
            <a:pPr lvl="1"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Current (or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expected) load on the cluster </a:t>
            </a:r>
          </a:p>
          <a:p>
            <a:pPr>
              <a:spcAft>
                <a:spcPts val="576"/>
              </a:spcAft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Parameters</a:t>
            </a:r>
          </a:p>
          <a:p>
            <a:pPr lvl="1"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Evaluation interval: time interval between each evaluation</a:t>
            </a:r>
          </a:p>
          <a:p>
            <a:pPr lvl="1"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Work threshold: a lower bound(%) on the additional work to be done</a:t>
            </a:r>
          </a:p>
          <a:p>
            <a:pPr lvl="1">
              <a:spcAft>
                <a:spcPts val="576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Grab limit: # of new input partitions that can be added</a:t>
            </a:r>
          </a:p>
        </p:txBody>
      </p:sp>
    </p:spTree>
    <p:extLst>
      <p:ext uri="{BB962C8B-B14F-4D97-AF65-F5344CB8AC3E}">
        <p14:creationId xmlns:p14="http://schemas.microsoft.com/office/powerpoint/2010/main" val="28433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itchFamily="34" charset="0"/>
                <a:cs typeface="Arial" pitchFamily="34" charset="0"/>
              </a:rPr>
              <a:t>Policies for Incremental Processing of Input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77257"/>
              </p:ext>
            </p:extLst>
          </p:nvPr>
        </p:nvGraphicFramePr>
        <p:xfrm>
          <a:off x="323528" y="2392876"/>
          <a:ext cx="8568953" cy="2980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054"/>
                <a:gridCol w="2852386"/>
                <a:gridCol w="1296144"/>
                <a:gridCol w="3312369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Policy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Arial" pitchFamily="34" charset="0"/>
                          <a:cs typeface="Arial" pitchFamily="34" charset="0"/>
                        </a:rPr>
                        <a:t>Work </a:t>
                      </a:r>
                    </a:p>
                    <a:p>
                      <a:pPr algn="ctr" latinLnBrk="1"/>
                      <a:r>
                        <a:rPr lang="en-US" altLang="ko-KR" b="1" dirty="0" smtClean="0">
                          <a:latin typeface="Arial" pitchFamily="34" charset="0"/>
                          <a:cs typeface="Arial" pitchFamily="34" charset="0"/>
                        </a:rPr>
                        <a:t>threshold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Grab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limit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Arial" pitchFamily="34" charset="0"/>
                          <a:cs typeface="Arial" pitchFamily="34" charset="0"/>
                        </a:rPr>
                        <a:t>Hadoop</a:t>
                      </a:r>
                      <a:endParaRPr lang="ko-KR" alt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latin typeface="Arial" pitchFamily="34" charset="0"/>
                          <a:cs typeface="Arial" pitchFamily="34" charset="0"/>
                        </a:rPr>
                        <a:t>Hadoop’s</a:t>
                      </a: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 default behavior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Infinity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Arial" pitchFamily="34" charset="0"/>
                          <a:cs typeface="Arial" pitchFamily="34" charset="0"/>
                        </a:rPr>
                        <a:t>HA</a:t>
                      </a:r>
                      <a:endParaRPr lang="ko-KR" alt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Highly Aggressive policy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Max(0.5 * TS, AS)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Arial" pitchFamily="34" charset="0"/>
                          <a:cs typeface="Arial" pitchFamily="34" charset="0"/>
                        </a:rPr>
                        <a:t>MA</a:t>
                      </a:r>
                      <a:endParaRPr lang="ko-KR" alt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Mid Aggressive policy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5% IS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(AS != 0) ? 0.5 * AS : 0.2 * TS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Arial" pitchFamily="34" charset="0"/>
                          <a:cs typeface="Arial" pitchFamily="34" charset="0"/>
                        </a:rPr>
                        <a:t>LA</a:t>
                      </a:r>
                      <a:endParaRPr lang="ko-KR" alt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Less Aggressive policy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10% IS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(AS != 0) ? 0.2 * AS : 0.1 * TS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ko-KR" alt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Conservative policy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15% IS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0.1 * AS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16016" y="1196752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IS = # of input splits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TS = Total map slots in the cluster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AS = Available map slots in the cluster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316" y="5877272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Evaluation interval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kept at 4 seconds under each policy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3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Join_Algorithms_in_MapReduce_final</Template>
  <TotalTime>391</TotalTime>
  <Words>851</Words>
  <Application>Microsoft Office PowerPoint</Application>
  <PresentationFormat>화면 슬라이드 쇼(4:3)</PresentationFormat>
  <Paragraphs>264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SNU IDB Lab.</vt:lpstr>
      <vt:lpstr>Extending Map-Reduce  for Efficient Predicate-Based Sampling</vt:lpstr>
      <vt:lpstr>Outline</vt:lpstr>
      <vt:lpstr>Problem Statement</vt:lpstr>
      <vt:lpstr>Naïve Predicate-Based Sampling Using MapReduce</vt:lpstr>
      <vt:lpstr>Inefficiencies in Naïve Predicate-Based Sampling</vt:lpstr>
      <vt:lpstr>Outline</vt:lpstr>
      <vt:lpstr>Hadoop with Incremental Processing</vt:lpstr>
      <vt:lpstr>Parameters for defining a policy</vt:lpstr>
      <vt:lpstr>Policies for Incremental Processing of Input</vt:lpstr>
      <vt:lpstr>Outline</vt:lpstr>
      <vt:lpstr>Experimental Setup</vt:lpstr>
      <vt:lpstr>Modeling Data Skew (Zipf Distribution)</vt:lpstr>
      <vt:lpstr>Single User Workload</vt:lpstr>
      <vt:lpstr>Single User Workload: Response Time</vt:lpstr>
      <vt:lpstr>Single User Workload: Partitions Processed</vt:lpstr>
      <vt:lpstr>Outline</vt:lpstr>
      <vt:lpstr>Single User Workload: Not Realistic!</vt:lpstr>
      <vt:lpstr>Homogeneous Workload</vt:lpstr>
      <vt:lpstr>Results: Homogeneous Workload</vt:lpstr>
      <vt:lpstr>Heterogeneous Workload</vt:lpstr>
      <vt:lpstr>Results: Heterogeneous Workload</vt:lpstr>
      <vt:lpstr>Outline</vt:lpstr>
      <vt:lpstr>Conclusion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Map-Reduce  for Efficient Predicate-Based Sampling</dc:title>
  <dc:creator>taewhi</dc:creator>
  <cp:lastModifiedBy>taewhi</cp:lastModifiedBy>
  <cp:revision>16</cp:revision>
  <dcterms:created xsi:type="dcterms:W3CDTF">2012-11-26T07:49:50Z</dcterms:created>
  <dcterms:modified xsi:type="dcterms:W3CDTF">2012-11-27T10:44:08Z</dcterms:modified>
</cp:coreProperties>
</file>