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41" r:id="rId9"/>
    <p:sldId id="339" r:id="rId10"/>
    <p:sldId id="34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FF7C80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4" autoAdjust="0"/>
    <p:restoredTop sz="80087" autoAdjust="0"/>
  </p:normalViewPr>
  <p:slideViewPr>
    <p:cSldViewPr snapToGrid="0">
      <p:cViewPr varScale="1">
        <p:scale>
          <a:sx n="74" d="100"/>
          <a:sy n="74" d="100"/>
        </p:scale>
        <p:origin x="176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2EDA-E601-4D97-9B6F-BCBE5347F44F}" type="datetimeFigureOut">
              <a:rPr lang="ko-KR" altLang="en-US" smtClean="0"/>
              <a:t>2016-05-18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3129D-31F1-468E-B708-10DA7033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8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CCAP is responsible for supporting the IT needs of the entire Wisconsin Court System. CCAP's mission is to: maintain reliable necessary and useful data with appropriate uniformity; provide the Wisconsin Court System with ready access to data; maintain, support and explore hardware and software necessary to store, secure and manage data; provide the public access to the Wisconsin Court System; and promote a high level of confidence and satisfaction in the Wisconsin Court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5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Lacking this infrastructure, we were required to build a new lock manager. Our lock manager is specifically optimized for tracking SSI read dependencies, making it simpler in some respects than a classic lock manager but also introducing some unusual challenges.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PostgreSQL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9.1 uses this lock manager, along with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multiversion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concurrency control data, to detect                            conflicts between concurrent transactions. We also introduce a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 retry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rule, which resolves conflicts by aborting transactions in such a way that an immediately retried transaction does not fail in the same way.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4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(Figure2)</a:t>
            </a:r>
          </a:p>
          <a:p>
            <a:r>
              <a:rPr lang="en-US" altLang="ko-KR" dirty="0" smtClean="0"/>
              <a:t>read only T(T1)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anomaly</a:t>
            </a:r>
            <a:r>
              <a:rPr lang="ko-KR" altLang="en-US" dirty="0" smtClean="0"/>
              <a:t>의 일부분으로 참여한 경우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transaction-processing system that maintains two tables. A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receipts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tracks the day’s receipts, with each row tagged with the associated batch number. A separate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      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simply holds the current batch number. There are three transaction types:</a:t>
            </a:r>
          </a:p>
          <a:p>
            <a:pPr marL="0" indent="0">
              <a:buFontTx/>
              <a:buNone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• NEW-RECEIPT: reads the current batch number from the control table, then inserts a new entry in the receipts table tagged with that batch number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• CLOSE-BATCH: increments the current batch number in the control table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• REPORT: reads the current batch number from the control table, then reads all entries from the receipts table with the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number (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i.e.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display a total of the previous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day’s receipts)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useful invariant holds under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executions: after a REPORT transaction has shown the total for a particular batch, subsequent transactions cannot change that total. This is because the REPORT shows the previous batch’s transactions, so it must follow a CLOSE-BATCH transaction. Every NEW-RECEIPT transaction must either precede both transactions, making it visible to the REPORT, or follow the CLOSE-BATCH transaction, in which case it will be assigned the next batch number.</a:t>
            </a:r>
          </a:p>
          <a:p>
            <a:pPr marL="171450" indent="-171450">
              <a:buFontTx/>
              <a:buChar char="-"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Interestingly, this anomaly requires all three transactions, including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– even though it is read-only. Without it, the execution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with the serial ordering being h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2,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3i. The fact that read-only transactions can be involved in SI anomalies was a surprising </a:t>
            </a:r>
            <a:r>
              <a:rPr lang="da-DK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discovered by Fekete et al.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6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SI</a:t>
            </a:r>
            <a:r>
              <a:rPr lang="ko-KR" altLang="en-US" dirty="0" smtClean="0"/>
              <a:t>도 </a:t>
            </a:r>
            <a:r>
              <a:rPr lang="en-US" altLang="ko-KR" dirty="0" err="1" smtClean="0"/>
              <a:t>Serializability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제공하려 하지만 </a:t>
            </a:r>
            <a:r>
              <a:rPr lang="en-US" altLang="ko-KR" baseline="0" dirty="0" smtClean="0"/>
              <a:t>anomaly </a:t>
            </a:r>
            <a:r>
              <a:rPr lang="ko-KR" altLang="en-US" baseline="0" dirty="0" smtClean="0"/>
              <a:t>때문에 완벽히 제공 못함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약간의 </a:t>
            </a:r>
            <a:r>
              <a:rPr lang="en-US" altLang="ko-KR" baseline="0" dirty="0" smtClean="0"/>
              <a:t>corruption </a:t>
            </a:r>
            <a:r>
              <a:rPr lang="ko-KR" altLang="en-US" baseline="0" dirty="0" smtClean="0"/>
              <a:t>발생 가능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SSI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anomaly </a:t>
            </a:r>
            <a:r>
              <a:rPr lang="ko-KR" altLang="en-US" baseline="0" dirty="0" smtClean="0"/>
              <a:t>탐지함으로써 </a:t>
            </a:r>
            <a:r>
              <a:rPr lang="en-US" altLang="ko-KR" baseline="0" dirty="0" smtClean="0"/>
              <a:t>SI</a:t>
            </a:r>
            <a:r>
              <a:rPr lang="ko-KR" altLang="en-US" baseline="0" dirty="0" smtClean="0"/>
              <a:t>에 완전한 </a:t>
            </a:r>
            <a:r>
              <a:rPr lang="en-US" altLang="ko-KR" baseline="0" dirty="0" err="1" smtClean="0"/>
              <a:t>serializability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locks do not block conflicting writes (thus, “lock” is somewhat of a misnomer). Rather, a conflict between a SIREAD lock and a write lock flags an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rw-antidependency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might cause a transaction to be aborted. Furthermore, SIREAD locks must persist after a transaction commits, because conflicts can occur even after the reader has committed (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→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conflict in Example 2). Corollary 2 implies that the locks must be retained until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concurrent transactions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7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result can be applied directly to reduce the false positive rate, using the following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read-only snapshot ordering rule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if a dangerous structure is detected where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is read-only, it can be disregarded as a false positive unless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committed before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1’s snapshot. Here, a transaction is considered read-only if it is explicitly declared as such (with BEGIN TRANSACTION READ ONLY) or if it has committed without modifying any data.</a:t>
            </a:r>
          </a:p>
          <a:p>
            <a:pPr marL="171450" indent="-171450">
              <a:buFontTx/>
              <a:buChar char="-"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result means that whether a read-only transaction can be a part of a dangerous structure depends only on when it takes its snapshot, not its commit time. Intuitively, it matters when read/write transactions commit, as this is the point when its changes become visible to other transactions. But it does not matter when read-only transactions commit, because they do not make any changes; only their snapshot times have an effect.</a:t>
            </a:r>
          </a:p>
          <a:p>
            <a:pPr marL="171450" indent="-171450">
              <a:buFontTx/>
              <a:buChar char="-"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6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can prove that a particular transaction will never be involved in a serialization anomaly, then that transaction can be run using standard snapshot isolation, without the need to track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readsets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SSI. The rule above gives us a way to do so. A read-only transaction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cannot have a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rw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-conflict pointing in, as it did not perform any writes. The only way it can be part of a dangerous structure, therefore, is if it has a conflict out to a concurrent read/write transaction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2, and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has a conflict out to a third transaction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that committed before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1’s snapshot. If no such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exists, then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will never cause a serialization failure. This depends only on the concurrent transactions, not on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1’s behavior; therefore, we describe it as a property of the snapshot: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An important special case is a snapshot taken when no read/write transactions are active; such a snapshot is immediately safe and a read-only transaction using it incurs no SSI overhead.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OLTP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그냥 진행시키면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SIREAD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인한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 overhead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비용 커짐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concurrent 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끝날 때 까지 유지하기 때문에 메모리 고갈 심해짐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그렇다고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 Snapshot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바로 간주시킬 수는 없음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왜냐면 이미 진행중인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rw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-conflict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발생할 수 있기 때문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현재 진행중인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모두 종료될 때 까지 기다리게 만들어 놓고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concurrent T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 된 다음에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OLTP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실행시킨다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Safe-Snapshot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임을 보장하기 때문에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SIREAD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사용할 필요 없게 되며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Overhead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비용 없는 상태에서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수행할 수 있다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평균적으로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1~6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초정도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미뤄짐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(OLTP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전체 수행시간에 비해 미미하므로 수용할만함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sources of overhead.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tracking read dependencies and maintaining the serialization graph imposes CPU overhead and can cause contention on the lock manager’s lightweight locks</a:t>
            </a:r>
          </a:p>
          <a:p>
            <a:pPr marL="171450" indent="-171450">
              <a:buFontTx/>
              <a:buChar char="-"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transactions may need to be retried after being aborted by serialization failures, some of which may be false positives.</a:t>
            </a:r>
          </a:p>
          <a:p>
            <a:pPr marL="171450" indent="-171450">
              <a:buFontTx/>
              <a:buChar char="-"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4 shows the throughput in committed transactions per second for SSI and S2PL, relative to the performance of snapshot isolation.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7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39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872046" cy="1620838"/>
          </a:xfrm>
        </p:spPr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 in </a:t>
            </a:r>
            <a:r>
              <a:rPr lang="en-US" altLang="ko-KR" dirty="0" err="1" smtClean="0"/>
              <a:t>PostgreSQL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Dan R.K. Ports, MIT CSAIL</a:t>
            </a:r>
          </a:p>
          <a:p>
            <a:r>
              <a:rPr lang="en-US" altLang="ko-KR" dirty="0" smtClean="0"/>
              <a:t>Kevin </a:t>
            </a:r>
            <a:r>
              <a:rPr lang="en-US" altLang="ko-KR" dirty="0" err="1" smtClean="0"/>
              <a:t>Grittner</a:t>
            </a:r>
            <a:r>
              <a:rPr lang="en-US" altLang="ko-KR" dirty="0" smtClean="0"/>
              <a:t>, CCAP Wisconsin Supreme Court</a:t>
            </a:r>
            <a:endParaRPr lang="en-US" altLang="ko-KR" dirty="0" smtClean="0"/>
          </a:p>
          <a:p>
            <a:r>
              <a:rPr lang="en-US" altLang="ko-KR" dirty="0" smtClean="0"/>
              <a:t>PVLDB</a:t>
            </a:r>
            <a:r>
              <a:rPr lang="en-US" altLang="ko-KR" dirty="0" smtClean="0"/>
              <a:t>, </a:t>
            </a:r>
            <a:r>
              <a:rPr lang="en-US" altLang="ko-KR" dirty="0" smtClean="0"/>
              <a:t>2012</a:t>
            </a:r>
            <a:endParaRPr lang="en-US" altLang="ko-KR" dirty="0" smtClean="0"/>
          </a:p>
          <a:p>
            <a:r>
              <a:rPr lang="en-US" altLang="ko-KR" dirty="0" err="1" smtClean="0"/>
              <a:t>DongHyo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3" y="1034483"/>
            <a:ext cx="4768014" cy="31017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1" y="4199427"/>
            <a:ext cx="6535381" cy="2300074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790941" y="1150393"/>
            <a:ext cx="4262907" cy="237841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Two overhead</a:t>
            </a:r>
          </a:p>
          <a:p>
            <a:pPr>
              <a:buFontTx/>
              <a:buChar char="-"/>
            </a:pPr>
            <a:r>
              <a:rPr lang="en-US" altLang="ko-KR" sz="2200" dirty="0" smtClean="0"/>
              <a:t>Tracking read dependencies and maintain serialization graph</a:t>
            </a:r>
          </a:p>
          <a:p>
            <a:pPr>
              <a:buFontTx/>
              <a:buChar char="-"/>
            </a:pPr>
            <a:r>
              <a:rPr lang="en-US" altLang="ko-KR" sz="2200" dirty="0" smtClean="0"/>
              <a:t>Retried transactions, some of which may be false positives</a:t>
            </a:r>
            <a:endParaRPr lang="en-US" altLang="ko-KR" sz="2200" dirty="0"/>
          </a:p>
          <a:p>
            <a:pPr>
              <a:buFontTx/>
              <a:buChar char="-"/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0934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200" dirty="0" smtClean="0"/>
              <a:t>Popular open-source database</a:t>
            </a:r>
            <a:endParaRPr lang="en-US" altLang="ko-KR" sz="2200" dirty="0" smtClean="0"/>
          </a:p>
          <a:p>
            <a:pPr>
              <a:buFontTx/>
              <a:buChar char="-"/>
            </a:pPr>
            <a:r>
              <a:rPr lang="en-US" altLang="ko-KR" sz="2200" dirty="0" smtClean="0"/>
              <a:t>Highest isolation level : snapshot isolation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       did not provide </a:t>
            </a:r>
            <a:r>
              <a:rPr lang="en-US" altLang="ko-KR" sz="2200" dirty="0" err="1" smtClean="0"/>
              <a:t>serializable</a:t>
            </a:r>
            <a:r>
              <a:rPr lang="en-US" altLang="ko-KR" sz="2200" dirty="0" smtClean="0"/>
              <a:t> isolation level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Introducing SSI(</a:t>
            </a:r>
            <a:r>
              <a:rPr lang="en-US" altLang="ko-KR" b="1" dirty="0" err="1" smtClean="0">
                <a:solidFill>
                  <a:schemeClr val="accent1">
                    <a:lumMod val="75000"/>
                  </a:schemeClr>
                </a:solidFill>
              </a:rPr>
              <a:t>Serializable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 Snapshot Isolation)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ko-KR" sz="2200" dirty="0" smtClean="0"/>
              <a:t>Retains benefits of snapshot isolation while still guaranteeing </a:t>
            </a:r>
            <a:r>
              <a:rPr lang="en-US" altLang="ko-KR" sz="2200" dirty="0" err="1" smtClean="0"/>
              <a:t>serializability</a:t>
            </a:r>
            <a:endParaRPr lang="en-US" altLang="ko-KR" sz="2200" dirty="0"/>
          </a:p>
          <a:p>
            <a:pPr>
              <a:buFontTx/>
              <a:buChar char="-"/>
            </a:pPr>
            <a:r>
              <a:rPr lang="en-US" altLang="ko-KR" sz="2200" dirty="0" smtClean="0"/>
              <a:t>SSI runs transactions using snapshot isolation, but checks at runtime for conflicts between concurrent transactions, and aborts transactions when anomalies are possible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1165136" y="2769560"/>
            <a:ext cx="264878" cy="1545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1" y="946335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Snapshot Isolation doesn’t allow standard three anomalies</a:t>
            </a:r>
          </a:p>
          <a:p>
            <a:pPr>
              <a:buFontTx/>
              <a:buChar char="-"/>
            </a:pPr>
            <a:r>
              <a:rPr lang="en-US" altLang="ko-KR" sz="2200" dirty="0" smtClean="0"/>
              <a:t>Dirty read, non-repeatable read, phantom read</a:t>
            </a:r>
            <a:endParaRPr lang="en-US" altLang="ko-KR" sz="2200" dirty="0" smtClean="0"/>
          </a:p>
          <a:p>
            <a:pPr>
              <a:buFontTx/>
              <a:buChar char="-"/>
            </a:pPr>
            <a:r>
              <a:rPr lang="en-US" altLang="ko-KR" sz="2200" dirty="0" smtClean="0"/>
              <a:t>However, </a:t>
            </a:r>
            <a:r>
              <a:rPr lang="en-US" altLang="ko-KR" sz="2200" dirty="0" smtClean="0">
                <a:solidFill>
                  <a:schemeClr val="accent1">
                    <a:lumMod val="75000"/>
                  </a:schemeClr>
                </a:solidFill>
              </a:rPr>
              <a:t>SI allows several anomalies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Snapshot Isolation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" y="2412820"/>
            <a:ext cx="4426728" cy="35629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68" y="2163651"/>
            <a:ext cx="4191585" cy="43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Motivation: Cases </a:t>
            </a:r>
            <a:r>
              <a:rPr lang="en-US" altLang="ko-KR" dirty="0"/>
              <a:t>that </a:t>
            </a:r>
            <a:r>
              <a:rPr lang="en-US" altLang="ko-KR" dirty="0" smtClean="0"/>
              <a:t>data </a:t>
            </a:r>
            <a:r>
              <a:rPr lang="en-US" altLang="ko-KR" dirty="0"/>
              <a:t>integrity is a critical concern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sz="2200" dirty="0" err="1"/>
              <a:t>e.g</a:t>
            </a:r>
            <a:r>
              <a:rPr lang="en-US" altLang="ko-KR" sz="2200" dirty="0"/>
              <a:t>) Wisconsin Court System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Why SSI instead of S2PL?</a:t>
            </a:r>
          </a:p>
          <a:p>
            <a:pPr marL="0" indent="0">
              <a:buNone/>
            </a:pPr>
            <a:r>
              <a:rPr lang="en-US" altLang="ko-KR" dirty="0" smtClean="0"/>
              <a:t>-   </a:t>
            </a:r>
            <a:r>
              <a:rPr lang="en-US" altLang="ko-KR" sz="2000" dirty="0" err="1" smtClean="0"/>
              <a:t>PostgreSQL</a:t>
            </a:r>
            <a:r>
              <a:rPr lang="en-US" altLang="ko-KR" sz="2000" dirty="0" smtClean="0"/>
              <a:t> did not start with a lock-based </a:t>
            </a:r>
            <a:r>
              <a:rPr lang="en-US" altLang="ko-KR" sz="2000" dirty="0" err="1" smtClean="0"/>
              <a:t>serializable</a:t>
            </a:r>
            <a:r>
              <a:rPr lang="en-US" altLang="ko-KR" sz="2000" dirty="0" smtClean="0"/>
              <a:t> mode</a:t>
            </a:r>
          </a:p>
          <a:p>
            <a:pPr>
              <a:buFontTx/>
              <a:buChar char="-"/>
            </a:pPr>
            <a:r>
              <a:rPr lang="en-US" altLang="ko-KR" sz="2000" dirty="0" err="1" smtClean="0"/>
              <a:t>Multiversion</a:t>
            </a:r>
            <a:r>
              <a:rPr lang="en-US" altLang="ko-KR" sz="2000" dirty="0" smtClean="0"/>
              <a:t> concurrency control system in 1999 was one of the first major accomplishments of the </a:t>
            </a:r>
            <a:r>
              <a:rPr lang="en-US" altLang="ko-KR" sz="2000" dirty="0" err="1" smtClean="0"/>
              <a:t>PostgreSQL</a:t>
            </a:r>
            <a:r>
              <a:rPr lang="en-US" altLang="ko-KR" sz="2000" dirty="0" smtClean="0"/>
              <a:t> community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“Readers don’t block writers, and writers don’t block readers” mantra : S2PL approach was unpalatable to most of the developer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2200" dirty="0" smtClean="0"/>
              <a:t>SSI was appealing to us because it built on snapshot isolation, but adds additional checks to determine whether anomalies are possible, and offered higher performance than a S2PL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Snapshot Isolation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1" y="1345580"/>
            <a:ext cx="8302213" cy="2144595"/>
          </a:xfrm>
        </p:spPr>
        <p:txBody>
          <a:bodyPr/>
          <a:lstStyle/>
          <a:p>
            <a:r>
              <a:rPr lang="en-US" altLang="ko-KR" dirty="0" smtClean="0"/>
              <a:t>Three types of dependencies:</a:t>
            </a:r>
          </a:p>
          <a:p>
            <a:pPr>
              <a:buFontTx/>
              <a:buChar char="-"/>
            </a:pPr>
            <a:r>
              <a:rPr lang="en-US" altLang="ko-KR" sz="2200" dirty="0" err="1"/>
              <a:t>w</a:t>
            </a:r>
            <a:r>
              <a:rPr lang="en-US" altLang="ko-KR" sz="2200" dirty="0" err="1" smtClean="0"/>
              <a:t>r</a:t>
            </a:r>
            <a:r>
              <a:rPr lang="en-US" altLang="ko-KR" sz="2200" dirty="0" smtClean="0"/>
              <a:t>-dependencies , </a:t>
            </a:r>
            <a:r>
              <a:rPr lang="en-US" altLang="ko-KR" sz="2200" dirty="0" err="1" smtClean="0"/>
              <a:t>ww</a:t>
            </a:r>
            <a:r>
              <a:rPr lang="en-US" altLang="ko-KR" sz="2200" dirty="0" smtClean="0"/>
              <a:t>-dependencies, </a:t>
            </a:r>
            <a:r>
              <a:rPr lang="en-US" altLang="ko-KR" sz="2200" dirty="0" err="1" smtClean="0">
                <a:solidFill>
                  <a:srgbClr val="FF0000"/>
                </a:solidFill>
              </a:rPr>
              <a:t>rw-antidependencies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Isolation Anomalies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401" y="3336984"/>
            <a:ext cx="748262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Note that a </a:t>
            </a:r>
            <a:r>
              <a:rPr lang="en-US" altLang="ko-KR" sz="1400" dirty="0" err="1"/>
              <a:t>wr</a:t>
            </a:r>
            <a:r>
              <a:rPr lang="en-US" altLang="ko-KR" sz="1400" dirty="0"/>
              <a:t>-dependency from </a:t>
            </a:r>
            <a:r>
              <a:rPr lang="en-US" altLang="ko-KR" sz="1400" i="1" dirty="0"/>
              <a:t>A </a:t>
            </a:r>
            <a:r>
              <a:rPr lang="en-US" altLang="ko-KR" sz="1400" dirty="0"/>
              <a:t>to </a:t>
            </a:r>
            <a:r>
              <a:rPr lang="en-US" altLang="ko-KR" sz="1400" i="1" dirty="0"/>
              <a:t>B </a:t>
            </a:r>
            <a:r>
              <a:rPr lang="en-US" altLang="ko-KR" sz="1400" dirty="0"/>
              <a:t>means that </a:t>
            </a:r>
            <a:r>
              <a:rPr lang="en-US" altLang="ko-KR" sz="1400" i="1" dirty="0"/>
              <a:t>A </a:t>
            </a:r>
            <a:r>
              <a:rPr lang="en-US" altLang="ko-KR" sz="1400" dirty="0"/>
              <a:t>must </a:t>
            </a:r>
            <a:r>
              <a:rPr lang="en-US" altLang="ko-KR" sz="1400" dirty="0" smtClean="0"/>
              <a:t>have committed </a:t>
            </a:r>
            <a:r>
              <a:rPr lang="en-US" altLang="ko-KR" sz="1400" dirty="0"/>
              <a:t>before </a:t>
            </a:r>
            <a:r>
              <a:rPr lang="en-US" altLang="ko-KR" sz="1400" i="1" dirty="0"/>
              <a:t>B </a:t>
            </a:r>
            <a:r>
              <a:rPr lang="en-US" altLang="ko-KR" sz="1400" dirty="0"/>
              <a:t>began, as this is required for </a:t>
            </a:r>
            <a:r>
              <a:rPr lang="en-US" altLang="ko-KR" sz="1400" i="1" dirty="0"/>
              <a:t>A</a:t>
            </a:r>
            <a:r>
              <a:rPr lang="en-US" altLang="ko-KR" sz="1400" dirty="0"/>
              <a:t>’s changes </a:t>
            </a:r>
            <a:r>
              <a:rPr lang="en-US" altLang="ko-KR" sz="1400" dirty="0" smtClean="0"/>
              <a:t>to be </a:t>
            </a:r>
            <a:r>
              <a:rPr lang="en-US" altLang="ko-KR" sz="1400" dirty="0"/>
              <a:t>visible to </a:t>
            </a:r>
            <a:r>
              <a:rPr lang="en-US" altLang="ko-KR" sz="1400" i="1" dirty="0"/>
              <a:t>B</a:t>
            </a:r>
            <a:r>
              <a:rPr lang="en-US" altLang="ko-KR" sz="1400" dirty="0"/>
              <a:t>’s snapshot. The same is true of </a:t>
            </a:r>
            <a:r>
              <a:rPr lang="en-US" altLang="ko-KR" sz="1400" dirty="0" err="1" smtClean="0"/>
              <a:t>ww</a:t>
            </a:r>
            <a:r>
              <a:rPr lang="en-US" altLang="ko-KR" sz="1400" dirty="0" smtClean="0"/>
              <a:t>-dependencies because </a:t>
            </a:r>
            <a:r>
              <a:rPr lang="en-US" altLang="ko-KR" sz="1400" dirty="0"/>
              <a:t>of write locking. </a:t>
            </a:r>
            <a:r>
              <a:rPr lang="en-US" altLang="ko-KR" sz="1400" dirty="0">
                <a:solidFill>
                  <a:srgbClr val="FF0000"/>
                </a:solidFill>
              </a:rPr>
              <a:t>However, </a:t>
            </a:r>
            <a:r>
              <a:rPr lang="en-US" altLang="ko-KR" sz="1400" dirty="0" err="1">
                <a:solidFill>
                  <a:srgbClr val="FF0000"/>
                </a:solidFill>
              </a:rPr>
              <a:t>rw-antidependencies</a:t>
            </a:r>
            <a:r>
              <a:rPr lang="en-US" altLang="ko-KR" sz="1400" dirty="0">
                <a:solidFill>
                  <a:srgbClr val="FF0000"/>
                </a:solidFill>
              </a:rPr>
              <a:t> occur </a:t>
            </a:r>
            <a:r>
              <a:rPr lang="en-US" altLang="ko-KR" sz="1400" dirty="0" smtClean="0">
                <a:solidFill>
                  <a:srgbClr val="FF0000"/>
                </a:solidFill>
              </a:rPr>
              <a:t>between </a:t>
            </a:r>
            <a:r>
              <a:rPr lang="en-US" altLang="ko-KR" sz="1400" i="1" dirty="0" smtClean="0">
                <a:solidFill>
                  <a:srgbClr val="FF0000"/>
                </a:solidFill>
              </a:rPr>
              <a:t>concurrent </a:t>
            </a:r>
            <a:r>
              <a:rPr lang="en-US" altLang="ko-KR" sz="1400" dirty="0">
                <a:solidFill>
                  <a:srgbClr val="FF0000"/>
                </a:solidFill>
              </a:rPr>
              <a:t>transactions</a:t>
            </a:r>
            <a:r>
              <a:rPr lang="en-US" altLang="ko-KR" sz="1400" dirty="0"/>
              <a:t>: one must start while the other </a:t>
            </a:r>
            <a:r>
              <a:rPr lang="en-US" altLang="ko-KR" sz="1400" dirty="0" smtClean="0"/>
              <a:t>was active</a:t>
            </a:r>
            <a:r>
              <a:rPr lang="en-US" altLang="ko-KR" sz="1400" dirty="0"/>
              <a:t>. Therefore, they play an important role in SI anomalies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662401" y="2374808"/>
            <a:ext cx="7482624" cy="738664"/>
            <a:chOff x="425004" y="2417877"/>
            <a:chExt cx="7482624" cy="738664"/>
          </a:xfrm>
        </p:grpSpPr>
        <p:sp>
          <p:nvSpPr>
            <p:cNvPr id="6" name="TextBox 5"/>
            <p:cNvSpPr txBox="1"/>
            <p:nvPr/>
          </p:nvSpPr>
          <p:spPr>
            <a:xfrm>
              <a:off x="425004" y="2417877"/>
              <a:ext cx="7482624" cy="73866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Theorem 1 (</a:t>
              </a:r>
              <a:r>
                <a:rPr lang="en-US" altLang="ko-KR" sz="1400" dirty="0" err="1"/>
                <a:t>Fekete</a:t>
              </a:r>
              <a:r>
                <a:rPr lang="en-US" altLang="ko-KR" sz="1400" dirty="0"/>
                <a:t> et al. [10]). </a:t>
              </a:r>
              <a:r>
                <a:rPr lang="en-US" altLang="ko-KR" sz="1400" i="1" dirty="0"/>
                <a:t>Every cycle in the </a:t>
              </a:r>
              <a:r>
                <a:rPr lang="en-US" altLang="ko-KR" sz="1400" i="1" dirty="0" smtClean="0"/>
                <a:t>serialization history </a:t>
              </a:r>
              <a:r>
                <a:rPr lang="en-US" altLang="ko-KR" sz="1400" i="1" dirty="0"/>
                <a:t>graph contains a sequence of edges </a:t>
              </a:r>
              <a:r>
                <a:rPr lang="en-US" altLang="ko-KR" sz="1400" i="1" dirty="0" smtClean="0"/>
                <a:t>                             where each </a:t>
              </a:r>
              <a:r>
                <a:rPr lang="en-US" altLang="ko-KR" sz="1400" i="1" dirty="0"/>
                <a:t>edge is a </a:t>
              </a:r>
              <a:r>
                <a:rPr lang="en-US" altLang="ko-KR" sz="1400" i="1" dirty="0" err="1"/>
                <a:t>rw-antidependency</a:t>
              </a:r>
              <a:r>
                <a:rPr lang="en-US" altLang="ko-KR" sz="1400" i="1" dirty="0"/>
                <a:t>. Furthermore, T</a:t>
              </a:r>
              <a:r>
                <a:rPr lang="en-US" altLang="ko-KR" sz="1400" dirty="0"/>
                <a:t>3 </a:t>
              </a:r>
              <a:r>
                <a:rPr lang="en-US" altLang="ko-KR" sz="1400" i="1" dirty="0"/>
                <a:t>must be the first</a:t>
              </a:r>
            </a:p>
            <a:p>
              <a:r>
                <a:rPr lang="en-US" altLang="ko-KR" sz="1400" i="1" dirty="0"/>
                <a:t>transaction in the cycle to commit.</a:t>
              </a:r>
              <a:endParaRPr lang="ko-KR" altLang="en-US" sz="1400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96" y="2672893"/>
              <a:ext cx="1105054" cy="228632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8" y="4786294"/>
            <a:ext cx="3325302" cy="14525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48" y="4552703"/>
            <a:ext cx="418205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76358" y="959215"/>
            <a:ext cx="8302213" cy="4462792"/>
          </a:xfrm>
        </p:spPr>
        <p:txBody>
          <a:bodyPr>
            <a:normAutofit/>
          </a:bodyPr>
          <a:lstStyle/>
          <a:p>
            <a:r>
              <a:rPr lang="en-US" altLang="ko-KR" dirty="0"/>
              <a:t>Detecting potential anomalies at runtime</a:t>
            </a:r>
          </a:p>
          <a:p>
            <a:pPr>
              <a:buFontTx/>
              <a:buChar char="-"/>
            </a:pPr>
            <a:r>
              <a:rPr lang="en-US" altLang="ko-KR" sz="2200" dirty="0"/>
              <a:t>Similar to concurrency control protocols based on serialization graph testing</a:t>
            </a:r>
          </a:p>
          <a:p>
            <a:pPr>
              <a:buFontTx/>
              <a:buChar char="-"/>
            </a:pPr>
            <a:r>
              <a:rPr lang="en-US" altLang="ko-KR" sz="2200" dirty="0"/>
              <a:t>Rather than testing the graph for cycles, it checks for a “dangerous structure”</a:t>
            </a:r>
          </a:p>
          <a:p>
            <a:pPr>
              <a:buFontTx/>
              <a:buChar char="-"/>
            </a:pPr>
            <a:r>
              <a:rPr lang="en-US" altLang="ko-KR" sz="2200" dirty="0"/>
              <a:t>If any transaction has both an incoming </a:t>
            </a:r>
            <a:r>
              <a:rPr lang="en-US" altLang="ko-KR" sz="2200" dirty="0" err="1"/>
              <a:t>rw-antidependency</a:t>
            </a:r>
            <a:r>
              <a:rPr lang="en-US" altLang="ko-KR" sz="2200" dirty="0"/>
              <a:t> and outgoing one, SSI aborts one of the transactions involved</a:t>
            </a:r>
          </a:p>
          <a:p>
            <a:pPr marL="0" indent="0">
              <a:buNone/>
            </a:pPr>
            <a:r>
              <a:rPr lang="en-US" altLang="ko-KR" sz="2200" dirty="0"/>
              <a:t>            less expensive runtime check than cycle testing</a:t>
            </a:r>
          </a:p>
          <a:p>
            <a:pPr marL="0" indent="0">
              <a:buNone/>
            </a:pPr>
            <a:r>
              <a:rPr lang="en-US" altLang="ko-KR" sz="2200" dirty="0"/>
              <a:t>            SSI does not need to track </a:t>
            </a:r>
            <a:r>
              <a:rPr lang="en-US" altLang="ko-KR" sz="2200" dirty="0" err="1"/>
              <a:t>wr</a:t>
            </a:r>
            <a:r>
              <a:rPr lang="en-US" altLang="ko-KR" sz="2200" dirty="0"/>
              <a:t>- and </a:t>
            </a:r>
            <a:r>
              <a:rPr lang="en-US" altLang="ko-KR" sz="2200" dirty="0" err="1"/>
              <a:t>ww</a:t>
            </a:r>
            <a:r>
              <a:rPr lang="en-US" altLang="ko-KR" sz="2200" dirty="0"/>
              <a:t>- dependency edges</a:t>
            </a:r>
            <a:endParaRPr lang="en-US" altLang="ko-KR" sz="2200" dirty="0" smtClean="0"/>
          </a:p>
          <a:p>
            <a:r>
              <a:rPr lang="en-US" altLang="ko-KR" dirty="0" smtClean="0"/>
              <a:t>SSI requires detecting </a:t>
            </a:r>
            <a:r>
              <a:rPr lang="en-US" altLang="ko-KR" dirty="0" err="1" smtClean="0"/>
              <a:t>rw-antidependencies</a:t>
            </a:r>
            <a:r>
              <a:rPr lang="en-US" altLang="ko-KR" dirty="0" smtClean="0"/>
              <a:t> at runtime</a:t>
            </a:r>
          </a:p>
          <a:p>
            <a:pPr>
              <a:buFontTx/>
              <a:buChar char="-"/>
            </a:pPr>
            <a:r>
              <a:rPr lang="en-US" altLang="ko-KR" sz="2200" dirty="0" smtClean="0"/>
              <a:t>“SIREAD” mode on the data they read</a:t>
            </a:r>
          </a:p>
          <a:p>
            <a:pPr>
              <a:buFontTx/>
              <a:buChar char="-"/>
            </a:pPr>
            <a:endParaRPr lang="en-US" altLang="ko-KR" sz="22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SSI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1139378" y="3734608"/>
            <a:ext cx="264878" cy="1545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136187" y="4131137"/>
            <a:ext cx="264878" cy="1545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152" y="5422007"/>
            <a:ext cx="748262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These </a:t>
            </a:r>
            <a:r>
              <a:rPr lang="en-US" altLang="ko-KR" sz="1400" dirty="0"/>
              <a:t>locks do not block conflicting writes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Conflict </a:t>
            </a:r>
            <a:r>
              <a:rPr lang="en-US" altLang="ko-KR" sz="1400" dirty="0"/>
              <a:t>between a SIREAD lock and a write lock flags an </a:t>
            </a:r>
            <a:r>
              <a:rPr lang="en-US" altLang="ko-KR" sz="1400" dirty="0" err="1" smtClean="0"/>
              <a:t>rw-antidependency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SIREAD locks must persist after a transaction commits, because conflicts can occur even after the reader has </a:t>
            </a:r>
            <a:r>
              <a:rPr lang="en-US" altLang="ko-KR" sz="1400" dirty="0" smtClean="0"/>
              <a:t>committed(</a:t>
            </a:r>
            <a:r>
              <a:rPr lang="en-US" altLang="ko-KR" sz="1400" dirty="0" err="1" smtClean="0"/>
              <a:t>e.g</a:t>
            </a:r>
            <a:r>
              <a:rPr lang="en-US" altLang="ko-KR" sz="1400" dirty="0" smtClean="0"/>
              <a:t> Figure2. T1-&gt;T2)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86152" y="4919730"/>
            <a:ext cx="1319166" cy="3477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2"/>
          </p:cNvCxnSpPr>
          <p:nvPr/>
        </p:nvCxnSpPr>
        <p:spPr>
          <a:xfrm>
            <a:off x="1645735" y="5267459"/>
            <a:ext cx="0" cy="15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1" y="1458490"/>
            <a:ext cx="8302213" cy="5228062"/>
          </a:xfrm>
        </p:spPr>
        <p:txBody>
          <a:bodyPr/>
          <a:lstStyle/>
          <a:p>
            <a:r>
              <a:rPr lang="en-US" altLang="ko-KR" dirty="0"/>
              <a:t>Long-running read-only transactions are common</a:t>
            </a:r>
          </a:p>
          <a:p>
            <a:pPr>
              <a:buFontTx/>
              <a:buChar char="-"/>
            </a:pPr>
            <a:r>
              <a:rPr lang="en-US" altLang="ko-KR" sz="2000" dirty="0"/>
              <a:t>These transactions can increase the overhead of </a:t>
            </a:r>
            <a:r>
              <a:rPr lang="en-US" altLang="ko-KR" sz="2000" dirty="0" smtClean="0"/>
              <a:t>SSI</a:t>
            </a:r>
          </a:p>
          <a:p>
            <a:pPr marL="0" indent="0">
              <a:buNone/>
            </a:pPr>
            <a:endParaRPr lang="ko-KR" altLang="en-US" sz="2000" dirty="0"/>
          </a:p>
          <a:p>
            <a:r>
              <a:rPr lang="en-US" altLang="ko-KR" dirty="0" smtClean="0"/>
              <a:t>Improve performance for read-only transactions</a:t>
            </a:r>
          </a:p>
          <a:p>
            <a:pPr>
              <a:buFontTx/>
              <a:buChar char="-"/>
            </a:pPr>
            <a:r>
              <a:rPr lang="en-US" altLang="ko-KR" i="1" dirty="0" smtClean="0">
                <a:solidFill>
                  <a:schemeClr val="accent1"/>
                </a:solidFill>
              </a:rPr>
              <a:t>1) read-only </a:t>
            </a:r>
            <a:r>
              <a:rPr lang="en-US" altLang="ko-KR" i="1" dirty="0">
                <a:solidFill>
                  <a:schemeClr val="accent1"/>
                </a:solidFill>
              </a:rPr>
              <a:t>snapshot </a:t>
            </a:r>
            <a:r>
              <a:rPr lang="en-US" altLang="ko-KR" i="1" dirty="0" smtClean="0">
                <a:solidFill>
                  <a:schemeClr val="accent1"/>
                </a:solidFill>
              </a:rPr>
              <a:t>ordering rule </a:t>
            </a:r>
            <a:r>
              <a:rPr lang="en-US" altLang="ko-KR" dirty="0" smtClean="0"/>
              <a:t>:  </a:t>
            </a:r>
            <a:r>
              <a:rPr lang="en-US" altLang="ko-KR" sz="2000" dirty="0" smtClean="0"/>
              <a:t>if </a:t>
            </a:r>
            <a:r>
              <a:rPr lang="en-US" altLang="ko-KR" sz="2000" dirty="0"/>
              <a:t>a </a:t>
            </a:r>
            <a:r>
              <a:rPr lang="en-US" altLang="ko-KR" sz="2000" dirty="0" smtClean="0"/>
              <a:t>dangerous structure </a:t>
            </a:r>
            <a:r>
              <a:rPr lang="en-US" altLang="ko-KR" sz="2000" dirty="0"/>
              <a:t>is detected where </a:t>
            </a:r>
            <a:r>
              <a:rPr lang="en-US" altLang="ko-KR" sz="2000" i="1" dirty="0"/>
              <a:t>T</a:t>
            </a:r>
            <a:r>
              <a:rPr lang="en-US" altLang="ko-KR" sz="2000" dirty="0"/>
              <a:t>1 is read-only, it can be disregarded </a:t>
            </a:r>
            <a:r>
              <a:rPr lang="en-US" altLang="ko-KR" sz="2000" dirty="0" smtClean="0"/>
              <a:t>as a </a:t>
            </a:r>
            <a:r>
              <a:rPr lang="en-US" altLang="ko-KR" sz="2000" dirty="0"/>
              <a:t>false positive unless </a:t>
            </a:r>
            <a:r>
              <a:rPr lang="en-US" altLang="ko-KR" sz="2000" i="1" dirty="0"/>
              <a:t>T</a:t>
            </a:r>
            <a:r>
              <a:rPr lang="en-US" altLang="ko-KR" sz="2000" dirty="0"/>
              <a:t>3 committed before </a:t>
            </a:r>
            <a:r>
              <a:rPr lang="en-US" altLang="ko-KR" sz="2000" i="1" dirty="0"/>
              <a:t>T</a:t>
            </a:r>
            <a:r>
              <a:rPr lang="en-US" altLang="ko-KR" sz="2000" dirty="0"/>
              <a:t>1’s </a:t>
            </a:r>
            <a:r>
              <a:rPr lang="en-US" altLang="ko-KR" sz="2000" dirty="0" smtClean="0"/>
              <a:t>snapshot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reduce </a:t>
            </a:r>
            <a:r>
              <a:rPr lang="en-US" altLang="ko-KR" sz="2000" dirty="0"/>
              <a:t>the false- positive abort </a:t>
            </a:r>
            <a:r>
              <a:rPr lang="en-US" altLang="ko-KR" sz="2000" dirty="0" smtClean="0"/>
              <a:t>rate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Read-Only </a:t>
            </a:r>
            <a:r>
              <a:rPr lang="en-US" altLang="ko-KR" dirty="0" err="1" smtClean="0"/>
              <a:t>Optimazation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1178016" y="4276418"/>
            <a:ext cx="264878" cy="1545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78016" y="4944728"/>
            <a:ext cx="5184608" cy="738664"/>
            <a:chOff x="1038831" y="2303561"/>
            <a:chExt cx="6021734" cy="738664"/>
          </a:xfrm>
        </p:grpSpPr>
        <p:sp>
          <p:nvSpPr>
            <p:cNvPr id="8" name="TextBox 7"/>
            <p:cNvSpPr txBox="1"/>
            <p:nvPr/>
          </p:nvSpPr>
          <p:spPr>
            <a:xfrm>
              <a:off x="1038831" y="2303561"/>
              <a:ext cx="6021734" cy="73866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Theorem </a:t>
              </a:r>
              <a:r>
                <a:rPr lang="en-US" altLang="ko-KR" sz="1400" dirty="0" smtClean="0"/>
                <a:t>3</a:t>
              </a:r>
              <a:r>
                <a:rPr lang="en-US" altLang="ko-KR" sz="1400" i="1" dirty="0"/>
                <a:t>Every serialization anomaly contains a dangerous</a:t>
              </a:r>
            </a:p>
            <a:p>
              <a:r>
                <a:rPr lang="en-US" altLang="ko-KR" sz="1400" i="1" dirty="0"/>
                <a:t>structure </a:t>
              </a:r>
              <a:r>
                <a:rPr lang="en-US" altLang="ko-KR" sz="1400" dirty="0" smtClean="0"/>
                <a:t>                             </a:t>
              </a:r>
              <a:r>
                <a:rPr lang="en-US" altLang="ko-KR" sz="1400" i="1" dirty="0" smtClean="0"/>
                <a:t>where </a:t>
              </a:r>
              <a:r>
                <a:rPr lang="en-US" altLang="ko-KR" sz="1400" i="1" dirty="0"/>
                <a:t>if T</a:t>
              </a:r>
              <a:r>
                <a:rPr lang="en-US" altLang="ko-KR" sz="1400" dirty="0"/>
                <a:t>1 </a:t>
              </a:r>
              <a:r>
                <a:rPr lang="en-US" altLang="ko-KR" sz="1400" i="1" dirty="0"/>
                <a:t>is read-only, T</a:t>
              </a:r>
              <a:r>
                <a:rPr lang="en-US" altLang="ko-KR" sz="1400" dirty="0"/>
                <a:t>3 </a:t>
              </a:r>
              <a:r>
                <a:rPr lang="en-US" altLang="ko-KR" sz="1400" i="1" dirty="0"/>
                <a:t>must have</a:t>
              </a:r>
            </a:p>
            <a:p>
              <a:r>
                <a:rPr lang="en-US" altLang="ko-KR" sz="1400" i="1" dirty="0"/>
                <a:t>committed before T</a:t>
              </a:r>
              <a:r>
                <a:rPr lang="en-US" altLang="ko-KR" sz="1400" dirty="0"/>
                <a:t>1 </a:t>
              </a:r>
              <a:r>
                <a:rPr lang="en-US" altLang="ko-KR" sz="1400" i="1" dirty="0"/>
                <a:t>took its snapshot.</a:t>
              </a:r>
              <a:endParaRPr lang="ko-KR" altLang="en-US" sz="14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18" y="2558577"/>
              <a:ext cx="1105054" cy="22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4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1" y="1197735"/>
            <a:ext cx="8302213" cy="548881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Improve </a:t>
            </a:r>
            <a:r>
              <a:rPr lang="en-US" altLang="ko-KR" dirty="0"/>
              <a:t>performance for read-only transactions</a:t>
            </a: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accent1"/>
                </a:solidFill>
              </a:rPr>
              <a:t>2) Safe Snapshots: </a:t>
            </a:r>
            <a:r>
              <a:rPr lang="en-US" altLang="ko-KR" sz="2000" dirty="0"/>
              <a:t>A read-only transaction </a:t>
            </a:r>
            <a:r>
              <a:rPr lang="en-US" altLang="ko-KR" sz="2000" i="1" dirty="0"/>
              <a:t>T </a:t>
            </a:r>
            <a:r>
              <a:rPr lang="en-US" altLang="ko-KR" sz="2000" dirty="0"/>
              <a:t>has a </a:t>
            </a:r>
            <a:r>
              <a:rPr lang="en-US" altLang="ko-KR" sz="2000" i="1" dirty="0"/>
              <a:t>safe snap-shot </a:t>
            </a:r>
            <a:r>
              <a:rPr lang="en-US" altLang="ko-KR" sz="2000" dirty="0"/>
              <a:t>if no concurrent read/write transaction has committed with a </a:t>
            </a:r>
            <a:r>
              <a:rPr lang="en-US" altLang="ko-KR" sz="2000" dirty="0" err="1"/>
              <a:t>rw-antidependency</a:t>
            </a:r>
            <a:r>
              <a:rPr lang="en-US" altLang="ko-KR" sz="2000" dirty="0"/>
              <a:t> out to a transaction that committed before </a:t>
            </a:r>
            <a:r>
              <a:rPr lang="en-US" altLang="ko-KR" sz="2000" i="1" dirty="0"/>
              <a:t>T</a:t>
            </a:r>
            <a:r>
              <a:rPr lang="en-US" altLang="ko-KR" sz="2000" dirty="0"/>
              <a:t>’s </a:t>
            </a:r>
            <a:r>
              <a:rPr lang="en-US" altLang="ko-KR" sz="2000" dirty="0" smtClean="0"/>
              <a:t>snapshot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A </a:t>
            </a:r>
            <a:r>
              <a:rPr lang="en-US" altLang="ko-KR" sz="2000" dirty="0"/>
              <a:t>read-only transaction running on a safe snapshot can read any data (perform any query) without risk of serialization failure. It cannot be aborted, and does not need to take SIREAD locks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dirty="0" smtClean="0">
                <a:solidFill>
                  <a:schemeClr val="accent1"/>
                </a:solidFill>
              </a:rPr>
              <a:t>Deferrable Transactions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OLTP transactions, Periodic database maintenance tasks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When </a:t>
            </a:r>
            <a:r>
              <a:rPr lang="en-US" altLang="ko-KR" sz="2000" dirty="0"/>
              <a:t>a deferrable transaction begins, our system acquires a </a:t>
            </a:r>
            <a:r>
              <a:rPr lang="en-US" altLang="ko-KR" sz="2000" dirty="0" smtClean="0"/>
              <a:t>snapshot, but </a:t>
            </a:r>
            <a:r>
              <a:rPr lang="en-US" altLang="ko-KR" sz="2000" dirty="0"/>
              <a:t>blocks the transaction from executing. It must wait </a:t>
            </a:r>
            <a:r>
              <a:rPr lang="en-US" altLang="ko-KR" sz="2000" dirty="0" smtClean="0"/>
              <a:t>for concurrent </a:t>
            </a:r>
            <a:r>
              <a:rPr lang="en-US" altLang="ko-KR" sz="2000" dirty="0"/>
              <a:t>read/write transactions to </a:t>
            </a:r>
            <a:r>
              <a:rPr lang="en-US" altLang="ko-KR" sz="2000" dirty="0" smtClean="0"/>
              <a:t>finish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Read-Only </a:t>
            </a:r>
            <a:r>
              <a:rPr lang="en-US" altLang="ko-KR" dirty="0" err="1" smtClean="0"/>
              <a:t>Optimazation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Safe retry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If a transaction is aborted, immediately retrying the same transaction will not cause it to fail again with the same serialization failure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smtClean="0"/>
              <a:t>Do not abort anything until T3 commits.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en-US" altLang="ko-KR" sz="2000" dirty="0" smtClean="0"/>
              <a:t>Always choose to abort T2 if possible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smtClean="0"/>
              <a:t>If both T2 and T3 have committed when the dangerous structure is detected, then the only option is to abort T1. 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Resolving Conflicts: Safe Retry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1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 Template 2015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3253</TotalTime>
  <Words>1856</Words>
  <Application>Microsoft Office PowerPoint</Application>
  <PresentationFormat>화면 슬라이드 쇼(4:3)</PresentationFormat>
  <Paragraphs>137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Times New Roman</vt:lpstr>
      <vt:lpstr>Wingdings</vt:lpstr>
      <vt:lpstr>IDB Template 2015</vt:lpstr>
      <vt:lpstr>Serializable Snapshot Isolation in PostgreSQL</vt:lpstr>
      <vt:lpstr>OVERVIEW</vt:lpstr>
      <vt:lpstr>Snapshot Isolation</vt:lpstr>
      <vt:lpstr>Serializable Snapshot Isolation</vt:lpstr>
      <vt:lpstr>Serializable Isolation Anomalies</vt:lpstr>
      <vt:lpstr>SSI</vt:lpstr>
      <vt:lpstr>Read-Only Optimazation</vt:lpstr>
      <vt:lpstr>Read-Only Optimazation</vt:lpstr>
      <vt:lpstr>Resolving Conflicts: Safe Retry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Tag Recommendation Using Social Influence</dc:title>
  <dc:creator>Hyewon Lim</dc:creator>
  <cp:lastModifiedBy>LG</cp:lastModifiedBy>
  <cp:revision>974</cp:revision>
  <dcterms:created xsi:type="dcterms:W3CDTF">2016-01-28T09:58:08Z</dcterms:created>
  <dcterms:modified xsi:type="dcterms:W3CDTF">2016-05-18T07:19:55Z</dcterms:modified>
</cp:coreProperties>
</file>