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0" r:id="rId2"/>
    <p:sldId id="414" r:id="rId3"/>
    <p:sldId id="429" r:id="rId4"/>
    <p:sldId id="431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399" r:id="rId13"/>
    <p:sldId id="438" r:id="rId14"/>
    <p:sldId id="27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76" d="100"/>
          <a:sy n="76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Topic-sensitive PageRank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nn-NO" altLang="ko-KR" sz="1800" dirty="0"/>
              <a:t>Taher H. </a:t>
            </a:r>
            <a:r>
              <a:rPr lang="nn-NO" altLang="ko-KR" sz="1800" dirty="0" smtClean="0"/>
              <a:t>Haveliwala</a:t>
            </a:r>
          </a:p>
          <a:p>
            <a:pPr latinLnBrk="0"/>
            <a:r>
              <a:rPr lang="nn-NO" altLang="ko-KR" sz="1800" dirty="0" smtClean="0"/>
              <a:t>Stanford </a:t>
            </a:r>
            <a:r>
              <a:rPr lang="nn-NO" altLang="ko-KR" sz="1800" dirty="0"/>
              <a:t>University, Stanford, </a:t>
            </a:r>
            <a:r>
              <a:rPr lang="nn-NO" altLang="ko-KR" sz="1800" dirty="0" smtClean="0"/>
              <a:t>CA</a:t>
            </a:r>
          </a:p>
          <a:p>
            <a:pPr latinLnBrk="0"/>
            <a:r>
              <a:rPr lang="en-US" altLang="ko-KR" sz="1800" smtClean="0"/>
              <a:t>WWW </a:t>
            </a:r>
            <a:r>
              <a:rPr lang="en-US" altLang="ko-KR" sz="1800" smtClean="0"/>
              <a:t>2002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16,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Example[2/3]: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scores are computed for every topic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002" y="43665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236" y="5374686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659773" y="2204864"/>
                <a:ext cx="4615588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𝑻𝑺𝑷𝑹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 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𝑻𝑺𝑷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en-US" altLang="ko-KR" sz="1400" b="1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+  (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)∙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73" y="2204864"/>
                <a:ext cx="4615588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/>
          <p:cNvGrpSpPr/>
          <p:nvPr/>
        </p:nvGrpSpPr>
        <p:grpSpPr>
          <a:xfrm>
            <a:off x="1404284" y="4301513"/>
            <a:ext cx="7053305" cy="533288"/>
            <a:chOff x="1404284" y="4301513"/>
            <a:chExt cx="7053305" cy="533288"/>
          </a:xfrm>
        </p:grpSpPr>
        <p:sp>
          <p:nvSpPr>
            <p:cNvPr id="6" name="한쪽 모서리가 잘린 사각형 5"/>
            <p:cNvSpPr/>
            <p:nvPr/>
          </p:nvSpPr>
          <p:spPr>
            <a:xfrm rot="10800000">
              <a:off x="2052356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2772292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4166574" y="4331946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잘린 사각형 8"/>
            <p:cNvSpPr/>
            <p:nvPr/>
          </p:nvSpPr>
          <p:spPr>
            <a:xfrm rot="10800000">
              <a:off x="4922228" y="4342191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잘린 사각형 9"/>
            <p:cNvSpPr/>
            <p:nvPr/>
          </p:nvSpPr>
          <p:spPr>
            <a:xfrm rot="10800000">
              <a:off x="1404284" y="4331945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474795" y="4330475"/>
              <a:ext cx="389858" cy="440061"/>
              <a:chOff x="3186127" y="2635442"/>
              <a:chExt cx="389858" cy="440061"/>
            </a:xfrm>
          </p:grpSpPr>
          <p:sp>
            <p:nvSpPr>
              <p:cNvPr id="12" name="한쪽 모서리가 잘린 사각형 11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한쪽 모서리가 잘린 사각형 12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한쪽 모서리가 잘린 사각형 13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7668344" y="4301513"/>
                  <a:ext cx="789245" cy="5332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4301513"/>
                  <a:ext cx="789245" cy="5332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그룹 40"/>
          <p:cNvGrpSpPr/>
          <p:nvPr/>
        </p:nvGrpSpPr>
        <p:grpSpPr>
          <a:xfrm>
            <a:off x="1412690" y="5345724"/>
            <a:ext cx="7044899" cy="533288"/>
            <a:chOff x="1412690" y="5345724"/>
            <a:chExt cx="7044899" cy="533288"/>
          </a:xfrm>
        </p:grpSpPr>
        <p:sp>
          <p:nvSpPr>
            <p:cNvPr id="15" name="한쪽 모서리가 잘린 사각형 14"/>
            <p:cNvSpPr/>
            <p:nvPr/>
          </p:nvSpPr>
          <p:spPr>
            <a:xfrm rot="10800000">
              <a:off x="2041908" y="5376925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 rot="10800000">
              <a:off x="2761988" y="5376927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 rot="10800000">
              <a:off x="3482068" y="5374686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12690" y="5375455"/>
              <a:ext cx="389858" cy="440061"/>
              <a:chOff x="3186127" y="2635442"/>
              <a:chExt cx="389858" cy="440061"/>
            </a:xfrm>
          </p:grpSpPr>
          <p:sp>
            <p:nvSpPr>
              <p:cNvPr id="19" name="한쪽 모서리가 잘린 사각형 18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한쪽 모서리가 잘린 사각형 19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한쪽 모서리가 잘린 사각형 20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7668344" y="5345724"/>
                  <a:ext cx="789245" cy="5332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latin typeface="Cambria Math"/>
                                    <a:cs typeface="Calibri" pitchFamily="34" charset="0"/>
                                  </a:rPr>
                                  <m:t>𝒕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5345724"/>
                  <a:ext cx="789245" cy="5332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직사각형 36"/>
          <p:cNvSpPr/>
          <p:nvPr/>
        </p:nvSpPr>
        <p:spPr>
          <a:xfrm>
            <a:off x="200002" y="346215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Unbiased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85266" y="3381652"/>
            <a:ext cx="7072323" cy="497059"/>
            <a:chOff x="1385266" y="3381652"/>
            <a:chExt cx="7072323" cy="497059"/>
          </a:xfrm>
        </p:grpSpPr>
        <p:sp>
          <p:nvSpPr>
            <p:cNvPr id="25" name="한쪽 모서리가 잘린 사각형 24"/>
            <p:cNvSpPr/>
            <p:nvPr/>
          </p:nvSpPr>
          <p:spPr>
            <a:xfrm rot="10800000">
              <a:off x="203333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rot="10800000">
              <a:off x="2753274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rot="10800000">
              <a:off x="417571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한쪽 모서리가 잘린 사각형 27"/>
            <p:cNvSpPr/>
            <p:nvPr/>
          </p:nvSpPr>
          <p:spPr>
            <a:xfrm rot="10800000">
              <a:off x="487722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한쪽 모서리가 잘린 사각형 28"/>
            <p:cNvSpPr/>
            <p:nvPr/>
          </p:nvSpPr>
          <p:spPr>
            <a:xfrm rot="10800000">
              <a:off x="5597159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 rot="10800000">
              <a:off x="6299662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 rot="10800000">
              <a:off x="701959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한쪽 모서리가 잘린 사각형 31"/>
            <p:cNvSpPr/>
            <p:nvPr/>
          </p:nvSpPr>
          <p:spPr>
            <a:xfrm rot="10800000">
              <a:off x="1385266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455777" y="3427530"/>
              <a:ext cx="389858" cy="440061"/>
              <a:chOff x="3186127" y="2635442"/>
              <a:chExt cx="389858" cy="440061"/>
            </a:xfrm>
            <a:solidFill>
              <a:schemeClr val="bg1"/>
            </a:solidFill>
          </p:grpSpPr>
          <p:sp>
            <p:nvSpPr>
              <p:cNvPr id="34" name="한쪽 모서리가 잘린 사각형 33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한쪽 모서리가 잘린 사각형 34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한쪽 모서리가 잘린 사각형 35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7668344" y="3381652"/>
                  <a:ext cx="789245" cy="4970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𝑵</m:t>
                            </m:r>
                          </m:den>
                        </m:f>
                        <m:r>
                          <a:rPr lang="en-US" altLang="ko-KR" sz="1400" b="1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400" b="1" i="1" smtClean="0">
                                <a:latin typeface="Cambria Math"/>
                                <a:cs typeface="Calibri" pitchFamily="34" charset="0"/>
                              </a:rPr>
                              <m:t>𝟗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44" y="3381652"/>
                  <a:ext cx="789245" cy="49705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42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Example[3/3</a:t>
            </a:r>
            <a:r>
              <a:rPr lang="en-US" altLang="ko-KR" dirty="0"/>
              <a:t>]: </a:t>
            </a:r>
            <a:r>
              <a:rPr lang="en-US" altLang="ko-KR" dirty="0" smtClean="0"/>
              <a:t>Query time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a query “Dollar”</a:t>
            </a:r>
          </a:p>
          <a:p>
            <a:pPr lvl="1"/>
            <a:r>
              <a:rPr lang="en-US" altLang="ko-KR" dirty="0" smtClean="0"/>
              <a:t>Calculate similarity based on probability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884294"/>
            <a:ext cx="233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 smtClean="0">
                <a:latin typeface="Calibri" pitchFamily="34" charset="0"/>
                <a:cs typeface="Calibri" pitchFamily="34" charset="0"/>
              </a:rPr>
              <a:t>Sim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(“Dollar”, “</a:t>
            </a:r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”)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2884294"/>
            <a:ext cx="237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 smtClean="0">
                <a:latin typeface="Calibri" pitchFamily="34" charset="0"/>
                <a:cs typeface="Calibri" pitchFamily="34" charset="0"/>
              </a:rPr>
              <a:t>Sim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(“Dollar”, “</a:t>
            </a:r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”)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4465574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3851384" y="4467813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4571464" y="4467815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rot="10800000">
            <a:off x="5291544" y="4465574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22166" y="4466343"/>
            <a:ext cx="389858" cy="440061"/>
            <a:chOff x="3186127" y="2635442"/>
            <a:chExt cx="389858" cy="440061"/>
          </a:xfrm>
        </p:grpSpPr>
        <p:sp>
          <p:nvSpPr>
            <p:cNvPr id="11" name="한쪽 모서리가 잘린 사각형 10"/>
            <p:cNvSpPr/>
            <p:nvPr/>
          </p:nvSpPr>
          <p:spPr>
            <a:xfrm rot="10800000">
              <a:off x="3186127" y="2636912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한쪽 모서리가 잘린 사각형 11"/>
            <p:cNvSpPr/>
            <p:nvPr/>
          </p:nvSpPr>
          <p:spPr>
            <a:xfrm rot="10800000">
              <a:off x="3381055" y="2636913"/>
              <a:ext cx="194930" cy="438590"/>
            </a:xfrm>
            <a:prstGeom prst="snip1Rect">
              <a:avLst>
                <a:gd name="adj" fmla="val 0"/>
              </a:avLst>
            </a:prstGeom>
            <a:solidFill>
              <a:srgbClr val="C0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 rot="10800000">
              <a:off x="3186127" y="2635442"/>
              <a:ext cx="389858" cy="438590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갈매기형 수장 13"/>
          <p:cNvSpPr/>
          <p:nvPr/>
        </p:nvSpPr>
        <p:spPr>
          <a:xfrm rot="10800000">
            <a:off x="4128390" y="2884294"/>
            <a:ext cx="309128" cy="369332"/>
          </a:xfrm>
          <a:prstGeom prst="chevron">
            <a:avLst>
              <a:gd name="adj" fmla="val 731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dirty="0" smtClean="0"/>
              <a:t>Web data</a:t>
            </a:r>
          </a:p>
          <a:p>
            <a:pPr lvl="1"/>
            <a:r>
              <a:rPr lang="en-US" altLang="ko-KR" sz="2000" dirty="0" smtClean="0"/>
              <a:t>Stanford </a:t>
            </a:r>
            <a:r>
              <a:rPr lang="en-US" altLang="ko-KR" sz="2000" dirty="0" err="1" smtClean="0"/>
              <a:t>WebBase</a:t>
            </a:r>
            <a:r>
              <a:rPr lang="en-US" altLang="ko-KR" sz="2000" dirty="0" smtClean="0"/>
              <a:t> (120 million pages)</a:t>
            </a:r>
          </a:p>
          <a:p>
            <a:endParaRPr lang="en-US" altLang="ko-KR" sz="2200" dirty="0" smtClean="0"/>
          </a:p>
          <a:p>
            <a:r>
              <a:rPr lang="en-US" altLang="ko-KR" dirty="0" smtClean="0"/>
              <a:t>16 Topics</a:t>
            </a:r>
          </a:p>
          <a:p>
            <a:pPr lvl="1"/>
            <a:r>
              <a:rPr lang="en-US" altLang="ko-KR" sz="2000" dirty="0" smtClean="0"/>
              <a:t>Taken from the Open Directory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Query and 5 volunteers</a:t>
            </a:r>
            <a:endParaRPr lang="en-US" altLang="ko-KR" dirty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92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Topic-sensitive PageRank scores is substantially higher</a:t>
            </a:r>
            <a:endParaRPr lang="ko-KR" altLang="en-US" dirty="0"/>
          </a:p>
        </p:txBody>
      </p:sp>
      <p:pic>
        <p:nvPicPr>
          <p:cNvPr id="2050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544616" cy="37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5949280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libri" pitchFamily="34" charset="0"/>
                <a:cs typeface="Calibri" pitchFamily="34" charset="0"/>
              </a:rPr>
              <a:t>Precision @ 10 results for our test queries. The average precision over the ten queries is also shown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Topic-sensitive PageRank</a:t>
            </a:r>
          </a:p>
          <a:p>
            <a:pPr lvl="1"/>
            <a:r>
              <a:rPr lang="en-US" altLang="ko-KR" sz="1800" dirty="0" smtClean="0"/>
              <a:t>Provide query term relative ranking</a:t>
            </a:r>
          </a:p>
          <a:p>
            <a:pPr lvl="1"/>
            <a:r>
              <a:rPr lang="en-US" altLang="ko-KR" sz="1800" dirty="0" smtClean="0"/>
              <a:t>Various similarity method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Issue</a:t>
            </a:r>
            <a:endParaRPr lang="en-US" altLang="ko-KR" sz="2200" dirty="0" smtClean="0"/>
          </a:p>
          <a:p>
            <a:pPr lvl="1"/>
            <a:r>
              <a:rPr lang="en-US" altLang="ko-KR" sz="2000" dirty="0" smtClean="0"/>
              <a:t>Number </a:t>
            </a:r>
            <a:r>
              <a:rPr lang="en-US" altLang="ko-KR" sz="2000" smtClean="0"/>
              <a:t>of topics</a:t>
            </a:r>
          </a:p>
          <a:p>
            <a:pPr lvl="1"/>
            <a:r>
              <a:rPr lang="en-US" altLang="ko-KR" sz="2000" dirty="0" smtClean="0"/>
              <a:t>Time and Cost</a:t>
            </a:r>
          </a:p>
          <a:p>
            <a:pPr lvl="1"/>
            <a:r>
              <a:rPr lang="en-US" altLang="ko-KR" dirty="0" smtClean="0"/>
              <a:t>Query classification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Topic-sensitive PageRank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Simplified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Link-based ranking algorithm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>
          <a:xfrm rot="10800000">
            <a:off x="5702830" y="363319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89870" y="375717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0630" y="186721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7886" y="326385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 rot="10800000">
            <a:off x="1979712" y="229926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1979712" y="368542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1979712" y="4963562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699792" y="2803322"/>
            <a:ext cx="293103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678494" y="4016703"/>
            <a:ext cx="29523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678494" y="4189476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77886" y="453151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80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678494" y="1867218"/>
            <a:ext cx="2931030" cy="6452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64315" y="168908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64315" y="2762673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678494" y="3448524"/>
            <a:ext cx="1029410" cy="3225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64599" y="4236189"/>
            <a:ext cx="1029410" cy="2517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699792" y="3263858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54906" y="364012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8315" y="3972615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685390" y="5611634"/>
            <a:ext cx="2945432" cy="7696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685390" y="4900846"/>
            <a:ext cx="3004480" cy="3283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85390" y="5373216"/>
            <a:ext cx="2945432" cy="3600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995936" y="418947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9202" y="4648236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30193" y="518390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5935" y="5627149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66751" y="2423247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66751" y="3830887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6751" y="508754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8273" y="1867218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268273" y="3246984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268273" y="4534614"/>
            <a:ext cx="183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PageRank Value =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5868144" y="2636959"/>
                <a:ext cx="2945750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/>
                          <a:cs typeface="Calibri" pitchFamily="34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636959"/>
                <a:ext cx="2945750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6544982" y="3573016"/>
                <a:ext cx="2563522" cy="103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cs typeface="Calibri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10 </m:t>
                    </m:r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3</m:t>
                    </m:r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0 </m:t>
                    </m:r>
                  </m:oMath>
                </a14:m>
                <a:r>
                  <a:rPr lang="en-US" altLang="ko-KR" dirty="0" smtClean="0">
                    <a:latin typeface="Calibri" pitchFamily="34" charset="0"/>
                    <a:cs typeface="Calibri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cs typeface="Calibri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∙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8</m:t>
                    </m:r>
                    <m:r>
                      <a:rPr lang="en-US" altLang="ko-KR" i="1">
                        <a:latin typeface="Cambria Math"/>
                        <a:ea typeface="Cambria Math"/>
                        <a:cs typeface="Calibri" pitchFamily="34" charset="0"/>
                      </a:rPr>
                      <m:t>0</m:t>
                    </m:r>
                  </m:oMath>
                </a14:m>
                <a:endParaRPr lang="en-US" altLang="ko-KR" i="1" dirty="0" smtClean="0">
                  <a:latin typeface="Cambria Math"/>
                  <a:ea typeface="Cambria Math"/>
                  <a:cs typeface="Calibri" pitchFamily="34" charset="0"/>
                </a:endParaRPr>
              </a:p>
              <a:p>
                <a:endParaRPr lang="en-US" altLang="ko-KR" b="0" i="1" dirty="0" smtClean="0">
                  <a:latin typeface="Cambria Math"/>
                  <a:ea typeface="Cambria Math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=35</m:t>
                      </m:r>
                      <m:r>
                        <a:rPr lang="en-US" altLang="ko-KR" i="1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82" y="3573016"/>
                <a:ext cx="2563522" cy="1038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9" grpId="0"/>
      <p:bldP spid="29" grpId="1"/>
      <p:bldP spid="30" grpId="0"/>
      <p:bldP spid="31" grpId="0"/>
      <p:bldP spid="31" grpId="1"/>
      <p:bldP spid="40" grpId="0"/>
      <p:bldP spid="41" grpId="0"/>
      <p:bldP spid="41" grpId="1"/>
      <p:bldP spid="42" grpId="0"/>
      <p:bldP spid="42" grpId="1"/>
      <p:bldP spid="43" grpId="0"/>
      <p:bldP spid="43" grpId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Confusion of PageRank formula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formula is correct?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1520" y="1628800"/>
                <a:ext cx="4135700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 (1)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4135700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932040" y="1638492"/>
                <a:ext cx="3899073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638492"/>
                <a:ext cx="3899073" cy="638380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dministrato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6" y="2644670"/>
            <a:ext cx="3096344" cy="16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3" y="4950445"/>
            <a:ext cx="3133307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56" y="4950444"/>
            <a:ext cx="3474031" cy="14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0928"/>
            <a:ext cx="3600400" cy="9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Surfer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However, in real life,</a:t>
            </a:r>
          </a:p>
          <a:p>
            <a:pPr lvl="1"/>
            <a:r>
              <a:rPr lang="en-US" altLang="ko-KR" dirty="0" smtClean="0"/>
              <a:t>User may follow links</a:t>
            </a:r>
          </a:p>
          <a:p>
            <a:pPr lvl="1"/>
            <a:r>
              <a:rPr lang="en-US" altLang="ko-KR" dirty="0" smtClean="0"/>
              <a:t>User may get bored and jumps to a new page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486496" y="3424041"/>
            <a:ext cx="3567422" cy="805018"/>
            <a:chOff x="117757" y="4184429"/>
            <a:chExt cx="3567422" cy="805018"/>
          </a:xfrm>
        </p:grpSpPr>
        <p:sp>
          <p:nvSpPr>
            <p:cNvPr id="4" name="한쪽 모서리가 잘린 사각형 3"/>
            <p:cNvSpPr/>
            <p:nvPr/>
          </p:nvSpPr>
          <p:spPr>
            <a:xfrm rot="10800000">
              <a:off x="117757" y="455085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한쪽 모서리가 잘린 사각형 4"/>
            <p:cNvSpPr/>
            <p:nvPr/>
          </p:nvSpPr>
          <p:spPr>
            <a:xfrm rot="10800000">
              <a:off x="747639" y="4324641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1370480" y="442800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2056787" y="418442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4" idx="2"/>
              <a:endCxn id="5" idx="0"/>
            </p:cNvCxnSpPr>
            <p:nvPr/>
          </p:nvCxnSpPr>
          <p:spPr>
            <a:xfrm flipV="1">
              <a:off x="507615" y="4543936"/>
              <a:ext cx="240024" cy="22621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6" idx="0"/>
            </p:cNvCxnSpPr>
            <p:nvPr/>
          </p:nvCxnSpPr>
          <p:spPr>
            <a:xfrm>
              <a:off x="1137497" y="4543936"/>
              <a:ext cx="232983" cy="10336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 flipV="1">
              <a:off x="1760338" y="4403724"/>
              <a:ext cx="296449" cy="2435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한쪽 모서리가 잘린 사각형 29"/>
            <p:cNvSpPr/>
            <p:nvPr/>
          </p:nvSpPr>
          <p:spPr>
            <a:xfrm rot="10800000">
              <a:off x="2663479" y="452006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 rot="10800000">
              <a:off x="3295321" y="42371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7" idx="2"/>
              <a:endCxn id="30" idx="0"/>
            </p:cNvCxnSpPr>
            <p:nvPr/>
          </p:nvCxnSpPr>
          <p:spPr>
            <a:xfrm>
              <a:off x="2446645" y="4403724"/>
              <a:ext cx="216834" cy="3356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2"/>
              <a:endCxn id="31" idx="0"/>
            </p:cNvCxnSpPr>
            <p:nvPr/>
          </p:nvCxnSpPr>
          <p:spPr>
            <a:xfrm flipV="1">
              <a:off x="3053337" y="4456454"/>
              <a:ext cx="241984" cy="2829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5791423" y="2810978"/>
            <a:ext cx="2605723" cy="1923198"/>
            <a:chOff x="5596495" y="3564979"/>
            <a:chExt cx="2605723" cy="1923198"/>
          </a:xfrm>
        </p:grpSpPr>
        <p:sp>
          <p:nvSpPr>
            <p:cNvPr id="75" name="한쪽 모서리가 잘린 사각형 74"/>
            <p:cNvSpPr/>
            <p:nvPr/>
          </p:nvSpPr>
          <p:spPr>
            <a:xfrm rot="10800000">
              <a:off x="5596495" y="392887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한쪽 모서리가 잘린 사각형 75"/>
            <p:cNvSpPr/>
            <p:nvPr/>
          </p:nvSpPr>
          <p:spPr>
            <a:xfrm rot="10800000">
              <a:off x="5596496" y="472646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한쪽 모서리가 잘린 사각형 76"/>
            <p:cNvSpPr/>
            <p:nvPr/>
          </p:nvSpPr>
          <p:spPr>
            <a:xfrm rot="10800000">
              <a:off x="6696949" y="356497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한쪽 모서리가 잘린 사각형 77"/>
            <p:cNvSpPr/>
            <p:nvPr/>
          </p:nvSpPr>
          <p:spPr>
            <a:xfrm rot="10800000">
              <a:off x="6696950" y="504958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한쪽 모서리가 잘린 사각형 78"/>
            <p:cNvSpPr/>
            <p:nvPr/>
          </p:nvSpPr>
          <p:spPr>
            <a:xfrm rot="10800000">
              <a:off x="7812359" y="4722477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한쪽 모서리가 잘린 사각형 79"/>
            <p:cNvSpPr/>
            <p:nvPr/>
          </p:nvSpPr>
          <p:spPr>
            <a:xfrm rot="10800000">
              <a:off x="7812360" y="391558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580111" y="5031636"/>
            <a:ext cx="321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Probability of choosing a page? </a:t>
            </a:r>
            <a:endParaRPr lang="ko-KR" altLang="en-US" b="1" dirty="0"/>
          </a:p>
        </p:txBody>
      </p:sp>
      <p:sp>
        <p:nvSpPr>
          <p:cNvPr id="84" name="직사각형 83"/>
          <p:cNvSpPr/>
          <p:nvPr/>
        </p:nvSpPr>
        <p:spPr>
          <a:xfrm>
            <a:off x="6763640" y="559438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BD2F03"/>
                </a:solidFill>
                <a:latin typeface="Calibri" pitchFamily="34" charset="0"/>
                <a:cs typeface="Calibri" pitchFamily="34" charset="0"/>
              </a:rPr>
              <a:t>1 / N</a:t>
            </a:r>
            <a:endParaRPr lang="ko-KR" altLang="en-US" b="1" dirty="0">
              <a:solidFill>
                <a:srgbClr val="BD2F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 of a </a:t>
            </a:r>
            <a:r>
              <a:rPr lang="en-US" altLang="ko-KR" dirty="0"/>
              <a:t>P</a:t>
            </a:r>
            <a:r>
              <a:rPr lang="en-US" altLang="ko-KR" dirty="0" smtClean="0"/>
              <a:t>age Receiving PR Value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56292" y="1205638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 Link Chain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49168" y="1196752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2. Jump to a page</a:t>
            </a:r>
            <a:endParaRPr lang="ko-KR" altLang="en-US" b="1" dirty="0"/>
          </a:p>
        </p:txBody>
      </p:sp>
      <p:sp>
        <p:nvSpPr>
          <p:cNvPr id="80" name="직사각형 79"/>
          <p:cNvSpPr/>
          <p:nvPr/>
        </p:nvSpPr>
        <p:spPr>
          <a:xfrm>
            <a:off x="906170" y="464591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85%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5396" y="464591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15%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51520" y="1728801"/>
            <a:ext cx="3672408" cy="3423252"/>
            <a:chOff x="251520" y="1728801"/>
            <a:chExt cx="3672408" cy="3423252"/>
          </a:xfrm>
        </p:grpSpPr>
        <p:sp>
          <p:nvSpPr>
            <p:cNvPr id="6" name="직사각형 5"/>
            <p:cNvSpPr/>
            <p:nvPr/>
          </p:nvSpPr>
          <p:spPr>
            <a:xfrm>
              <a:off x="468081" y="4005064"/>
              <a:ext cx="3304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Sum of previous PageRank values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906170" y="4509120"/>
                  <a:ext cx="2945750" cy="642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𝑣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→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𝐵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𝑢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/>
                                    <a:cs typeface="Calibri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cs typeface="Calibri" pitchFamily="34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∙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𝑃𝑅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𝑣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70" y="4509120"/>
                  <a:ext cx="2945750" cy="64293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111429" b="-156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/>
            <p:cNvCxnSpPr>
              <a:stCxn id="67" idx="2"/>
            </p:cNvCxnSpPr>
            <p:nvPr/>
          </p:nvCxnSpPr>
          <p:spPr>
            <a:xfrm>
              <a:off x="957132" y="2165693"/>
              <a:ext cx="968075" cy="54734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8" idx="2"/>
            </p:cNvCxnSpPr>
            <p:nvPr/>
          </p:nvCxnSpPr>
          <p:spPr>
            <a:xfrm flipV="1">
              <a:off x="950545" y="3062141"/>
              <a:ext cx="974662" cy="42877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9" idx="2"/>
              <a:endCxn id="65" idx="0"/>
            </p:cNvCxnSpPr>
            <p:nvPr/>
          </p:nvCxnSpPr>
          <p:spPr>
            <a:xfrm flipV="1">
              <a:off x="949181" y="2856207"/>
              <a:ext cx="976027" cy="53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한쪽 모서리가 잘린 사각형 64"/>
            <p:cNvSpPr/>
            <p:nvPr/>
          </p:nvSpPr>
          <p:spPr>
            <a:xfrm rot="10800000">
              <a:off x="1925208" y="2636912"/>
              <a:ext cx="389858" cy="438590"/>
            </a:xfrm>
            <a:prstGeom prst="snip1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76845" y="2713034"/>
              <a:ext cx="300991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baseline="-250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한쪽 모서리가 잘린 사각형 66"/>
            <p:cNvSpPr/>
            <p:nvPr/>
          </p:nvSpPr>
          <p:spPr>
            <a:xfrm rot="10800000">
              <a:off x="567274" y="194639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한쪽 모서리가 잘린 사각형 67"/>
            <p:cNvSpPr/>
            <p:nvPr/>
          </p:nvSpPr>
          <p:spPr>
            <a:xfrm rot="10800000">
              <a:off x="560687" y="327162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한쪽 모서리가 잘린 사각형 68"/>
            <p:cNvSpPr/>
            <p:nvPr/>
          </p:nvSpPr>
          <p:spPr>
            <a:xfrm rot="10800000">
              <a:off x="559323" y="264221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한쪽 모서리가 잘린 사각형 69"/>
            <p:cNvSpPr/>
            <p:nvPr/>
          </p:nvSpPr>
          <p:spPr>
            <a:xfrm rot="10800000">
              <a:off x="3210436" y="19597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한쪽 모서리가 잘린 사각형 70"/>
            <p:cNvSpPr/>
            <p:nvPr/>
          </p:nvSpPr>
          <p:spPr>
            <a:xfrm rot="10800000">
              <a:off x="3203849" y="328498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51520" y="1728801"/>
              <a:ext cx="3672408" cy="2187445"/>
            </a:xfrm>
            <a:prstGeom prst="roundRect">
              <a:avLst>
                <a:gd name="adj" fmla="val 586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961445" y="1728801"/>
            <a:ext cx="3995837" cy="3364045"/>
            <a:chOff x="4961445" y="1728801"/>
            <a:chExt cx="3995837" cy="3364045"/>
          </a:xfrm>
        </p:grpSpPr>
        <p:sp>
          <p:nvSpPr>
            <p:cNvPr id="61" name="한쪽 모서리가 잘린 사각형 60"/>
            <p:cNvSpPr/>
            <p:nvPr/>
          </p:nvSpPr>
          <p:spPr>
            <a:xfrm rot="10800000">
              <a:off x="6764435" y="2636912"/>
              <a:ext cx="389858" cy="438590"/>
            </a:xfrm>
            <a:prstGeom prst="snip1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445" y="3998076"/>
              <a:ext cx="3995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Probability of randomly selecting a page 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6609210" y="4578603"/>
                  <a:ext cx="1347166" cy="5142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  <a:cs typeface="Calibri" pitchFamily="34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altLang="ko-KR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10" y="4578603"/>
                  <a:ext cx="1347166" cy="5142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직사각형 50"/>
            <p:cNvSpPr/>
            <p:nvPr/>
          </p:nvSpPr>
          <p:spPr>
            <a:xfrm>
              <a:off x="6816072" y="2713034"/>
              <a:ext cx="300991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altLang="ko-KR" sz="2000" baseline="-250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한쪽 모서리가 잘린 사각형 52"/>
            <p:cNvSpPr/>
            <p:nvPr/>
          </p:nvSpPr>
          <p:spPr>
            <a:xfrm rot="10800000">
              <a:off x="5406501" y="1946398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한쪽 모서리가 잘린 사각형 53"/>
            <p:cNvSpPr/>
            <p:nvPr/>
          </p:nvSpPr>
          <p:spPr>
            <a:xfrm rot="10800000">
              <a:off x="5399914" y="3271623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한쪽 모서리가 잘린 사각형 57"/>
            <p:cNvSpPr/>
            <p:nvPr/>
          </p:nvSpPr>
          <p:spPr>
            <a:xfrm rot="10800000">
              <a:off x="5398550" y="2623551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한쪽 모서리가 잘린 사각형 61"/>
            <p:cNvSpPr/>
            <p:nvPr/>
          </p:nvSpPr>
          <p:spPr>
            <a:xfrm rot="10800000">
              <a:off x="8049663" y="1959759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한쪽 모서리가 잘린 사각형 62"/>
            <p:cNvSpPr/>
            <p:nvPr/>
          </p:nvSpPr>
          <p:spPr>
            <a:xfrm rot="10800000">
              <a:off x="8043076" y="3284984"/>
              <a:ext cx="389858" cy="43859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5066170" y="1728801"/>
              <a:ext cx="3672408" cy="2187445"/>
            </a:xfrm>
            <a:prstGeom prst="roundRect">
              <a:avLst>
                <a:gd name="adj" fmla="val 586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원형 화살표 86"/>
            <p:cNvSpPr/>
            <p:nvPr/>
          </p:nvSpPr>
          <p:spPr>
            <a:xfrm>
              <a:off x="6225870" y="2240487"/>
              <a:ext cx="706765" cy="835015"/>
            </a:xfrm>
            <a:prstGeom prst="circularArrow">
              <a:avLst>
                <a:gd name="adj1" fmla="val 10172"/>
                <a:gd name="adj2" fmla="val 1231154"/>
                <a:gd name="adj3" fmla="val 19752351"/>
                <a:gd name="adj4" fmla="val 13255274"/>
                <a:gd name="adj5" fmla="val 12209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2286786" y="5661248"/>
                <a:ext cx="4615588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𝑷𝑹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 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𝒗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/>
                                      <a:cs typeface="Calibri" pitchFamily="34" charset="0"/>
                                    </a:rPr>
                                    <m:t>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1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𝑷𝑹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/>
                                  <a:cs typeface="Calibri" pitchFamily="34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en-US" altLang="ko-KR" sz="1400" b="1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+  (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𝒅</m:t>
                      </m:r>
                      <m:r>
                        <a:rPr lang="en-US" altLang="ko-KR" sz="1400" b="1" i="1" smtClean="0">
                          <a:latin typeface="Cambria Math"/>
                          <a:cs typeface="Calibri" pitchFamily="34" charset="0"/>
                        </a:rPr>
                        <m:t>)∙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/>
                              <a:cs typeface="Calibri" pitchFamily="34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altLang="ko-KR" sz="1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86" y="5661248"/>
                <a:ext cx="4615588" cy="638380"/>
              </a:xfrm>
              <a:prstGeom prst="rect">
                <a:avLst/>
              </a:prstGeom>
              <a:blipFill rotWithShape="1">
                <a:blip r:embed="rId4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PageRank vs.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and </a:t>
            </a:r>
            <a:r>
              <a:rPr lang="en-US" altLang="ko-KR" dirty="0" err="1"/>
              <a:t>Brin</a:t>
            </a:r>
            <a:r>
              <a:rPr lang="en-US" altLang="ko-KR" dirty="0"/>
              <a:t> confused the two </a:t>
            </a:r>
            <a:r>
              <a:rPr lang="en-US" altLang="ko-KR" dirty="0" smtClean="0"/>
              <a:t>formulas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mistakenly claimed that the </a:t>
            </a:r>
            <a:r>
              <a:rPr lang="en-US" altLang="ko-KR" dirty="0" smtClean="0"/>
              <a:t>first </a:t>
            </a:r>
            <a:r>
              <a:rPr lang="en-US" altLang="ko-KR" dirty="0"/>
              <a:t>formula formed a probability distribution over web pages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Contradiction: the sum of all PageRank is one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92284" y="3381074"/>
                <a:ext cx="4135700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 (1)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4" y="3381074"/>
                <a:ext cx="4135700" cy="638380"/>
              </a:xfrm>
              <a:prstGeom prst="rect">
                <a:avLst/>
              </a:prstGeom>
              <a:blipFill rotWithShape="1">
                <a:blip r:embed="rId2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860032" y="3381074"/>
                <a:ext cx="3899073" cy="638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𝑃𝑅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   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    (2)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381074"/>
                <a:ext cx="3899073" cy="638380"/>
              </a:xfrm>
              <a:prstGeom prst="rect">
                <a:avLst/>
              </a:prstGeom>
              <a:blipFill rotWithShape="1">
                <a:blip r:embed="rId3"/>
                <a:stretch>
                  <a:fillRect t="-112500" b="-15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599003" y="4365104"/>
                <a:ext cx="1612957" cy="501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𝑑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  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03" y="4365104"/>
                <a:ext cx="1612957" cy="501291"/>
              </a:xfrm>
              <a:prstGeom prst="rect">
                <a:avLst/>
              </a:prstGeom>
              <a:blipFill rotWithShape="1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547664" y="4931876"/>
            <a:ext cx="32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It counts for all page’s probability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131840" y="3933056"/>
            <a:ext cx="216024" cy="28803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4727" y="6211907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* http</a:t>
            </a:r>
            <a:r>
              <a:rPr lang="en-US" altLang="ko-KR" sz="1200" dirty="0"/>
              <a:t>://en.wikipedia.org/wiki/PageRank#cite_note-originalpaper-4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0637" y="3208249"/>
            <a:ext cx="4192545" cy="940831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Topic-sensitive PageRank vs.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  <a:p>
            <a:pPr lvl="1"/>
            <a:r>
              <a:rPr lang="en-US" altLang="ko-KR" dirty="0" smtClean="0"/>
              <a:t>Query independent</a:t>
            </a:r>
          </a:p>
          <a:p>
            <a:pPr lvl="1"/>
            <a:r>
              <a:rPr lang="en-US" altLang="ko-KR" dirty="0" smtClean="0"/>
              <a:t>Preprocessing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Topic-sensitive PageRank</a:t>
            </a:r>
          </a:p>
          <a:p>
            <a:pPr lvl="1"/>
            <a:r>
              <a:rPr lang="en-US" altLang="ko-KR" dirty="0" smtClean="0"/>
              <a:t>Query dependent</a:t>
            </a:r>
          </a:p>
          <a:p>
            <a:pPr lvl="1"/>
            <a:r>
              <a:rPr lang="en-US" altLang="ko-KR" dirty="0" smtClean="0"/>
              <a:t>Preprocessing + query time processing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Example[1/3]: Preprocessing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topics</a:t>
            </a:r>
          </a:p>
          <a:p>
            <a:pPr lvl="1"/>
            <a:r>
              <a:rPr lang="en-US" altLang="ko-KR" dirty="0" smtClean="0"/>
              <a:t>Health and money</a:t>
            </a:r>
          </a:p>
          <a:p>
            <a:pPr lvl="1"/>
            <a:r>
              <a:rPr lang="en-US" altLang="ko-KR" dirty="0" smtClean="0"/>
              <a:t>Compute rank score of each topic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2331184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3051120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4473559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5175069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5895005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6597508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7317444" y="2702377"/>
            <a:ext cx="389858" cy="438590"/>
          </a:xfrm>
          <a:prstGeom prst="snip1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1683112" y="2702377"/>
            <a:ext cx="389858" cy="438590"/>
          </a:xfrm>
          <a:prstGeom prst="snip1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753623" y="2700907"/>
            <a:ext cx="389858" cy="440061"/>
            <a:chOff x="3186127" y="2635442"/>
            <a:chExt cx="389858" cy="440061"/>
          </a:xfrm>
        </p:grpSpPr>
        <p:sp>
          <p:nvSpPr>
            <p:cNvPr id="16" name="한쪽 모서리가 잘린 사각형 15"/>
            <p:cNvSpPr/>
            <p:nvPr/>
          </p:nvSpPr>
          <p:spPr>
            <a:xfrm rot="10800000">
              <a:off x="3186127" y="2636912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한쪽 모서리가 잘린 사각형 22"/>
            <p:cNvSpPr/>
            <p:nvPr/>
          </p:nvSpPr>
          <p:spPr>
            <a:xfrm rot="10800000">
              <a:off x="3381055" y="2636913"/>
              <a:ext cx="194930" cy="438590"/>
            </a:xfrm>
            <a:prstGeom prst="snip1Rect">
              <a:avLst>
                <a:gd name="adj" fmla="val 0"/>
              </a:avLst>
            </a:prstGeom>
            <a:solidFill>
              <a:srgbClr val="C0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한쪽 모서리가 잘린 사각형 24"/>
            <p:cNvSpPr/>
            <p:nvPr/>
          </p:nvSpPr>
          <p:spPr>
            <a:xfrm rot="10800000">
              <a:off x="3186127" y="2635442"/>
              <a:ext cx="389858" cy="438590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97847" y="407707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Health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081" y="5085184"/>
            <a:ext cx="855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Money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02129" y="4040973"/>
            <a:ext cx="3907802" cy="450306"/>
            <a:chOff x="1702129" y="4040973"/>
            <a:chExt cx="3907802" cy="450306"/>
          </a:xfrm>
        </p:grpSpPr>
        <p:sp>
          <p:nvSpPr>
            <p:cNvPr id="32" name="한쪽 모서리가 잘린 사각형 31"/>
            <p:cNvSpPr/>
            <p:nvPr/>
          </p:nvSpPr>
          <p:spPr>
            <a:xfrm rot="10800000">
              <a:off x="2350201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한쪽 모서리가 잘린 사각형 32"/>
            <p:cNvSpPr/>
            <p:nvPr/>
          </p:nvSpPr>
          <p:spPr>
            <a:xfrm rot="10800000">
              <a:off x="3070137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한쪽 모서리가 잘린 사각형 34"/>
            <p:cNvSpPr/>
            <p:nvPr/>
          </p:nvSpPr>
          <p:spPr>
            <a:xfrm rot="10800000">
              <a:off x="4464419" y="4042444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한쪽 모서리가 잘린 사각형 36"/>
            <p:cNvSpPr/>
            <p:nvPr/>
          </p:nvSpPr>
          <p:spPr>
            <a:xfrm rot="10800000">
              <a:off x="5220073" y="4052689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한쪽 모서리가 잘린 사각형 38"/>
            <p:cNvSpPr/>
            <p:nvPr/>
          </p:nvSpPr>
          <p:spPr>
            <a:xfrm rot="10800000">
              <a:off x="1702129" y="4042443"/>
              <a:ext cx="389858" cy="438590"/>
            </a:xfrm>
            <a:prstGeom prst="snip1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772640" y="4040973"/>
              <a:ext cx="389858" cy="440061"/>
              <a:chOff x="3186127" y="2635442"/>
              <a:chExt cx="389858" cy="440061"/>
            </a:xfrm>
          </p:grpSpPr>
          <p:sp>
            <p:nvSpPr>
              <p:cNvPr id="41" name="한쪽 모서리가 잘린 사각형 40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한쪽 모서리가 잘린 사각형 41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한쪽 모서리가 잘린 사각형 42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1710535" y="5085184"/>
            <a:ext cx="2459236" cy="440831"/>
            <a:chOff x="1710535" y="5085184"/>
            <a:chExt cx="2459236" cy="440831"/>
          </a:xfrm>
        </p:grpSpPr>
        <p:sp>
          <p:nvSpPr>
            <p:cNvPr id="44" name="한쪽 모서리가 잘린 사각형 43"/>
            <p:cNvSpPr/>
            <p:nvPr/>
          </p:nvSpPr>
          <p:spPr>
            <a:xfrm rot="10800000">
              <a:off x="2339753" y="5087423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한쪽 모서리가 잘린 사각형 45"/>
            <p:cNvSpPr/>
            <p:nvPr/>
          </p:nvSpPr>
          <p:spPr>
            <a:xfrm rot="10800000">
              <a:off x="3059833" y="5087425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한쪽 모서리가 잘린 사각형 47"/>
            <p:cNvSpPr/>
            <p:nvPr/>
          </p:nvSpPr>
          <p:spPr>
            <a:xfrm rot="10800000">
              <a:off x="3779913" y="5085184"/>
              <a:ext cx="389858" cy="438590"/>
            </a:xfrm>
            <a:prstGeom prst="snip1Rect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710535" y="5085953"/>
              <a:ext cx="389858" cy="440061"/>
              <a:chOff x="3186127" y="2635442"/>
              <a:chExt cx="389858" cy="440061"/>
            </a:xfrm>
          </p:grpSpPr>
          <p:sp>
            <p:nvSpPr>
              <p:cNvPr id="50" name="한쪽 모서리가 잘린 사각형 49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solidFill>
                <a:srgbClr val="00B05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한쪽 모서리가 잘린 사각형 50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solidFill>
                <a:srgbClr val="C0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한쪽 모서리가 잘린 사각형 51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1682349" y="2702378"/>
            <a:ext cx="6024190" cy="440061"/>
            <a:chOff x="1385266" y="3427530"/>
            <a:chExt cx="6024190" cy="440061"/>
          </a:xfrm>
        </p:grpSpPr>
        <p:sp>
          <p:nvSpPr>
            <p:cNvPr id="55" name="한쪽 모서리가 잘린 사각형 54"/>
            <p:cNvSpPr/>
            <p:nvPr/>
          </p:nvSpPr>
          <p:spPr>
            <a:xfrm rot="10800000">
              <a:off x="203333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한쪽 모서리가 잘린 사각형 55"/>
            <p:cNvSpPr/>
            <p:nvPr/>
          </p:nvSpPr>
          <p:spPr>
            <a:xfrm rot="10800000">
              <a:off x="2753274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한쪽 모서리가 잘린 사각형 56"/>
            <p:cNvSpPr/>
            <p:nvPr/>
          </p:nvSpPr>
          <p:spPr>
            <a:xfrm rot="10800000">
              <a:off x="417571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한쪽 모서리가 잘린 사각형 57"/>
            <p:cNvSpPr/>
            <p:nvPr/>
          </p:nvSpPr>
          <p:spPr>
            <a:xfrm rot="10800000">
              <a:off x="4877223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한쪽 모서리가 잘린 사각형 58"/>
            <p:cNvSpPr/>
            <p:nvPr/>
          </p:nvSpPr>
          <p:spPr>
            <a:xfrm rot="10800000">
              <a:off x="5597159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한쪽 모서리가 잘린 사각형 59"/>
            <p:cNvSpPr/>
            <p:nvPr/>
          </p:nvSpPr>
          <p:spPr>
            <a:xfrm rot="10800000">
              <a:off x="6299662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한쪽 모서리가 잘린 사각형 60"/>
            <p:cNvSpPr/>
            <p:nvPr/>
          </p:nvSpPr>
          <p:spPr>
            <a:xfrm rot="10800000">
              <a:off x="7019598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한쪽 모서리가 잘린 사각형 61"/>
            <p:cNvSpPr/>
            <p:nvPr/>
          </p:nvSpPr>
          <p:spPr>
            <a:xfrm rot="10800000">
              <a:off x="1385266" y="3429000"/>
              <a:ext cx="389858" cy="43859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455777" y="3427530"/>
              <a:ext cx="389858" cy="440061"/>
              <a:chOff x="3186127" y="2635442"/>
              <a:chExt cx="389858" cy="440061"/>
            </a:xfrm>
            <a:solidFill>
              <a:schemeClr val="bg1"/>
            </a:solidFill>
          </p:grpSpPr>
          <p:sp>
            <p:nvSpPr>
              <p:cNvPr id="64" name="한쪽 모서리가 잘린 사각형 63"/>
              <p:cNvSpPr/>
              <p:nvPr/>
            </p:nvSpPr>
            <p:spPr>
              <a:xfrm rot="10800000">
                <a:off x="3186127" y="263691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한쪽 모서리가 잘린 사각형 64"/>
              <p:cNvSpPr/>
              <p:nvPr/>
            </p:nvSpPr>
            <p:spPr>
              <a:xfrm rot="10800000">
                <a:off x="3381055" y="2636913"/>
                <a:ext cx="194930" cy="438590"/>
              </a:xfrm>
              <a:prstGeom prst="snip1Rect">
                <a:avLst>
                  <a:gd name="adj" fmla="val 0"/>
                </a:avLst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한쪽 모서리가 잘린 사각형 65"/>
              <p:cNvSpPr/>
              <p:nvPr/>
            </p:nvSpPr>
            <p:spPr>
              <a:xfrm rot="10800000">
                <a:off x="3186127" y="2635442"/>
                <a:ext cx="389858" cy="438590"/>
              </a:xfrm>
              <a:prstGeom prst="snip1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1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646</Words>
  <Application>Microsoft Office PowerPoint</Application>
  <PresentationFormat>화면 슬라이드 쇼(4:3)</PresentationFormat>
  <Paragraphs>122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SNU IDB Lab.</vt:lpstr>
      <vt:lpstr>Topic-sensitive PageRank</vt:lpstr>
      <vt:lpstr>Outline</vt:lpstr>
      <vt:lpstr>Simplified PageRank</vt:lpstr>
      <vt:lpstr>Confusion of PageRank formula</vt:lpstr>
      <vt:lpstr>Random Surfer Model</vt:lpstr>
      <vt:lpstr>Probability of a Page Receiving PR Value</vt:lpstr>
      <vt:lpstr>PageRank vs. PageRank</vt:lpstr>
      <vt:lpstr>Topic-sensitive PageRank vs. PageRank</vt:lpstr>
      <vt:lpstr>Example[1/3]: Preprocessing</vt:lpstr>
      <vt:lpstr>Example[2/3]: Preprocessing</vt:lpstr>
      <vt:lpstr>Example[3/3]: Query time processing</vt:lpstr>
      <vt:lpstr>Experimental Setup</vt:lpstr>
      <vt:lpstr>Results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395</cp:revision>
  <dcterms:created xsi:type="dcterms:W3CDTF">2006-10-05T04:04:58Z</dcterms:created>
  <dcterms:modified xsi:type="dcterms:W3CDTF">2013-01-16T04:52:32Z</dcterms:modified>
</cp:coreProperties>
</file>