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361" r:id="rId3"/>
    <p:sldId id="495" r:id="rId4"/>
    <p:sldId id="496" r:id="rId5"/>
    <p:sldId id="497" r:id="rId6"/>
    <p:sldId id="499" r:id="rId7"/>
    <p:sldId id="498" r:id="rId8"/>
    <p:sldId id="500" r:id="rId9"/>
    <p:sldId id="501" r:id="rId10"/>
    <p:sldId id="502" r:id="rId11"/>
    <p:sldId id="506" r:id="rId12"/>
    <p:sldId id="504" r:id="rId13"/>
    <p:sldId id="507" r:id="rId14"/>
    <p:sldId id="509" r:id="rId15"/>
    <p:sldId id="51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754" autoAdjust="0"/>
  </p:normalViewPr>
  <p:slideViewPr>
    <p:cSldViewPr>
      <p:cViewPr varScale="1">
        <p:scale>
          <a:sx n="80" d="100"/>
          <a:sy n="80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1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시뮬레이션 테크닉의 일종이다</a:t>
            </a:r>
            <a:endParaRPr lang="en-US" altLang="ko-KR" dirty="0" smtClean="0"/>
          </a:p>
          <a:p>
            <a:r>
              <a:rPr lang="ko-KR" altLang="en-US" dirty="0" smtClean="0"/>
              <a:t>입력변수를 확률함수로 보고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발생시켜서 적합한 값만을 취하며 나머지 값을 버림으로써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근사한 결과값을 얻는 방법</a:t>
            </a:r>
            <a:endParaRPr lang="en-US" altLang="ko-KR" dirty="0" smtClean="0"/>
          </a:p>
          <a:p>
            <a:r>
              <a:rPr lang="ko-KR" altLang="en-US" dirty="0" smtClean="0"/>
              <a:t>한마디로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확률을 이용한 근사값 계산식 정도로 이해하면 된다</a:t>
            </a:r>
            <a:endParaRPr lang="en-US" altLang="ko-KR" dirty="0" smtClean="0"/>
          </a:p>
          <a:p>
            <a:r>
              <a:rPr lang="ko-KR" altLang="en-US" dirty="0" smtClean="0"/>
              <a:t>확률변수에 의거한 방법이기 때문에</a:t>
            </a:r>
            <a:r>
              <a:rPr lang="en-US" altLang="ko-KR" dirty="0" smtClean="0"/>
              <a:t>, 1949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Metropolis </a:t>
            </a:r>
            <a:r>
              <a:rPr lang="en-US" altLang="ko-KR" dirty="0" err="1" smtClean="0"/>
              <a:t>Uram</a:t>
            </a:r>
            <a:r>
              <a:rPr lang="ko-KR" altLang="en-US" dirty="0" smtClean="0"/>
              <a:t>이 모나코의 유명한 도박의 도시 </a:t>
            </a:r>
            <a:r>
              <a:rPr lang="en-US" altLang="ko-KR" dirty="0" err="1" smtClean="0"/>
              <a:t>monte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carlo</a:t>
            </a:r>
            <a:r>
              <a:rPr lang="ko-KR" altLang="en-US" dirty="0" smtClean="0"/>
              <a:t>의 이름을 </a:t>
            </a:r>
            <a:r>
              <a:rPr lang="ko-KR" altLang="en-US" dirty="0" err="1" smtClean="0"/>
              <a:t>본따</a:t>
            </a:r>
            <a:r>
              <a:rPr lang="ko-KR" altLang="en-US" dirty="0" smtClean="0"/>
              <a:t> 명명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9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Markov Chain Monte </a:t>
            </a:r>
            <a:r>
              <a:rPr lang="en-US" altLang="ko-KR" sz="2800" dirty="0" smtClean="0"/>
              <a:t>Carlo for LDA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Andrieu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 D.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Freitas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Doucet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 Introduction to MCMC for Machine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Learning, 2003.</a:t>
            </a:r>
          </a:p>
          <a:p>
            <a:pPr latinLnBrk="0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R. M. Neal, Probabilistic Inference Using Markov Chain Monte Carlo Methods,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1993.</a:t>
            </a:r>
          </a:p>
          <a:p>
            <a:pPr latinLnBrk="0"/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A.A., "Extension of the limit theorems of probability theory to a sum of variables connected in a chain," John Wiley and Sons, 1971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 24, 2015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Gibbs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MCMC algorithm for obtaining a sequence of observations</a:t>
            </a:r>
          </a:p>
          <a:p>
            <a:pPr lvl="1"/>
            <a:r>
              <a:rPr lang="en-US" altLang="ko-KR" dirty="0" smtClean="0"/>
              <a:t>approximated from a specified multivariate probability distribution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Commonly used</a:t>
            </a:r>
          </a:p>
          <a:p>
            <a:pPr lvl="1"/>
            <a:r>
              <a:rPr lang="en-US" altLang="ko-KR" dirty="0" smtClean="0"/>
              <a:t>as a means of statistical inference (Especially Bayesian inference)</a:t>
            </a:r>
          </a:p>
          <a:p>
            <a:endParaRPr lang="en-US" altLang="ko-KR" dirty="0"/>
          </a:p>
          <a:p>
            <a:r>
              <a:rPr lang="en-US" altLang="ko-KR" dirty="0" smtClean="0"/>
              <a:t>Generate a Markov chain of samples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Samples from the beginning of the chain</a:t>
            </a:r>
          </a:p>
          <a:p>
            <a:pPr lvl="1"/>
            <a:r>
              <a:rPr lang="en-US" altLang="ko-KR" dirty="0" smtClean="0"/>
              <a:t>May not accurately represent the desired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Gibbs Sampling Example: : Normal Dist. Estimation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(as Input data): 10, 13, 15, 11 9, 18, 20, 17, </a:t>
            </a:r>
            <a:r>
              <a:rPr lang="en-US" altLang="ko-KR" dirty="0" smtClean="0"/>
              <a:t>23,21</a:t>
            </a:r>
            <a:endParaRPr lang="en-US" altLang="ko-KR" dirty="0"/>
          </a:p>
        </p:txBody>
      </p:sp>
      <p:pic>
        <p:nvPicPr>
          <p:cNvPr id="4" name="Picture 2" descr="C:\Users\Administrator\Desktop\picca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4587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\Desktop\picca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02" y="1412776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piccap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2" y="1425841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esktop\piccap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67" y="1412777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\Desktop\picca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" y="4289708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istrator\Desktop\piccap\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03" y="4282555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istrator\Desktop\picca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0" y="4282555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Administrator\Desktop\piccap\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67" y="4276890"/>
            <a:ext cx="2244007" cy="2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475656" y="2132856"/>
            <a:ext cx="131202" cy="1575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23241" y="6237312"/>
            <a:ext cx="131202" cy="1575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66" y="1425841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1600" b="1" baseline="30000" dirty="0" smtClean="0">
                <a:latin typeface="Calibri" pitchFamily="34" charset="0"/>
                <a:cs typeface="Calibri" pitchFamily="34" charset="0"/>
              </a:rPr>
              <a:t>st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test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66" y="4282555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1600" b="1" baseline="30000" dirty="0" smtClean="0">
                <a:latin typeface="Calibri" pitchFamily="34" charset="0"/>
                <a:cs typeface="Calibri" pitchFamily="34" charset="0"/>
              </a:rPr>
              <a:t>nd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 test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altLang="ko-KR" sz="1600" b="1" i="1">
                          <a:latin typeface="Cambria Math"/>
                        </a:rPr>
                        <m:t>~</m:t>
                      </m:r>
                      <m:r>
                        <a:rPr lang="en-US" altLang="ko-KR" sz="16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𝝁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3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Gibbs Sampling Example: </a:t>
            </a:r>
            <a:r>
              <a:rPr lang="en-US" altLang="ko-KR" dirty="0"/>
              <a:t>: Normal Dist. </a:t>
            </a:r>
            <a:r>
              <a:rPr lang="en-US" altLang="ko-KR" dirty="0" smtClean="0"/>
              <a:t>Estimation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(as Input data): 10, 13, 15, 11 9, 18, 20, 17, 23,21</a:t>
            </a:r>
          </a:p>
          <a:p>
            <a:endParaRPr lang="ko-KR" altLang="en-US" dirty="0"/>
          </a:p>
        </p:txBody>
      </p:sp>
      <p:pic>
        <p:nvPicPr>
          <p:cNvPr id="3078" name="Picture 6" descr="C:\Users\Administrator\Desktop\picca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816424" cy="43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strator\Desktop\picca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816424" cy="43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altLang="ko-KR" sz="1600" b="1" i="1">
                          <a:latin typeface="Cambria Math"/>
                        </a:rPr>
                        <m:t>~</m:t>
                      </m:r>
                      <m:r>
                        <a:rPr lang="en-US" altLang="ko-KR" sz="16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𝝁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830" y="1074293"/>
                <a:ext cx="1319079" cy="3702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Posterior probability</a:t>
            </a:r>
          </a:p>
          <a:p>
            <a:pPr lvl="1"/>
            <a:r>
              <a:rPr lang="en-US" altLang="ko-KR" dirty="0" smtClean="0"/>
              <a:t>Consequence of two antecedents</a:t>
            </a:r>
          </a:p>
          <a:p>
            <a:pPr lvl="2"/>
            <a:r>
              <a:rPr lang="en-US" altLang="ko-KR" dirty="0" smtClean="0"/>
              <a:t>Prior probability</a:t>
            </a:r>
          </a:p>
          <a:p>
            <a:pPr lvl="2"/>
            <a:r>
              <a:rPr lang="en-US" altLang="ko-KR" dirty="0" smtClean="0"/>
              <a:t>Likelihood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ko-KR" b="0" i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x</m:t>
                          </m:r>
                        </m:e>
                        <m:e>
                          <m:r>
                            <a:rPr lang="ko-KR" alt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ko-KR" altLang="en-US" i="1">
                          <a:latin typeface="Cambria Math"/>
                          <a:ea typeface="Cambria Math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53136"/>
                <a:ext cx="305096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708920"/>
                <a:ext cx="2441373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843808" y="4314582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posterior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1128" y="431458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likelihood   x   prior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23928" y="5281468"/>
                <a:ext cx="1318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1400" b="1" i="1">
                          <a:latin typeface="Cambria Math" pitchFamily="18" charset="0"/>
                          <a:ea typeface="Cambria Math" pitchFamily="18" charset="0"/>
                        </a:rPr>
                        <m:t>Θ</m:t>
                      </m:r>
                      <m:r>
                        <a:rPr lang="en-US" altLang="ko-KR" sz="1400" b="1" i="1" smtClean="0"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𝑩𝒆𝒕𝒂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,</m:t>
                      </m:r>
                      <m:r>
                        <a:rPr lang="ko-KR" alt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𝜷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281468"/>
                <a:ext cx="131883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104" y="5292637"/>
                <a:ext cx="1215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292637"/>
                <a:ext cx="121551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5776" y="5296628"/>
                <a:ext cx="1138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~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𝑩𝒊𝒏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,</m:t>
                          </m:r>
                          <m:r>
                            <a:rPr lang="ko-KR" altLang="en-US" sz="1400" b="1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 i="1" dirty="0">
                  <a:solidFill>
                    <a:schemeClr val="tx1"/>
                  </a:solidFill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296628"/>
                <a:ext cx="113881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6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</a:t>
            </a:r>
            <a:r>
              <a:rPr lang="en-US" altLang="ko-KR" dirty="0" smtClean="0"/>
              <a:t>inference using Gibbs 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M    </a:t>
            </a:r>
            <a:r>
              <a:rPr lang="en-US" altLang="ko-KR" dirty="0"/>
              <a:t>&lt;- 5000       # length of chain</a:t>
            </a:r>
          </a:p>
          <a:p>
            <a:pPr marL="0" indent="0">
              <a:buNone/>
            </a:pPr>
            <a:r>
              <a:rPr lang="en-US" altLang="ko-KR" dirty="0"/>
              <a:t>burn &lt;- 1000       # burn-in length</a:t>
            </a:r>
          </a:p>
          <a:p>
            <a:pPr marL="0" indent="0">
              <a:buNone/>
            </a:pPr>
            <a:r>
              <a:rPr lang="en-US" altLang="ko-KR" dirty="0"/>
              <a:t>n &lt;- 16</a:t>
            </a:r>
          </a:p>
          <a:p>
            <a:pPr marL="0" indent="0">
              <a:buNone/>
            </a:pPr>
            <a:r>
              <a:rPr lang="en-US" altLang="ko-KR" dirty="0"/>
              <a:t>a &lt;- 2</a:t>
            </a:r>
          </a:p>
          <a:p>
            <a:pPr marL="0" indent="0">
              <a:buNone/>
            </a:pPr>
            <a:r>
              <a:rPr lang="en-US" altLang="ko-KR" dirty="0"/>
              <a:t>b &lt;- 4</a:t>
            </a:r>
          </a:p>
          <a:p>
            <a:pPr marL="0" indent="0">
              <a:buNone/>
            </a:pPr>
            <a:r>
              <a:rPr lang="en-US" altLang="ko-KR" dirty="0"/>
              <a:t>k &lt;- 10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X </a:t>
            </a:r>
            <a:r>
              <a:rPr lang="en-US" altLang="ko-KR" dirty="0"/>
              <a:t>&lt;- matrix(</a:t>
            </a:r>
            <a:r>
              <a:rPr lang="en-US" altLang="ko-KR" dirty="0" err="1"/>
              <a:t>nrow</a:t>
            </a:r>
            <a:r>
              <a:rPr lang="en-US" altLang="ko-KR" dirty="0"/>
              <a:t>=M)</a:t>
            </a:r>
          </a:p>
          <a:p>
            <a:pPr marL="0" indent="0">
              <a:buNone/>
            </a:pPr>
            <a:r>
              <a:rPr lang="en-US" altLang="ko-KR" dirty="0" err="1"/>
              <a:t>th</a:t>
            </a:r>
            <a:r>
              <a:rPr lang="en-US" altLang="ko-KR" dirty="0"/>
              <a:t> &lt;- </a:t>
            </a:r>
            <a:r>
              <a:rPr lang="en-US" altLang="ko-KR" dirty="0" err="1"/>
              <a:t>rbeta</a:t>
            </a:r>
            <a:r>
              <a:rPr lang="en-US" altLang="ko-KR" dirty="0"/>
              <a:t>(1,1,1)</a:t>
            </a:r>
          </a:p>
          <a:p>
            <a:pPr marL="0" indent="0">
              <a:buNone/>
            </a:pPr>
            <a:r>
              <a:rPr lang="en-US" altLang="ko-KR" dirty="0"/>
              <a:t>X[1] &lt;- </a:t>
            </a:r>
            <a:r>
              <a:rPr lang="en-US" altLang="ko-KR" dirty="0" err="1"/>
              <a:t>rbinom</a:t>
            </a:r>
            <a:r>
              <a:rPr lang="en-US" altLang="ko-KR" dirty="0"/>
              <a:t>(1, n, </a:t>
            </a:r>
            <a:r>
              <a:rPr lang="en-US" altLang="ko-KR" dirty="0" err="1"/>
              <a:t>th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for(i in 2:M){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thTmp</a:t>
            </a:r>
            <a:r>
              <a:rPr lang="en-US" altLang="ko-KR" dirty="0"/>
              <a:t> &lt;- </a:t>
            </a:r>
            <a:r>
              <a:rPr lang="en-US" altLang="ko-KR" dirty="0" err="1">
                <a:solidFill>
                  <a:srgbClr val="C00000"/>
                </a:solidFill>
              </a:rPr>
              <a:t>rbeta</a:t>
            </a:r>
            <a:r>
              <a:rPr lang="en-US" altLang="ko-KR" dirty="0">
                <a:solidFill>
                  <a:srgbClr val="C00000"/>
                </a:solidFill>
              </a:rPr>
              <a:t>(1, X[i-1]+a, n-X[i-1]+b)</a:t>
            </a:r>
          </a:p>
          <a:p>
            <a:pPr marL="0" indent="0">
              <a:buNone/>
            </a:pPr>
            <a:r>
              <a:rPr lang="en-US" altLang="ko-KR" dirty="0"/>
              <a:t>  X[i] &lt;- </a:t>
            </a:r>
            <a:r>
              <a:rPr lang="en-US" altLang="ko-KR" dirty="0" err="1">
                <a:solidFill>
                  <a:srgbClr val="C00000"/>
                </a:solidFill>
              </a:rPr>
              <a:t>rbinom</a:t>
            </a:r>
            <a:r>
              <a:rPr lang="en-US" altLang="ko-KR" dirty="0">
                <a:solidFill>
                  <a:srgbClr val="C00000"/>
                </a:solidFill>
              </a:rPr>
              <a:t>(1, n, </a:t>
            </a:r>
            <a:r>
              <a:rPr lang="en-US" altLang="ko-KR" dirty="0" err="1">
                <a:solidFill>
                  <a:srgbClr val="C00000"/>
                </a:solidFill>
              </a:rPr>
              <a:t>thTmp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Chain </a:t>
            </a:r>
            <a:r>
              <a:rPr lang="ko-KR" altLang="en-US" dirty="0"/>
              <a:t>에서 처음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ko-KR" altLang="en-US" dirty="0" smtClean="0"/>
              <a:t>관측 값 </a:t>
            </a:r>
            <a:r>
              <a:rPr lang="ko-KR" altLang="en-US" dirty="0"/>
              <a:t>제거</a:t>
            </a:r>
          </a:p>
          <a:p>
            <a:pPr marL="0" indent="0">
              <a:buNone/>
            </a:pPr>
            <a:r>
              <a:rPr lang="en-US" altLang="ko-KR" dirty="0"/>
              <a:t>x &lt;- X[</a:t>
            </a:r>
            <a:r>
              <a:rPr lang="en-US" altLang="ko-KR" dirty="0" err="1">
                <a:solidFill>
                  <a:srgbClr val="C00000"/>
                </a:solidFill>
              </a:rPr>
              <a:t>burn:M</a:t>
            </a:r>
            <a:r>
              <a:rPr lang="en-US" altLang="ko-KR" dirty="0"/>
              <a:t>, ]</a:t>
            </a:r>
          </a:p>
          <a:p>
            <a:pPr marL="0" indent="0">
              <a:buNone/>
            </a:pPr>
            <a:r>
              <a:rPr lang="en-US" altLang="ko-KR" dirty="0"/>
              <a:t>Gibbs &lt;- table(factor(x, levels=c(0:16)))</a:t>
            </a:r>
          </a:p>
          <a:p>
            <a:pPr marL="0" indent="0">
              <a:buNone/>
            </a:pPr>
            <a:r>
              <a:rPr lang="en-US" altLang="ko-KR" dirty="0" err="1"/>
              <a:t>barplot</a:t>
            </a:r>
            <a:r>
              <a:rPr lang="en-US" altLang="ko-KR" dirty="0"/>
              <a:t>(Gibbs)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 descr="C:\Users\Administrator\Desktop\piccap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383092" cy="3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</a:t>
            </a:r>
            <a:r>
              <a:rPr lang="en-US" altLang="ko-KR" dirty="0" smtClean="0"/>
              <a:t>Sampling: Bayesian inference in LDA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original paper (by David </a:t>
            </a:r>
            <a:r>
              <a:rPr lang="en-US" altLang="ko-KR" dirty="0" err="1" smtClean="0"/>
              <a:t>Blei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Used a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Bayes approximation of the posterior distribution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Alternative inference techniques use</a:t>
            </a:r>
          </a:p>
          <a:p>
            <a:pPr lvl="1"/>
            <a:r>
              <a:rPr lang="en-US" altLang="ko-KR" dirty="0" smtClean="0"/>
              <a:t>Gibbs sampling and expectation propagation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EM algorithm is used in PLSA</a:t>
            </a:r>
          </a:p>
          <a:p>
            <a:pPr lvl="1"/>
            <a:r>
              <a:rPr lang="en-US" altLang="ko-KR" dirty="0" smtClean="0"/>
              <a:t>Good for computing parameters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MCMC is used in LDA</a:t>
            </a:r>
          </a:p>
          <a:p>
            <a:pPr lvl="1"/>
            <a:r>
              <a:rPr lang="en-US" altLang="ko-KR" dirty="0" smtClean="0"/>
              <a:t>MCMC is better than EM</a:t>
            </a:r>
          </a:p>
          <a:p>
            <a:pPr lvl="2"/>
            <a:r>
              <a:rPr lang="en-US" altLang="ko-KR" dirty="0" smtClean="0"/>
              <a:t>When a problem has too many parameters to 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</a:p>
          <a:p>
            <a:r>
              <a:rPr lang="en-US" altLang="ko-KR" dirty="0" smtClean="0"/>
              <a:t>Monte Carlo Method</a:t>
            </a:r>
          </a:p>
          <a:p>
            <a:r>
              <a:rPr lang="en-US" altLang="ko-KR" dirty="0"/>
              <a:t>Markov Chain Monte Carlo</a:t>
            </a:r>
            <a:endParaRPr lang="en-US" altLang="ko-KR" dirty="0" smtClean="0"/>
          </a:p>
          <a:p>
            <a:r>
              <a:rPr lang="en-US" altLang="ko-KR" dirty="0" smtClean="0"/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Markov chain</a:t>
            </a:r>
          </a:p>
          <a:p>
            <a:pPr lvl="1"/>
            <a:r>
              <a:rPr lang="en-US" altLang="ko-KR" dirty="0" smtClean="0"/>
              <a:t>Stochastic model to estimate a set of progress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Random walk</a:t>
            </a:r>
          </a:p>
          <a:p>
            <a:pPr lvl="1"/>
            <a:r>
              <a:rPr lang="en-US" altLang="ko-KR" dirty="0" smtClean="0"/>
              <a:t>Path that consists of a succession of random steps</a:t>
            </a:r>
          </a:p>
          <a:p>
            <a:pPr lvl="1"/>
            <a:r>
              <a:rPr lang="en-US" altLang="ko-KR" dirty="0" smtClean="0"/>
              <a:t>One-dimensional random walk = Markov chain</a:t>
            </a:r>
          </a:p>
        </p:txBody>
      </p:sp>
      <p:pic>
        <p:nvPicPr>
          <p:cNvPr id="1026" name="Picture 2" descr="C:\Users\Administrator\Desktop\420px-Random_Walk_example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" t="8112" r="8093" b="5467"/>
          <a:stretch/>
        </p:blipFill>
        <p:spPr bwMode="auto">
          <a:xfrm>
            <a:off x="5940152" y="3284984"/>
            <a:ext cx="2802416" cy="213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143727" y="4317878"/>
            <a:ext cx="25335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831856" y="1836637"/>
                <a:ext cx="5616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  <a:cs typeface="Calibri" pitchFamily="34" charset="0"/>
                      </a:rPr>
                      <m:t>Pr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 |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altLang="ko-KR" sz="16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  <a:cs typeface="Calibri" pitchFamily="34" charset="0"/>
                      </a:rPr>
                      <m:t>Pr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1836637"/>
                <a:ext cx="561662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835696" y="4043282"/>
                <a:ext cx="2044472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ko-KR" sz="12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43282"/>
                <a:ext cx="2044472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835698" y="4683860"/>
                <a:ext cx="2044469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itchFamily="18" charset="0"/>
                          <a:ea typeface="Cambria Math" pitchFamily="18" charset="0"/>
                          <a:cs typeface="Calibri" pitchFamily="34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itchFamily="18" charset="0"/>
                                  <a:ea typeface="Cambria Math" pitchFamily="18" charset="0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itchFamily="18" charset="0"/>
                          <a:ea typeface="Cambria Math" pitchFamily="18" charset="0"/>
                          <a:cs typeface="Calibri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itchFamily="18" charset="0"/>
                                      <a:ea typeface="Cambria Math" pitchFamily="18" charset="0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itchFamily="18" charset="0"/>
                              <a:ea typeface="Cambria Math" pitchFamily="18" charset="0"/>
                              <a:cs typeface="Calibri" pitchFamily="34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ko-KR" altLang="ko-KR" sz="1200" i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8" y="4683860"/>
                <a:ext cx="2044469" cy="617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E.g., Deterministic system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Markov Chain is non-deterministic system</a:t>
            </a:r>
          </a:p>
          <a:p>
            <a:pPr lvl="1"/>
            <a:r>
              <a:rPr lang="en-US" altLang="ko-KR" dirty="0" err="1" smtClean="0"/>
              <a:t>Memorylessness</a:t>
            </a:r>
            <a:r>
              <a:rPr lang="en-US" altLang="ko-KR" dirty="0" smtClean="0"/>
              <a:t> and random state-transition model</a:t>
            </a:r>
          </a:p>
          <a:p>
            <a:pPr lvl="1"/>
            <a:r>
              <a:rPr lang="en-US" altLang="ko-KR" dirty="0" smtClean="0"/>
              <a:t>Assumption: Next state depends only on the current state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Chain (Cont.)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060321" y="2156094"/>
            <a:ext cx="749438" cy="793764"/>
            <a:chOff x="277857" y="2156094"/>
            <a:chExt cx="749438" cy="793764"/>
          </a:xfrm>
        </p:grpSpPr>
        <p:sp>
          <p:nvSpPr>
            <p:cNvPr id="38" name="타원 37"/>
            <p:cNvSpPr/>
            <p:nvPr/>
          </p:nvSpPr>
          <p:spPr>
            <a:xfrm>
              <a:off x="27785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8723"/>
            <a:stretch/>
          </p:blipFill>
          <p:spPr bwMode="auto">
            <a:xfrm>
              <a:off x="282000" y="2291058"/>
              <a:ext cx="737089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29316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spring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350784" y="2156094"/>
            <a:ext cx="751810" cy="799330"/>
            <a:chOff x="1421066" y="2156094"/>
            <a:chExt cx="751810" cy="799330"/>
          </a:xfrm>
        </p:grpSpPr>
        <p:sp>
          <p:nvSpPr>
            <p:cNvPr id="48" name="타원 47"/>
            <p:cNvSpPr/>
            <p:nvPr/>
          </p:nvSpPr>
          <p:spPr>
            <a:xfrm>
              <a:off x="1421066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36376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summer</a:t>
              </a:r>
            </a:p>
          </p:txBody>
        </p:sp>
        <p:pic>
          <p:nvPicPr>
            <p:cNvPr id="51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58928"/>
            <a:stretch/>
          </p:blipFill>
          <p:spPr bwMode="auto">
            <a:xfrm>
              <a:off x="1432098" y="2296624"/>
              <a:ext cx="740778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4683342" y="2156094"/>
            <a:ext cx="749438" cy="811963"/>
            <a:chOff x="2874927" y="2156094"/>
            <a:chExt cx="749438" cy="811963"/>
          </a:xfrm>
        </p:grpSpPr>
        <p:sp>
          <p:nvSpPr>
            <p:cNvPr id="52" name="타원 51"/>
            <p:cNvSpPr/>
            <p:nvPr/>
          </p:nvSpPr>
          <p:spPr>
            <a:xfrm>
              <a:off x="287492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9023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fall</a:t>
              </a:r>
            </a:p>
          </p:txBody>
        </p:sp>
        <p:pic>
          <p:nvPicPr>
            <p:cNvPr id="55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0000" b="8722"/>
            <a:stretch/>
          </p:blipFill>
          <p:spPr bwMode="auto">
            <a:xfrm>
              <a:off x="2882618" y="2309257"/>
              <a:ext cx="737089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6029176" y="2156094"/>
            <a:ext cx="760415" cy="806630"/>
            <a:chOff x="3897640" y="2156094"/>
            <a:chExt cx="760415" cy="806630"/>
          </a:xfrm>
        </p:grpSpPr>
        <p:sp>
          <p:nvSpPr>
            <p:cNvPr id="57" name="타원 56"/>
            <p:cNvSpPr/>
            <p:nvPr/>
          </p:nvSpPr>
          <p:spPr>
            <a:xfrm>
              <a:off x="3908617" y="2156094"/>
              <a:ext cx="749438" cy="7090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23927" y="2192109"/>
              <a:ext cx="69217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winter</a:t>
              </a:r>
            </a:p>
          </p:txBody>
        </p:sp>
        <p:pic>
          <p:nvPicPr>
            <p:cNvPr id="60" name="Picture 2" descr="C:\Users\Administrator\Desktop\1988007051_1381013017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 b="8928"/>
            <a:stretch/>
          </p:blipFill>
          <p:spPr bwMode="auto">
            <a:xfrm>
              <a:off x="3897640" y="2303924"/>
              <a:ext cx="740778" cy="6588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직선 연결선 62"/>
          <p:cNvCxnSpPr/>
          <p:nvPr/>
        </p:nvCxnSpPr>
        <p:spPr>
          <a:xfrm>
            <a:off x="2936058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20057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562987" y="2504816"/>
            <a:ext cx="32094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호 66"/>
          <p:cNvSpPr/>
          <p:nvPr/>
        </p:nvSpPr>
        <p:spPr>
          <a:xfrm>
            <a:off x="2490695" y="1628800"/>
            <a:ext cx="3925346" cy="1284440"/>
          </a:xfrm>
          <a:prstGeom prst="arc">
            <a:avLst>
              <a:gd name="adj1" fmla="val 11089556"/>
              <a:gd name="adj2" fmla="val 21245287"/>
            </a:avLst>
          </a:prstGeom>
          <a:ln w="19050">
            <a:solidFill>
              <a:schemeClr val="accent3">
                <a:lumMod val="50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180868" y="5087062"/>
            <a:ext cx="374406" cy="374406"/>
          </a:xfrm>
          <a:prstGeom prst="arc">
            <a:avLst>
              <a:gd name="adj1" fmla="val 1806078"/>
              <a:gd name="adj2" fmla="val 20277442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원호 68"/>
          <p:cNvSpPr/>
          <p:nvPr/>
        </p:nvSpPr>
        <p:spPr>
          <a:xfrm rot="10800000">
            <a:off x="2885960" y="4927261"/>
            <a:ext cx="3167657" cy="1068416"/>
          </a:xfrm>
          <a:prstGeom prst="arc">
            <a:avLst>
              <a:gd name="adj1" fmla="val 11269895"/>
              <a:gd name="adj2" fmla="val 21163326"/>
            </a:avLst>
          </a:prstGeom>
          <a:ln w="19050">
            <a:solidFill>
              <a:schemeClr val="accent6">
                <a:lumMod val="50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359537" y="5183749"/>
            <a:ext cx="69927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885960" y="4592445"/>
            <a:ext cx="3878763" cy="1068416"/>
            <a:chOff x="2885960" y="4592445"/>
            <a:chExt cx="3878763" cy="1068416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4943713" y="5399773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/>
            <p:cNvSpPr/>
            <p:nvPr/>
          </p:nvSpPr>
          <p:spPr>
            <a:xfrm rot="10800000">
              <a:off x="6390317" y="5087062"/>
              <a:ext cx="374406" cy="374406"/>
            </a:xfrm>
            <a:prstGeom prst="arc">
              <a:avLst>
                <a:gd name="adj1" fmla="val 1806078"/>
                <a:gd name="adj2" fmla="val 20277442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원호 67"/>
            <p:cNvSpPr/>
            <p:nvPr/>
          </p:nvSpPr>
          <p:spPr>
            <a:xfrm>
              <a:off x="2885960" y="4592445"/>
              <a:ext cx="3167657" cy="1068416"/>
            </a:xfrm>
            <a:prstGeom prst="arc">
              <a:avLst>
                <a:gd name="adj1" fmla="val 11269895"/>
                <a:gd name="adj2" fmla="val 21163326"/>
              </a:avLst>
            </a:prstGeom>
            <a:ln w="19050">
              <a:solidFill>
                <a:schemeClr val="accent6">
                  <a:lumMod val="50000"/>
                </a:schemeClr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637878" y="4982965"/>
            <a:ext cx="3694819" cy="588168"/>
            <a:chOff x="2637878" y="4982965"/>
            <a:chExt cx="3694819" cy="588168"/>
          </a:xfrm>
        </p:grpSpPr>
        <p:sp>
          <p:nvSpPr>
            <p:cNvPr id="36" name="타원 35"/>
            <p:cNvSpPr/>
            <p:nvPr/>
          </p:nvSpPr>
          <p:spPr>
            <a:xfrm>
              <a:off x="2637878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713577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20057" y="4982965"/>
              <a:ext cx="619120" cy="5857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C:\Users\Administrator\Desktop\bb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617" y="5004265"/>
              <a:ext cx="550800" cy="55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Administrator\Desktop\a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164" y="4994277"/>
              <a:ext cx="565200" cy="5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Administrator\Desktop\c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537" y="5005933"/>
              <a:ext cx="565200" cy="5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359537" y="5183749"/>
            <a:ext cx="2283446" cy="562692"/>
            <a:chOff x="3359537" y="5183749"/>
            <a:chExt cx="2283446" cy="562692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3359537" y="5399773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943713" y="5183749"/>
              <a:ext cx="699270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/>
            <p:cNvSpPr/>
            <p:nvPr/>
          </p:nvSpPr>
          <p:spPr>
            <a:xfrm rot="5400000" flipH="1">
              <a:off x="4454722" y="5472963"/>
              <a:ext cx="172550" cy="374406"/>
            </a:xfrm>
            <a:prstGeom prst="arc">
              <a:avLst>
                <a:gd name="adj1" fmla="val 3938911"/>
                <a:gd name="adj2" fmla="val 18340901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5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Simulation method</a:t>
            </a:r>
          </a:p>
          <a:p>
            <a:pPr lvl="1"/>
            <a:r>
              <a:rPr lang="en-US" altLang="ko-KR" dirty="0" smtClean="0"/>
              <a:t>Based on the random variable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Rely on repeated random sampling</a:t>
            </a:r>
          </a:p>
          <a:p>
            <a:pPr lvl="1"/>
            <a:r>
              <a:rPr lang="en-US" altLang="ko-KR" dirty="0" smtClean="0"/>
              <a:t>Obtain numerical results</a:t>
            </a:r>
          </a:p>
          <a:p>
            <a:endParaRPr lang="en-US" altLang="ko-KR" dirty="0"/>
          </a:p>
          <a:p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 smtClean="0"/>
              <a:t>Define a domain of possible inputs</a:t>
            </a:r>
          </a:p>
          <a:p>
            <a:pPr lvl="1"/>
            <a:r>
              <a:rPr lang="en-US" altLang="ko-KR" dirty="0" smtClean="0"/>
              <a:t>Generate inputs randomly from a probability distribution over the domain</a:t>
            </a:r>
          </a:p>
          <a:p>
            <a:pPr lvl="1"/>
            <a:r>
              <a:rPr lang="en-US" altLang="ko-KR" dirty="0" smtClean="0"/>
              <a:t>Perform a deterministic computation on the inputs</a:t>
            </a:r>
          </a:p>
          <a:p>
            <a:pPr lvl="1"/>
            <a:r>
              <a:rPr lang="en-US" altLang="ko-KR" dirty="0" smtClean="0"/>
              <a:t>Aggregate the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5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 Monte Carlo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Sampling from a probability distribution</a:t>
            </a:r>
          </a:p>
          <a:p>
            <a:pPr lvl="1"/>
            <a:r>
              <a:rPr lang="en-US" altLang="ko-KR" dirty="0" smtClean="0"/>
              <a:t>Based on constructing a Markov Chain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state of the chain after a number of steps</a:t>
            </a:r>
          </a:p>
          <a:p>
            <a:pPr lvl="1"/>
            <a:r>
              <a:rPr lang="en-US" altLang="ko-KR" dirty="0" smtClean="0"/>
              <a:t>Used a s a sample of the desired distribution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number of steps</a:t>
            </a:r>
          </a:p>
          <a:p>
            <a:pPr lvl="1"/>
            <a:r>
              <a:rPr lang="en-US" altLang="ko-KR" dirty="0" smtClean="0"/>
              <a:t>Improves the quality of the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MCMC Example: 1 Chain</a:t>
            </a:r>
            <a:endParaRPr lang="ko-KR" altLang="en-US" dirty="0"/>
          </a:p>
        </p:txBody>
      </p:sp>
      <p:pic>
        <p:nvPicPr>
          <p:cNvPr id="1027" name="Picture 3" descr="C:\Users\Administrator\Desktop\piccap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piccap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84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piccap\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24" y="2132855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piccap\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132856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piccap\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" y="407929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piccap\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85" y="407707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piccap\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25" y="4079291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strator\Desktop\piccap\0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65" y="4077072"/>
            <a:ext cx="1984761" cy="17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MCMC Example: </a:t>
            </a:r>
            <a:r>
              <a:rPr lang="en-US" altLang="ko-KR" dirty="0" smtClean="0"/>
              <a:t>2 Chains</a:t>
            </a:r>
            <a:endParaRPr lang="ko-KR" altLang="en-US" dirty="0"/>
          </a:p>
        </p:txBody>
      </p:sp>
      <p:pic>
        <p:nvPicPr>
          <p:cNvPr id="2050" name="Picture 2" descr="C:\Users\Administrator\Desktop\piccap\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piccap\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piccap\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piccap\0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4" y="4149080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piccap\0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63141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piccap\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4163141"/>
            <a:ext cx="1983601" cy="17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Markov Chain Monte Carlo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</a:t>
            </a:r>
            <a:r>
              <a:rPr lang="en-US" altLang="ko-KR" dirty="0"/>
              <a:t>for approximating a multi-dimensional </a:t>
            </a:r>
            <a:r>
              <a:rPr lang="en-US" altLang="ko-KR" dirty="0" smtClean="0"/>
              <a:t>integral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Look </a:t>
            </a:r>
            <a:r>
              <a:rPr lang="en-US" altLang="ko-KR" dirty="0"/>
              <a:t>for a place with a reasonably high </a:t>
            </a:r>
            <a:r>
              <a:rPr lang="en-US" altLang="ko-KR" dirty="0" smtClean="0"/>
              <a:t>contribution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the integral to move into next.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Random walk Monte Carlo Methods</a:t>
            </a:r>
          </a:p>
          <a:p>
            <a:pPr lvl="1"/>
            <a:r>
              <a:rPr lang="en-US" altLang="ko-KR" dirty="0" smtClean="0"/>
              <a:t>Metropolis-Hastings algorithm</a:t>
            </a:r>
          </a:p>
          <a:p>
            <a:pPr lvl="2"/>
            <a:r>
              <a:rPr lang="en-US" altLang="ko-KR" dirty="0" smtClean="0"/>
              <a:t>Generate a random walk using a proposal density</a:t>
            </a:r>
          </a:p>
          <a:p>
            <a:pPr lvl="2"/>
            <a:r>
              <a:rPr lang="en-US" altLang="ko-KR" dirty="0" smtClean="0"/>
              <a:t>Rejecting some of the proposed moves</a:t>
            </a:r>
          </a:p>
          <a:p>
            <a:pPr lvl="1"/>
            <a:r>
              <a:rPr lang="en-US" altLang="ko-KR" dirty="0" smtClean="0"/>
              <a:t>Gibbs sampling</a:t>
            </a:r>
          </a:p>
          <a:p>
            <a:pPr lvl="2"/>
            <a:r>
              <a:rPr lang="en-US" altLang="ko-KR" dirty="0" smtClean="0"/>
              <a:t>Requires all the conditional distributions of the target distributions to be sampled exactly</a:t>
            </a:r>
          </a:p>
          <a:p>
            <a:pPr lvl="2"/>
            <a:r>
              <a:rPr lang="en-US" altLang="ko-KR" dirty="0" smtClean="0"/>
              <a:t>Do not require any tuning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0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26146</TotalTime>
  <Words>851</Words>
  <Application>Microsoft Office PowerPoint</Application>
  <PresentationFormat>화면 슬라이드 쇼(4:3)</PresentationFormat>
  <Paragraphs>148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Markov Chain Monte Carlo for LDA</vt:lpstr>
      <vt:lpstr>Outline</vt:lpstr>
      <vt:lpstr>Markov Chain</vt:lpstr>
      <vt:lpstr>Markov Chain (Cont.)</vt:lpstr>
      <vt:lpstr>Monte Carlo Method</vt:lpstr>
      <vt:lpstr>Markov Chain Monte Carlo</vt:lpstr>
      <vt:lpstr>MCMC Example: 1 Chain</vt:lpstr>
      <vt:lpstr>MCMC Example: 2 Chains</vt:lpstr>
      <vt:lpstr>Markov Chain Monte Carlo (Cont.)</vt:lpstr>
      <vt:lpstr>Gibbs Sampling</vt:lpstr>
      <vt:lpstr>Gibbs Sampling Example: : Normal Dist. Estimation [1/2]</vt:lpstr>
      <vt:lpstr>Gibbs Sampling Example: : Normal Dist. Estimation [2/2]</vt:lpstr>
      <vt:lpstr>Bayesian inference</vt:lpstr>
      <vt:lpstr>Bayesian inference using Gibbs Sampling</vt:lpstr>
      <vt:lpstr>Gibbs Sampling: Bayesian inference in LDA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815</cp:revision>
  <dcterms:created xsi:type="dcterms:W3CDTF">2006-10-05T04:04:58Z</dcterms:created>
  <dcterms:modified xsi:type="dcterms:W3CDTF">2015-03-24T06:20:39Z</dcterms:modified>
</cp:coreProperties>
</file>