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0" r:id="rId16"/>
    <p:sldId id="276" r:id="rId17"/>
    <p:sldId id="261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04214-07C9-4FDF-8F3C-B469A1DF020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B3E8ADA-1CFE-43B0-B812-810A1CD64FCC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rdf:about</a:t>
          </a:r>
          <a:endParaRPr lang="ko-KR" altLang="en-US" sz="2800" i="1" dirty="0">
            <a:latin typeface="Corbel" pitchFamily="34" charset="0"/>
          </a:endParaRPr>
        </a:p>
      </dgm:t>
    </dgm:pt>
    <dgm:pt modelId="{3C6F0CC7-3A7E-4366-8FAE-1914A10067BE}" type="parTrans" cxnId="{21EE72B9-1608-4B79-875A-B80156160F61}">
      <dgm:prSet/>
      <dgm:spPr/>
      <dgm:t>
        <a:bodyPr/>
        <a:lstStyle/>
        <a:p>
          <a:pPr latinLnBrk="1"/>
          <a:endParaRPr lang="ko-KR" altLang="en-US"/>
        </a:p>
      </dgm:t>
    </dgm:pt>
    <dgm:pt modelId="{D3651228-D3AD-4054-BE36-5D7E950FF2EE}" type="sibTrans" cxnId="{21EE72B9-1608-4B79-875A-B80156160F61}">
      <dgm:prSet/>
      <dgm:spPr/>
      <dgm:t>
        <a:bodyPr/>
        <a:lstStyle/>
        <a:p>
          <a:pPr latinLnBrk="1"/>
          <a:endParaRPr lang="ko-KR" altLang="en-US"/>
        </a:p>
      </dgm:t>
    </dgm:pt>
    <dgm:pt modelId="{3268C64A-55C4-4324-97BC-E9FC12A244F9}">
      <dgm:prSet phldrT="[텍스트]"/>
      <dgm:spPr/>
      <dgm:t>
        <a:bodyPr anchor="ctr" anchorCtr="0"/>
        <a:lstStyle/>
        <a:p>
          <a:pPr latinLnBrk="1"/>
          <a:r>
            <a:rPr lang="en-US" altLang="ko-KR" dirty="0" smtClean="0">
              <a:latin typeface="Corbel" pitchFamily="34" charset="0"/>
            </a:rPr>
            <a:t>Refer to an existing resource</a:t>
          </a:r>
          <a:endParaRPr lang="ko-KR" altLang="en-US" dirty="0">
            <a:latin typeface="Corbel" pitchFamily="34" charset="0"/>
          </a:endParaRPr>
        </a:p>
      </dgm:t>
    </dgm:pt>
    <dgm:pt modelId="{FED6E5A1-22DB-47C6-8F5B-B0D2562F9894}" type="parTrans" cxnId="{72A641D1-3815-4498-86EC-84CAD7A0D495}">
      <dgm:prSet/>
      <dgm:spPr/>
      <dgm:t>
        <a:bodyPr/>
        <a:lstStyle/>
        <a:p>
          <a:pPr latinLnBrk="1"/>
          <a:endParaRPr lang="ko-KR" altLang="en-US"/>
        </a:p>
      </dgm:t>
    </dgm:pt>
    <dgm:pt modelId="{00CB9449-90BE-4117-8928-D83DF248BD05}" type="sibTrans" cxnId="{72A641D1-3815-4498-86EC-84CAD7A0D495}">
      <dgm:prSet/>
      <dgm:spPr/>
      <dgm:t>
        <a:bodyPr/>
        <a:lstStyle/>
        <a:p>
          <a:pPr latinLnBrk="1"/>
          <a:endParaRPr lang="ko-KR" altLang="en-US"/>
        </a:p>
      </dgm:t>
    </dgm:pt>
    <dgm:pt modelId="{DDA5C165-CDB8-46B9-B7E0-90406BA6B00C}">
      <dgm:prSet phldrT="[텍스트]" custT="1"/>
      <dgm:spPr/>
      <dgm:t>
        <a:bodyPr/>
        <a:lstStyle/>
        <a:p>
          <a:pPr latinLnBrk="1"/>
          <a:r>
            <a:rPr lang="en-US" altLang="ko-KR" sz="2800" i="1" dirty="0" err="1" smtClean="0">
              <a:latin typeface="Corbel" pitchFamily="34" charset="0"/>
            </a:rPr>
            <a:t>rdf:ID</a:t>
          </a:r>
          <a:endParaRPr lang="ko-KR" altLang="en-US" sz="2800" i="1" dirty="0">
            <a:latin typeface="Corbel" pitchFamily="34" charset="0"/>
          </a:endParaRPr>
        </a:p>
      </dgm:t>
    </dgm:pt>
    <dgm:pt modelId="{75344332-7696-45C2-8847-3543E11B1DA0}" type="parTrans" cxnId="{D4D24E4E-A3EB-4663-8DAA-6B83DD43CE9C}">
      <dgm:prSet/>
      <dgm:spPr/>
      <dgm:t>
        <a:bodyPr/>
        <a:lstStyle/>
        <a:p>
          <a:pPr latinLnBrk="1"/>
          <a:endParaRPr lang="ko-KR" altLang="en-US"/>
        </a:p>
      </dgm:t>
    </dgm:pt>
    <dgm:pt modelId="{C87BFA34-B702-4D55-A4A2-E417617C3F0E}" type="sibTrans" cxnId="{D4D24E4E-A3EB-4663-8DAA-6B83DD43CE9C}">
      <dgm:prSet/>
      <dgm:spPr/>
      <dgm:t>
        <a:bodyPr/>
        <a:lstStyle/>
        <a:p>
          <a:pPr latinLnBrk="1"/>
          <a:endParaRPr lang="ko-KR" altLang="en-US"/>
        </a:p>
      </dgm:t>
    </dgm:pt>
    <dgm:pt modelId="{38EF65F3-D5E6-4B22-9623-C29CEAEF14A4}">
      <dgm:prSet phldrT="[텍스트]"/>
      <dgm:spPr/>
      <dgm:t>
        <a:bodyPr anchor="ctr" anchorCtr="0"/>
        <a:lstStyle/>
        <a:p>
          <a:pPr latinLnBrk="1"/>
          <a:r>
            <a:rPr lang="en-US" altLang="ko-KR" dirty="0" smtClean="0">
              <a:latin typeface="Corbel" pitchFamily="34" charset="0"/>
            </a:rPr>
            <a:t>Generate a URI </a:t>
          </a:r>
          <a:br>
            <a:rPr lang="en-US" altLang="ko-KR" dirty="0" smtClean="0">
              <a:latin typeface="Corbel" pitchFamily="34" charset="0"/>
            </a:rPr>
          </a:br>
          <a:r>
            <a:rPr lang="en-US" altLang="ko-KR" dirty="0" smtClean="0">
              <a:latin typeface="Corbel" pitchFamily="34" charset="0"/>
              <a:ea typeface="바탕"/>
            </a:rPr>
            <a:t>→ </a:t>
          </a:r>
          <a:r>
            <a:rPr lang="en-US" altLang="ko-KR" dirty="0" smtClean="0">
              <a:latin typeface="Corbel" pitchFamily="34" charset="0"/>
            </a:rPr>
            <a:t>URI (the enclosing document) + identifier</a:t>
          </a:r>
          <a:endParaRPr lang="ko-KR" altLang="en-US" dirty="0">
            <a:latin typeface="Corbel" pitchFamily="34" charset="0"/>
          </a:endParaRPr>
        </a:p>
      </dgm:t>
    </dgm:pt>
    <dgm:pt modelId="{E8A4BD11-8374-4B41-A061-7AAF04940146}" type="parTrans" cxnId="{7E8EBAFB-329A-4365-BCD9-8F5100EF78C7}">
      <dgm:prSet/>
      <dgm:spPr/>
      <dgm:t>
        <a:bodyPr/>
        <a:lstStyle/>
        <a:p>
          <a:pPr latinLnBrk="1"/>
          <a:endParaRPr lang="ko-KR" altLang="en-US"/>
        </a:p>
      </dgm:t>
    </dgm:pt>
    <dgm:pt modelId="{BAD547DF-CC32-4C5B-8936-DF038152FCC1}" type="sibTrans" cxnId="{7E8EBAFB-329A-4365-BCD9-8F5100EF78C7}">
      <dgm:prSet/>
      <dgm:spPr/>
      <dgm:t>
        <a:bodyPr/>
        <a:lstStyle/>
        <a:p>
          <a:pPr latinLnBrk="1"/>
          <a:endParaRPr lang="ko-KR" altLang="en-US"/>
        </a:p>
      </dgm:t>
    </dgm:pt>
    <dgm:pt modelId="{C914B3B4-1B11-4D78-B73B-537126303CFE}" type="pres">
      <dgm:prSet presAssocID="{38D04214-07C9-4FDF-8F3C-B469A1DF02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FA9F61-BA51-43FC-9458-2EF34D62F377}" type="pres">
      <dgm:prSet presAssocID="{BB3E8ADA-1CFE-43B0-B812-810A1CD64FCC}" presName="composite" presStyleCnt="0"/>
      <dgm:spPr/>
    </dgm:pt>
    <dgm:pt modelId="{3C356610-2CCC-44C4-AB45-8F94D8E25037}" type="pres">
      <dgm:prSet presAssocID="{BB3E8ADA-1CFE-43B0-B812-810A1CD64F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4D02FE-1855-42F4-A3ED-A7AE112A76E8}" type="pres">
      <dgm:prSet presAssocID="{BB3E8ADA-1CFE-43B0-B812-810A1CD64FC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8393CC-F910-42D6-9562-C9AB299D85DF}" type="pres">
      <dgm:prSet presAssocID="{D3651228-D3AD-4054-BE36-5D7E950FF2EE}" presName="space" presStyleCnt="0"/>
      <dgm:spPr/>
    </dgm:pt>
    <dgm:pt modelId="{7FEAD9B5-F4E2-4D23-9B10-50487F174255}" type="pres">
      <dgm:prSet presAssocID="{DDA5C165-CDB8-46B9-B7E0-90406BA6B00C}" presName="composite" presStyleCnt="0"/>
      <dgm:spPr/>
    </dgm:pt>
    <dgm:pt modelId="{487C9505-8925-4690-BC91-69DCD1257AF9}" type="pres">
      <dgm:prSet presAssocID="{DDA5C165-CDB8-46B9-B7E0-90406BA6B00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4B9E6F-4C54-44BE-9D9C-C6040F64EFF6}" type="pres">
      <dgm:prSet presAssocID="{DDA5C165-CDB8-46B9-B7E0-90406BA6B00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CCFEEA0-A0E2-4B3C-A089-FEC7F38A5578}" type="presOf" srcId="{38D04214-07C9-4FDF-8F3C-B469A1DF020E}" destId="{C914B3B4-1B11-4D78-B73B-537126303CFE}" srcOrd="0" destOrd="0" presId="urn:microsoft.com/office/officeart/2005/8/layout/hList1"/>
    <dgm:cxn modelId="{D4D24E4E-A3EB-4663-8DAA-6B83DD43CE9C}" srcId="{38D04214-07C9-4FDF-8F3C-B469A1DF020E}" destId="{DDA5C165-CDB8-46B9-B7E0-90406BA6B00C}" srcOrd="1" destOrd="0" parTransId="{75344332-7696-45C2-8847-3543E11B1DA0}" sibTransId="{C87BFA34-B702-4D55-A4A2-E417617C3F0E}"/>
    <dgm:cxn modelId="{035555C5-5645-4FFD-A13B-DF117BA69139}" type="presOf" srcId="{3268C64A-55C4-4324-97BC-E9FC12A244F9}" destId="{6F4D02FE-1855-42F4-A3ED-A7AE112A76E8}" srcOrd="0" destOrd="0" presId="urn:microsoft.com/office/officeart/2005/8/layout/hList1"/>
    <dgm:cxn modelId="{D40C276E-8426-45DC-8244-9B9CBEAA3BDF}" type="presOf" srcId="{BB3E8ADA-1CFE-43B0-B812-810A1CD64FCC}" destId="{3C356610-2CCC-44C4-AB45-8F94D8E25037}" srcOrd="0" destOrd="0" presId="urn:microsoft.com/office/officeart/2005/8/layout/hList1"/>
    <dgm:cxn modelId="{21EE72B9-1608-4B79-875A-B80156160F61}" srcId="{38D04214-07C9-4FDF-8F3C-B469A1DF020E}" destId="{BB3E8ADA-1CFE-43B0-B812-810A1CD64FCC}" srcOrd="0" destOrd="0" parTransId="{3C6F0CC7-3A7E-4366-8FAE-1914A10067BE}" sibTransId="{D3651228-D3AD-4054-BE36-5D7E950FF2EE}"/>
    <dgm:cxn modelId="{3B0FD177-DB29-4B8E-9D10-EEC121EA839B}" type="presOf" srcId="{38EF65F3-D5E6-4B22-9623-C29CEAEF14A4}" destId="{BD4B9E6F-4C54-44BE-9D9C-C6040F64EFF6}" srcOrd="0" destOrd="0" presId="urn:microsoft.com/office/officeart/2005/8/layout/hList1"/>
    <dgm:cxn modelId="{72A641D1-3815-4498-86EC-84CAD7A0D495}" srcId="{BB3E8ADA-1CFE-43B0-B812-810A1CD64FCC}" destId="{3268C64A-55C4-4324-97BC-E9FC12A244F9}" srcOrd="0" destOrd="0" parTransId="{FED6E5A1-22DB-47C6-8F5B-B0D2562F9894}" sibTransId="{00CB9449-90BE-4117-8928-D83DF248BD05}"/>
    <dgm:cxn modelId="{F306C3A3-B0CC-494C-93B1-D043994DBDC2}" type="presOf" srcId="{DDA5C165-CDB8-46B9-B7E0-90406BA6B00C}" destId="{487C9505-8925-4690-BC91-69DCD1257AF9}" srcOrd="0" destOrd="0" presId="urn:microsoft.com/office/officeart/2005/8/layout/hList1"/>
    <dgm:cxn modelId="{7E8EBAFB-329A-4365-BCD9-8F5100EF78C7}" srcId="{DDA5C165-CDB8-46B9-B7E0-90406BA6B00C}" destId="{38EF65F3-D5E6-4B22-9623-C29CEAEF14A4}" srcOrd="0" destOrd="0" parTransId="{E8A4BD11-8374-4B41-A061-7AAF04940146}" sibTransId="{BAD547DF-CC32-4C5B-8936-DF038152FCC1}"/>
    <dgm:cxn modelId="{189B4CAC-F18F-4C69-9103-11985D3A6637}" type="presParOf" srcId="{C914B3B4-1B11-4D78-B73B-537126303CFE}" destId="{3DFA9F61-BA51-43FC-9458-2EF34D62F377}" srcOrd="0" destOrd="0" presId="urn:microsoft.com/office/officeart/2005/8/layout/hList1"/>
    <dgm:cxn modelId="{F48F756E-2C07-4C02-AD98-286873F4B59D}" type="presParOf" srcId="{3DFA9F61-BA51-43FC-9458-2EF34D62F377}" destId="{3C356610-2CCC-44C4-AB45-8F94D8E25037}" srcOrd="0" destOrd="0" presId="urn:microsoft.com/office/officeart/2005/8/layout/hList1"/>
    <dgm:cxn modelId="{307C981A-F4E0-42F9-9780-69FE984E8C5B}" type="presParOf" srcId="{3DFA9F61-BA51-43FC-9458-2EF34D62F377}" destId="{6F4D02FE-1855-42F4-A3ED-A7AE112A76E8}" srcOrd="1" destOrd="0" presId="urn:microsoft.com/office/officeart/2005/8/layout/hList1"/>
    <dgm:cxn modelId="{679929BA-604D-4D39-AB3D-1D4BD8768A8C}" type="presParOf" srcId="{C914B3B4-1B11-4D78-B73B-537126303CFE}" destId="{3F8393CC-F910-42D6-9562-C9AB299D85DF}" srcOrd="1" destOrd="0" presId="urn:microsoft.com/office/officeart/2005/8/layout/hList1"/>
    <dgm:cxn modelId="{15C0F2B1-C84B-4FC1-95B6-B8456DE15413}" type="presParOf" srcId="{C914B3B4-1B11-4D78-B73B-537126303CFE}" destId="{7FEAD9B5-F4E2-4D23-9B10-50487F174255}" srcOrd="2" destOrd="0" presId="urn:microsoft.com/office/officeart/2005/8/layout/hList1"/>
    <dgm:cxn modelId="{0ACF2D24-3851-4F2B-8E13-9C958B544A70}" type="presParOf" srcId="{7FEAD9B5-F4E2-4D23-9B10-50487F174255}" destId="{487C9505-8925-4690-BC91-69DCD1257AF9}" srcOrd="0" destOrd="0" presId="urn:microsoft.com/office/officeart/2005/8/layout/hList1"/>
    <dgm:cxn modelId="{A6F6C322-5127-4A48-B3E5-827F6BF9E79F}" type="presParOf" srcId="{7FEAD9B5-F4E2-4D23-9B10-50487F174255}" destId="{BD4B9E6F-4C54-44BE-9D9C-C6040F64EF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6610-2CCC-44C4-AB45-8F94D8E25037}">
      <dsp:nvSpPr>
        <dsp:cNvPr id="0" name=""/>
        <dsp:cNvSpPr/>
      </dsp:nvSpPr>
      <dsp:spPr>
        <a:xfrm>
          <a:off x="39" y="108599"/>
          <a:ext cx="3802254" cy="636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rdf:about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39" y="108599"/>
        <a:ext cx="3802254" cy="636169"/>
      </dsp:txXfrm>
    </dsp:sp>
    <dsp:sp modelId="{6F4D02FE-1855-42F4-A3ED-A7AE112A76E8}">
      <dsp:nvSpPr>
        <dsp:cNvPr id="0" name=""/>
        <dsp:cNvSpPr/>
      </dsp:nvSpPr>
      <dsp:spPr>
        <a:xfrm>
          <a:off x="39" y="744768"/>
          <a:ext cx="3802254" cy="658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Corbel" pitchFamily="34" charset="0"/>
            </a:rPr>
            <a:t>Refer to an existing resource</a:t>
          </a:r>
          <a:endParaRPr lang="ko-KR" altLang="en-US" sz="1500" kern="1200" dirty="0">
            <a:latin typeface="Corbel" pitchFamily="34" charset="0"/>
          </a:endParaRPr>
        </a:p>
      </dsp:txBody>
      <dsp:txXfrm>
        <a:off x="39" y="744768"/>
        <a:ext cx="3802254" cy="658800"/>
      </dsp:txXfrm>
    </dsp:sp>
    <dsp:sp modelId="{487C9505-8925-4690-BC91-69DCD1257AF9}">
      <dsp:nvSpPr>
        <dsp:cNvPr id="0" name=""/>
        <dsp:cNvSpPr/>
      </dsp:nvSpPr>
      <dsp:spPr>
        <a:xfrm>
          <a:off x="4334609" y="108599"/>
          <a:ext cx="3802254" cy="6361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i="1" kern="1200" dirty="0" err="1" smtClean="0">
              <a:latin typeface="Corbel" pitchFamily="34" charset="0"/>
            </a:rPr>
            <a:t>rdf:ID</a:t>
          </a:r>
          <a:endParaRPr lang="ko-KR" altLang="en-US" sz="2800" i="1" kern="1200" dirty="0">
            <a:latin typeface="Corbel" pitchFamily="34" charset="0"/>
          </a:endParaRPr>
        </a:p>
      </dsp:txBody>
      <dsp:txXfrm>
        <a:off x="4334609" y="108599"/>
        <a:ext cx="3802254" cy="636169"/>
      </dsp:txXfrm>
    </dsp:sp>
    <dsp:sp modelId="{BD4B9E6F-4C54-44BE-9D9C-C6040F64EFF6}">
      <dsp:nvSpPr>
        <dsp:cNvPr id="0" name=""/>
        <dsp:cNvSpPr/>
      </dsp:nvSpPr>
      <dsp:spPr>
        <a:xfrm>
          <a:off x="4334609" y="744768"/>
          <a:ext cx="3802254" cy="658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>
              <a:latin typeface="Corbel" pitchFamily="34" charset="0"/>
            </a:rPr>
            <a:t>Generate a URI </a:t>
          </a:r>
          <a:br>
            <a:rPr lang="en-US" altLang="ko-KR" sz="1500" kern="1200" dirty="0" smtClean="0">
              <a:latin typeface="Corbel" pitchFamily="34" charset="0"/>
            </a:rPr>
          </a:br>
          <a:r>
            <a:rPr lang="en-US" altLang="ko-KR" sz="1500" kern="1200" dirty="0" smtClean="0">
              <a:latin typeface="Corbel" pitchFamily="34" charset="0"/>
              <a:ea typeface="바탕"/>
            </a:rPr>
            <a:t>→ </a:t>
          </a:r>
          <a:r>
            <a:rPr lang="en-US" altLang="ko-KR" sz="1500" kern="1200" dirty="0" smtClean="0">
              <a:latin typeface="Corbel" pitchFamily="34" charset="0"/>
            </a:rPr>
            <a:t>URI (the enclosing document) + identifier</a:t>
          </a:r>
          <a:endParaRPr lang="ko-KR" altLang="en-US" sz="1500" kern="1200" dirty="0">
            <a:latin typeface="Corbel" pitchFamily="34" charset="0"/>
          </a:endParaRPr>
        </a:p>
      </dsp:txBody>
      <dsp:txXfrm>
        <a:off x="4334609" y="744768"/>
        <a:ext cx="3802254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25BE-95B6-4729-A13B-4D92FE5499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094225BE-95B6-4729-A13B-4D92FE549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Chapter 3. The Basic Elements Within </a:t>
            </a:r>
            <a:br>
              <a:rPr lang="en-US" altLang="ko-KR" sz="4000" dirty="0" smtClean="0"/>
            </a:br>
            <a:r>
              <a:rPr lang="en-US" altLang="ko-KR" sz="4000" dirty="0" smtClean="0"/>
              <a:t>the RDF/XML Syntax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Shelley Powers, O’Reilly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SNU IDB Lab.</a:t>
            </a:r>
          </a:p>
          <a:p>
            <a:r>
              <a:rPr lang="en-US" altLang="ko-KR" dirty="0" err="1"/>
              <a:t>Hyewon</a:t>
            </a:r>
            <a:r>
              <a:rPr lang="en-US" altLang="ko-KR" dirty="0"/>
              <a:t> </a:t>
            </a:r>
            <a:r>
              <a:rPr lang="en-US" altLang="ko-KR" dirty="0" smtClean="0"/>
              <a:t>Kim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4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Predicates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72552" cy="5429288"/>
          </a:xfrm>
        </p:spPr>
        <p:txBody>
          <a:bodyPr/>
          <a:lstStyle/>
          <a:p>
            <a:r>
              <a:rPr lang="en-US" altLang="ko-KR" dirty="0"/>
              <a:t>We can mark </a:t>
            </a:r>
            <a:r>
              <a:rPr lang="en-US" altLang="ko-KR" u="sng" dirty="0"/>
              <a:t>the type of property</a:t>
            </a:r>
            <a:r>
              <a:rPr lang="en-US" altLang="ko-KR" dirty="0"/>
              <a:t> using the </a:t>
            </a:r>
            <a:r>
              <a:rPr lang="en-US" altLang="ko-KR" i="1" dirty="0" err="1"/>
              <a:t>rdf:parseType</a:t>
            </a:r>
            <a:r>
              <a:rPr lang="en-US" altLang="ko-KR" dirty="0"/>
              <a:t> </a:t>
            </a:r>
            <a:r>
              <a:rPr lang="en-US" altLang="ko-KR" dirty="0" smtClean="0"/>
              <a:t>attribute</a:t>
            </a:r>
          </a:p>
          <a:p>
            <a:pPr lvl="1"/>
            <a:r>
              <a:rPr lang="en-US" altLang="ko-KR" i="1" dirty="0" err="1" smtClean="0"/>
              <a:t>rdf:parseType</a:t>
            </a:r>
            <a:r>
              <a:rPr lang="en-US" altLang="ko-KR" i="1" dirty="0" smtClean="0"/>
              <a:t>=“Resource”</a:t>
            </a:r>
          </a:p>
          <a:p>
            <a:pPr lvl="2"/>
            <a:r>
              <a:rPr lang="en-US" altLang="ko-KR" dirty="0" smtClean="0"/>
              <a:t>Identify the element as a resource without having to use </a:t>
            </a:r>
            <a:r>
              <a:rPr lang="en-US" altLang="ko-KR" i="1" dirty="0" err="1" smtClean="0"/>
              <a:t>rdf:about</a:t>
            </a:r>
            <a:r>
              <a:rPr lang="en-US" altLang="ko-KR" dirty="0" smtClean="0"/>
              <a:t> or </a:t>
            </a:r>
            <a:r>
              <a:rPr lang="en-US" altLang="ko-KR" i="1" dirty="0" err="1" smtClean="0"/>
              <a:t>rdf:ID</a:t>
            </a:r>
            <a:endParaRPr lang="en-US" altLang="ko-KR" i="1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48880"/>
            <a:ext cx="6768752" cy="1569660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xmlns:pstcn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=“http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://burningbird.net/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postcon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/elements/1.0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/”&gt;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=“http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burningbird.net/articles/monster3.htm”&gt;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 smtClean="0">
                <a:solidFill>
                  <a:srgbClr val="C00000"/>
                </a:solidFill>
                <a:latin typeface="Corbel" pitchFamily="34" charset="0"/>
              </a:rPr>
              <a:t>rdf:parseType</a:t>
            </a:r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=“Resource”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/&gt;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38902" y="4905164"/>
            <a:ext cx="8138750" cy="936104"/>
            <a:chOff x="467544" y="2348880"/>
            <a:chExt cx="8352928" cy="936104"/>
          </a:xfrm>
        </p:grpSpPr>
        <p:sp>
          <p:nvSpPr>
            <p:cNvPr id="15" name="직사각형 14"/>
            <p:cNvSpPr/>
            <p:nvPr/>
          </p:nvSpPr>
          <p:spPr>
            <a:xfrm>
              <a:off x="467544" y="2348880"/>
              <a:ext cx="8352928" cy="936104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11560" y="2582690"/>
              <a:ext cx="7991077" cy="486270"/>
              <a:chOff x="683568" y="2438674"/>
              <a:chExt cx="7991077" cy="486270"/>
            </a:xfrm>
          </p:grpSpPr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3779912" y="2744924"/>
                <a:ext cx="33843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auto">
              <a:xfrm>
                <a:off x="683568" y="2506402"/>
                <a:ext cx="3080908" cy="418542"/>
              </a:xfrm>
              <a:prstGeom prst="roundRect">
                <a:avLst>
                  <a:gd name="adj" fmla="val 50000"/>
                </a:avLst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orbel" pitchFamily="34" charset="0"/>
                    <a:ea typeface="굴림" pitchFamily="50" charset="-127"/>
                  </a:rPr>
                  <a:t>http://</a:t>
                </a:r>
                <a:r>
                  <a:rPr lang="en-US" altLang="ko-KR" sz="1200" dirty="0" smtClean="0">
                    <a:latin typeface="Corbel" pitchFamily="34" charset="0"/>
                    <a:ea typeface="굴림" pitchFamily="50" charset="-127"/>
                  </a:rPr>
                  <a:t>burningbird.net/articles/monsters3.htm</a:t>
                </a:r>
                <a:endParaRPr lang="ko-KR" altLang="en-US" sz="1200" dirty="0">
                  <a:latin typeface="Corbel" pitchFamily="34" charset="0"/>
                  <a:ea typeface="굴림" pitchFamily="50" charset="-127"/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7164288" y="2606464"/>
                <a:ext cx="1510357" cy="276920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latin typeface="Corbel" pitchFamily="34" charset="0"/>
                  </a:rPr>
                  <a:t>g</a:t>
                </a:r>
                <a:r>
                  <a:rPr lang="en-US" altLang="ko-KR" sz="1400" dirty="0" smtClean="0">
                    <a:latin typeface="Corbel" pitchFamily="34" charset="0"/>
                  </a:rPr>
                  <a:t>enid:ARP107458</a:t>
                </a:r>
                <a:endParaRPr lang="ko-KR" altLang="en-US" sz="1400" dirty="0">
                  <a:latin typeface="Corbel" pitchFamily="34" charset="0"/>
                  <a:ea typeface="굴림" pitchFamily="50" charset="-127"/>
                </a:endParaRP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3712702" y="2438674"/>
                <a:ext cx="345158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>
                    <a:latin typeface="Corbel" pitchFamily="34" charset="0"/>
                    <a:ea typeface="굴림" pitchFamily="50" charset="-127"/>
                  </a:rPr>
                  <a:t>http://</a:t>
                </a:r>
                <a:r>
                  <a:rPr lang="en-US" altLang="ko-KR" sz="1200" dirty="0" smtClean="0">
                    <a:latin typeface="Corbel" pitchFamily="34" charset="0"/>
                    <a:ea typeface="굴림" pitchFamily="50" charset="-127"/>
                  </a:rPr>
                  <a:t>burningbird.net/postcon/elements/1.0/author</a:t>
                </a:r>
                <a:endParaRPr lang="ko-KR" altLang="en-US" sz="1200" dirty="0">
                  <a:latin typeface="Corbel" pitchFamily="34" charset="0"/>
                  <a:ea typeface="굴림" pitchFamily="50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4355976" y="3344132"/>
            <a:ext cx="3654165" cy="1933341"/>
            <a:chOff x="4355976" y="3344132"/>
            <a:chExt cx="3654165" cy="193334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281949" y="3344132"/>
              <a:ext cx="1728192" cy="360040"/>
            </a:xfrm>
            <a:prstGeom prst="roundRect">
              <a:avLst/>
            </a:prstGeom>
            <a:ln w="3175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 smtClean="0">
                  <a:latin typeface="Corbel" pitchFamily="34" charset="0"/>
                </a:rPr>
                <a:t>With no value provided</a:t>
              </a:r>
              <a:endParaRPr lang="ko-KR" altLang="en-US" sz="1200" dirty="0">
                <a:latin typeface="Corbel" pitchFamily="34" charset="0"/>
              </a:endParaRPr>
            </a:p>
          </p:txBody>
        </p:sp>
        <p:cxnSp>
          <p:nvCxnSpPr>
            <p:cNvPr id="7" name="직선 화살표 연결선 6"/>
            <p:cNvCxnSpPr>
              <a:stCxn id="6" idx="1"/>
            </p:cNvCxnSpPr>
            <p:nvPr/>
          </p:nvCxnSpPr>
          <p:spPr>
            <a:xfrm flipH="1" flipV="1">
              <a:off x="4355976" y="3434142"/>
              <a:ext cx="1925973" cy="9001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6" idx="2"/>
            </p:cNvCxnSpPr>
            <p:nvPr/>
          </p:nvCxnSpPr>
          <p:spPr>
            <a:xfrm>
              <a:off x="7146045" y="3704172"/>
              <a:ext cx="378283" cy="1573301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8" name="아래쪽 화살표 27"/>
          <p:cNvSpPr/>
          <p:nvPr/>
        </p:nvSpPr>
        <p:spPr bwMode="auto">
          <a:xfrm>
            <a:off x="4427984" y="4077072"/>
            <a:ext cx="360040" cy="648072"/>
          </a:xfrm>
          <a:prstGeom prst="downArrow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9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 smtClean="0"/>
              <a:t>Namespaces and </a:t>
            </a:r>
            <a:r>
              <a:rPr lang="en-US" altLang="ko-KR" dirty="0" err="1" smtClean="0"/>
              <a:t>Qnames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format of namespace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RDF Working Group has allowed some attributes to be non-namespace annotated</a:t>
            </a:r>
          </a:p>
          <a:p>
            <a:pPr lvl="1"/>
            <a:r>
              <a:rPr lang="en-US" altLang="ko-KR" dirty="0"/>
              <a:t>ID</a:t>
            </a:r>
          </a:p>
          <a:p>
            <a:pPr lvl="1"/>
            <a:r>
              <a:rPr lang="en-US" altLang="ko-KR" dirty="0" err="1"/>
              <a:t>bagID</a:t>
            </a:r>
            <a:endParaRPr lang="en-US" altLang="ko-KR" dirty="0"/>
          </a:p>
          <a:p>
            <a:pPr lvl="1"/>
            <a:r>
              <a:rPr lang="en-US" altLang="ko-KR" dirty="0"/>
              <a:t>about</a:t>
            </a:r>
          </a:p>
          <a:p>
            <a:pPr lvl="1"/>
            <a:r>
              <a:rPr lang="en-US" altLang="ko-KR" dirty="0"/>
              <a:t>resource</a:t>
            </a:r>
          </a:p>
          <a:p>
            <a:pPr lvl="1"/>
            <a:r>
              <a:rPr lang="en-US" altLang="ko-KR" dirty="0" err="1"/>
              <a:t>parseType</a:t>
            </a:r>
            <a:endParaRPr lang="en-US" altLang="ko-KR" dirty="0"/>
          </a:p>
          <a:p>
            <a:pPr lvl="1"/>
            <a:r>
              <a:rPr lang="en-US" altLang="ko-KR" dirty="0"/>
              <a:t>type</a:t>
            </a:r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43808" y="1628800"/>
            <a:ext cx="3456384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Corbel" pitchFamily="34" charset="0"/>
              </a:rPr>
              <a:t>xmlns:</a:t>
            </a:r>
            <a:r>
              <a:rPr lang="en-US" altLang="ko-KR" b="1" i="1" dirty="0" err="1" smtClean="0">
                <a:latin typeface="Corbel" pitchFamily="34" charset="0"/>
              </a:rPr>
              <a:t>name</a:t>
            </a:r>
            <a:r>
              <a:rPr lang="en-US" altLang="ko-KR" b="1" dirty="0" smtClean="0">
                <a:latin typeface="Corbel" pitchFamily="34" charset="0"/>
              </a:rPr>
              <a:t> = “</a:t>
            </a:r>
            <a:r>
              <a:rPr lang="en-US" altLang="ko-KR" b="1" i="1" dirty="0" smtClean="0">
                <a:latin typeface="Corbel" pitchFamily="34" charset="0"/>
              </a:rPr>
              <a:t>URI of schema</a:t>
            </a:r>
            <a:r>
              <a:rPr lang="en-US" altLang="ko-KR" b="1" dirty="0" smtClean="0">
                <a:latin typeface="Corbel" pitchFamily="34" charset="0"/>
              </a:rPr>
              <a:t>”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1619672" y="2132856"/>
            <a:ext cx="1080120" cy="432048"/>
          </a:xfrm>
          <a:prstGeom prst="wedgeRoundRectCallout">
            <a:avLst>
              <a:gd name="adj1" fmla="val 82992"/>
              <a:gd name="adj2" fmla="val -97231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err="1" smtClean="0">
                <a:latin typeface="Corbel" pitchFamily="34" charset="0"/>
                <a:ea typeface="굴림" pitchFamily="50" charset="-127"/>
              </a:rPr>
              <a:t>QName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4355976" y="2348880"/>
            <a:ext cx="1440160" cy="432048"/>
          </a:xfrm>
          <a:prstGeom prst="wedgeRoundRectCallout">
            <a:avLst>
              <a:gd name="adj1" fmla="val -77737"/>
              <a:gd name="adj2" fmla="val -143153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  <a:ea typeface="굴림" pitchFamily="50" charset="-127"/>
              </a:rPr>
              <a:t>XML Local name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1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/>
              <a:t>Namespaces and </a:t>
            </a:r>
            <a:r>
              <a:rPr lang="en-US" altLang="ko-KR" dirty="0" err="1" smtClean="0"/>
              <a:t>Qnames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Qnames</a:t>
            </a:r>
            <a:r>
              <a:rPr lang="en-US" altLang="ko-KR" dirty="0" smtClean="0"/>
              <a:t> can be used as values for </a:t>
            </a:r>
            <a:r>
              <a:rPr lang="en-US" altLang="ko-KR" i="1" dirty="0" err="1" smtClean="0"/>
              <a:t>rdf:about</a:t>
            </a:r>
            <a:r>
              <a:rPr lang="en-US" altLang="ko-KR" dirty="0" smtClean="0"/>
              <a:t> or </a:t>
            </a:r>
            <a:r>
              <a:rPr lang="en-US" altLang="ko-KR" i="1" dirty="0" err="1" smtClean="0"/>
              <a:t>rdf:type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92424"/>
            <a:ext cx="6768752" cy="4524315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xmlns:bbd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=“http://www.burningbird.net/schema#”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=“http://www.burningbird.net/identifier/tutorials/xul.htm”&gt;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bbd:bid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rdf:resource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Corbel" pitchFamily="34" charset="0"/>
              </a:rPr>
              <a:t>bbd:bio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/&gt;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bbd:relevancy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rdf:resource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Corbel" pitchFamily="34" charset="0"/>
              </a:rPr>
              <a:t>bbd:relevancy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/&gt;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Corbel" pitchFamily="34" charset="0"/>
              </a:rPr>
              <a:t>bbd:bio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bbd:Title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YASD Does Mozilla/Navigator 6.0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bbd:Title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Demonstrations of using XUL for interface development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bbd:CreationDate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May 2000 &lt;/bbd 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CreationDate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bbd:ContentAuthor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Shelly Powers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bbd:ContentAuthor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bbd:ContentOwner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Shelly Powers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bbd:ContentOwner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bbd:CurrentLocation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N/A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bbd:CurrentLocation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Corbel" pitchFamily="34" charset="0"/>
              </a:rPr>
              <a:t>bbd:relevancy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bbd:CurrentStatus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Inactive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bbd:CurrentStatus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bbd:RelevancyExpiration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N/A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bbd:RelevancyExpiration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bbd:Dependencies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None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bbd:Dependencies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rdf:RDF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 Blank Nodes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blank node represents a resource that isn’t currently identified</a:t>
            </a:r>
          </a:p>
          <a:p>
            <a:pPr lvl="1"/>
            <a:r>
              <a:rPr lang="en-US" altLang="ko-KR" i="1" dirty="0" err="1" smtClean="0"/>
              <a:t>rdf:nodeID</a:t>
            </a:r>
            <a:r>
              <a:rPr lang="en-US" altLang="ko-KR" dirty="0" smtClean="0"/>
              <a:t> is used to provide a specific identifier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pstcn:bio</a:t>
            </a:r>
            <a:r>
              <a:rPr lang="en-US" altLang="ko-KR" sz="1600" dirty="0" smtClean="0"/>
              <a:t> </a:t>
            </a:r>
            <a:r>
              <a:rPr lang="en-US" altLang="ko-KR" sz="1600" i="1" dirty="0" err="1" smtClean="0"/>
              <a:t>rdf:nodeID</a:t>
            </a:r>
            <a:r>
              <a:rPr lang="en-US" altLang="ko-KR" sz="1600" i="1" dirty="0" smtClean="0"/>
              <a:t>=“monsters1”</a:t>
            </a:r>
            <a:r>
              <a:rPr lang="en-US" altLang="ko-KR" sz="1600" dirty="0" smtClean="0"/>
              <a:t>&gt;</a:t>
            </a:r>
          </a:p>
          <a:p>
            <a:pPr lvl="2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43608" y="2420302"/>
            <a:ext cx="6768752" cy="3600986"/>
            <a:chOff x="611560" y="1772230"/>
            <a:chExt cx="6768752" cy="3600986"/>
          </a:xfrm>
        </p:grpSpPr>
        <p:sp>
          <p:nvSpPr>
            <p:cNvPr id="4" name="TextBox 3"/>
            <p:cNvSpPr txBox="1"/>
            <p:nvPr/>
          </p:nvSpPr>
          <p:spPr>
            <a:xfrm>
              <a:off x="611560" y="1772230"/>
              <a:ext cx="6768752" cy="3600986"/>
            </a:xfrm>
            <a:prstGeom prst="rect">
              <a:avLst/>
            </a:prstGeom>
            <a:ln w="31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&lt;?xml version=“1.0”?&gt;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&lt;</a:t>
              </a:r>
              <a:r>
                <a:rPr lang="en-US" altLang="ko-KR" sz="1200" dirty="0" err="1">
                  <a:solidFill>
                    <a:schemeClr val="tx1"/>
                  </a:solidFill>
                  <a:latin typeface="Corbel" pitchFamily="34" charset="0"/>
                </a:rPr>
                <a:t>rdf:RDF</a:t>
              </a:r>
              <a:endParaRPr lang="en-US" altLang="ko-KR" sz="1200" dirty="0">
                <a:solidFill>
                  <a:schemeClr val="tx1"/>
                </a:solidFill>
                <a:latin typeface="Corbe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Corbel" pitchFamily="34" charset="0"/>
                </a:rPr>
                <a:t>xmlns:rdf</a:t>
              </a:r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=“http://www.w3.org/1999/02/22-rdf-syntax-ns#”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xmlns:pstcn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=“http</a:t>
              </a:r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://burningbird.net/</a:t>
              </a:r>
              <a:r>
                <a:rPr lang="en-US" altLang="ko-KR" sz="1200" dirty="0" err="1">
                  <a:solidFill>
                    <a:schemeClr val="tx1"/>
                  </a:solidFill>
                  <a:latin typeface="Corbel" pitchFamily="34" charset="0"/>
                </a:rPr>
                <a:t>postcon</a:t>
              </a:r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/elements/1.0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/”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xml:base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=“http://burningbird.net/articles/”&gt;</a:t>
              </a:r>
              <a:endParaRPr lang="en-US" altLang="ko-KR" sz="1200" dirty="0">
                <a:solidFill>
                  <a:schemeClr val="tx1"/>
                </a:solidFill>
                <a:latin typeface="Corbe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   &lt;</a:t>
              </a:r>
              <a:r>
                <a:rPr lang="en-US" altLang="ko-KR" sz="1200" dirty="0" err="1">
                  <a:solidFill>
                    <a:schemeClr val="tx1"/>
                  </a:solidFill>
                  <a:latin typeface="Corbel" pitchFamily="34" charset="0"/>
                </a:rPr>
                <a:t>rdf:Description</a:t>
              </a:r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Corbel" pitchFamily="34" charset="0"/>
                </a:rPr>
                <a:t>rdf:about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=“monsters1.htm”&gt;</a:t>
              </a:r>
              <a:endParaRPr lang="en-US" altLang="ko-KR" sz="1200" dirty="0">
                <a:solidFill>
                  <a:schemeClr val="tx1"/>
                </a:solidFill>
                <a:latin typeface="Corbel" pitchFamily="34" charset="0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       &lt;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pstcn:bio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&lt;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rdf:Description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   &lt;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pstcn:title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&gt;Tale of Two Monsters :Legends &lt;/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pstcn:title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   &lt;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pstcn:descriotion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        Part 1 of four-part series on cryptozoology, legends, 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         Nessie the Loch Ness Monster and the giant squid.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    &lt;/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pstcn:description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    &lt;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pstcn:created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&gt;1999-08-01T00:00:00-06:00 &lt;/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pstcn:created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     &lt;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pstcn:creator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 Shelley Powers &lt;/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pstcn:creator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    &lt;/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rdfDescription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   &lt;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Corbel" pitchFamily="34" charset="0"/>
                </a:rPr>
                <a:t>pstcn:bio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 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    &lt;/</a:t>
              </a:r>
              <a:r>
                <a:rPr lang="en-US" altLang="ko-KR" sz="1200" dirty="0" err="1">
                  <a:solidFill>
                    <a:schemeClr val="tx1"/>
                  </a:solidFill>
                  <a:latin typeface="Corbel" pitchFamily="34" charset="0"/>
                </a:rPr>
                <a:t>rdf:Description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Corbel" pitchFamily="34" charset="0"/>
                </a:rPr>
                <a:t>&lt;/</a:t>
              </a:r>
              <a:r>
                <a:rPr lang="en-US" altLang="ko-KR" sz="1200" dirty="0" err="1">
                  <a:solidFill>
                    <a:schemeClr val="tx1"/>
                  </a:solidFill>
                  <a:latin typeface="Corbel" pitchFamily="34" charset="0"/>
                </a:rPr>
                <a:t>rdf:RDF</a:t>
              </a:r>
              <a:r>
                <a:rPr lang="en-US" altLang="ko-KR" sz="1200" dirty="0">
                  <a:solidFill>
                    <a:schemeClr val="tx1"/>
                  </a:solidFill>
                  <a:latin typeface="Corbel" pitchFamily="34" charset="0"/>
                </a:rPr>
                <a:t>&gt;</a:t>
              </a:r>
            </a:p>
          </p:txBody>
        </p:sp>
        <p:sp>
          <p:nvSpPr>
            <p:cNvPr id="9" name="왼쪽 대괄호 8"/>
            <p:cNvSpPr/>
            <p:nvPr/>
          </p:nvSpPr>
          <p:spPr>
            <a:xfrm>
              <a:off x="778435" y="2996952"/>
              <a:ext cx="94868" cy="1872208"/>
            </a:xfrm>
            <a:prstGeom prst="leftBracket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3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RDF Blank Nodes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RDF </a:t>
            </a:r>
            <a:r>
              <a:rPr lang="en-US" altLang="ko-KR" dirty="0"/>
              <a:t>V</a:t>
            </a:r>
            <a:r>
              <a:rPr lang="en-US" altLang="ko-KR" dirty="0" smtClean="0"/>
              <a:t>alidator has generated a node identifier for the blank node, </a:t>
            </a:r>
            <a:r>
              <a:rPr lang="en-US" altLang="ko-KR" i="1" dirty="0" smtClean="0"/>
              <a:t>genid:403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pPr marL="457200" lvl="1" indent="0">
              <a:buNone/>
            </a:pPr>
            <a:endParaRPr lang="ko-KR" altLang="en-US" i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79744" y="2421685"/>
            <a:ext cx="7780688" cy="2735507"/>
            <a:chOff x="247697" y="2255815"/>
            <a:chExt cx="7780688" cy="2735507"/>
          </a:xfrm>
        </p:grpSpPr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1475656" y="3624492"/>
              <a:ext cx="720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400"/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110151" y="2255815"/>
              <a:ext cx="302999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http://burningbird.net/postcon/elements/1.0/title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780656" y="2848250"/>
              <a:ext cx="3446777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burningbird.net/postcon/elements/1.0/description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028260" y="2979055"/>
              <a:ext cx="1704313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burningbird.net</a:t>
              </a:r>
              <a:b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</a:br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/</a:t>
              </a:r>
              <a:r>
                <a:rPr lang="en-US" altLang="ko-KR" sz="1100" dirty="0" err="1" smtClean="0">
                  <a:latin typeface="Corbel" pitchFamily="34" charset="0"/>
                  <a:ea typeface="굴림" pitchFamily="50" charset="-127"/>
                </a:rPr>
                <a:t>postcon</a:t>
              </a:r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/elements/1.0/bio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88194" y="3933056"/>
              <a:ext cx="323999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burningbird.net/postcon/elements/1.0/created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699792" y="4509120"/>
              <a:ext cx="321594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Corbel" pitchFamily="34" charset="0"/>
                  <a:ea typeface="굴림" pitchFamily="50" charset="-127"/>
                </a:rPr>
                <a:t>http://</a:t>
              </a:r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burningbird.net/postcon/elements/1.0/creator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627784" y="2564904"/>
              <a:ext cx="3512364" cy="875766"/>
              <a:chOff x="1770085" y="1954234"/>
              <a:chExt cx="4370063" cy="1486436"/>
            </a:xfrm>
          </p:grpSpPr>
          <p:sp>
            <p:nvSpPr>
              <p:cNvPr id="8" name="Line 14"/>
              <p:cNvSpPr>
                <a:spLocks noChangeShapeType="1"/>
              </p:cNvSpPr>
              <p:nvPr/>
            </p:nvSpPr>
            <p:spPr bwMode="auto">
              <a:xfrm flipV="1">
                <a:off x="1770085" y="1954234"/>
                <a:ext cx="7937" cy="1486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1770085" y="1954234"/>
                <a:ext cx="437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987824" y="3140968"/>
              <a:ext cx="3160260" cy="299700"/>
              <a:chOff x="2046309" y="2696268"/>
              <a:chExt cx="4101776" cy="744402"/>
            </a:xfrm>
          </p:grpSpPr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 flipV="1">
                <a:off x="2047897" y="2696268"/>
                <a:ext cx="0" cy="744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2046309" y="2696270"/>
                <a:ext cx="410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2987824" y="3808316"/>
              <a:ext cx="3160260" cy="399337"/>
              <a:chOff x="2046309" y="3808316"/>
              <a:chExt cx="4101776" cy="553430"/>
            </a:xfrm>
          </p:grpSpPr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>
                <a:off x="2046309" y="3808316"/>
                <a:ext cx="1588" cy="5534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2046309" y="4359417"/>
                <a:ext cx="410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627784" y="3808315"/>
              <a:ext cx="3512362" cy="1000166"/>
              <a:chOff x="1746271" y="3808315"/>
              <a:chExt cx="4393875" cy="1297594"/>
            </a:xfrm>
          </p:grpSpPr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>
                <a:off x="1746272" y="3808315"/>
                <a:ext cx="0" cy="12975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746271" y="5105909"/>
                <a:ext cx="4393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400"/>
              </a:p>
            </p:txBody>
          </p:sp>
        </p:grp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247697" y="3440670"/>
              <a:ext cx="1227959" cy="367645"/>
            </a:xfrm>
            <a:prstGeom prst="roundRect">
              <a:avLst>
                <a:gd name="adj" fmla="val 50000"/>
              </a:avLst>
            </a:prstGeom>
            <a:solidFill>
              <a:srgbClr val="66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>
                  <a:latin typeface="Corbel" pitchFamily="34" charset="0"/>
                  <a:ea typeface="굴림" pitchFamily="50" charset="-127"/>
                </a:rPr>
                <a:t>monsters1.htm</a:t>
              </a:r>
              <a:endParaRPr lang="ko-KR" altLang="en-US" sz="12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148085" y="4653136"/>
              <a:ext cx="976474" cy="33818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Shelly Powers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6148084" y="2971875"/>
              <a:ext cx="1736283" cy="33818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Part 1 of four-part series on </a:t>
              </a:r>
              <a:b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</a:br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cryptozoology, legends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148085" y="2386620"/>
              <a:ext cx="1880300" cy="338186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Tale of Two </a:t>
              </a:r>
              <a:r>
                <a:rPr lang="en-US" altLang="ko-KR" sz="1100" dirty="0" err="1" smtClean="0">
                  <a:latin typeface="Corbel" pitchFamily="34" charset="0"/>
                  <a:ea typeface="굴림" pitchFamily="50" charset="-127"/>
                </a:rPr>
                <a:t>Monsters:Legends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6149088" y="4065755"/>
              <a:ext cx="1767922" cy="299349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Corbel" pitchFamily="34" charset="0"/>
                  <a:ea typeface="굴림" pitchFamily="50" charset="-127"/>
                </a:rPr>
                <a:t>1999-08-01T00:00:00-05:00</a:t>
              </a:r>
              <a:endParaRPr lang="ko-KR" altLang="en-US" sz="1100" dirty="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195736" y="3440670"/>
              <a:ext cx="1073674" cy="432048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rbel" pitchFamily="34" charset="0"/>
                  <a:ea typeface="굴림" pitchFamily="50" charset="-127"/>
                </a:rPr>
                <a:t>g</a:t>
              </a:r>
              <a:r>
                <a:rPr lang="en-US" altLang="ko-KR" sz="1200" dirty="0" smtClean="0">
                  <a:latin typeface="Corbel" pitchFamily="34" charset="0"/>
                  <a:ea typeface="굴림" pitchFamily="50" charset="-127"/>
                </a:rPr>
                <a:t>enid:403</a:t>
              </a:r>
              <a:endParaRPr lang="ko-KR" altLang="en-US" sz="1200" dirty="0">
                <a:latin typeface="Corbel" pitchFamily="34" charset="0"/>
                <a:ea typeface="굴림" pitchFamily="50" charset="-127"/>
              </a:endParaRPr>
            </a:p>
          </p:txBody>
        </p:sp>
      </p:grpSp>
      <p:sp>
        <p:nvSpPr>
          <p:cNvPr id="31" name="모서리가 둥근 사각형 설명선 30"/>
          <p:cNvSpPr/>
          <p:nvPr/>
        </p:nvSpPr>
        <p:spPr bwMode="auto">
          <a:xfrm>
            <a:off x="1491939" y="4346142"/>
            <a:ext cx="1080120" cy="432048"/>
          </a:xfrm>
          <a:prstGeom prst="wedgeRoundRectCallout">
            <a:avLst>
              <a:gd name="adj1" fmla="val 81395"/>
              <a:gd name="adj2" fmla="val -135167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latin typeface="Corbel" pitchFamily="34" charset="0"/>
                <a:ea typeface="굴림" pitchFamily="50" charset="-127"/>
              </a:rPr>
              <a:t>Blank node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1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URI References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Resolving Relative URIs and </a:t>
            </a:r>
            <a:r>
              <a:rPr lang="en-US" altLang="ko-KR" dirty="0" err="1" smtClean="0"/>
              <a:t>xml:base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en-US" altLang="ko-KR" i="1" dirty="0" err="1" smtClean="0"/>
              <a:t>xml:base</a:t>
            </a:r>
            <a:r>
              <a:rPr lang="en-US" altLang="ko-KR" dirty="0" smtClean="0"/>
              <a:t>, we can specify </a:t>
            </a:r>
            <a:r>
              <a:rPr lang="en-US" altLang="ko-KR" u="sng" dirty="0" smtClean="0"/>
              <a:t>a base document</a:t>
            </a:r>
            <a:r>
              <a:rPr lang="en-US" altLang="ko-KR" dirty="0" smtClean="0"/>
              <a:t> that’s used to generate full URIs when given relative URI references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06722"/>
            <a:ext cx="6768752" cy="1754326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xmlns:pstcn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=“http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://burningbird.net/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postcon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/elements/1.0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/”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xml:base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=“http://burningbird.net/articles/”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=“monsters3.htm”&gt;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rdf:parseType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=“Literal” /&gt;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560" y="4941168"/>
            <a:ext cx="6120680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Corbel" pitchFamily="34" charset="0"/>
              </a:rPr>
              <a:t>Full URI </a:t>
            </a:r>
            <a:r>
              <a:rPr lang="en-US" altLang="ko-KR" sz="1600" dirty="0" smtClean="0">
                <a:latin typeface="바탕"/>
                <a:ea typeface="바탕"/>
              </a:rPr>
              <a:t>→ </a:t>
            </a:r>
            <a:r>
              <a:rPr lang="en-US" altLang="ko-KR" sz="1600" dirty="0" smtClean="0">
                <a:latin typeface="Corbel" pitchFamily="34" charset="0"/>
              </a:rPr>
              <a:t>http://burningbird.net/articles/monsters3.htm</a:t>
            </a:r>
            <a:endParaRPr lang="ko-KR" altLang="en-US" sz="1600" dirty="0">
              <a:latin typeface="Corbel" pitchFamily="34" charset="0"/>
            </a:endParaRPr>
          </a:p>
        </p:txBody>
      </p:sp>
      <p:sp>
        <p:nvSpPr>
          <p:cNvPr id="10" name="오른쪽 대괄호 9"/>
          <p:cNvSpPr/>
          <p:nvPr/>
        </p:nvSpPr>
        <p:spPr>
          <a:xfrm rot="16200000">
            <a:off x="2797669" y="3668054"/>
            <a:ext cx="285194" cy="2543394"/>
          </a:xfrm>
          <a:prstGeom prst="rightBracket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 rot="16200000">
            <a:off x="4822764" y="4326416"/>
            <a:ext cx="285194" cy="1229503"/>
          </a:xfrm>
          <a:prstGeom prst="rightBracket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17" idx="2"/>
            <a:endCxn id="10" idx="2"/>
          </p:cNvCxnSpPr>
          <p:nvPr/>
        </p:nvCxnSpPr>
        <p:spPr>
          <a:xfrm flipH="1">
            <a:off x="2940266" y="4509120"/>
            <a:ext cx="371594" cy="28803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2" idx="2"/>
            <a:endCxn id="11" idx="2"/>
          </p:cNvCxnSpPr>
          <p:nvPr/>
        </p:nvCxnSpPr>
        <p:spPr>
          <a:xfrm flipH="1">
            <a:off x="4965362" y="4493548"/>
            <a:ext cx="290714" cy="305023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 bwMode="auto">
          <a:xfrm>
            <a:off x="2627784" y="4099228"/>
            <a:ext cx="1368152" cy="409892"/>
          </a:xfrm>
          <a:prstGeom prst="roundRect">
            <a:avLst/>
          </a:prstGeom>
          <a:ln w="3175">
            <a:solidFill>
              <a:srgbClr val="0070C0"/>
            </a:solidFill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latin typeface="Corbel" pitchFamily="34" charset="0"/>
                <a:ea typeface="굴림" pitchFamily="50" charset="-127"/>
              </a:rPr>
              <a:t>A base document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283968" y="4083656"/>
            <a:ext cx="1944216" cy="409892"/>
          </a:xfrm>
          <a:prstGeom prst="roundRect">
            <a:avLst/>
          </a:prstGeom>
          <a:ln w="3175">
            <a:solidFill>
              <a:srgbClr val="0070C0"/>
            </a:solidFill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>
                <a:latin typeface="Corbel" pitchFamily="34" charset="0"/>
                <a:ea typeface="굴림" pitchFamily="50" charset="-127"/>
              </a:rPr>
              <a:t>A relative URI reference</a:t>
            </a:r>
            <a:endParaRPr lang="ko-KR" altLang="en-US" sz="1400" dirty="0">
              <a:latin typeface="Corbel" pitchFamily="34" charset="0"/>
              <a:ea typeface="굴림" pitchFamily="50" charset="-127"/>
            </a:endParaRPr>
          </a:p>
        </p:txBody>
      </p:sp>
      <p:cxnSp>
        <p:nvCxnSpPr>
          <p:cNvPr id="24" name="직선 연결선 23"/>
          <p:cNvCxnSpPr>
            <a:endCxn id="17" idx="0"/>
          </p:cNvCxnSpPr>
          <p:nvPr/>
        </p:nvCxnSpPr>
        <p:spPr>
          <a:xfrm>
            <a:off x="2699792" y="2983885"/>
            <a:ext cx="612068" cy="1115343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2" idx="0"/>
          </p:cNvCxnSpPr>
          <p:nvPr/>
        </p:nvCxnSpPr>
        <p:spPr>
          <a:xfrm>
            <a:off x="3563888" y="3212976"/>
            <a:ext cx="1692188" cy="87068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URI References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Resolving </a:t>
            </a:r>
            <a:r>
              <a:rPr lang="en-US" altLang="ko-KR" dirty="0" smtClean="0"/>
              <a:t>References with </a:t>
            </a:r>
            <a:r>
              <a:rPr lang="en-US" altLang="ko-KR" dirty="0" err="1" smtClean="0"/>
              <a:t>rdf:ID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43714"/>
              </p:ext>
            </p:extLst>
          </p:nvPr>
        </p:nvGraphicFramePr>
        <p:xfrm>
          <a:off x="467544" y="1052736"/>
          <a:ext cx="8136904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861642"/>
            <a:ext cx="5616624" cy="3231654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xmlns:pstcn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=http://burningbird.net/postcon/elements/1.0/&gt;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rdf:ID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=“monsters3.htm”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&gt;Shelly Powers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Architeuthis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Dux&lt;/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rdf:ID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=“monsters.htm”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 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&gt;A Tale of Two Monsters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   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 Physical description of giant squids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pstcn:alsoContains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rdf:parseType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=“Literal”&gt;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                                         &lt;h1&gt; Tale of the Legendary Kraken&lt;/h1&gt;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pstcn:alsoContains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067944" y="2636912"/>
            <a:ext cx="229353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Enclosing document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Corbel" pitchFamily="34" charset="0"/>
              </a:rPr>
              <a:t>http://burningbird.net/index.htm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228184" y="3717032"/>
            <a:ext cx="2304256" cy="432048"/>
          </a:xfrm>
          <a:prstGeom prst="wedgeRoundRectCallout">
            <a:avLst>
              <a:gd name="adj1" fmla="val -172402"/>
              <a:gd name="adj2" fmla="val -41325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latin typeface="Corbel" pitchFamily="34" charset="0"/>
              </a:rPr>
              <a:t>http://</a:t>
            </a:r>
            <a:r>
              <a:rPr lang="en-US" altLang="ko-KR" sz="1100" dirty="0" smtClean="0">
                <a:latin typeface="Corbel" pitchFamily="34" charset="0"/>
              </a:rPr>
              <a:t>burningbird.net/index.htm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#monsters3.htm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263329" y="4477469"/>
            <a:ext cx="2304256" cy="432048"/>
          </a:xfrm>
          <a:prstGeom prst="wedgeRoundRectCallout">
            <a:avLst>
              <a:gd name="adj1" fmla="val -172402"/>
              <a:gd name="adj2" fmla="val -41325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latin typeface="Corbel" pitchFamily="34" charset="0"/>
              </a:rPr>
              <a:t>http://</a:t>
            </a:r>
            <a:r>
              <a:rPr lang="en-US" altLang="ko-KR" sz="1100" dirty="0" smtClean="0">
                <a:latin typeface="Corbel" pitchFamily="34" charset="0"/>
              </a:rPr>
              <a:t>burningbird.net/index.htm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#monsters.htm</a:t>
            </a:r>
            <a:endParaRPr lang="ko-KR" altLang="en-US" sz="11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Representing Structured Data with </a:t>
            </a:r>
            <a:r>
              <a:rPr lang="en-US" altLang="ko-KR" dirty="0" err="1" smtClean="0"/>
              <a:t>rdf:value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data values have both a value and additional information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827585" y="1556792"/>
            <a:ext cx="2808312" cy="432048"/>
          </a:xfrm>
          <a:prstGeom prst="rect">
            <a:avLst/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400" dirty="0" smtClean="0">
                <a:ea typeface="굴림" pitchFamily="50" charset="-127"/>
              </a:rPr>
              <a:t>The last modified date : 18 July</a:t>
            </a:r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5536" y="2492896"/>
            <a:ext cx="4104455" cy="360040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ea typeface="굴림" pitchFamily="50" charset="-127"/>
              </a:rPr>
              <a:t>&lt;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&gt; 18 &lt;/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&gt;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156176" y="2492896"/>
            <a:ext cx="2088232" cy="504056"/>
          </a:xfrm>
          <a:prstGeom prst="wedgeRoundRectCallout">
            <a:avLst>
              <a:gd name="adj1" fmla="val -108312"/>
              <a:gd name="adj2" fmla="val -24021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ko-KR" sz="1100" b="1" dirty="0" smtClean="0">
                <a:latin typeface="Corbel" pitchFamily="34" charset="0"/>
              </a:rPr>
              <a:t>Ambiguous!</a:t>
            </a:r>
            <a:r>
              <a:rPr lang="en-US" altLang="ko-KR" sz="1100" dirty="0" smtClean="0">
                <a:latin typeface="Corbel" pitchFamily="34" charset="0"/>
              </a:rPr>
              <a:t/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Is it 18 days? Months? Hours?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6" y="3380995"/>
            <a:ext cx="4104456" cy="360040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ea typeface="굴림" pitchFamily="50" charset="-127"/>
              </a:rPr>
              <a:t>&lt;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&gt; 18 days &lt;/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&gt;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6156176" y="3392996"/>
            <a:ext cx="2088232" cy="324036"/>
          </a:xfrm>
          <a:prstGeom prst="wedgeRoundRectCallout">
            <a:avLst>
              <a:gd name="adj1" fmla="val -108312"/>
              <a:gd name="adj2" fmla="val -24811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ko-KR" sz="1100" dirty="0" smtClean="0">
                <a:latin typeface="Corbel" pitchFamily="34" charset="0"/>
              </a:rPr>
              <a:t>It </a:t>
            </a:r>
            <a:r>
              <a:rPr lang="en-US" altLang="ko-KR" sz="1100" b="1" dirty="0" smtClean="0">
                <a:latin typeface="Corbel" pitchFamily="34" charset="0"/>
              </a:rPr>
              <a:t>should be split </a:t>
            </a:r>
            <a:r>
              <a:rPr lang="en-US" altLang="ko-KR" sz="1100" dirty="0" smtClean="0">
                <a:latin typeface="Corbel" pitchFamily="34" charset="0"/>
              </a:rPr>
              <a:t>!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5536" y="4269094"/>
            <a:ext cx="4104456" cy="576064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ea typeface="굴림" pitchFamily="50" charset="-127"/>
              </a:rPr>
              <a:t>&lt;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&gt; 18 &lt;/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&gt;</a:t>
            </a:r>
          </a:p>
          <a:p>
            <a:pPr algn="ctr"/>
            <a:r>
              <a:rPr lang="en-US" altLang="ko-KR" sz="1200" dirty="0" smtClean="0">
                <a:ea typeface="굴림" pitchFamily="50" charset="-127"/>
              </a:rPr>
              <a:t>&lt;</a:t>
            </a:r>
            <a:r>
              <a:rPr lang="en-US" altLang="ko-KR" sz="1200" dirty="0" err="1" smtClean="0">
                <a:ea typeface="굴림" pitchFamily="50" charset="-127"/>
              </a:rPr>
              <a:t>pstcn:lastEditedUnit</a:t>
            </a:r>
            <a:r>
              <a:rPr lang="en-US" altLang="ko-KR" sz="1200" dirty="0" smtClean="0">
                <a:ea typeface="굴림" pitchFamily="50" charset="-127"/>
              </a:rPr>
              <a:t>&gt; day &lt;/</a:t>
            </a:r>
            <a:r>
              <a:rPr lang="en-US" altLang="ko-KR" sz="1200" dirty="0" err="1" smtClean="0">
                <a:ea typeface="굴림" pitchFamily="50" charset="-127"/>
              </a:rPr>
              <a:t>pstcn:lastEditedUnit</a:t>
            </a:r>
            <a:r>
              <a:rPr lang="en-US" altLang="ko-KR" sz="1200" dirty="0" smtClean="0">
                <a:ea typeface="굴림" pitchFamily="50" charset="-127"/>
              </a:rPr>
              <a:t>&gt;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6156176" y="4320426"/>
            <a:ext cx="2088232" cy="476726"/>
          </a:xfrm>
          <a:prstGeom prst="wedgeRoundRectCallout">
            <a:avLst>
              <a:gd name="adj1" fmla="val -108280"/>
              <a:gd name="adj2" fmla="val -27038"/>
              <a:gd name="adj3" fmla="val 16667"/>
            </a:avLst>
          </a:prstGeom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100" dirty="0" smtClean="0">
                <a:latin typeface="Corbel" pitchFamily="34" charset="0"/>
              </a:rPr>
              <a:t>There is a </a:t>
            </a:r>
            <a:r>
              <a:rPr lang="en-US" altLang="ko-KR" sz="1100" b="1" dirty="0" smtClean="0">
                <a:latin typeface="Corbel" pitchFamily="34" charset="0"/>
              </a:rPr>
              <a:t>disconnect</a:t>
            </a:r>
            <a:r>
              <a:rPr lang="en-US" altLang="ko-KR" sz="1100" dirty="0" smtClean="0">
                <a:latin typeface="Corbel" pitchFamily="34" charset="0"/>
              </a:rPr>
              <a:t> 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between the value and the unit 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95536" y="5373216"/>
            <a:ext cx="4104456" cy="1008112"/>
          </a:xfrm>
          <a:prstGeom prst="rect">
            <a:avLst/>
          </a:prstGeom>
          <a:ln w="3175">
            <a:prstDash val="dash"/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ko-KR" sz="1200" dirty="0" smtClean="0">
                <a:ea typeface="굴림" pitchFamily="50" charset="-127"/>
              </a:rPr>
              <a:t>&lt;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 </a:t>
            </a:r>
            <a:r>
              <a:rPr lang="en-US" altLang="ko-KR" sz="1200" dirty="0" err="1" smtClean="0">
                <a:ea typeface="굴림" pitchFamily="50" charset="-127"/>
              </a:rPr>
              <a:t>rdf:parseType</a:t>
            </a:r>
            <a:r>
              <a:rPr lang="en-US" altLang="ko-KR" sz="1200" dirty="0" smtClean="0">
                <a:ea typeface="굴림" pitchFamily="50" charset="-127"/>
              </a:rPr>
              <a:t>=“Resource”&gt; </a:t>
            </a:r>
          </a:p>
          <a:p>
            <a:r>
              <a:rPr lang="en-US" altLang="ko-KR" sz="1200" dirty="0" smtClean="0">
                <a:ea typeface="굴림" pitchFamily="50" charset="-127"/>
              </a:rPr>
              <a:t>    </a:t>
            </a:r>
            <a:r>
              <a:rPr lang="en-US" altLang="ko-KR" sz="1200" b="1" dirty="0" smtClean="0">
                <a:ea typeface="굴림" pitchFamily="50" charset="-127"/>
              </a:rPr>
              <a:t>&lt;</a:t>
            </a:r>
            <a:r>
              <a:rPr lang="en-US" altLang="ko-KR" sz="1200" b="1" dirty="0" err="1" smtClean="0">
                <a:ea typeface="굴림" pitchFamily="50" charset="-127"/>
              </a:rPr>
              <a:t>rdf:value</a:t>
            </a:r>
            <a:r>
              <a:rPr lang="en-US" altLang="ko-KR" sz="1200" b="1" dirty="0" smtClean="0">
                <a:ea typeface="굴림" pitchFamily="50" charset="-127"/>
              </a:rPr>
              <a:t>&gt; 18 &lt;/</a:t>
            </a:r>
            <a:r>
              <a:rPr lang="en-US" altLang="ko-KR" sz="1200" b="1" dirty="0" err="1" smtClean="0">
                <a:ea typeface="굴림" pitchFamily="50" charset="-127"/>
              </a:rPr>
              <a:t>rdf:value</a:t>
            </a:r>
            <a:r>
              <a:rPr lang="en-US" altLang="ko-KR" sz="1200" b="1" dirty="0" smtClean="0">
                <a:ea typeface="굴림" pitchFamily="50" charset="-127"/>
              </a:rPr>
              <a:t>&gt;</a:t>
            </a:r>
          </a:p>
          <a:p>
            <a:r>
              <a:rPr lang="en-US" altLang="ko-KR" sz="1200" dirty="0" smtClean="0">
                <a:ea typeface="굴림" pitchFamily="50" charset="-127"/>
              </a:rPr>
              <a:t>    &lt;</a:t>
            </a:r>
            <a:r>
              <a:rPr lang="en-US" altLang="ko-KR" sz="1200" dirty="0" err="1" smtClean="0">
                <a:ea typeface="굴림" pitchFamily="50" charset="-127"/>
              </a:rPr>
              <a:t>pstcn:lastEditedUnit</a:t>
            </a:r>
            <a:r>
              <a:rPr lang="en-US" altLang="ko-KR" sz="1200" dirty="0" smtClean="0">
                <a:ea typeface="굴림" pitchFamily="50" charset="-127"/>
              </a:rPr>
              <a:t>&gt; day &lt;/</a:t>
            </a:r>
            <a:r>
              <a:rPr lang="en-US" altLang="ko-KR" sz="1200" dirty="0" err="1" smtClean="0">
                <a:ea typeface="굴림" pitchFamily="50" charset="-127"/>
              </a:rPr>
              <a:t>pstcn:lastEditedUnit</a:t>
            </a:r>
            <a:r>
              <a:rPr lang="en-US" altLang="ko-KR" sz="1200" dirty="0" smtClean="0">
                <a:ea typeface="굴림" pitchFamily="50" charset="-127"/>
              </a:rPr>
              <a:t>&gt;</a:t>
            </a:r>
          </a:p>
          <a:p>
            <a:r>
              <a:rPr lang="en-US" altLang="ko-KR" sz="1200" dirty="0" smtClean="0">
                <a:ea typeface="굴림" pitchFamily="50" charset="-127"/>
              </a:rPr>
              <a:t>&lt;/</a:t>
            </a:r>
            <a:r>
              <a:rPr lang="en-US" altLang="ko-KR" sz="1200" dirty="0" err="1" smtClean="0">
                <a:ea typeface="굴림" pitchFamily="50" charset="-127"/>
              </a:rPr>
              <a:t>pstcn:lastEdited</a:t>
            </a:r>
            <a:r>
              <a:rPr lang="en-US" altLang="ko-KR" sz="1200" dirty="0" smtClean="0">
                <a:ea typeface="굴림" pitchFamily="50" charset="-127"/>
              </a:rPr>
              <a:t>&gt;</a:t>
            </a:r>
            <a:endParaRPr lang="ko-KR" altLang="en-US" sz="1200" dirty="0">
              <a:ea typeface="굴림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6156176" y="5406945"/>
            <a:ext cx="2578119" cy="902375"/>
          </a:xfrm>
          <a:prstGeom prst="wedgeRoundRectCallout">
            <a:avLst>
              <a:gd name="adj1" fmla="val -98042"/>
              <a:gd name="adj2" fmla="val -28066"/>
              <a:gd name="adj3" fmla="val 16667"/>
            </a:avLst>
          </a:prstGeom>
          <a:noFill/>
          <a:ln w="3175"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i="1" u="sng" dirty="0" err="1">
                <a:latin typeface="Corbel" pitchFamily="34" charset="0"/>
              </a:rPr>
              <a:t>r</a:t>
            </a:r>
            <a:r>
              <a:rPr lang="en-US" altLang="ko-KR" sz="1400" b="1" i="1" u="sng" dirty="0" err="1" smtClean="0">
                <a:latin typeface="Corbel" pitchFamily="34" charset="0"/>
              </a:rPr>
              <a:t>df:value</a:t>
            </a:r>
            <a:endParaRPr lang="en-US" altLang="ko-KR" sz="1100" i="1" dirty="0">
              <a:latin typeface="Corbe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100" dirty="0" smtClean="0">
                <a:latin typeface="Corbel" pitchFamily="34" charset="0"/>
              </a:rPr>
              <a:t>When dealing with </a:t>
            </a:r>
            <a:r>
              <a:rPr lang="en-US" altLang="ko-KR" sz="1100" b="1" dirty="0" smtClean="0">
                <a:latin typeface="Corbel" pitchFamily="34" charset="0"/>
              </a:rPr>
              <a:t>structured data</a:t>
            </a:r>
            <a:r>
              <a:rPr lang="en-US" altLang="ko-KR" sz="1100" dirty="0" smtClean="0">
                <a:latin typeface="Corbel" pitchFamily="34" charset="0"/>
              </a:rPr>
              <a:t>, </a:t>
            </a:r>
            <a:br>
              <a:rPr lang="en-US" altLang="ko-KR" sz="1100" dirty="0" smtClean="0">
                <a:latin typeface="Corbel" pitchFamily="34" charset="0"/>
              </a:rPr>
            </a:br>
            <a:r>
              <a:rPr lang="en-US" altLang="ko-KR" sz="1100" dirty="0" smtClean="0">
                <a:latin typeface="Corbel" pitchFamily="34" charset="0"/>
              </a:rPr>
              <a:t>the </a:t>
            </a:r>
            <a:r>
              <a:rPr lang="en-US" altLang="ko-KR" sz="1100" i="1" dirty="0" err="1" smtClean="0">
                <a:latin typeface="Corbel" pitchFamily="34" charset="0"/>
              </a:rPr>
              <a:t>rdf:value</a:t>
            </a:r>
            <a:r>
              <a:rPr lang="en-US" altLang="ko-KR" sz="1100" dirty="0" smtClean="0">
                <a:latin typeface="Corbel" pitchFamily="34" charset="0"/>
              </a:rPr>
              <a:t> predicate includes the </a:t>
            </a:r>
            <a:r>
              <a:rPr lang="en-US" altLang="ko-KR" sz="1100" b="1" dirty="0" smtClean="0">
                <a:latin typeface="Corbel" pitchFamily="34" charset="0"/>
              </a:rPr>
              <a:t>actual value</a:t>
            </a:r>
            <a:r>
              <a:rPr lang="en-US" altLang="ko-KR" sz="1100" dirty="0" smtClean="0">
                <a:latin typeface="Corbel" pitchFamily="34" charset="0"/>
              </a:rPr>
              <a:t> of the structure 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2231741" y="2996952"/>
            <a:ext cx="180019" cy="288032"/>
          </a:xfrm>
          <a:prstGeom prst="downArrow">
            <a:avLst/>
          </a:prstGeom>
          <a:ln w="19050"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2231741" y="3861048"/>
            <a:ext cx="180019" cy="288032"/>
          </a:xfrm>
          <a:prstGeom prst="downArrow">
            <a:avLst/>
          </a:prstGeom>
          <a:ln w="19050"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 bwMode="auto">
          <a:xfrm>
            <a:off x="2231741" y="4941168"/>
            <a:ext cx="180019" cy="288032"/>
          </a:xfrm>
          <a:prstGeom prst="downArrow">
            <a:avLst/>
          </a:prstGeom>
          <a:ln w="19050"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267745" y="2047030"/>
            <a:ext cx="864095" cy="369332"/>
            <a:chOff x="2267745" y="2047030"/>
            <a:chExt cx="864095" cy="369332"/>
          </a:xfrm>
        </p:grpSpPr>
        <p:sp>
          <p:nvSpPr>
            <p:cNvPr id="18" name="아래쪽 화살표 17"/>
            <p:cNvSpPr/>
            <p:nvPr/>
          </p:nvSpPr>
          <p:spPr bwMode="auto">
            <a:xfrm>
              <a:off x="2267745" y="2087680"/>
              <a:ext cx="180019" cy="288032"/>
            </a:xfrm>
            <a:prstGeom prst="downArrow">
              <a:avLst/>
            </a:prstGeom>
            <a:ln w="19050"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ko-KR" altLang="en-US" sz="1400" dirty="0">
                <a:ea typeface="굴림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7763" y="2047030"/>
              <a:ext cx="68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Corbel" pitchFamily="34" charset="0"/>
                </a:rPr>
                <a:t>RDF</a:t>
              </a:r>
              <a:endParaRPr lang="ko-KR" altLang="en-US" b="1" dirty="0">
                <a:latin typeface="Corbe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0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Property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rdf:type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Explicitly define the resource type</a:t>
            </a:r>
          </a:p>
          <a:p>
            <a:pPr lvl="1"/>
            <a:r>
              <a:rPr lang="en-US" altLang="ko-KR" dirty="0" smtClean="0"/>
              <a:t>Is associated at the same level of granularity as the other properties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348880"/>
            <a:ext cx="7056784" cy="1938992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latin typeface="Corbel" pitchFamily="34" charset="0"/>
              </a:rPr>
              <a:t>&lt;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xmlns:rdf</a:t>
            </a:r>
            <a:r>
              <a:rPr lang="en-US" altLang="ko-KR" sz="1200" dirty="0"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xmlns:pstcn</a:t>
            </a:r>
            <a:r>
              <a:rPr lang="en-US" altLang="ko-KR" sz="1200" dirty="0">
                <a:latin typeface="Corbel" pitchFamily="34" charset="0"/>
              </a:rPr>
              <a:t>=“http://burningbird.net/</a:t>
            </a:r>
            <a:r>
              <a:rPr lang="en-US" altLang="ko-KR" sz="1200" dirty="0" err="1">
                <a:latin typeface="Corbel" pitchFamily="34" charset="0"/>
              </a:rPr>
              <a:t>postcon</a:t>
            </a:r>
            <a:r>
              <a:rPr lang="en-US" altLang="ko-KR" sz="1200" dirty="0">
                <a:latin typeface="Corbel" pitchFamily="34" charset="0"/>
              </a:rPr>
              <a:t>/elements/1.0/”&gt;</a:t>
            </a:r>
          </a:p>
          <a:p>
            <a:r>
              <a:rPr lang="en-US" altLang="ko-KR" sz="1200" dirty="0">
                <a:latin typeface="Corbel" pitchFamily="34" charset="0"/>
              </a:rPr>
              <a:t>    &lt;</a:t>
            </a:r>
            <a:r>
              <a:rPr lang="en-US" altLang="ko-KR" sz="1200" dirty="0" err="1">
                <a:latin typeface="Corbel" pitchFamily="34" charset="0"/>
              </a:rPr>
              <a:t>rdf:Description</a:t>
            </a:r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err="1">
                <a:latin typeface="Corbel" pitchFamily="34" charset="0"/>
              </a:rPr>
              <a:t>rdf:about</a:t>
            </a:r>
            <a:r>
              <a:rPr lang="en-US" altLang="ko-KR" sz="1200" dirty="0">
                <a:latin typeface="Corbel" pitchFamily="34" charset="0"/>
              </a:rPr>
              <a:t>=“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http://burningbird.net/articles/monster3.htm”&gt;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&gt;Shelly 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Powers</a:t>
            </a:r>
            <a:r>
              <a:rPr lang="en-US" altLang="ko-KR" sz="1200" dirty="0">
                <a:solidFill>
                  <a:schemeClr val="accent6"/>
                </a:solidFill>
                <a:latin typeface="Corbel" pitchFamily="34" charset="0"/>
              </a:rPr>
              <a:t> </a:t>
            </a:r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 smtClean="0">
                <a:latin typeface="Corbel" pitchFamily="34" charset="0"/>
              </a:rPr>
              <a:t>pstcn:Author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  <a:r>
              <a:rPr lang="en-US" altLang="ko-KR" sz="1200" dirty="0" err="1" smtClean="0">
                <a:latin typeface="Corbel" pitchFamily="34" charset="0"/>
              </a:rPr>
              <a:t>Architeuthis</a:t>
            </a:r>
            <a:r>
              <a:rPr lang="en-US" altLang="ko-KR" sz="1200" dirty="0" smtClean="0">
                <a:latin typeface="Corbel" pitchFamily="34" charset="0"/>
              </a:rPr>
              <a:t> Dux&lt;/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</a:t>
            </a:r>
            <a:r>
              <a:rPr lang="en-US" altLang="ko-KR" sz="1200" b="1" dirty="0" smtClean="0">
                <a:latin typeface="Corbel" pitchFamily="34" charset="0"/>
              </a:rPr>
              <a:t>&lt;</a:t>
            </a:r>
            <a:r>
              <a:rPr lang="en-US" altLang="ko-KR" sz="1200" b="1" dirty="0" err="1" smtClean="0">
                <a:latin typeface="Corbel" pitchFamily="34" charset="0"/>
              </a:rPr>
              <a:t>rdf:type</a:t>
            </a:r>
            <a:r>
              <a:rPr lang="en-US" altLang="ko-KR" sz="1200" b="1" dirty="0" smtClean="0"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latin typeface="Corbel" pitchFamily="34" charset="0"/>
              </a:rPr>
              <a:t>rdf:resource</a:t>
            </a:r>
            <a:r>
              <a:rPr lang="en-US" altLang="ko-KR" sz="1200" b="1" dirty="0" smtClean="0">
                <a:latin typeface="Corbel" pitchFamily="34" charset="0"/>
              </a:rPr>
              <a:t>=“http://burningbird.net/</a:t>
            </a:r>
            <a:r>
              <a:rPr lang="en-US" altLang="ko-KR" sz="1200" b="1" dirty="0" err="1" smtClean="0">
                <a:latin typeface="Corbel" pitchFamily="34" charset="0"/>
              </a:rPr>
              <a:t>postcon</a:t>
            </a:r>
            <a:r>
              <a:rPr lang="en-US" altLang="ko-KR" sz="1200" b="1" dirty="0" smtClean="0">
                <a:latin typeface="Corbel" pitchFamily="34" charset="0"/>
              </a:rPr>
              <a:t>/elements/1.0/Article/”&gt;</a:t>
            </a:r>
            <a:endParaRPr lang="en-US" altLang="ko-KR" sz="1200" b="1" dirty="0">
              <a:latin typeface="Corbel" pitchFamily="34" charset="0"/>
            </a:endParaRPr>
          </a:p>
          <a:p>
            <a:r>
              <a:rPr lang="en-US" altLang="ko-KR" sz="1200" dirty="0" smtClean="0">
                <a:latin typeface="Corbel" pitchFamily="34" charset="0"/>
              </a:rPr>
              <a:t>    &lt;/</a:t>
            </a:r>
            <a:r>
              <a:rPr lang="en-US" altLang="ko-KR" sz="1200" dirty="0" err="1">
                <a:latin typeface="Corbel" pitchFamily="34" charset="0"/>
              </a:rPr>
              <a:t>rdf:Description</a:t>
            </a:r>
            <a:r>
              <a:rPr lang="en-US" altLang="ko-KR" sz="1200" dirty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r>
              <a:rPr lang="en-US" altLang="ko-KR" sz="1200" dirty="0">
                <a:latin typeface="Corbel" pitchFamily="34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4554994"/>
            <a:ext cx="7056784" cy="1754326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latin typeface="Corbel" pitchFamily="34" charset="0"/>
              </a:rPr>
              <a:t>&lt;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xmlns:rdf</a:t>
            </a:r>
            <a:r>
              <a:rPr lang="en-US" altLang="ko-KR" sz="1200" dirty="0"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xmlns:pstcn</a:t>
            </a:r>
            <a:r>
              <a:rPr lang="en-US" altLang="ko-KR" sz="1200" dirty="0">
                <a:latin typeface="Corbel" pitchFamily="34" charset="0"/>
              </a:rPr>
              <a:t>=“http://burningbird.net/</a:t>
            </a:r>
            <a:r>
              <a:rPr lang="en-US" altLang="ko-KR" sz="1200" dirty="0" err="1">
                <a:latin typeface="Corbel" pitchFamily="34" charset="0"/>
              </a:rPr>
              <a:t>postcon</a:t>
            </a:r>
            <a:r>
              <a:rPr lang="en-US" altLang="ko-KR" sz="1200" dirty="0">
                <a:latin typeface="Corbel" pitchFamily="34" charset="0"/>
              </a:rPr>
              <a:t>/elements/1.0/”&gt;</a:t>
            </a:r>
          </a:p>
          <a:p>
            <a:r>
              <a:rPr lang="en-US" altLang="ko-KR" sz="1200" dirty="0">
                <a:latin typeface="Corbel" pitchFamily="34" charset="0"/>
              </a:rPr>
              <a:t>   </a:t>
            </a:r>
            <a:r>
              <a:rPr lang="en-US" altLang="ko-KR" sz="1200" b="1" dirty="0">
                <a:latin typeface="Corbel" pitchFamily="34" charset="0"/>
              </a:rPr>
              <a:t> </a:t>
            </a:r>
            <a:r>
              <a:rPr lang="en-US" altLang="ko-KR" sz="1200" b="1" dirty="0" smtClean="0">
                <a:latin typeface="Corbel" pitchFamily="34" charset="0"/>
              </a:rPr>
              <a:t>&lt;</a:t>
            </a:r>
            <a:r>
              <a:rPr lang="en-US" altLang="ko-KR" sz="1200" b="1" dirty="0" err="1" smtClean="0">
                <a:latin typeface="Corbel" pitchFamily="34" charset="0"/>
              </a:rPr>
              <a:t>pstcn:Article</a:t>
            </a:r>
            <a:r>
              <a:rPr lang="en-US" altLang="ko-KR" sz="1200" b="1" dirty="0" smtClean="0">
                <a:latin typeface="Corbel" pitchFamily="34" charset="0"/>
              </a:rPr>
              <a:t> </a:t>
            </a:r>
            <a:r>
              <a:rPr lang="en-US" altLang="ko-KR" sz="1200" b="1" dirty="0" err="1">
                <a:latin typeface="Corbel" pitchFamily="34" charset="0"/>
              </a:rPr>
              <a:t>rdf:about</a:t>
            </a:r>
            <a:r>
              <a:rPr lang="en-US" altLang="ko-KR" sz="1200" b="1" dirty="0">
                <a:latin typeface="Corbel" pitchFamily="34" charset="0"/>
              </a:rPr>
              <a:t>=“</a:t>
            </a:r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http://burningbird.net/articles/monster3.htm”&gt;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&gt;Shelly 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Powers</a:t>
            </a:r>
            <a:r>
              <a:rPr lang="en-US" altLang="ko-KR" sz="1200" dirty="0">
                <a:solidFill>
                  <a:schemeClr val="accent6"/>
                </a:solidFill>
                <a:latin typeface="Corbel" pitchFamily="34" charset="0"/>
              </a:rPr>
              <a:t> </a:t>
            </a:r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 smtClean="0">
                <a:latin typeface="Corbel" pitchFamily="34" charset="0"/>
              </a:rPr>
              <a:t>pstcn:Author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  <a:r>
              <a:rPr lang="en-US" altLang="ko-KR" sz="1200" dirty="0" err="1" smtClean="0">
                <a:latin typeface="Corbel" pitchFamily="34" charset="0"/>
              </a:rPr>
              <a:t>Architeuthis</a:t>
            </a:r>
            <a:r>
              <a:rPr lang="en-US" altLang="ko-KR" sz="1200" dirty="0" smtClean="0">
                <a:latin typeface="Corbel" pitchFamily="34" charset="0"/>
              </a:rPr>
              <a:t> Dux&lt;/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latin typeface="Corbel" pitchFamily="34" charset="0"/>
              </a:rPr>
              <a:t>   </a:t>
            </a:r>
            <a:r>
              <a:rPr lang="en-US" altLang="ko-KR" sz="1200" b="1" dirty="0" smtClean="0">
                <a:latin typeface="Corbel" pitchFamily="34" charset="0"/>
              </a:rPr>
              <a:t> &lt;/</a:t>
            </a:r>
            <a:r>
              <a:rPr lang="en-US" altLang="ko-KR" sz="1200" b="1" dirty="0" err="1" smtClean="0">
                <a:latin typeface="Corbel" pitchFamily="34" charset="0"/>
              </a:rPr>
              <a:t>pstcn:Article</a:t>
            </a:r>
            <a:r>
              <a:rPr lang="en-US" altLang="ko-KR" sz="1200" b="1" dirty="0" smtClean="0">
                <a:latin typeface="Corbel" pitchFamily="34" charset="0"/>
              </a:rPr>
              <a:t>&gt;</a:t>
            </a:r>
            <a:endParaRPr lang="en-US" altLang="ko-KR" sz="1200" b="1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r>
              <a:rPr lang="en-US" altLang="ko-KR" sz="1200" dirty="0">
                <a:latin typeface="Corbel" pitchFamily="34" charset="0"/>
              </a:rPr>
              <a:t>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325796" y="4365104"/>
            <a:ext cx="1918612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Corbel" pitchFamily="34" charset="0"/>
              </a:rPr>
              <a:t>Abbreviated syntax</a:t>
            </a:r>
            <a:endParaRPr lang="ko-KR" altLang="en-US" sz="12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RDF/XML Shortcuts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RDF/XML Shortcut is an </a:t>
            </a:r>
            <a:r>
              <a:rPr lang="en-US" altLang="ko-KR" b="1" dirty="0" smtClean="0"/>
              <a:t>abbreviated technique</a:t>
            </a:r>
          </a:p>
          <a:p>
            <a:pPr lvl="1"/>
            <a:r>
              <a:rPr lang="en-US" altLang="ko-KR" dirty="0" smtClean="0"/>
              <a:t>Separate predicates can be enclosed within the same resource block</a:t>
            </a:r>
          </a:p>
          <a:p>
            <a:pPr lvl="1"/>
            <a:r>
              <a:rPr lang="en-US" altLang="ko-KR" dirty="0" smtClean="0"/>
              <a:t>Nonrepeating properties can be created as resource attributes</a:t>
            </a:r>
          </a:p>
          <a:p>
            <a:pPr lvl="1"/>
            <a:r>
              <a:rPr lang="en-US" altLang="ko-KR" dirty="0" smtClean="0"/>
              <a:t>Empty resource properties do not have to be formally defined with description block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7056784" cy="2308324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latin typeface="Corbel" pitchFamily="34" charset="0"/>
              </a:rPr>
              <a:t>&lt;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xmlns:rdf</a:t>
            </a:r>
            <a:r>
              <a:rPr lang="en-US" altLang="ko-KR" sz="1200" dirty="0"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xmlns:pstcn</a:t>
            </a:r>
            <a:r>
              <a:rPr lang="en-US" altLang="ko-KR" sz="1200" dirty="0">
                <a:latin typeface="Corbel" pitchFamily="34" charset="0"/>
              </a:rPr>
              <a:t>=“http://burningbird.net/</a:t>
            </a:r>
            <a:r>
              <a:rPr lang="en-US" altLang="ko-KR" sz="1200" dirty="0" err="1">
                <a:latin typeface="Corbel" pitchFamily="34" charset="0"/>
              </a:rPr>
              <a:t>postcon</a:t>
            </a:r>
            <a:r>
              <a:rPr lang="en-US" altLang="ko-KR" sz="1200" dirty="0">
                <a:latin typeface="Corbel" pitchFamily="34" charset="0"/>
              </a:rPr>
              <a:t>/elements/1.0/”&gt;</a:t>
            </a:r>
          </a:p>
          <a:p>
            <a:r>
              <a:rPr lang="en-US" altLang="ko-KR" sz="1200" b="1" dirty="0">
                <a:latin typeface="Corbel" pitchFamily="34" charset="0"/>
              </a:rPr>
              <a:t>    </a:t>
            </a:r>
            <a:r>
              <a:rPr lang="en-US" altLang="ko-KR" sz="1200" b="1" dirty="0" smtClean="0">
                <a:latin typeface="Corbel" pitchFamily="34" charset="0"/>
              </a:rPr>
              <a:t>&lt;</a:t>
            </a:r>
            <a:r>
              <a:rPr lang="en-US" altLang="ko-KR" sz="1200" b="1" dirty="0" err="1" smtClean="0">
                <a:latin typeface="Corbel" pitchFamily="34" charset="0"/>
              </a:rPr>
              <a:t>pstcn:Article</a:t>
            </a:r>
            <a:endParaRPr lang="en-US" altLang="ko-KR" sz="1200" b="1" dirty="0" smtClean="0">
              <a:latin typeface="Corbel" pitchFamily="34" charset="0"/>
            </a:endParaRPr>
          </a:p>
          <a:p>
            <a:r>
              <a:rPr lang="en-US" altLang="ko-KR" sz="1200" b="1" dirty="0">
                <a:latin typeface="Corbel" pitchFamily="34" charset="0"/>
              </a:rPr>
              <a:t> </a:t>
            </a:r>
            <a:r>
              <a:rPr lang="en-US" altLang="ko-KR" sz="1200" b="1" dirty="0" smtClean="0">
                <a:latin typeface="Corbel" pitchFamily="34" charset="0"/>
              </a:rPr>
              <a:t>       </a:t>
            </a:r>
            <a:r>
              <a:rPr lang="en-US" altLang="ko-KR" sz="1200" b="1" dirty="0" err="1" smtClean="0">
                <a:latin typeface="Corbel" pitchFamily="34" charset="0"/>
              </a:rPr>
              <a:t>pstcn:author</a:t>
            </a:r>
            <a:r>
              <a:rPr lang="en-US" altLang="ko-KR" sz="1200" b="1" dirty="0" smtClean="0">
                <a:latin typeface="Corbel" pitchFamily="34" charset="0"/>
              </a:rPr>
              <a:t> = “Shelly Powers”</a:t>
            </a:r>
          </a:p>
          <a:p>
            <a:r>
              <a:rPr lang="en-US" altLang="ko-KR" sz="1200" b="1" dirty="0">
                <a:latin typeface="Corbel" pitchFamily="34" charset="0"/>
              </a:rPr>
              <a:t> </a:t>
            </a:r>
            <a:r>
              <a:rPr lang="en-US" altLang="ko-KR" sz="1200" b="1" dirty="0" smtClean="0">
                <a:latin typeface="Corbel" pitchFamily="34" charset="0"/>
              </a:rPr>
              <a:t>       </a:t>
            </a:r>
            <a:r>
              <a:rPr lang="en-US" altLang="ko-KR" sz="1200" b="1" dirty="0" err="1" smtClean="0">
                <a:latin typeface="Corbel" pitchFamily="34" charset="0"/>
              </a:rPr>
              <a:t>pstcn:title</a:t>
            </a:r>
            <a:r>
              <a:rPr lang="en-US" altLang="ko-KR" sz="1200" b="1" dirty="0">
                <a:latin typeface="Corbel" pitchFamily="34" charset="0"/>
              </a:rPr>
              <a:t> </a:t>
            </a:r>
            <a:r>
              <a:rPr lang="en-US" altLang="ko-KR" sz="1200" b="1" dirty="0" smtClean="0">
                <a:latin typeface="Corbel" pitchFamily="34" charset="0"/>
              </a:rPr>
              <a:t>= “</a:t>
            </a:r>
            <a:r>
              <a:rPr lang="en-US" altLang="ko-KR" sz="1200" b="1" dirty="0" err="1" smtClean="0">
                <a:latin typeface="Corbel" pitchFamily="34" charset="0"/>
              </a:rPr>
              <a:t>Architeuthis</a:t>
            </a:r>
            <a:r>
              <a:rPr lang="en-US" altLang="ko-KR" sz="1200" b="1" dirty="0" smtClean="0">
                <a:latin typeface="Corbel" pitchFamily="34" charset="0"/>
              </a:rPr>
              <a:t> Dux”</a:t>
            </a:r>
          </a:p>
          <a:p>
            <a:r>
              <a:rPr lang="en-US" altLang="ko-KR" sz="1200" b="1" dirty="0">
                <a:latin typeface="Corbel" pitchFamily="34" charset="0"/>
              </a:rPr>
              <a:t> </a:t>
            </a:r>
            <a:r>
              <a:rPr lang="en-US" altLang="ko-KR" sz="1200" b="1" dirty="0" smtClean="0">
                <a:latin typeface="Corbel" pitchFamily="34" charset="0"/>
              </a:rPr>
              <a:t>       </a:t>
            </a:r>
            <a:r>
              <a:rPr lang="en-US" altLang="ko-KR" sz="1200" b="1" dirty="0" err="1" smtClean="0">
                <a:latin typeface="Corbel" pitchFamily="34" charset="0"/>
              </a:rPr>
              <a:t>rdf:about</a:t>
            </a:r>
            <a:r>
              <a:rPr lang="en-US" altLang="ko-KR" sz="1200" b="1" dirty="0" smtClean="0">
                <a:latin typeface="Corbel" pitchFamily="34" charset="0"/>
              </a:rPr>
              <a:t>=“http://dynamicearth.com/articles/monsters3.htm”&gt;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latin typeface="Corbel" pitchFamily="34" charset="0"/>
              </a:rPr>
              <a:t>pstcn:related</a:t>
            </a:r>
            <a:r>
              <a:rPr lang="en-US" altLang="ko-KR" sz="1200" dirty="0" smtClean="0">
                <a:latin typeface="Corbel" pitchFamily="34" charset="0"/>
              </a:rPr>
              <a:t> </a:t>
            </a:r>
            <a:r>
              <a:rPr lang="en-US" altLang="ko-KR" sz="1200" dirty="0" err="1" smtClean="0">
                <a:latin typeface="Corbel" pitchFamily="34" charset="0"/>
              </a:rPr>
              <a:t>rdf:resource</a:t>
            </a:r>
            <a:r>
              <a:rPr lang="en-US" altLang="ko-KR" sz="1200" dirty="0" smtClean="0">
                <a:latin typeface="Corbel" pitchFamily="34" charset="0"/>
              </a:rPr>
              <a:t>=“http://burningbird.net/articles/monsters1.htm”</a:t>
            </a:r>
          </a:p>
          <a:p>
            <a:r>
              <a:rPr lang="en-US" altLang="ko-KR" sz="1200" dirty="0" smtClean="0">
                <a:latin typeface="Corbel" pitchFamily="34" charset="0"/>
              </a:rPr>
              <a:t>                    </a:t>
            </a:r>
            <a:r>
              <a:rPr lang="en-US" altLang="ko-KR" sz="1200" dirty="0" err="1" smtClean="0">
                <a:latin typeface="Corbel" pitchFamily="34" charset="0"/>
              </a:rPr>
              <a:t>pstcn:reason</a:t>
            </a:r>
            <a:r>
              <a:rPr lang="en-US" altLang="ko-KR" sz="1200" dirty="0" smtClean="0">
                <a:latin typeface="Corbel" pitchFamily="34" charset="0"/>
              </a:rPr>
              <a:t>=“First in the series” </a:t>
            </a:r>
            <a:r>
              <a:rPr lang="en-US" altLang="ko-KR" sz="1200" b="1" dirty="0" smtClean="0">
                <a:latin typeface="Corbel" pitchFamily="34" charset="0"/>
              </a:rPr>
              <a:t>/&gt;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&lt;/</a:t>
            </a:r>
            <a:r>
              <a:rPr lang="en-US" altLang="ko-KR" sz="1200" dirty="0" err="1" smtClean="0">
                <a:latin typeface="Corbel" pitchFamily="34" charset="0"/>
              </a:rPr>
              <a:t>pstcn:Article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latin typeface="Corbel" pitchFamily="34" charset="0"/>
              </a:rPr>
              <a:t>&lt;/</a:t>
            </a:r>
            <a:r>
              <a:rPr lang="en-US" altLang="ko-KR" sz="1200" dirty="0" err="1" smtClean="0">
                <a:latin typeface="Corbel" pitchFamily="34" charset="0"/>
              </a:rPr>
              <a:t>rdf:RDF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94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Serializing RDF to XML</a:t>
            </a:r>
          </a:p>
          <a:p>
            <a:r>
              <a:rPr lang="en-US" altLang="ko-KR" dirty="0" smtClean="0"/>
              <a:t>RDF Blank Nodes</a:t>
            </a:r>
          </a:p>
          <a:p>
            <a:r>
              <a:rPr lang="en-US" altLang="ko-KR" dirty="0" smtClean="0"/>
              <a:t>URI References</a:t>
            </a:r>
          </a:p>
          <a:p>
            <a:r>
              <a:rPr lang="en-US" altLang="ko-KR" dirty="0" smtClean="0"/>
              <a:t>Representing Structured Data with </a:t>
            </a:r>
            <a:r>
              <a:rPr lang="en-US" altLang="ko-KR" dirty="0" err="1" smtClean="0"/>
              <a:t>rdf:value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rdf:type</a:t>
            </a:r>
            <a:r>
              <a:rPr lang="en-US" altLang="ko-KR" dirty="0" smtClean="0"/>
              <a:t> Property</a:t>
            </a:r>
          </a:p>
          <a:p>
            <a:r>
              <a:rPr lang="en-US" altLang="ko-KR" dirty="0" smtClean="0"/>
              <a:t>RDF/XML Shortcuts</a:t>
            </a:r>
          </a:p>
          <a:p>
            <a:r>
              <a:rPr lang="en-US" altLang="ko-KR" dirty="0" smtClean="0"/>
              <a:t>More on RDF Data Types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7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on RDF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Within RDF/XML, the data type is specified as an attribute of the element, using the </a:t>
            </a:r>
            <a:r>
              <a:rPr lang="en-US" altLang="ko-KR" i="1" dirty="0" err="1" smtClean="0"/>
              <a:t>rdf:datatype</a:t>
            </a:r>
            <a:r>
              <a:rPr lang="en-US" altLang="ko-KR" dirty="0" smtClean="0"/>
              <a:t> attribute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06722"/>
            <a:ext cx="7560840" cy="1754326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latin typeface="Corbel" pitchFamily="34" charset="0"/>
              </a:rPr>
              <a:t>&lt;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xmlns:rdf</a:t>
            </a:r>
            <a:r>
              <a:rPr lang="en-US" altLang="ko-KR" sz="1200" dirty="0"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xmlns:pstcn</a:t>
            </a:r>
            <a:r>
              <a:rPr lang="en-US" altLang="ko-KR" sz="1200" dirty="0">
                <a:latin typeface="Corbel" pitchFamily="34" charset="0"/>
              </a:rPr>
              <a:t>=“http://burningbird.net/</a:t>
            </a:r>
            <a:r>
              <a:rPr lang="en-US" altLang="ko-KR" sz="1200" dirty="0" err="1">
                <a:latin typeface="Corbel" pitchFamily="34" charset="0"/>
              </a:rPr>
              <a:t>postcon</a:t>
            </a:r>
            <a:r>
              <a:rPr lang="en-US" altLang="ko-KR" sz="1200" dirty="0">
                <a:latin typeface="Corbel" pitchFamily="34" charset="0"/>
              </a:rPr>
              <a:t>/elements/1.0/”&gt;</a:t>
            </a: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smtClean="0">
                <a:latin typeface="Corbel" pitchFamily="34" charset="0"/>
              </a:rPr>
              <a:t>&lt;</a:t>
            </a:r>
            <a:r>
              <a:rPr lang="en-US" altLang="ko-KR" sz="1200" dirty="0" err="1" smtClean="0"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latin typeface="Corbel" pitchFamily="34" charset="0"/>
              </a:rPr>
              <a:t> </a:t>
            </a:r>
            <a:r>
              <a:rPr lang="en-US" altLang="ko-KR" sz="1200" dirty="0" err="1" smtClean="0">
                <a:latin typeface="Corbel" pitchFamily="34" charset="0"/>
              </a:rPr>
              <a:t>rdf:about</a:t>
            </a:r>
            <a:r>
              <a:rPr lang="en-US" altLang="ko-KR" sz="1200" dirty="0" smtClean="0">
                <a:latin typeface="Corbel" pitchFamily="34" charset="0"/>
              </a:rPr>
              <a:t>=“http</a:t>
            </a:r>
            <a:r>
              <a:rPr lang="en-US" altLang="ko-KR" sz="1200" dirty="0">
                <a:latin typeface="Corbel" pitchFamily="34" charset="0"/>
              </a:rPr>
              <a:t>://</a:t>
            </a:r>
            <a:r>
              <a:rPr lang="en-US" altLang="ko-KR" sz="1200" dirty="0" smtClean="0">
                <a:latin typeface="Corbel" pitchFamily="34" charset="0"/>
              </a:rPr>
              <a:t>burningbird.net/articles/monsters3.htm”&gt;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latin typeface="Corbel" pitchFamily="34" charset="0"/>
              </a:rPr>
              <a:t>pstcn:author</a:t>
            </a:r>
            <a:r>
              <a:rPr lang="en-US" altLang="ko-KR" sz="1200" dirty="0" smtClean="0"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latin typeface="Corbel" pitchFamily="34" charset="0"/>
              </a:rPr>
              <a:t>rdf:datatype</a:t>
            </a:r>
            <a:r>
              <a:rPr lang="en-US" altLang="ko-KR" sz="1200" dirty="0" smtClean="0">
                <a:latin typeface="Corbel" pitchFamily="34" charset="0"/>
              </a:rPr>
              <a:t> = “http://www.w3.org/2001/</a:t>
            </a:r>
            <a:r>
              <a:rPr lang="en-US" altLang="ko-KR" sz="1200" dirty="0" err="1" smtClean="0">
                <a:latin typeface="Corbel" pitchFamily="34" charset="0"/>
              </a:rPr>
              <a:t>XMLSchema#</a:t>
            </a:r>
            <a:r>
              <a:rPr lang="en-US" altLang="ko-KR" sz="1200" b="1" dirty="0" err="1" smtClean="0">
                <a:latin typeface="Corbel" pitchFamily="34" charset="0"/>
              </a:rPr>
              <a:t>string</a:t>
            </a:r>
            <a:r>
              <a:rPr lang="en-US" altLang="ko-KR" sz="1200" dirty="0" smtClean="0">
                <a:latin typeface="Corbel" pitchFamily="34" charset="0"/>
              </a:rPr>
              <a:t>”&gt; Shelley Powers &lt;/</a:t>
            </a:r>
            <a:r>
              <a:rPr lang="en-US" altLang="ko-KR" sz="1200" dirty="0" err="1" smtClean="0">
                <a:latin typeface="Corbel" pitchFamily="34" charset="0"/>
              </a:rPr>
              <a:t>pstcn:author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latin typeface="Corbel" pitchFamily="34" charset="0"/>
              </a:rPr>
              <a:t>rdf:datatype</a:t>
            </a:r>
            <a:r>
              <a:rPr lang="en-US" altLang="ko-KR" sz="1200" dirty="0" smtClean="0">
                <a:latin typeface="Corbel" pitchFamily="34" charset="0"/>
              </a:rPr>
              <a:t> = “http://www.w3.org/2001/</a:t>
            </a:r>
            <a:r>
              <a:rPr lang="en-US" altLang="ko-KR" sz="1200" dirty="0" err="1" smtClean="0">
                <a:latin typeface="Corbel" pitchFamily="34" charset="0"/>
              </a:rPr>
              <a:t>XMLSchema#</a:t>
            </a:r>
            <a:r>
              <a:rPr lang="en-US" altLang="ko-KR" sz="1200" b="1" dirty="0" err="1" smtClean="0">
                <a:latin typeface="Corbel" pitchFamily="34" charset="0"/>
              </a:rPr>
              <a:t>string</a:t>
            </a:r>
            <a:r>
              <a:rPr lang="en-US" altLang="ko-KR" sz="1200" dirty="0" smtClean="0">
                <a:latin typeface="Corbel" pitchFamily="34" charset="0"/>
              </a:rPr>
              <a:t>”&gt; </a:t>
            </a:r>
            <a:r>
              <a:rPr lang="en-US" altLang="ko-KR" sz="1200" dirty="0" err="1" smtClean="0">
                <a:latin typeface="Corbel" pitchFamily="34" charset="0"/>
              </a:rPr>
              <a:t>Architeuthis</a:t>
            </a:r>
            <a:r>
              <a:rPr lang="en-US" altLang="ko-KR" sz="1200" dirty="0" smtClean="0">
                <a:latin typeface="Corbel" pitchFamily="34" charset="0"/>
              </a:rPr>
              <a:t> Dux &lt;/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&lt;/</a:t>
            </a:r>
            <a:r>
              <a:rPr lang="en-US" altLang="ko-KR" sz="1200" dirty="0" err="1" smtClean="0"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latin typeface="Corbel" pitchFamily="34" charset="0"/>
              </a:rPr>
              <a:t>&lt;/</a:t>
            </a:r>
            <a:r>
              <a:rPr lang="en-US" altLang="ko-KR" sz="1200" dirty="0" err="1" smtClean="0">
                <a:latin typeface="Corbel" pitchFamily="34" charset="0"/>
              </a:rPr>
              <a:t>rdf:RDF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616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Serialization</a:t>
            </a:r>
            <a:r>
              <a:rPr lang="en-US" altLang="ko-KR" dirty="0" smtClean="0"/>
              <a:t> converts an </a:t>
            </a:r>
            <a:r>
              <a:rPr lang="en-US" altLang="ko-KR" u="sng" dirty="0" smtClean="0"/>
              <a:t>RDF model</a:t>
            </a:r>
            <a:r>
              <a:rPr lang="en-US" altLang="ko-KR" dirty="0" smtClean="0"/>
              <a:t> in a </a:t>
            </a:r>
            <a:r>
              <a:rPr lang="en-US" altLang="ko-KR" u="sng" dirty="0" smtClean="0"/>
              <a:t>text-based format</a:t>
            </a:r>
            <a:r>
              <a:rPr lang="en-US" altLang="ko-KR" dirty="0" smtClean="0"/>
              <a:t> using XML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9992" y="378904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Corbel" pitchFamily="34" charset="0"/>
              </a:rPr>
              <a:t>Serialization</a:t>
            </a:r>
            <a:endParaRPr lang="ko-KR" altLang="en-US" sz="2800" b="1" dirty="0">
              <a:latin typeface="Corbel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39552" y="2132856"/>
            <a:ext cx="8208912" cy="1296144"/>
            <a:chOff x="395536" y="1988840"/>
            <a:chExt cx="8424936" cy="1296144"/>
          </a:xfrm>
        </p:grpSpPr>
        <p:grpSp>
          <p:nvGrpSpPr>
            <p:cNvPr id="22" name="그룹 21"/>
            <p:cNvGrpSpPr/>
            <p:nvPr/>
          </p:nvGrpSpPr>
          <p:grpSpPr>
            <a:xfrm>
              <a:off x="467544" y="2348880"/>
              <a:ext cx="8352928" cy="936104"/>
              <a:chOff x="467544" y="2348880"/>
              <a:chExt cx="8352928" cy="93610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67544" y="2348880"/>
                <a:ext cx="8352928" cy="936104"/>
              </a:xfrm>
              <a:prstGeom prst="rect">
                <a:avLst/>
              </a:prstGeom>
              <a:ln w="3175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11560" y="2582690"/>
                <a:ext cx="7991077" cy="486270"/>
                <a:chOff x="683568" y="2438674"/>
                <a:chExt cx="7991077" cy="486270"/>
              </a:xfrm>
            </p:grpSpPr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3779912" y="2744924"/>
                  <a:ext cx="33843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10" name="AutoShape 5"/>
                <p:cNvSpPr>
                  <a:spLocks noChangeArrowheads="1"/>
                </p:cNvSpPr>
                <p:nvPr/>
              </p:nvSpPr>
              <p:spPr bwMode="auto">
                <a:xfrm>
                  <a:off x="683568" y="2506402"/>
                  <a:ext cx="3080908" cy="4185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6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orbel" pitchFamily="34" charset="0"/>
                      <a:ea typeface="굴림" pitchFamily="50" charset="-127"/>
                    </a:rPr>
                    <a:t>http://</a:t>
                  </a:r>
                  <a:r>
                    <a:rPr lang="en-US" altLang="ko-KR" sz="1200" dirty="0" smtClean="0">
                      <a:latin typeface="Corbel" pitchFamily="34" charset="0"/>
                      <a:ea typeface="굴림" pitchFamily="50" charset="-127"/>
                    </a:rPr>
                    <a:t>burningbird.net/articles/monsters3.htm</a:t>
                  </a:r>
                  <a:endParaRPr lang="ko-KR" altLang="en-US" sz="1200" dirty="0">
                    <a:latin typeface="Corbel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1" name="Rectangle 8"/>
                <p:cNvSpPr>
                  <a:spLocks noChangeArrowheads="1"/>
                </p:cNvSpPr>
                <p:nvPr/>
              </p:nvSpPr>
              <p:spPr bwMode="auto">
                <a:xfrm>
                  <a:off x="7164288" y="2606464"/>
                  <a:ext cx="1510357" cy="276920"/>
                </a:xfrm>
                <a:prstGeom prst="rect">
                  <a:avLst/>
                </a:prstGeom>
                <a:solidFill>
                  <a:srgbClr val="66CC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400" dirty="0">
                      <a:latin typeface="Corbel" pitchFamily="34" charset="0"/>
                    </a:rPr>
                    <a:t>Shelly Powers</a:t>
                  </a:r>
                  <a:endParaRPr lang="ko-KR" altLang="en-US" sz="1400" dirty="0">
                    <a:latin typeface="Corbel" pitchFamily="34" charset="0"/>
                    <a:ea typeface="굴림" pitchFamily="50" charset="-127"/>
                  </a:endParaRPr>
                </a:p>
              </p:txBody>
            </p:sp>
            <p:sp>
              <p:nvSpPr>
                <p:cNvPr id="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12702" y="2438674"/>
                  <a:ext cx="3451586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200" dirty="0">
                      <a:latin typeface="Corbel" pitchFamily="34" charset="0"/>
                      <a:ea typeface="굴림" pitchFamily="50" charset="-127"/>
                    </a:rPr>
                    <a:t>http://</a:t>
                  </a:r>
                  <a:r>
                    <a:rPr lang="en-US" altLang="ko-KR" sz="1200" dirty="0" smtClean="0">
                      <a:latin typeface="Corbel" pitchFamily="34" charset="0"/>
                      <a:ea typeface="굴림" pitchFamily="50" charset="-127"/>
                    </a:rPr>
                    <a:t>burningbird.net/postcon/elements/1.0/author</a:t>
                  </a:r>
                  <a:endParaRPr lang="ko-KR" altLang="en-US" sz="1200" dirty="0">
                    <a:latin typeface="Corbel" pitchFamily="34" charset="0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18" name="TextBox 17"/>
            <p:cNvSpPr txBox="1"/>
            <p:nvPr/>
          </p:nvSpPr>
          <p:spPr>
            <a:xfrm>
              <a:off x="395536" y="1988840"/>
              <a:ext cx="168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u="sng" dirty="0" smtClean="0">
                  <a:latin typeface="Corbel" pitchFamily="34" charset="0"/>
                </a:rPr>
                <a:t>RDF model</a:t>
              </a:r>
              <a:endParaRPr lang="ko-KR" altLang="en-US" i="1" u="sng" dirty="0">
                <a:latin typeface="Corbel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952709" y="4586352"/>
            <a:ext cx="5499610" cy="1938992"/>
            <a:chOff x="2447764" y="4143012"/>
            <a:chExt cx="5499610" cy="1938992"/>
          </a:xfrm>
        </p:grpSpPr>
        <p:sp>
          <p:nvSpPr>
            <p:cNvPr id="9" name="TextBox 8"/>
            <p:cNvSpPr txBox="1"/>
            <p:nvPr/>
          </p:nvSpPr>
          <p:spPr>
            <a:xfrm>
              <a:off x="2538373" y="4512344"/>
              <a:ext cx="5409001" cy="1569660"/>
            </a:xfrm>
            <a:prstGeom prst="rect">
              <a:avLst/>
            </a:prstGeom>
            <a:noFill/>
            <a:ln w="31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Corbel" pitchFamily="34" charset="0"/>
                </a:rPr>
                <a:t>&lt;?xml version=“1.0”?&gt;</a:t>
              </a:r>
            </a:p>
            <a:p>
              <a:r>
                <a:rPr lang="en-US" altLang="ko-KR" sz="1200" dirty="0" smtClean="0">
                  <a:latin typeface="Corbel" pitchFamily="34" charset="0"/>
                </a:rPr>
                <a:t>&lt;</a:t>
              </a:r>
              <a:r>
                <a:rPr lang="en-US" altLang="ko-KR" sz="1200" dirty="0" err="1" smtClean="0">
                  <a:latin typeface="Corbel" pitchFamily="34" charset="0"/>
                </a:rPr>
                <a:t>rdf:RDF</a:t>
              </a:r>
              <a:endParaRPr lang="en-US" altLang="ko-KR" sz="1200" dirty="0" smtClean="0">
                <a:latin typeface="Corbel" pitchFamily="34" charset="0"/>
              </a:endParaRPr>
            </a:p>
            <a:p>
              <a:r>
                <a:rPr lang="en-US" altLang="ko-KR" sz="1200" dirty="0" smtClean="0">
                  <a:latin typeface="Corbel" pitchFamily="34" charset="0"/>
                </a:rPr>
                <a:t>    </a:t>
              </a:r>
              <a:r>
                <a:rPr lang="en-US" altLang="ko-KR" sz="1200" dirty="0" err="1" smtClean="0">
                  <a:latin typeface="Corbel" pitchFamily="34" charset="0"/>
                </a:rPr>
                <a:t>xmlns:rdf</a:t>
              </a:r>
              <a:r>
                <a:rPr lang="en-US" altLang="ko-KR" sz="1200" dirty="0" smtClean="0">
                  <a:latin typeface="Corbel" pitchFamily="34" charset="0"/>
                </a:rPr>
                <a:t>=“http://www.w3.org/1999/02/22-rdf-syntax-ns#”</a:t>
              </a:r>
            </a:p>
            <a:p>
              <a:r>
                <a:rPr lang="en-US" altLang="ko-KR" sz="1200" dirty="0" smtClean="0">
                  <a:latin typeface="Corbel" pitchFamily="34" charset="0"/>
                </a:rPr>
                <a:t>    </a:t>
              </a:r>
              <a:r>
                <a:rPr lang="en-US" altLang="ko-KR" sz="1200" dirty="0" err="1" smtClean="0">
                  <a:latin typeface="Corbel" pitchFamily="34" charset="0"/>
                </a:rPr>
                <a:t>xmlns:pstcn</a:t>
              </a:r>
              <a:r>
                <a:rPr lang="en-US" altLang="ko-KR" sz="1200" dirty="0" smtClean="0">
                  <a:latin typeface="Corbel" pitchFamily="34" charset="0"/>
                </a:rPr>
                <a:t>=“http://burningbird.net/</a:t>
              </a:r>
              <a:r>
                <a:rPr lang="en-US" altLang="ko-KR" sz="1200" dirty="0" err="1" smtClean="0">
                  <a:latin typeface="Corbel" pitchFamily="34" charset="0"/>
                </a:rPr>
                <a:t>postcon</a:t>
              </a:r>
              <a:r>
                <a:rPr lang="en-US" altLang="ko-KR" sz="1200" dirty="0" smtClean="0">
                  <a:latin typeface="Corbel" pitchFamily="34" charset="0"/>
                </a:rPr>
                <a:t>/elements/1.0/”&gt;</a:t>
              </a:r>
            </a:p>
            <a:p>
              <a:r>
                <a:rPr lang="en-US" altLang="ko-KR" sz="1200" b="1" dirty="0">
                  <a:latin typeface="Corbel" pitchFamily="34" charset="0"/>
                </a:rPr>
                <a:t> </a:t>
              </a:r>
              <a:r>
                <a:rPr lang="en-US" altLang="ko-KR" sz="1200" b="1" dirty="0" smtClean="0">
                  <a:latin typeface="Corbel" pitchFamily="34" charset="0"/>
                </a:rPr>
                <a:t>   &lt;</a:t>
              </a:r>
              <a:r>
                <a:rPr lang="en-US" altLang="ko-KR" sz="1200" b="1" dirty="0" err="1" smtClean="0">
                  <a:latin typeface="Corbel" pitchFamily="34" charset="0"/>
                </a:rPr>
                <a:t>rdf:Description</a:t>
              </a:r>
              <a:r>
                <a:rPr lang="en-US" altLang="ko-KR" sz="1200" b="1" dirty="0" smtClean="0">
                  <a:latin typeface="Corbel" pitchFamily="34" charset="0"/>
                </a:rPr>
                <a:t> </a:t>
              </a:r>
              <a:r>
                <a:rPr lang="en-US" altLang="ko-KR" sz="1200" b="1" dirty="0" err="1" smtClean="0">
                  <a:latin typeface="Corbel" pitchFamily="34" charset="0"/>
                </a:rPr>
                <a:t>rdf:about</a:t>
              </a:r>
              <a:r>
                <a:rPr lang="en-US" altLang="ko-KR" sz="1200" b="1" dirty="0" smtClean="0">
                  <a:latin typeface="Corbel" pitchFamily="34" charset="0"/>
                </a:rPr>
                <a:t>=“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rbel" pitchFamily="34" charset="0"/>
                </a:rPr>
                <a:t>http://burningbird.net/articles/monster3.htm”&gt;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rbel" pitchFamily="34" charset="0"/>
                </a:rPr>
                <a:t>       &lt;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Corbel" pitchFamily="34" charset="0"/>
                </a:rPr>
                <a:t>pstcn:author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Corbel" pitchFamily="34" charset="0"/>
                </a:rPr>
                <a:t>&gt;Shelly Powers</a:t>
              </a:r>
              <a:r>
                <a:rPr lang="en-US" altLang="ko-KR" sz="1200" b="1" dirty="0" smtClean="0">
                  <a:solidFill>
                    <a:schemeClr val="accent6"/>
                  </a:solidFill>
                  <a:latin typeface="Corbel" pitchFamily="34" charset="0"/>
                </a:rPr>
                <a:t> </a:t>
              </a:r>
              <a:r>
                <a:rPr lang="en-US" altLang="ko-KR" sz="1200" b="1" dirty="0" smtClean="0">
                  <a:latin typeface="Corbel" pitchFamily="34" charset="0"/>
                </a:rPr>
                <a:t>&lt;/</a:t>
              </a:r>
              <a:r>
                <a:rPr lang="en-US" altLang="ko-KR" sz="1200" b="1" dirty="0" err="1" smtClean="0">
                  <a:latin typeface="Corbel" pitchFamily="34" charset="0"/>
                </a:rPr>
                <a:t>pstcn:author</a:t>
              </a:r>
              <a:r>
                <a:rPr lang="en-US" altLang="ko-KR" sz="1200" b="1" dirty="0" smtClean="0"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 smtClean="0">
                  <a:latin typeface="Corbel" pitchFamily="34" charset="0"/>
                </a:rPr>
                <a:t>&lt;/</a:t>
              </a:r>
              <a:r>
                <a:rPr lang="en-US" altLang="ko-KR" sz="1200" dirty="0" err="1" smtClean="0">
                  <a:latin typeface="Corbel" pitchFamily="34" charset="0"/>
                </a:rPr>
                <a:t>rdf:Description</a:t>
              </a:r>
              <a:r>
                <a:rPr lang="en-US" altLang="ko-KR" sz="1200" dirty="0" smtClean="0">
                  <a:latin typeface="Corbel" pitchFamily="34" charset="0"/>
                </a:rPr>
                <a:t>&gt;</a:t>
              </a:r>
            </a:p>
            <a:p>
              <a:r>
                <a:rPr lang="en-US" altLang="ko-KR" sz="1200" dirty="0" smtClean="0">
                  <a:latin typeface="Corbel" pitchFamily="34" charset="0"/>
                </a:rPr>
                <a:t>&lt;/</a:t>
              </a:r>
              <a:r>
                <a:rPr lang="en-US" altLang="ko-KR" sz="1200" dirty="0" err="1" smtClean="0">
                  <a:latin typeface="Corbel" pitchFamily="34" charset="0"/>
                </a:rPr>
                <a:t>rdf:RDF</a:t>
              </a:r>
              <a:r>
                <a:rPr lang="en-US" altLang="ko-KR" sz="1200" dirty="0" smtClean="0">
                  <a:latin typeface="Corbel" pitchFamily="34" charset="0"/>
                </a:rPr>
                <a:t>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47764" y="4143012"/>
              <a:ext cx="408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u="sng" dirty="0" smtClean="0">
                  <a:latin typeface="Corbel" pitchFamily="34" charset="0"/>
                </a:rPr>
                <a:t>Text-based format using XML</a:t>
              </a:r>
              <a:endParaRPr lang="ko-KR" altLang="en-US" i="1" u="sng" dirty="0">
                <a:latin typeface="Corbel" pitchFamily="34" charset="0"/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4427984" y="3573016"/>
            <a:ext cx="0" cy="100811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Serializing RDF to XML</a:t>
            </a:r>
            <a:br>
              <a:rPr lang="en-US" altLang="ko-KR" sz="2200" dirty="0" smtClean="0"/>
            </a:br>
            <a:r>
              <a:rPr lang="en-US" altLang="ko-KR" dirty="0" smtClean="0"/>
              <a:t>Example (1/5)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640960" cy="1092607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altLang="ko-KR" sz="1300" b="1" dirty="0" smtClean="0">
                <a:solidFill>
                  <a:schemeClr val="tx1"/>
                </a:solidFill>
                <a:latin typeface="Corbel" pitchFamily="34" charset="0"/>
              </a:rPr>
              <a:t>article</a:t>
            </a:r>
            <a:r>
              <a:rPr lang="en-US" altLang="ko-KR" sz="1300" dirty="0" smtClean="0">
                <a:solidFill>
                  <a:schemeClr val="tx1"/>
                </a:solidFill>
                <a:latin typeface="Corbel" pitchFamily="34" charset="0"/>
              </a:rPr>
              <a:t> on giant squids, titled “</a:t>
            </a:r>
            <a:r>
              <a:rPr lang="en-US" altLang="ko-KR" sz="1300" dirty="0" err="1" smtClean="0">
                <a:solidFill>
                  <a:schemeClr val="tx1"/>
                </a:solidFill>
                <a:latin typeface="Corbel" pitchFamily="34" charset="0"/>
              </a:rPr>
              <a:t>Architeuthis</a:t>
            </a:r>
            <a:r>
              <a:rPr lang="en-US" altLang="ko-KR" sz="1300" dirty="0" smtClean="0">
                <a:solidFill>
                  <a:schemeClr val="tx1"/>
                </a:solidFill>
                <a:latin typeface="Corbel" pitchFamily="34" charset="0"/>
              </a:rPr>
              <a:t> Dux,” at http://burningbird.net/articles/monsters3.htm, written by Shelly Powers, explores the giant’s squid’s mythological representation as the legendary Kraken as well as describing current efforts to capture images of a live specimen. In addition, the article also provides descriptions of a giant squid’s physical characteristics. It is part of a four-part series, described at http://burningbird.net/articles/monsters.htm and entitled “A Tale of Two Monsters.”</a:t>
            </a:r>
            <a:endParaRPr lang="ko-KR" altLang="en-US" sz="13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028" name="Picture 4" descr="Publication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957" y="3604732"/>
            <a:ext cx="125509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364088" y="2708920"/>
            <a:ext cx="302433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Identified by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http://burningbird.net/articles/monster3.htm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00192" y="3731275"/>
            <a:ext cx="1440160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Written by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Shelley Powers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4905164"/>
            <a:ext cx="158417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>
                <a:latin typeface="Corbel" pitchFamily="34" charset="0"/>
              </a:rPr>
              <a:t>T</a:t>
            </a:r>
            <a:r>
              <a:rPr lang="en-US" altLang="ko-KR" sz="1400" b="1" u="sng" dirty="0" smtClean="0">
                <a:latin typeface="Corbel" pitchFamily="34" charset="0"/>
              </a:rPr>
              <a:t>itle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err="1" smtClean="0">
                <a:latin typeface="Corbel" pitchFamily="34" charset="0"/>
              </a:rPr>
              <a:t>Architeuthis</a:t>
            </a:r>
            <a:r>
              <a:rPr lang="en-US" altLang="ko-KR" sz="1100" dirty="0" smtClean="0">
                <a:latin typeface="Corbel" pitchFamily="34" charset="0"/>
              </a:rPr>
              <a:t> Dux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2852936"/>
            <a:ext cx="3168352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Series member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http://burningbird.net/articles/monsters.htm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82094" y="5805264"/>
            <a:ext cx="1870026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Associates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Kraken and giant squid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9592" y="5157192"/>
            <a:ext cx="2527364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Provides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Physical description of giant squid</a:t>
            </a:r>
            <a:endParaRPr lang="ko-KR" altLang="en-US" sz="1100" dirty="0">
              <a:latin typeface="Corbel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27584" y="3753036"/>
            <a:ext cx="1862497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Title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A tale of Two Monsters</a:t>
            </a:r>
            <a:endParaRPr lang="ko-KR" altLang="en-US" sz="1100" dirty="0">
              <a:latin typeface="Corbel" pitchFamily="34" charset="0"/>
            </a:endParaRPr>
          </a:p>
        </p:txBody>
      </p:sp>
      <p:cxnSp>
        <p:nvCxnSpPr>
          <p:cNvPr id="9" name="직선 화살표 연결선 8"/>
          <p:cNvCxnSpPr>
            <a:stCxn id="12" idx="2"/>
            <a:endCxn id="15" idx="0"/>
          </p:cNvCxnSpPr>
          <p:nvPr/>
        </p:nvCxnSpPr>
        <p:spPr>
          <a:xfrm flipH="1">
            <a:off x="1758833" y="3356992"/>
            <a:ext cx="364895" cy="396044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2033" y="421644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Article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4211960" y="2402886"/>
            <a:ext cx="505147" cy="6120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/>
              <a:t>Example 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</a:t>
            </a:r>
          </a:p>
          <a:p>
            <a:pPr lvl="1"/>
            <a:r>
              <a:rPr lang="en-US" altLang="ko-KR" dirty="0" smtClean="0"/>
              <a:t>Starting small, we’ll take a look at mapping the article and the </a:t>
            </a:r>
            <a:r>
              <a:rPr lang="en-US" altLang="ko-KR" u="sng" dirty="0" smtClean="0"/>
              <a:t>author</a:t>
            </a:r>
            <a:r>
              <a:rPr lang="en-US" altLang="ko-KR" dirty="0" smtClean="0"/>
              <a:t> and</a:t>
            </a:r>
            <a:r>
              <a:rPr lang="en-US" altLang="ko-KR" u="sng" dirty="0" smtClean="0"/>
              <a:t> title</a:t>
            </a:r>
            <a:r>
              <a:rPr lang="en-US" altLang="ko-KR" dirty="0" smtClean="0"/>
              <a:t>, only into RDF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466762"/>
            <a:ext cx="6768752" cy="1754326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latin typeface="Corbel" pitchFamily="34" charset="0"/>
              </a:rPr>
              <a:t>&lt;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xmlns:rdf</a:t>
            </a:r>
            <a:r>
              <a:rPr lang="en-US" altLang="ko-KR" sz="1200" dirty="0"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xmlns:pstcn</a:t>
            </a:r>
            <a:r>
              <a:rPr lang="en-US" altLang="ko-KR" sz="1200" dirty="0" smtClean="0">
                <a:latin typeface="Corbel" pitchFamily="34" charset="0"/>
              </a:rPr>
              <a:t>=“http</a:t>
            </a:r>
            <a:r>
              <a:rPr lang="en-US" altLang="ko-KR" sz="1200" dirty="0">
                <a:latin typeface="Corbel" pitchFamily="34" charset="0"/>
              </a:rPr>
              <a:t>://burningbird.net/</a:t>
            </a:r>
            <a:r>
              <a:rPr lang="en-US" altLang="ko-KR" sz="1200" dirty="0" err="1">
                <a:latin typeface="Corbel" pitchFamily="34" charset="0"/>
              </a:rPr>
              <a:t>postcon</a:t>
            </a:r>
            <a:r>
              <a:rPr lang="en-US" altLang="ko-KR" sz="1200" dirty="0">
                <a:latin typeface="Corbel" pitchFamily="34" charset="0"/>
              </a:rPr>
              <a:t>/elements/1.0</a:t>
            </a:r>
            <a:r>
              <a:rPr lang="en-US" altLang="ko-KR" sz="1200" dirty="0" smtClean="0">
                <a:latin typeface="Corbel" pitchFamily="34" charset="0"/>
              </a:rPr>
              <a:t>/”&gt;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&lt;</a:t>
            </a:r>
            <a:r>
              <a:rPr lang="en-US" altLang="ko-KR" sz="1200" dirty="0" err="1">
                <a:latin typeface="Corbel" pitchFamily="34" charset="0"/>
              </a:rPr>
              <a:t>rdf:Description</a:t>
            </a:r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err="1">
                <a:latin typeface="Corbel" pitchFamily="34" charset="0"/>
              </a:rPr>
              <a:t>rdf:about</a:t>
            </a:r>
            <a:r>
              <a:rPr lang="en-US" altLang="ko-KR" sz="1200" dirty="0" smtClean="0">
                <a:latin typeface="Corbel" pitchFamily="34" charset="0"/>
              </a:rPr>
              <a:t>=“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http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burningbird.net/articles/monster3.htm”&gt;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</a:t>
            </a:r>
            <a:r>
              <a:rPr lang="en-US" altLang="ko-KR" sz="1200" b="1" dirty="0" err="1">
                <a:solidFill>
                  <a:schemeClr val="tx1"/>
                </a:solidFill>
                <a:latin typeface="Corbel" pitchFamily="34" charset="0"/>
              </a:rPr>
              <a:t>author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&gt;Shelly Powers</a:t>
            </a:r>
            <a:r>
              <a:rPr lang="en-US" altLang="ko-KR" sz="1200" dirty="0">
                <a:solidFill>
                  <a:schemeClr val="accent6"/>
                </a:solidFill>
                <a:latin typeface="Corbel" pitchFamily="34" charset="0"/>
              </a:rPr>
              <a:t> </a:t>
            </a:r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pstcn:</a:t>
            </a:r>
            <a:r>
              <a:rPr lang="en-US" altLang="ko-KR" sz="1200" b="1" dirty="0" err="1">
                <a:latin typeface="Corbel" pitchFamily="34" charset="0"/>
              </a:rPr>
              <a:t>author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latin typeface="Corbel" pitchFamily="34" charset="0"/>
              </a:rPr>
              <a:t>        &lt;</a:t>
            </a:r>
            <a:r>
              <a:rPr lang="en-US" altLang="ko-KR" sz="1200" dirty="0" err="1" smtClean="0">
                <a:latin typeface="Corbel" pitchFamily="34" charset="0"/>
              </a:rPr>
              <a:t>pstcn:</a:t>
            </a:r>
            <a:r>
              <a:rPr lang="en-US" altLang="ko-KR" sz="1200" b="1" dirty="0" err="1" smtClean="0">
                <a:latin typeface="Corbel" pitchFamily="34" charset="0"/>
              </a:rPr>
              <a:t>title</a:t>
            </a:r>
            <a:r>
              <a:rPr lang="en-US" altLang="ko-KR" sz="1200" dirty="0" smtClean="0">
                <a:latin typeface="Corbel" pitchFamily="34" charset="0"/>
              </a:rPr>
              <a:t>&gt; </a:t>
            </a:r>
            <a:r>
              <a:rPr lang="en-US" altLang="ko-KR" sz="1200" dirty="0" err="1" smtClean="0">
                <a:latin typeface="Corbel" pitchFamily="34" charset="0"/>
              </a:rPr>
              <a:t>Architeuthis</a:t>
            </a:r>
            <a:r>
              <a:rPr lang="en-US" altLang="ko-KR" sz="1200" dirty="0" smtClean="0">
                <a:latin typeface="Corbel" pitchFamily="34" charset="0"/>
              </a:rPr>
              <a:t> Dux&lt;/</a:t>
            </a:r>
            <a:r>
              <a:rPr lang="en-US" altLang="ko-KR" sz="1200" dirty="0" err="1" smtClean="0">
                <a:latin typeface="Corbel" pitchFamily="34" charset="0"/>
              </a:rPr>
              <a:t>pstcn:</a:t>
            </a:r>
            <a:r>
              <a:rPr lang="en-US" altLang="ko-KR" sz="1200" b="1" dirty="0" err="1" smtClean="0">
                <a:latin typeface="Corbel" pitchFamily="34" charset="0"/>
              </a:rPr>
              <a:t>title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rdf:Description</a:t>
            </a:r>
            <a:r>
              <a:rPr lang="en-US" altLang="ko-KR" sz="1200" dirty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r>
              <a:rPr lang="en-US" altLang="ko-KR" sz="1200" dirty="0">
                <a:latin typeface="Corbel" pitchFamily="34" charset="0"/>
              </a:rPr>
              <a:t>&gt;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43608" y="4725144"/>
            <a:ext cx="6768752" cy="1584176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580112" y="5665285"/>
            <a:ext cx="2016224" cy="534504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200" i="1" dirty="0" smtClean="0">
                <a:latin typeface="Corbel" pitchFamily="34" charset="0"/>
              </a:rPr>
              <a:t>Predicate</a:t>
            </a:r>
            <a:r>
              <a:rPr lang="en-US" altLang="ko-KR" sz="1200" dirty="0" smtClean="0">
                <a:latin typeface="Corbel" pitchFamily="34" charset="0"/>
              </a:rPr>
              <a:t> – Title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i="1" dirty="0" smtClean="0">
                <a:latin typeface="Corbel" pitchFamily="34" charset="0"/>
                <a:ea typeface="굴림" pitchFamily="50" charset="-127"/>
              </a:rPr>
              <a:t>Object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 – </a:t>
            </a:r>
            <a:r>
              <a:rPr lang="en-US" altLang="ko-KR" sz="1200" dirty="0" err="1" smtClean="0">
                <a:latin typeface="Corbel" pitchFamily="34" charset="0"/>
                <a:ea typeface="굴림" pitchFamily="50" charset="-127"/>
              </a:rPr>
              <a:t>Architeuthis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 Dux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580112" y="4873478"/>
            <a:ext cx="2016224" cy="534504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200" i="1" dirty="0" smtClean="0">
                <a:latin typeface="Corbel" pitchFamily="34" charset="0"/>
              </a:rPr>
              <a:t>Predicate</a:t>
            </a:r>
            <a:r>
              <a:rPr lang="en-US" altLang="ko-KR" sz="1200" dirty="0" smtClean="0">
                <a:latin typeface="Corbel" pitchFamily="34" charset="0"/>
              </a:rPr>
              <a:t> – Author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i="1" dirty="0" smtClean="0">
                <a:latin typeface="Corbel" pitchFamily="34" charset="0"/>
                <a:ea typeface="굴림" pitchFamily="50" charset="-127"/>
              </a:rPr>
              <a:t>Object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 – </a:t>
            </a:r>
            <a:r>
              <a:rPr lang="en-US" altLang="ko-KR" sz="1200" dirty="0">
                <a:latin typeface="Corbel" pitchFamily="34" charset="0"/>
              </a:rPr>
              <a:t>Shelly Powers</a:t>
            </a:r>
            <a:r>
              <a:rPr lang="en-US" altLang="ko-KR" sz="1200" dirty="0">
                <a:solidFill>
                  <a:schemeClr val="accent6"/>
                </a:solidFill>
                <a:latin typeface="Corbel" pitchFamily="34" charset="0"/>
              </a:rPr>
              <a:t> 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 flipV="1">
            <a:off x="4067944" y="5013176"/>
            <a:ext cx="1512168" cy="3948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>
            <a:off x="4067944" y="5666420"/>
            <a:ext cx="1512168" cy="35486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1259632" y="5301208"/>
            <a:ext cx="3001910" cy="490550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i="1" dirty="0" smtClean="0">
                <a:latin typeface="Corbel" pitchFamily="34" charset="0"/>
                <a:ea typeface="굴림" pitchFamily="50" charset="-127"/>
              </a:rPr>
              <a:t>Subject</a:t>
            </a:r>
          </a:p>
          <a:p>
            <a:pPr algn="ctr"/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http</a:t>
            </a:r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://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burningbird.net/articles/monsters3.htm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63688" y="1842655"/>
            <a:ext cx="6480720" cy="1658353"/>
            <a:chOff x="1763688" y="1842655"/>
            <a:chExt cx="6480720" cy="165835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868144" y="1842655"/>
              <a:ext cx="2376264" cy="504056"/>
            </a:xfrm>
            <a:prstGeom prst="roundRect">
              <a:avLst/>
            </a:prstGeom>
            <a:ln w="3175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 b="1" u="sng" dirty="0" err="1">
                  <a:latin typeface="Corbel" pitchFamily="34" charset="0"/>
                </a:rPr>
                <a:t>pstcn</a:t>
              </a:r>
              <a:endParaRPr lang="en-US" altLang="ko-KR" sz="1400" b="1" u="sng" dirty="0">
                <a:latin typeface="Corbel" pitchFamily="34" charset="0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100" dirty="0">
                  <a:latin typeface="Corbel" pitchFamily="34" charset="0"/>
                </a:rPr>
                <a:t>Created prefix for the example </a:t>
              </a:r>
              <a:endParaRPr lang="ko-KR" altLang="en-US" sz="1100" dirty="0">
                <a:latin typeface="Corbel" pitchFamily="34" charset="0"/>
              </a:endParaRPr>
            </a:p>
          </p:txBody>
        </p:sp>
        <p:cxnSp>
          <p:nvCxnSpPr>
            <p:cNvPr id="51" name="직선 화살표 연결선 50"/>
            <p:cNvCxnSpPr>
              <a:stCxn id="50" idx="1"/>
            </p:cNvCxnSpPr>
            <p:nvPr/>
          </p:nvCxnSpPr>
          <p:spPr>
            <a:xfrm flipH="1">
              <a:off x="1763688" y="2094683"/>
              <a:ext cx="4104456" cy="1406325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2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Example 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Expanded version of the example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89599"/>
            <a:ext cx="6768752" cy="3231654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latin typeface="Corbel" pitchFamily="34" charset="0"/>
              </a:rPr>
              <a:t>&lt;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xmlns:rdf</a:t>
            </a:r>
            <a:r>
              <a:rPr lang="en-US" altLang="ko-KR" sz="1200" dirty="0"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latin typeface="Corbel" pitchFamily="34" charset="0"/>
              </a:rPr>
              <a:t>    </a:t>
            </a:r>
            <a:r>
              <a:rPr lang="en-US" altLang="ko-KR" sz="1200" dirty="0" err="1">
                <a:latin typeface="Corbel" pitchFamily="34" charset="0"/>
              </a:rPr>
              <a:t>xmlns:pstcn</a:t>
            </a:r>
            <a:r>
              <a:rPr lang="en-US" altLang="ko-KR" sz="1200" dirty="0" smtClean="0">
                <a:latin typeface="Corbel" pitchFamily="34" charset="0"/>
              </a:rPr>
              <a:t>=“http</a:t>
            </a:r>
            <a:r>
              <a:rPr lang="en-US" altLang="ko-KR" sz="1200" dirty="0">
                <a:latin typeface="Corbel" pitchFamily="34" charset="0"/>
              </a:rPr>
              <a:t>://burningbird.net/</a:t>
            </a:r>
            <a:r>
              <a:rPr lang="en-US" altLang="ko-KR" sz="1200" dirty="0" err="1">
                <a:latin typeface="Corbel" pitchFamily="34" charset="0"/>
              </a:rPr>
              <a:t>postcon</a:t>
            </a:r>
            <a:r>
              <a:rPr lang="en-US" altLang="ko-KR" sz="1200" dirty="0">
                <a:latin typeface="Corbel" pitchFamily="34" charset="0"/>
              </a:rPr>
              <a:t>/elements/1.0</a:t>
            </a:r>
            <a:r>
              <a:rPr lang="en-US" altLang="ko-KR" sz="1200" dirty="0" smtClean="0">
                <a:latin typeface="Corbel" pitchFamily="34" charset="0"/>
              </a:rPr>
              <a:t>/”&gt;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    &lt;</a:t>
            </a:r>
            <a:r>
              <a:rPr lang="en-US" altLang="ko-KR" sz="1200" dirty="0" err="1">
                <a:latin typeface="Corbel" pitchFamily="34" charset="0"/>
              </a:rPr>
              <a:t>rdf:Description</a:t>
            </a:r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err="1">
                <a:latin typeface="Corbel" pitchFamily="34" charset="0"/>
              </a:rPr>
              <a:t>rdf:about</a:t>
            </a:r>
            <a:r>
              <a:rPr lang="en-US" altLang="ko-KR" sz="1200" dirty="0" smtClean="0">
                <a:latin typeface="Corbel" pitchFamily="34" charset="0"/>
              </a:rPr>
              <a:t>=“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http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burningbird.net/articles/monster3.htm”&gt;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&gt;Shelly Powers</a:t>
            </a:r>
            <a:r>
              <a:rPr lang="en-US" altLang="ko-KR" sz="1200" dirty="0">
                <a:solidFill>
                  <a:schemeClr val="accent6"/>
                </a:solidFill>
                <a:latin typeface="Corbel" pitchFamily="34" charset="0"/>
              </a:rPr>
              <a:t> </a:t>
            </a:r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pstcn:author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latin typeface="Corbel" pitchFamily="34" charset="0"/>
              </a:rPr>
              <a:t>        &lt;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&gt; </a:t>
            </a:r>
            <a:r>
              <a:rPr lang="en-US" altLang="ko-KR" sz="1200" dirty="0" err="1" smtClean="0">
                <a:latin typeface="Corbel" pitchFamily="34" charset="0"/>
              </a:rPr>
              <a:t>Architeuthis</a:t>
            </a:r>
            <a:r>
              <a:rPr lang="en-US" altLang="ko-KR" sz="1200" dirty="0" smtClean="0">
                <a:latin typeface="Corbel" pitchFamily="34" charset="0"/>
              </a:rPr>
              <a:t> Dux&lt;/</a:t>
            </a:r>
            <a:r>
              <a:rPr lang="en-US" altLang="ko-KR" sz="1200" dirty="0" err="1" smtClean="0">
                <a:latin typeface="Corbel" pitchFamily="34" charset="0"/>
              </a:rPr>
              <a:t>pstcn:title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</a:t>
            </a:r>
            <a:r>
              <a:rPr lang="en-US" altLang="ko-KR" sz="1200" b="1" dirty="0" smtClean="0">
                <a:latin typeface="Corbel" pitchFamily="34" charset="0"/>
              </a:rPr>
              <a:t>&lt;</a:t>
            </a:r>
            <a:r>
              <a:rPr lang="en-US" altLang="ko-KR" sz="1200" b="1" dirty="0" err="1" smtClean="0">
                <a:latin typeface="Corbel" pitchFamily="34" charset="0"/>
              </a:rPr>
              <a:t>pstcn:series</a:t>
            </a:r>
            <a:r>
              <a:rPr lang="en-US" altLang="ko-KR" sz="1200" b="1" dirty="0" smtClean="0"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Corbel" pitchFamily="34" charset="0"/>
              </a:rPr>
              <a:t>rdf:resource</a:t>
            </a:r>
            <a:r>
              <a:rPr lang="en-US" altLang="ko-KR" sz="1200" b="1" dirty="0" smtClean="0">
                <a:latin typeface="Corbel" pitchFamily="34" charset="0"/>
              </a:rPr>
              <a:t>=“http://burningbird.net/articles/monsters.htm /”&gt;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latin typeface="Corbel" pitchFamily="34" charset="0"/>
              </a:rPr>
              <a:t>pstcn:contains</a:t>
            </a:r>
            <a:r>
              <a:rPr lang="en-US" altLang="ko-KR" sz="1200" dirty="0" smtClean="0">
                <a:latin typeface="Corbel" pitchFamily="34" charset="0"/>
              </a:rPr>
              <a:t>&gt; Physical description of giant squids &lt;/</a:t>
            </a:r>
            <a:r>
              <a:rPr lang="en-US" altLang="ko-KR" sz="1200" dirty="0" err="1" smtClean="0">
                <a:latin typeface="Corbel" pitchFamily="34" charset="0"/>
              </a:rPr>
              <a:t>pstcn:contains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latin typeface="Corbel" pitchFamily="34" charset="0"/>
              </a:rPr>
              <a:t> </a:t>
            </a:r>
            <a:r>
              <a:rPr lang="en-US" altLang="ko-KR" sz="1200" dirty="0" smtClean="0">
                <a:latin typeface="Corbel" pitchFamily="34" charset="0"/>
              </a:rPr>
              <a:t>       &lt;</a:t>
            </a:r>
            <a:r>
              <a:rPr lang="en-US" altLang="ko-KR" sz="1200" dirty="0" err="1" smtClean="0">
                <a:latin typeface="Corbel" pitchFamily="34" charset="0"/>
              </a:rPr>
              <a:t>pstcn:alsoContains</a:t>
            </a:r>
            <a:r>
              <a:rPr lang="en-US" altLang="ko-KR" sz="1200" dirty="0" smtClean="0">
                <a:latin typeface="Corbel" pitchFamily="34" charset="0"/>
              </a:rPr>
              <a:t>&gt; Tale of the Legendary Kraken &lt;/</a:t>
            </a:r>
            <a:r>
              <a:rPr lang="en-US" altLang="ko-KR" sz="1200" dirty="0" err="1" smtClean="0">
                <a:latin typeface="Corbel" pitchFamily="34" charset="0"/>
              </a:rPr>
              <a:t>pstcn:alsoContains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  <a:endParaRPr lang="en-US" altLang="ko-KR" sz="1200" dirty="0">
              <a:latin typeface="Corbel" pitchFamily="34" charset="0"/>
            </a:endParaRPr>
          </a:p>
          <a:p>
            <a:r>
              <a:rPr lang="en-US" altLang="ko-KR" sz="1200" dirty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latin typeface="Corbel" pitchFamily="34" charset="0"/>
              </a:rPr>
              <a:t>&gt;</a:t>
            </a:r>
          </a:p>
          <a:p>
            <a:endParaRPr lang="en-US" altLang="ko-KR" sz="1200" dirty="0" smtClean="0">
              <a:latin typeface="Corbel" pitchFamily="34" charset="0"/>
            </a:endParaRPr>
          </a:p>
          <a:p>
            <a:r>
              <a:rPr lang="en-US" altLang="ko-KR" sz="1200" dirty="0" smtClean="0">
                <a:latin typeface="Corbel" pitchFamily="34" charset="0"/>
              </a:rPr>
              <a:t>   </a:t>
            </a:r>
            <a:r>
              <a:rPr lang="en-US" altLang="ko-KR" sz="1200" b="1" dirty="0" smtClean="0">
                <a:latin typeface="Corbel" pitchFamily="34" charset="0"/>
              </a:rPr>
              <a:t> &lt;</a:t>
            </a:r>
            <a:r>
              <a:rPr lang="en-US" altLang="ko-KR" sz="1200" b="1" dirty="0" err="1">
                <a:latin typeface="Corbel" pitchFamily="34" charset="0"/>
              </a:rPr>
              <a:t>rdf:Description</a:t>
            </a:r>
            <a:r>
              <a:rPr lang="en-US" altLang="ko-KR" sz="1200" b="1" dirty="0">
                <a:latin typeface="Corbel" pitchFamily="34" charset="0"/>
              </a:rPr>
              <a:t> </a:t>
            </a:r>
            <a:r>
              <a:rPr lang="en-US" altLang="ko-KR" sz="1200" b="1" dirty="0" err="1">
                <a:latin typeface="Corbel" pitchFamily="34" charset="0"/>
              </a:rPr>
              <a:t>rdf:about</a:t>
            </a:r>
            <a:r>
              <a:rPr lang="en-US" altLang="ko-KR" sz="1200" b="1" dirty="0" smtClean="0">
                <a:latin typeface="Corbel" pitchFamily="34" charset="0"/>
              </a:rPr>
              <a:t>=“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http</a:t>
            </a:r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://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burningbird.net/articles/monster.htm”&gt;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&gt;A Tale of Two Monsters&lt;/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  &lt;/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endParaRPr lang="en-US" altLang="ko-KR" sz="12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 smtClean="0">
                <a:latin typeface="Corbel" pitchFamily="34" charset="0"/>
              </a:rPr>
              <a:t>&lt;/</a:t>
            </a:r>
            <a:r>
              <a:rPr lang="en-US" altLang="ko-KR" sz="1200" dirty="0" err="1">
                <a:latin typeface="Corbel" pitchFamily="34" charset="0"/>
              </a:rPr>
              <a:t>rdf:RDF</a:t>
            </a:r>
            <a:r>
              <a:rPr lang="en-US" altLang="ko-KR" sz="1200" dirty="0">
                <a:latin typeface="Corbel" pitchFamily="34" charset="0"/>
              </a:rPr>
              <a:t>&gt;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39752" y="3140968"/>
            <a:ext cx="1080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4" descr="Publication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57" y="4869160"/>
            <a:ext cx="125509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851920" y="4941168"/>
            <a:ext cx="2952328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Series member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050" dirty="0" smtClean="0">
                <a:latin typeface="Corbel" pitchFamily="34" charset="0"/>
              </a:rPr>
              <a:t>http://burningbird.net/articles/monsters.htm</a:t>
            </a:r>
            <a:endParaRPr lang="ko-KR" altLang="en-US" sz="1050" dirty="0"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39952" y="5769260"/>
            <a:ext cx="1862497" cy="504056"/>
          </a:xfrm>
          <a:prstGeom prst="roundRect">
            <a:avLst/>
          </a:prstGeom>
          <a:ln w="31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u="sng" dirty="0" smtClean="0">
                <a:latin typeface="Corbel" pitchFamily="34" charset="0"/>
              </a:rPr>
              <a:t>Title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Corbel" pitchFamily="34" charset="0"/>
              </a:rPr>
              <a:t>A tale of Two Monsters</a:t>
            </a:r>
            <a:endParaRPr lang="ko-KR" altLang="en-US" sz="1100" dirty="0">
              <a:latin typeface="Corbel" pitchFamily="34" charset="0"/>
            </a:endParaRPr>
          </a:p>
        </p:txBody>
      </p:sp>
      <p:cxnSp>
        <p:nvCxnSpPr>
          <p:cNvPr id="10" name="직선 화살표 연결선 9"/>
          <p:cNvCxnSpPr>
            <a:stCxn id="8" idx="2"/>
            <a:endCxn id="9" idx="0"/>
          </p:cNvCxnSpPr>
          <p:nvPr/>
        </p:nvCxnSpPr>
        <p:spPr>
          <a:xfrm flipH="1">
            <a:off x="5071201" y="5445224"/>
            <a:ext cx="256883" cy="324036"/>
          </a:xfrm>
          <a:prstGeom prst="straightConnector1">
            <a:avLst/>
          </a:prstGeom>
          <a:ln w="31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61833" y="54808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Corbel" pitchFamily="34" charset="0"/>
              </a:rPr>
              <a:t>Article</a:t>
            </a:r>
            <a:endParaRPr lang="ko-KR" altLang="en-US" b="1" dirty="0">
              <a:latin typeface="Corbel" pitchFamily="34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95536" y="3645024"/>
            <a:ext cx="5544616" cy="936104"/>
          </a:xfrm>
          <a:prstGeom prst="ellipse">
            <a:avLst/>
          </a:prstGeom>
          <a:noFill/>
          <a:ln w="31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 sz="14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1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Example 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Expanded RDF modified to use </a:t>
            </a:r>
            <a:r>
              <a:rPr lang="en-US" altLang="ko-KR" b="1" dirty="0" smtClean="0"/>
              <a:t>nested resources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457200" lvl="1" indent="0">
              <a:buNone/>
            </a:pPr>
            <a:endParaRPr lang="en-US" altLang="ko-KR" b="1" dirty="0" smtClean="0"/>
          </a:p>
          <a:p>
            <a:pPr lvl="1"/>
            <a:endParaRPr lang="en-US" altLang="ko-KR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750164"/>
            <a:ext cx="6768752" cy="3046988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xmlns:pstcn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=“http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://burningbird.net/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postcon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/elements/1.0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/”&gt;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=“http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://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burningbird.net/articles/monster3.htm”&gt;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&gt;Shelly Powers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pstcn:title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Architeuthis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Dux&lt;/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pstcn:title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&lt;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pstcn:series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&gt;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          &lt;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=“http://burningbird.net/articles/monsters.htm”&gt;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               &lt;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&gt;A Tale of Two Monsters &lt;/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          &lt;/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rdfDescription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Corbel" pitchFamily="34" charset="0"/>
              </a:rPr>
              <a:t>pstcn:series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&gt;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     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pstcn:contains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 Physical description of giant squids &lt;/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pstcn:contains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pstcn:alsoContains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 Tale of the Legendary Kraken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pstcn:alsoContains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59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4972424" y="3625890"/>
            <a:ext cx="215213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br>
              <a:rPr lang="en-US" altLang="ko-KR" sz="2200" dirty="0"/>
            </a:br>
            <a:r>
              <a:rPr lang="en-US" altLang="ko-KR" dirty="0"/>
              <a:t>Example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RDF graph</a:t>
            </a:r>
            <a:endParaRPr lang="ko-KR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31937" y="3269975"/>
            <a:ext cx="1852231" cy="709033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&lt;</a:t>
            </a:r>
            <a:r>
              <a:rPr lang="en-US" altLang="ko-KR" sz="1200" dirty="0" err="1" smtClean="0">
                <a:latin typeface="Corbel" pitchFamily="34" charset="0"/>
                <a:ea typeface="굴림" pitchFamily="50" charset="-127"/>
              </a:rPr>
              <a:t>rdfDescription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 </a:t>
            </a:r>
            <a:r>
              <a:rPr lang="en-US" altLang="ko-KR" sz="1200" dirty="0" err="1" smtClean="0">
                <a:latin typeface="Corbel" pitchFamily="34" charset="0"/>
                <a:ea typeface="굴림" pitchFamily="50" charset="-127"/>
              </a:rPr>
              <a:t>xmins.rdf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=</a:t>
            </a:r>
            <a:br>
              <a:rPr lang="en-US" altLang="ko-KR" sz="1200" dirty="0" smtClean="0">
                <a:latin typeface="Corbel" pitchFamily="34" charset="0"/>
                <a:ea typeface="굴림" pitchFamily="50" charset="-127"/>
              </a:rPr>
            </a:b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“http://www.w3.org</a:t>
            </a:r>
            <a:br>
              <a:rPr lang="en-US" altLang="ko-KR" sz="1200" dirty="0" smtClean="0">
                <a:latin typeface="Corbel" pitchFamily="34" charset="0"/>
                <a:ea typeface="굴림" pitchFamily="50" charset="-127"/>
              </a:rPr>
            </a:b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/199/02/22-rdf-syntax-ns#...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148084" y="4959835"/>
            <a:ext cx="1952949" cy="338186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Tale of the legendary Kraken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047897" y="2696268"/>
            <a:ext cx="0" cy="74440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V="1">
            <a:off x="1770085" y="1954234"/>
            <a:ext cx="7937" cy="148643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046309" y="3808316"/>
            <a:ext cx="1588" cy="55343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746272" y="3808315"/>
            <a:ext cx="0" cy="129759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2319318" y="3624492"/>
            <a:ext cx="190821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038372" y="1677235"/>
            <a:ext cx="34515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http://burningbird.net/postcon/elements/1.0/author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2046309" y="2364093"/>
            <a:ext cx="3281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burningbird.net/postcon/elements/1.0/title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2267744" y="2956018"/>
            <a:ext cx="20056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burningbird.net</a:t>
            </a:r>
            <a:br>
              <a:rPr lang="en-US" altLang="ko-KR" sz="1200" dirty="0" smtClean="0">
                <a:latin typeface="Corbel" pitchFamily="34" charset="0"/>
                <a:ea typeface="굴림" pitchFamily="50" charset="-127"/>
              </a:rPr>
            </a:b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/postcon/elements/1.0/series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2419483" y="4076848"/>
            <a:ext cx="35670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burningbird.net/postcon/elements/1.0/contains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2419483" y="4808481"/>
            <a:ext cx="38459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burningbird.net/postcon/elements/1.0/alsoContains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1770085" y="1954234"/>
            <a:ext cx="43700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046309" y="2696270"/>
            <a:ext cx="410177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046309" y="4359417"/>
            <a:ext cx="410177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746271" y="5105909"/>
            <a:ext cx="43938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4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247697" y="3440670"/>
            <a:ext cx="3100810" cy="367645"/>
          </a:xfrm>
          <a:prstGeom prst="roundRect">
            <a:avLst>
              <a:gd name="adj" fmla="val 500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burningbird.net/articles/monsters.com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6148084" y="4184754"/>
            <a:ext cx="2312989" cy="338186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Physical description of giant squid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6148085" y="2527177"/>
            <a:ext cx="1465100" cy="338186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Corbel" pitchFamily="34" charset="0"/>
                <a:ea typeface="굴림" pitchFamily="50" charset="-127"/>
              </a:rPr>
              <a:t>Architeuthis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 Dux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6148085" y="1815734"/>
            <a:ext cx="1465100" cy="338186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Shelley 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Powers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7124558" y="3417683"/>
            <a:ext cx="1663624" cy="390633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A Tale of Two Monsters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6025241" y="2967335"/>
            <a:ext cx="2291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Corbel" pitchFamily="34" charset="0"/>
                <a:ea typeface="굴림" pitchFamily="50" charset="-127"/>
              </a:rPr>
              <a:t>http://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burningbird.net</a:t>
            </a:r>
            <a:br>
              <a:rPr lang="en-US" altLang="ko-KR" sz="1200" dirty="0" smtClean="0">
                <a:latin typeface="Corbel" pitchFamily="34" charset="0"/>
                <a:ea typeface="굴림" pitchFamily="50" charset="-127"/>
              </a:rPr>
            </a:b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/</a:t>
            </a:r>
            <a:r>
              <a:rPr lang="en-US" altLang="ko-KR" sz="1200" dirty="0" err="1" smtClean="0">
                <a:latin typeface="Corbel" pitchFamily="34" charset="0"/>
                <a:ea typeface="굴림" pitchFamily="50" charset="-127"/>
              </a:rPr>
              <a:t>postcon</a:t>
            </a:r>
            <a:r>
              <a:rPr lang="en-US" altLang="ko-KR" sz="1200" dirty="0" smtClean="0">
                <a:latin typeface="Corbel" pitchFamily="34" charset="0"/>
                <a:ea typeface="굴림" pitchFamily="50" charset="-127"/>
              </a:rPr>
              <a:t>/elements/1.0/</a:t>
            </a:r>
            <a:r>
              <a:rPr lang="en-US" altLang="ko-KR" sz="1200" dirty="0" err="1" smtClean="0">
                <a:latin typeface="Corbel" pitchFamily="34" charset="0"/>
                <a:ea typeface="굴림" pitchFamily="50" charset="-127"/>
              </a:rPr>
              <a:t>seriesTitle</a:t>
            </a:r>
            <a:endParaRPr lang="ko-KR" altLang="en-US" sz="1200" dirty="0">
              <a:latin typeface="Corbe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8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Serializing RDF to XML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Predicates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937056" cy="5429288"/>
          </a:xfrm>
        </p:spPr>
        <p:txBody>
          <a:bodyPr/>
          <a:lstStyle/>
          <a:p>
            <a:r>
              <a:rPr lang="en-US" altLang="ko-KR" dirty="0" smtClean="0"/>
              <a:t>We can mark </a:t>
            </a:r>
            <a:r>
              <a:rPr lang="en-US" altLang="ko-KR" u="sng" dirty="0" smtClean="0"/>
              <a:t>the type of property</a:t>
            </a:r>
            <a:r>
              <a:rPr lang="en-US" altLang="ko-KR" dirty="0" smtClean="0"/>
              <a:t> using the </a:t>
            </a:r>
            <a:r>
              <a:rPr lang="en-US" altLang="ko-KR" i="1" dirty="0" err="1" smtClean="0"/>
              <a:t>rdf:parseType</a:t>
            </a:r>
            <a:r>
              <a:rPr lang="en-US" altLang="ko-KR" dirty="0" smtClean="0"/>
              <a:t> attribute</a:t>
            </a:r>
          </a:p>
          <a:p>
            <a:pPr lvl="1"/>
            <a:r>
              <a:rPr lang="en-US" altLang="ko-KR" i="1" dirty="0" err="1" smtClean="0"/>
              <a:t>rdf:parseType</a:t>
            </a:r>
            <a:r>
              <a:rPr lang="en-US" altLang="ko-KR" i="1" dirty="0" smtClean="0"/>
              <a:t>=“Literal”</a:t>
            </a:r>
          </a:p>
          <a:p>
            <a:pPr lvl="2"/>
            <a:r>
              <a:rPr lang="en-US" altLang="ko-KR" dirty="0" smtClean="0"/>
              <a:t>Embed XML within an RDF document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48880"/>
            <a:ext cx="6768752" cy="3231654"/>
          </a:xfrm>
          <a:prstGeom prst="rect">
            <a:avLst/>
          </a:prstGeom>
          <a:ln w="31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&lt;?xml version=“1.0”?&gt;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=“http://www.w3.org/1999/02/22-rdf-syntax-ns#”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xmlns:pstcn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=http://burningbird.net/postcon/elements/1.0/&gt;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=http://burningbird.net/articles/monster3.htm&gt;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&gt;Shelly Powers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pstcn:author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Architeuthis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Dux&lt;/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rdf:about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=“http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://dynamicearth.com/articles/monsters.htm&gt;</a:t>
            </a:r>
            <a:endParaRPr lang="en-US" altLang="ko-KR" sz="12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 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&gt;A Tale of Two Monsters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pstcn:seriesTitle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   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pstcn:series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 Physical description of giant squids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    &lt;</a:t>
            </a:r>
            <a:r>
              <a:rPr lang="en-US" altLang="ko-KR" sz="1200" dirty="0" err="1" smtClean="0">
                <a:solidFill>
                  <a:schemeClr val="tx1"/>
                </a:solidFill>
                <a:latin typeface="Corbel" pitchFamily="34" charset="0"/>
              </a:rPr>
              <a:t>pstcn:alsoContains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err="1" smtClean="0">
                <a:solidFill>
                  <a:srgbClr val="C00000"/>
                </a:solidFill>
                <a:latin typeface="Corbel" pitchFamily="34" charset="0"/>
              </a:rPr>
              <a:t>rdf:parseType</a:t>
            </a:r>
            <a:r>
              <a:rPr lang="en-US" altLang="ko-KR" sz="1200" dirty="0" smtClean="0">
                <a:solidFill>
                  <a:srgbClr val="C00000"/>
                </a:solidFill>
                <a:latin typeface="Corbel" pitchFamily="34" charset="0"/>
              </a:rPr>
              <a:t>=“Literal”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   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&lt;h1&gt; </a:t>
            </a:r>
            <a:r>
              <a:rPr lang="en-US" altLang="ko-KR" sz="1200" b="1" dirty="0">
                <a:solidFill>
                  <a:schemeClr val="tx1"/>
                </a:solidFill>
                <a:latin typeface="Corbel" pitchFamily="34" charset="0"/>
              </a:rPr>
              <a:t>Tale of the Legendary </a:t>
            </a:r>
            <a:r>
              <a:rPr lang="en-US" altLang="ko-KR" sz="1200" b="1" dirty="0" smtClean="0">
                <a:solidFill>
                  <a:schemeClr val="tx1"/>
                </a:solidFill>
                <a:latin typeface="Corbel" pitchFamily="34" charset="0"/>
              </a:rPr>
              <a:t>Kraken&lt;/h1&gt; 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pstcn:alsoContains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    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rdf:Description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  <a:latin typeface="Corbel" pitchFamily="34" charset="0"/>
              </a:rPr>
              <a:t>rdf:RDF</a:t>
            </a:r>
            <a:r>
              <a:rPr lang="en-US" altLang="ko-KR" sz="1200" dirty="0">
                <a:solidFill>
                  <a:schemeClr val="tx1"/>
                </a:solidFill>
                <a:latin typeface="Corbel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82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6CCFF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dist="35921" dir="2700000" algn="ctr" rotWithShape="0">
            <a:schemeClr val="bg2"/>
          </a:outerShdw>
        </a:effectLst>
        <a:extLst/>
      </a:spPr>
      <a:bodyPr wrap="none" anchor="ctr"/>
      <a:lstStyle>
        <a:defPPr>
          <a:defRPr sz="1400" dirty="0">
            <a:ea typeface="굴림" pitchFamily="50" charset="-127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541</TotalTime>
  <Words>1870</Words>
  <Application>Microsoft Office PowerPoint</Application>
  <PresentationFormat>화면 슬라이드 쇼(4:3)</PresentationFormat>
  <Paragraphs>366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SNU IDB Lab.</vt:lpstr>
      <vt:lpstr>Practical RDF Chapter 3. The Basic Elements Within  the RDF/XML Syntax</vt:lpstr>
      <vt:lpstr>Contents</vt:lpstr>
      <vt:lpstr>Introduction</vt:lpstr>
      <vt:lpstr>Serializing RDF to XML Example (1/5)</vt:lpstr>
      <vt:lpstr>Serializing RDF to XML Example (2/5)</vt:lpstr>
      <vt:lpstr>Serializing RDF to XML Example (3/5)</vt:lpstr>
      <vt:lpstr>Serializing RDF to XML Example (4/5)</vt:lpstr>
      <vt:lpstr>Serializing RDF to XML Example (5/5)</vt:lpstr>
      <vt:lpstr>Serializing RDF to XML Predicates (1/2)</vt:lpstr>
      <vt:lpstr>Serializing RDF to XML Predicates (2/2)</vt:lpstr>
      <vt:lpstr>Serializing RDF to XML Namespaces and Qnames(1/2)</vt:lpstr>
      <vt:lpstr>Serializing RDF to XML Namespaces and Qnames(2/2)</vt:lpstr>
      <vt:lpstr>RDF Blank Nodes (1/2)</vt:lpstr>
      <vt:lpstr>RDF Blank Nodes (2/2)</vt:lpstr>
      <vt:lpstr>URI References Resolving Relative URIs and xml:base</vt:lpstr>
      <vt:lpstr>URI References Resolving References with rdf:ID</vt:lpstr>
      <vt:lpstr>Representing Structured Data with rdf:value</vt:lpstr>
      <vt:lpstr>The rdf:type Property</vt:lpstr>
      <vt:lpstr>RDF/XML Shortcuts</vt:lpstr>
      <vt:lpstr>More on RDF Data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 Elements Within  the RDF/XML Syntax</dc:title>
  <dc:creator>hyewonkim</dc:creator>
  <cp:lastModifiedBy>hyewonkim</cp:lastModifiedBy>
  <cp:revision>44</cp:revision>
  <dcterms:created xsi:type="dcterms:W3CDTF">2011-06-22T07:30:07Z</dcterms:created>
  <dcterms:modified xsi:type="dcterms:W3CDTF">2011-07-12T04:20:58Z</dcterms:modified>
</cp:coreProperties>
</file>