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p:sldMasterIdLst>
    <p:sldMasterId id="2147483663" r:id="rId1"/>
  </p:sldMasterIdLst>
  <p:notesMasterIdLst>
    <p:notesMasterId r:id="rId16"/>
  </p:notesMasterIdLst>
  <p:handoutMasterIdLst>
    <p:handoutMasterId r:id="rId17"/>
  </p:handoutMasterIdLst>
  <p:sldIdLst>
    <p:sldId id="256" r:id="rId2"/>
    <p:sldId id="267" r:id="rId3"/>
    <p:sldId id="279" r:id="rId4"/>
    <p:sldId id="268" r:id="rId5"/>
    <p:sldId id="271" r:id="rId6"/>
    <p:sldId id="269" r:id="rId7"/>
    <p:sldId id="270" r:id="rId8"/>
    <p:sldId id="272" r:id="rId9"/>
    <p:sldId id="273" r:id="rId10"/>
    <p:sldId id="274" r:id="rId11"/>
    <p:sldId id="275" r:id="rId12"/>
    <p:sldId id="276" r:id="rId13"/>
    <p:sldId id="277" r:id="rId14"/>
    <p:sldId id="278" r:id="rId15"/>
  </p:sldIdLst>
  <p:sldSz cx="9144000" cy="6858000" type="screen4x3"/>
  <p:notesSz cx="9271000" cy="6997700"/>
  <p:embeddedFontLst>
    <p:embeddedFont>
      <p:font typeface="Corbel" pitchFamily="34" charset="0"/>
      <p:regular r:id="rId18"/>
      <p:bold r:id="rId19"/>
      <p:italic r:id="rId20"/>
      <p:boldItalic r:id="rId21"/>
    </p:embeddedFont>
    <p:embeddedFont>
      <p:font typeface="맑은 고딕" pitchFamily="50" charset="-127"/>
      <p:regular r:id="rId22"/>
      <p:bold r:id="rId23"/>
    </p:embeddedFont>
  </p:embeddedFontLst>
  <p:custDataLst>
    <p:tags r:id="rId24"/>
  </p:custDataLst>
  <p:defaultTextStyle>
    <a:defPPr>
      <a:defRPr lang="en-US"/>
    </a:defPPr>
    <a:lvl1pPr algn="ctr" rtl="0" eaLnBrk="0" fontAlgn="base" hangingPunct="0">
      <a:spcBef>
        <a:spcPct val="0"/>
      </a:spcBef>
      <a:spcAft>
        <a:spcPct val="0"/>
      </a:spcAft>
      <a:defRPr sz="20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0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0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0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000" kern="1200">
        <a:solidFill>
          <a:schemeClr val="tx1"/>
        </a:solidFill>
        <a:latin typeface="Times New Roman" pitchFamily="18" charset="0"/>
        <a:ea typeface="+mn-ea"/>
        <a:cs typeface="+mn-cs"/>
      </a:defRPr>
    </a:lvl5pPr>
    <a:lvl6pPr marL="2286000" algn="l" defTabSz="914400" rtl="0" eaLnBrk="1" latinLnBrk="1" hangingPunct="1">
      <a:defRPr sz="2000" kern="1200">
        <a:solidFill>
          <a:schemeClr val="tx1"/>
        </a:solidFill>
        <a:latin typeface="Times New Roman" pitchFamily="18" charset="0"/>
        <a:ea typeface="+mn-ea"/>
        <a:cs typeface="+mn-cs"/>
      </a:defRPr>
    </a:lvl6pPr>
    <a:lvl7pPr marL="2743200" algn="l" defTabSz="914400" rtl="0" eaLnBrk="1" latinLnBrk="1" hangingPunct="1">
      <a:defRPr sz="2000" kern="1200">
        <a:solidFill>
          <a:schemeClr val="tx1"/>
        </a:solidFill>
        <a:latin typeface="Times New Roman" pitchFamily="18" charset="0"/>
        <a:ea typeface="+mn-ea"/>
        <a:cs typeface="+mn-cs"/>
      </a:defRPr>
    </a:lvl7pPr>
    <a:lvl8pPr marL="3200400" algn="l" defTabSz="914400" rtl="0" eaLnBrk="1" latinLnBrk="1" hangingPunct="1">
      <a:defRPr sz="2000" kern="1200">
        <a:solidFill>
          <a:schemeClr val="tx1"/>
        </a:solidFill>
        <a:latin typeface="Times New Roman" pitchFamily="18" charset="0"/>
        <a:ea typeface="+mn-ea"/>
        <a:cs typeface="+mn-cs"/>
      </a:defRPr>
    </a:lvl8pPr>
    <a:lvl9pPr marL="3657600" algn="l" defTabSz="914400" rtl="0" eaLnBrk="1" latinLnBrk="1" hangingPunct="1">
      <a:defRPr sz="20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00"/>
    <a:srgbClr val="009900"/>
    <a:srgbClr val="008000"/>
    <a:srgbClr val="66CCFF"/>
    <a:srgbClr val="9966FF"/>
    <a:srgbClr val="FFFF66"/>
    <a:srgbClr val="000099"/>
    <a:srgbClr val="B2B2B2"/>
    <a:srgbClr val="CC0000"/>
    <a:srgbClr val="66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6" autoAdjust="0"/>
    <p:restoredTop sz="89431" autoAdjust="0"/>
  </p:normalViewPr>
  <p:slideViewPr>
    <p:cSldViewPr snapToGrid="0">
      <p:cViewPr varScale="1">
        <p:scale>
          <a:sx n="118" d="100"/>
          <a:sy n="118" d="100"/>
        </p:scale>
        <p:origin x="-1422" y="-96"/>
      </p:cViewPr>
      <p:guideLst>
        <p:guide orient="horz" pos="2160"/>
        <p:guide pos="2880"/>
      </p:guideLst>
    </p:cSldViewPr>
  </p:slideViewPr>
  <p:notesTextViewPr>
    <p:cViewPr>
      <p:scale>
        <a:sx n="100" d="100"/>
        <a:sy n="100" d="100"/>
      </p:scale>
      <p:origin x="0" y="0"/>
    </p:cViewPr>
  </p:notesTextViewPr>
  <p:notesViewPr>
    <p:cSldViewPr snapToGrid="0">
      <p:cViewPr varScale="1">
        <p:scale>
          <a:sx n="65" d="100"/>
          <a:sy n="65" d="100"/>
        </p:scale>
        <p:origin x="-1320" y="-72"/>
      </p:cViewPr>
      <p:guideLst>
        <p:guide orient="horz" pos="2204"/>
        <p:guide pos="292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016375" cy="349250"/>
          </a:xfrm>
          <a:prstGeom prst="rect">
            <a:avLst/>
          </a:prstGeom>
          <a:noFill/>
          <a:ln w="9525">
            <a:noFill/>
            <a:miter lim="800000"/>
            <a:headEnd/>
            <a:tailEnd/>
          </a:ln>
          <a:effectLst/>
        </p:spPr>
        <p:txBody>
          <a:bodyPr vert="horz" wrap="square" lIns="92821" tIns="46411" rIns="92821" bIns="46411" numCol="1" anchor="t" anchorCtr="0" compatLnSpc="1">
            <a:prstTxWarp prst="textNoShape">
              <a:avLst/>
            </a:prstTxWarp>
          </a:bodyPr>
          <a:lstStyle>
            <a:lvl1pPr algn="l" defTabSz="928688">
              <a:defRPr sz="1200">
                <a:ea typeface="굴림" pitchFamily="50" charset="-127"/>
              </a:defRPr>
            </a:lvl1pPr>
          </a:lstStyle>
          <a:p>
            <a:endParaRPr lang="en-US" altLang="ko-KR"/>
          </a:p>
        </p:txBody>
      </p:sp>
      <p:sp>
        <p:nvSpPr>
          <p:cNvPr id="5123" name="Rectangle 3"/>
          <p:cNvSpPr>
            <a:spLocks noGrp="1" noChangeArrowheads="1"/>
          </p:cNvSpPr>
          <p:nvPr>
            <p:ph type="dt" sz="quarter" idx="1"/>
          </p:nvPr>
        </p:nvSpPr>
        <p:spPr bwMode="auto">
          <a:xfrm>
            <a:off x="5254625" y="0"/>
            <a:ext cx="4016375" cy="349250"/>
          </a:xfrm>
          <a:prstGeom prst="rect">
            <a:avLst/>
          </a:prstGeom>
          <a:noFill/>
          <a:ln w="9525">
            <a:noFill/>
            <a:miter lim="800000"/>
            <a:headEnd/>
            <a:tailEnd/>
          </a:ln>
          <a:effectLst/>
        </p:spPr>
        <p:txBody>
          <a:bodyPr vert="horz" wrap="square" lIns="92821" tIns="46411" rIns="92821" bIns="46411" numCol="1" anchor="t" anchorCtr="0" compatLnSpc="1">
            <a:prstTxWarp prst="textNoShape">
              <a:avLst/>
            </a:prstTxWarp>
          </a:bodyPr>
          <a:lstStyle>
            <a:lvl1pPr algn="r" defTabSz="928688">
              <a:defRPr sz="1200">
                <a:ea typeface="굴림" pitchFamily="50" charset="-127"/>
              </a:defRPr>
            </a:lvl1pPr>
          </a:lstStyle>
          <a:p>
            <a:endParaRPr lang="en-US" altLang="ko-KR"/>
          </a:p>
        </p:txBody>
      </p:sp>
      <p:sp>
        <p:nvSpPr>
          <p:cNvPr id="5124" name="Rectangle 4"/>
          <p:cNvSpPr>
            <a:spLocks noGrp="1" noChangeArrowheads="1"/>
          </p:cNvSpPr>
          <p:nvPr>
            <p:ph type="ftr" sz="quarter" idx="2"/>
          </p:nvPr>
        </p:nvSpPr>
        <p:spPr bwMode="auto">
          <a:xfrm>
            <a:off x="0" y="6648450"/>
            <a:ext cx="4016375" cy="349250"/>
          </a:xfrm>
          <a:prstGeom prst="rect">
            <a:avLst/>
          </a:prstGeom>
          <a:noFill/>
          <a:ln w="9525">
            <a:noFill/>
            <a:miter lim="800000"/>
            <a:headEnd/>
            <a:tailEnd/>
          </a:ln>
          <a:effectLst/>
        </p:spPr>
        <p:txBody>
          <a:bodyPr vert="horz" wrap="square" lIns="92821" tIns="46411" rIns="92821" bIns="46411" numCol="1" anchor="b" anchorCtr="0" compatLnSpc="1">
            <a:prstTxWarp prst="textNoShape">
              <a:avLst/>
            </a:prstTxWarp>
          </a:bodyPr>
          <a:lstStyle>
            <a:lvl1pPr algn="l" defTabSz="928688">
              <a:defRPr sz="1200">
                <a:ea typeface="굴림" pitchFamily="50" charset="-127"/>
              </a:defRPr>
            </a:lvl1pPr>
          </a:lstStyle>
          <a:p>
            <a:endParaRPr lang="en-US" altLang="ko-KR"/>
          </a:p>
        </p:txBody>
      </p:sp>
      <p:sp>
        <p:nvSpPr>
          <p:cNvPr id="5125" name="Rectangle 5"/>
          <p:cNvSpPr>
            <a:spLocks noGrp="1" noChangeArrowheads="1"/>
          </p:cNvSpPr>
          <p:nvPr>
            <p:ph type="sldNum" sz="quarter" idx="3"/>
          </p:nvPr>
        </p:nvSpPr>
        <p:spPr bwMode="auto">
          <a:xfrm>
            <a:off x="5254625" y="6648450"/>
            <a:ext cx="4016375" cy="349250"/>
          </a:xfrm>
          <a:prstGeom prst="rect">
            <a:avLst/>
          </a:prstGeom>
          <a:noFill/>
          <a:ln w="9525">
            <a:noFill/>
            <a:miter lim="800000"/>
            <a:headEnd/>
            <a:tailEnd/>
          </a:ln>
          <a:effectLst/>
        </p:spPr>
        <p:txBody>
          <a:bodyPr vert="horz" wrap="square" lIns="92821" tIns="46411" rIns="92821" bIns="46411" numCol="1" anchor="b" anchorCtr="0" compatLnSpc="1">
            <a:prstTxWarp prst="textNoShape">
              <a:avLst/>
            </a:prstTxWarp>
          </a:bodyPr>
          <a:lstStyle>
            <a:lvl1pPr algn="r" defTabSz="928688">
              <a:defRPr sz="1200">
                <a:ea typeface="굴림" pitchFamily="50" charset="-127"/>
              </a:defRPr>
            </a:lvl1pPr>
          </a:lstStyle>
          <a:p>
            <a:fld id="{005A3D6B-1C61-4766-BAC7-11D5CD384E46}" type="slidenum">
              <a:rPr lang="ko-KR" altLang="en-US"/>
              <a:pPr/>
              <a:t>‹#›</a:t>
            </a:fld>
            <a:endParaRPr lang="en-US" altLang="ko-K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016375" cy="349250"/>
          </a:xfrm>
          <a:prstGeom prst="rect">
            <a:avLst/>
          </a:prstGeom>
          <a:noFill/>
          <a:ln w="9525">
            <a:noFill/>
            <a:miter lim="800000"/>
            <a:headEnd/>
            <a:tailEnd/>
          </a:ln>
          <a:effectLst/>
        </p:spPr>
        <p:txBody>
          <a:bodyPr vert="horz" wrap="square" lIns="92821" tIns="46411" rIns="92821" bIns="46411" numCol="1" anchor="t" anchorCtr="0" compatLnSpc="1">
            <a:prstTxWarp prst="textNoShape">
              <a:avLst/>
            </a:prstTxWarp>
          </a:bodyPr>
          <a:lstStyle>
            <a:lvl1pPr algn="l" defTabSz="928688">
              <a:defRPr sz="1200">
                <a:ea typeface="굴림" pitchFamily="50" charset="-127"/>
              </a:defRPr>
            </a:lvl1pPr>
          </a:lstStyle>
          <a:p>
            <a:endParaRPr lang="en-US" altLang="ko-KR"/>
          </a:p>
        </p:txBody>
      </p:sp>
      <p:sp>
        <p:nvSpPr>
          <p:cNvPr id="7171" name="Rectangle 3"/>
          <p:cNvSpPr>
            <a:spLocks noGrp="1" noChangeArrowheads="1"/>
          </p:cNvSpPr>
          <p:nvPr>
            <p:ph type="dt" idx="1"/>
          </p:nvPr>
        </p:nvSpPr>
        <p:spPr bwMode="auto">
          <a:xfrm>
            <a:off x="5254625" y="0"/>
            <a:ext cx="4016375" cy="349250"/>
          </a:xfrm>
          <a:prstGeom prst="rect">
            <a:avLst/>
          </a:prstGeom>
          <a:noFill/>
          <a:ln w="9525">
            <a:noFill/>
            <a:miter lim="800000"/>
            <a:headEnd/>
            <a:tailEnd/>
          </a:ln>
          <a:effectLst/>
        </p:spPr>
        <p:txBody>
          <a:bodyPr vert="horz" wrap="square" lIns="92821" tIns="46411" rIns="92821" bIns="46411" numCol="1" anchor="t" anchorCtr="0" compatLnSpc="1">
            <a:prstTxWarp prst="textNoShape">
              <a:avLst/>
            </a:prstTxWarp>
          </a:bodyPr>
          <a:lstStyle>
            <a:lvl1pPr algn="r" defTabSz="928688">
              <a:defRPr sz="1200">
                <a:ea typeface="굴림" pitchFamily="50" charset="-127"/>
              </a:defRPr>
            </a:lvl1pPr>
          </a:lstStyle>
          <a:p>
            <a:endParaRPr lang="en-US" altLang="ko-KR"/>
          </a:p>
        </p:txBody>
      </p:sp>
      <p:sp>
        <p:nvSpPr>
          <p:cNvPr id="7172" name="Rectangle 4"/>
          <p:cNvSpPr>
            <a:spLocks noGrp="1" noRot="1" noChangeAspect="1" noChangeArrowheads="1" noTextEdit="1"/>
          </p:cNvSpPr>
          <p:nvPr>
            <p:ph type="sldImg" idx="2"/>
          </p:nvPr>
        </p:nvSpPr>
        <p:spPr bwMode="auto">
          <a:xfrm>
            <a:off x="2886075" y="525463"/>
            <a:ext cx="3498850" cy="2624137"/>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1236663" y="3324225"/>
            <a:ext cx="6797675" cy="3148013"/>
          </a:xfrm>
          <a:prstGeom prst="rect">
            <a:avLst/>
          </a:prstGeom>
          <a:noFill/>
          <a:ln w="9525">
            <a:noFill/>
            <a:miter lim="800000"/>
            <a:headEnd/>
            <a:tailEnd/>
          </a:ln>
          <a:effectLst/>
        </p:spPr>
        <p:txBody>
          <a:bodyPr vert="horz" wrap="square" lIns="92821" tIns="46411" rIns="92821" bIns="46411" numCol="1" anchor="t" anchorCtr="0" compatLnSpc="1">
            <a:prstTxWarp prst="textNoShape">
              <a:avLst/>
            </a:prstTxWarp>
          </a:bodyPr>
          <a:lstStyle/>
          <a:p>
            <a:pPr lvl="0"/>
            <a:r>
              <a:rPr lang="en-US" altLang="ko-KR" smtClean="0"/>
              <a:t>Click to edit Master text styles</a:t>
            </a:r>
          </a:p>
          <a:p>
            <a:pPr lvl="0"/>
            <a:r>
              <a:rPr lang="en-US" altLang="ko-KR" smtClean="0"/>
              <a:t>Second level</a:t>
            </a:r>
          </a:p>
          <a:p>
            <a:pPr lvl="0"/>
            <a:r>
              <a:rPr lang="en-US" altLang="ko-KR" smtClean="0"/>
              <a:t>Third level</a:t>
            </a:r>
          </a:p>
          <a:p>
            <a:pPr lvl="0"/>
            <a:r>
              <a:rPr lang="en-US" altLang="ko-KR" smtClean="0"/>
              <a:t>Fourth level</a:t>
            </a:r>
          </a:p>
          <a:p>
            <a:pPr lvl="0"/>
            <a:r>
              <a:rPr lang="en-US" altLang="ko-KR" smtClean="0"/>
              <a:t>Fifth level</a:t>
            </a:r>
          </a:p>
        </p:txBody>
      </p:sp>
      <p:sp>
        <p:nvSpPr>
          <p:cNvPr id="7174" name="Rectangle 6"/>
          <p:cNvSpPr>
            <a:spLocks noGrp="1" noChangeArrowheads="1"/>
          </p:cNvSpPr>
          <p:nvPr>
            <p:ph type="ftr" sz="quarter" idx="4"/>
          </p:nvPr>
        </p:nvSpPr>
        <p:spPr bwMode="auto">
          <a:xfrm>
            <a:off x="0" y="6648450"/>
            <a:ext cx="4016375" cy="349250"/>
          </a:xfrm>
          <a:prstGeom prst="rect">
            <a:avLst/>
          </a:prstGeom>
          <a:noFill/>
          <a:ln w="9525">
            <a:noFill/>
            <a:miter lim="800000"/>
            <a:headEnd/>
            <a:tailEnd/>
          </a:ln>
          <a:effectLst/>
        </p:spPr>
        <p:txBody>
          <a:bodyPr vert="horz" wrap="square" lIns="92821" tIns="46411" rIns="92821" bIns="46411" numCol="1" anchor="b" anchorCtr="0" compatLnSpc="1">
            <a:prstTxWarp prst="textNoShape">
              <a:avLst/>
            </a:prstTxWarp>
          </a:bodyPr>
          <a:lstStyle>
            <a:lvl1pPr algn="l" defTabSz="928688">
              <a:defRPr sz="1200">
                <a:ea typeface="굴림" pitchFamily="50" charset="-127"/>
              </a:defRPr>
            </a:lvl1pPr>
          </a:lstStyle>
          <a:p>
            <a:endParaRPr lang="en-US" altLang="ko-KR"/>
          </a:p>
        </p:txBody>
      </p:sp>
      <p:sp>
        <p:nvSpPr>
          <p:cNvPr id="7175" name="Rectangle 7"/>
          <p:cNvSpPr>
            <a:spLocks noGrp="1" noChangeArrowheads="1"/>
          </p:cNvSpPr>
          <p:nvPr>
            <p:ph type="sldNum" sz="quarter" idx="5"/>
          </p:nvPr>
        </p:nvSpPr>
        <p:spPr bwMode="auto">
          <a:xfrm>
            <a:off x="5254625" y="6648450"/>
            <a:ext cx="4016375" cy="349250"/>
          </a:xfrm>
          <a:prstGeom prst="rect">
            <a:avLst/>
          </a:prstGeom>
          <a:noFill/>
          <a:ln w="9525">
            <a:noFill/>
            <a:miter lim="800000"/>
            <a:headEnd/>
            <a:tailEnd/>
          </a:ln>
          <a:effectLst/>
        </p:spPr>
        <p:txBody>
          <a:bodyPr vert="horz" wrap="square" lIns="92821" tIns="46411" rIns="92821" bIns="46411" numCol="1" anchor="b" anchorCtr="0" compatLnSpc="1">
            <a:prstTxWarp prst="textNoShape">
              <a:avLst/>
            </a:prstTxWarp>
          </a:bodyPr>
          <a:lstStyle>
            <a:lvl1pPr algn="r" defTabSz="928688">
              <a:defRPr sz="1200">
                <a:ea typeface="굴림" pitchFamily="50" charset="-127"/>
              </a:defRPr>
            </a:lvl1pPr>
          </a:lstStyle>
          <a:p>
            <a:fld id="{9AC0B1FF-5ACF-4DD8-A6D2-E778AE7B5284}" type="slidenum">
              <a:rPr lang="ko-KR" altLang="en-US"/>
              <a:pPr/>
              <a:t>‹#›</a:t>
            </a:fld>
            <a:endParaRPr lang="en-US" altLang="ko-K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098F76-12A5-42E0-BA9C-6FF661EAC700}" type="slidenum">
              <a:rPr lang="ko-KR" altLang="en-US"/>
              <a:pPr/>
              <a:t>1</a:t>
            </a:fld>
            <a:endParaRPr lang="en-US" altLang="ko-KR"/>
          </a:p>
        </p:txBody>
      </p:sp>
      <p:sp>
        <p:nvSpPr>
          <p:cNvPr id="672770" name="Rectangle 2"/>
          <p:cNvSpPr>
            <a:spLocks noGrp="1" noRot="1" noChangeAspect="1" noChangeArrowheads="1" noTextEdit="1"/>
          </p:cNvSpPr>
          <p:nvPr>
            <p:ph type="sldImg"/>
          </p:nvPr>
        </p:nvSpPr>
        <p:spPr>
          <a:ln/>
        </p:spPr>
      </p:sp>
      <p:sp>
        <p:nvSpPr>
          <p:cNvPr id="672771" name="Rectangle 3"/>
          <p:cNvSpPr>
            <a:spLocks noGrp="1" noChangeArrowheads="1"/>
          </p:cNvSpPr>
          <p:nvPr>
            <p:ph type="body" idx="1"/>
          </p:nvPr>
        </p:nvSpPr>
        <p:spPr/>
        <p:txBody>
          <a:bodyPr/>
          <a:lstStyle/>
          <a:p>
            <a:endParaRPr lang="ko-KR" altLang="en-US">
              <a:ea typeface="굴림" pitchFamily="50" charset="-127"/>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594AF0-F0CB-495C-BFD8-887F13EE2C9B}" type="slidenum">
              <a:rPr lang="ko-KR" altLang="en-US"/>
              <a:pPr/>
              <a:t>2</a:t>
            </a:fld>
            <a:endParaRPr lang="en-US" altLang="ko-KR"/>
          </a:p>
        </p:txBody>
      </p:sp>
      <p:sp>
        <p:nvSpPr>
          <p:cNvPr id="1669122" name="Rectangle 2"/>
          <p:cNvSpPr>
            <a:spLocks noGrp="1" noRot="1" noChangeAspect="1" noChangeArrowheads="1" noTextEdit="1"/>
          </p:cNvSpPr>
          <p:nvPr>
            <p:ph type="sldImg"/>
          </p:nvPr>
        </p:nvSpPr>
        <p:spPr>
          <a:ln/>
        </p:spPr>
      </p:sp>
      <p:sp>
        <p:nvSpPr>
          <p:cNvPr id="1669123" name="Rectangle 3"/>
          <p:cNvSpPr>
            <a:spLocks noGrp="1" noChangeArrowheads="1"/>
          </p:cNvSpPr>
          <p:nvPr>
            <p:ph type="body" idx="1"/>
          </p:nvPr>
        </p:nvSpPr>
        <p:spPr/>
        <p:txBody>
          <a:bodyPr/>
          <a:lstStyle/>
          <a:p>
            <a:endParaRPr lang="ko-KR" altLang="en-US">
              <a:ea typeface="굴림" pitchFamily="50" charset="-127"/>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 RDF is very much like that elephant, and we’re very</a:t>
            </a:r>
            <a:r>
              <a:rPr lang="en-US" altLang="ko-KR" baseline="0" dirty="0" smtClean="0"/>
              <a:t> much like the blind people,</a:t>
            </a:r>
          </a:p>
          <a:p>
            <a:r>
              <a:rPr lang="en-US" altLang="ko-KR" baseline="0" dirty="0" smtClean="0"/>
              <a:t>each grabbing at a different aspect of the specification, with our own interpretations</a:t>
            </a:r>
            <a:br>
              <a:rPr lang="en-US" altLang="ko-KR" baseline="0" dirty="0" smtClean="0"/>
            </a:br>
            <a:r>
              <a:rPr lang="en-US" altLang="ko-KR" baseline="0" dirty="0" smtClean="0"/>
              <a:t>of what it is and what it’s good for. </a:t>
            </a:r>
          </a:p>
          <a:p>
            <a:r>
              <a:rPr lang="en-US" altLang="ko-KR" baseline="0" dirty="0" smtClean="0"/>
              <a:t>* we’re discovering what the blind people discovered: not all interpretations of RDF are the same.</a:t>
            </a:r>
            <a:endParaRPr lang="ko-KR" altLang="en-US" dirty="0"/>
          </a:p>
        </p:txBody>
      </p:sp>
      <p:sp>
        <p:nvSpPr>
          <p:cNvPr id="4" name="슬라이드 번호 개체 틀 3"/>
          <p:cNvSpPr>
            <a:spLocks noGrp="1"/>
          </p:cNvSpPr>
          <p:nvPr>
            <p:ph type="sldNum" sz="quarter" idx="10"/>
          </p:nvPr>
        </p:nvSpPr>
        <p:spPr/>
        <p:txBody>
          <a:bodyPr/>
          <a:lstStyle/>
          <a:p>
            <a:fld id="{9AC0B1FF-5ACF-4DD8-A6D2-E778AE7B5284}" type="slidenum">
              <a:rPr lang="ko-KR" altLang="en-US" smtClean="0"/>
              <a:pPr/>
              <a:t>3</a:t>
            </a:fld>
            <a:endParaRPr lang="en-US" altLang="ko-K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6C4E22-9B2E-45C7-A42B-95D61F8EFB4F}" type="slidenum">
              <a:rPr lang="ko-KR" altLang="en-US"/>
              <a:pPr/>
              <a:t>4</a:t>
            </a:fld>
            <a:endParaRPr lang="en-US" altLang="ko-KR"/>
          </a:p>
        </p:txBody>
      </p:sp>
      <p:sp>
        <p:nvSpPr>
          <p:cNvPr id="1670146" name="Rectangle 2"/>
          <p:cNvSpPr>
            <a:spLocks noGrp="1" noRot="1" noChangeAspect="1" noChangeArrowheads="1" noTextEdit="1"/>
          </p:cNvSpPr>
          <p:nvPr>
            <p:ph type="sldImg"/>
          </p:nvPr>
        </p:nvSpPr>
        <p:spPr>
          <a:ln/>
        </p:spPr>
      </p:sp>
      <p:sp>
        <p:nvSpPr>
          <p:cNvPr id="1670147" name="Rectangle 3"/>
          <p:cNvSpPr>
            <a:spLocks noGrp="1" noChangeArrowheads="1"/>
          </p:cNvSpPr>
          <p:nvPr>
            <p:ph type="body" idx="1"/>
          </p:nvPr>
        </p:nvSpPr>
        <p:spPr/>
        <p:txBody>
          <a:bodyPr/>
          <a:lstStyle/>
          <a:p>
            <a:endParaRPr lang="ko-KR" altLang="en-US">
              <a:ea typeface="굴림" pitchFamily="50" charset="-127"/>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BB5E47-1498-421F-815F-52F86138B329}" type="slidenum">
              <a:rPr lang="ko-KR" altLang="en-US"/>
              <a:pPr/>
              <a:t>5</a:t>
            </a:fld>
            <a:endParaRPr lang="en-US" altLang="ko-KR"/>
          </a:p>
        </p:txBody>
      </p:sp>
      <p:sp>
        <p:nvSpPr>
          <p:cNvPr id="1678338" name="Rectangle 2"/>
          <p:cNvSpPr>
            <a:spLocks noGrp="1" noRot="1" noChangeAspect="1" noChangeArrowheads="1" noTextEdit="1"/>
          </p:cNvSpPr>
          <p:nvPr>
            <p:ph type="sldImg"/>
          </p:nvPr>
        </p:nvSpPr>
        <p:spPr>
          <a:ln/>
        </p:spPr>
      </p:sp>
      <p:sp>
        <p:nvSpPr>
          <p:cNvPr id="1678339" name="Rectangle 3"/>
          <p:cNvSpPr>
            <a:spLocks noGrp="1" noChangeArrowheads="1"/>
          </p:cNvSpPr>
          <p:nvPr>
            <p:ph type="body" idx="1"/>
          </p:nvPr>
        </p:nvSpPr>
        <p:spPr/>
        <p:txBody>
          <a:bodyPr/>
          <a:lstStyle/>
          <a:p>
            <a:endParaRPr lang="ko-KR" altLang="en-US">
              <a:ea typeface="굴림" pitchFamily="50" charset="-127"/>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BE0C37-EA39-4206-AFA9-DD0B4EF410C5}" type="slidenum">
              <a:rPr lang="ko-KR" altLang="en-US"/>
              <a:pPr/>
              <a:t>6</a:t>
            </a:fld>
            <a:endParaRPr lang="en-US" altLang="ko-KR"/>
          </a:p>
        </p:txBody>
      </p:sp>
      <p:sp>
        <p:nvSpPr>
          <p:cNvPr id="1671170" name="Rectangle 2"/>
          <p:cNvSpPr>
            <a:spLocks noGrp="1" noRot="1" noChangeAspect="1" noChangeArrowheads="1" noTextEdit="1"/>
          </p:cNvSpPr>
          <p:nvPr>
            <p:ph type="sldImg"/>
          </p:nvPr>
        </p:nvSpPr>
        <p:spPr>
          <a:ln/>
        </p:spPr>
      </p:sp>
      <p:sp>
        <p:nvSpPr>
          <p:cNvPr id="1671171" name="Rectangle 3"/>
          <p:cNvSpPr>
            <a:spLocks noGrp="1" noChangeArrowheads="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tLang="ko-KR" dirty="0" smtClean="0">
                <a:ea typeface="굴림" pitchFamily="50" charset="-127"/>
              </a:rPr>
              <a:t>1997</a:t>
            </a:r>
            <a:r>
              <a:rPr lang="ko-KR" altLang="en-US" dirty="0" smtClean="0">
                <a:ea typeface="굴림" pitchFamily="50" charset="-127"/>
              </a:rPr>
              <a:t>년에 처음 제안되었을 때부터 지금까지 불변하는 </a:t>
            </a:r>
            <a:r>
              <a:rPr lang="en-US" altLang="ko-KR" dirty="0" smtClean="0">
                <a:ea typeface="굴림" pitchFamily="50" charset="-127"/>
              </a:rPr>
              <a:t>RDF</a:t>
            </a:r>
            <a:r>
              <a:rPr lang="ko-KR" altLang="en-US" dirty="0" smtClean="0">
                <a:ea typeface="굴림" pitchFamily="50" charset="-127"/>
              </a:rPr>
              <a:t>의 목적</a:t>
            </a:r>
            <a:r>
              <a:rPr lang="en-US" altLang="ko-KR" dirty="0" smtClean="0">
                <a:ea typeface="굴림" pitchFamily="50" charset="-127"/>
              </a:rPr>
              <a:t>: A mechanism for working with metadata that promotes the interchange of data between automated processes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2F9236-74C1-4769-B51A-4B266E121D06}" type="slidenum">
              <a:rPr lang="ko-KR" altLang="en-US"/>
              <a:pPr/>
              <a:t>7</a:t>
            </a:fld>
            <a:endParaRPr lang="en-US" altLang="ko-KR"/>
          </a:p>
        </p:txBody>
      </p:sp>
      <p:sp>
        <p:nvSpPr>
          <p:cNvPr id="1672194" name="Rectangle 2"/>
          <p:cNvSpPr>
            <a:spLocks noGrp="1" noRot="1" noChangeAspect="1" noChangeArrowheads="1" noTextEdit="1"/>
          </p:cNvSpPr>
          <p:nvPr>
            <p:ph type="sldImg"/>
          </p:nvPr>
        </p:nvSpPr>
        <p:spPr>
          <a:ln/>
        </p:spPr>
      </p:sp>
      <p:sp>
        <p:nvSpPr>
          <p:cNvPr id="1672195" name="Rectangle 3"/>
          <p:cNvSpPr>
            <a:spLocks noGrp="1" noChangeArrowheads="1"/>
          </p:cNvSpPr>
          <p:nvPr>
            <p:ph type="body" idx="1"/>
          </p:nvPr>
        </p:nvSpPr>
        <p:spPr/>
        <p:txBody>
          <a:bodyPr/>
          <a:lstStyle/>
          <a:p>
            <a:endParaRPr lang="ko-KR" altLang="en-US">
              <a:ea typeface="굴림" pitchFamily="50" charset="-127"/>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F91005-2118-459A-9CD6-0D15748A4253}" type="slidenum">
              <a:rPr lang="ko-KR" altLang="en-US"/>
              <a:pPr/>
              <a:t>8</a:t>
            </a:fld>
            <a:endParaRPr lang="en-US" altLang="ko-KR"/>
          </a:p>
        </p:txBody>
      </p:sp>
      <p:sp>
        <p:nvSpPr>
          <p:cNvPr id="1679362" name="Rectangle 2"/>
          <p:cNvSpPr>
            <a:spLocks noGrp="1" noRot="1" noChangeAspect="1" noChangeArrowheads="1" noTextEdit="1"/>
          </p:cNvSpPr>
          <p:nvPr>
            <p:ph type="sldImg"/>
          </p:nvPr>
        </p:nvSpPr>
        <p:spPr>
          <a:ln/>
        </p:spPr>
      </p:sp>
      <p:sp>
        <p:nvSpPr>
          <p:cNvPr id="1679363" name="Rectangle 3"/>
          <p:cNvSpPr>
            <a:spLocks noGrp="1" noChangeArrowheads="1"/>
          </p:cNvSpPr>
          <p:nvPr>
            <p:ph type="body" idx="1"/>
          </p:nvPr>
        </p:nvSpPr>
        <p:spPr/>
        <p:txBody>
          <a:bodyPr/>
          <a:lstStyle/>
          <a:p>
            <a:endParaRPr lang="ko-KR" altLang="en-US">
              <a:ea typeface="굴림" pitchFamily="50" charset="-127"/>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332B2D-D29D-4E93-8C8E-DE850BD70AFE}" type="slidenum">
              <a:rPr lang="ko-KR" altLang="en-US"/>
              <a:pPr/>
              <a:t>9</a:t>
            </a:fld>
            <a:endParaRPr lang="en-US" altLang="ko-KR"/>
          </a:p>
        </p:txBody>
      </p:sp>
      <p:sp>
        <p:nvSpPr>
          <p:cNvPr id="1680386" name="Rectangle 2"/>
          <p:cNvSpPr>
            <a:spLocks noGrp="1" noRot="1" noChangeAspect="1" noChangeArrowheads="1" noTextEdit="1"/>
          </p:cNvSpPr>
          <p:nvPr>
            <p:ph type="sldImg"/>
          </p:nvPr>
        </p:nvSpPr>
        <p:spPr>
          <a:ln/>
        </p:spPr>
      </p:sp>
      <p:sp>
        <p:nvSpPr>
          <p:cNvPr id="1680387" name="Rectangle 3"/>
          <p:cNvSpPr>
            <a:spLocks noGrp="1" noChangeArrowheads="1"/>
          </p:cNvSpPr>
          <p:nvPr>
            <p:ph type="body" idx="1"/>
          </p:nvPr>
        </p:nvSpPr>
        <p:spPr/>
        <p:txBody>
          <a:bodyPr/>
          <a:lstStyle/>
          <a:p>
            <a:endParaRPr lang="ko-KR" altLang="en-US">
              <a:ea typeface="굴림" pitchFamily="50"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857364"/>
            <a:ext cx="7772400" cy="1470025"/>
          </a:xfrm>
        </p:spPr>
        <p:txBody>
          <a:bodyPr anchor="b">
            <a:normAutofit/>
          </a:bodyPr>
          <a:lstStyle>
            <a:lvl1pPr algn="l">
              <a:defRPr sz="3600">
                <a:solidFill>
                  <a:schemeClr val="bg1"/>
                </a:solidFill>
              </a:defRPr>
            </a:lvl1pPr>
          </a:lstStyle>
          <a:p>
            <a:r>
              <a:rPr lang="ko-KR" altLang="en-US" smtClean="0"/>
              <a:t>마스터 제목 스타일 편집</a:t>
            </a:r>
            <a:endParaRPr lang="ko-KR" altLang="en-US" dirty="0"/>
          </a:p>
        </p:txBody>
      </p:sp>
      <p:sp>
        <p:nvSpPr>
          <p:cNvPr id="3" name="부제목 2"/>
          <p:cNvSpPr>
            <a:spLocks noGrp="1"/>
          </p:cNvSpPr>
          <p:nvPr>
            <p:ph type="subTitle" idx="1"/>
          </p:nvPr>
        </p:nvSpPr>
        <p:spPr>
          <a:xfrm>
            <a:off x="692939" y="3571876"/>
            <a:ext cx="7758122"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dirty="0"/>
          </a:p>
        </p:txBody>
      </p:sp>
      <p:cxnSp>
        <p:nvCxnSpPr>
          <p:cNvPr id="7" name="직선 연결선 6"/>
          <p:cNvCxnSpPr/>
          <p:nvPr/>
        </p:nvCxnSpPr>
        <p:spPr>
          <a:xfrm>
            <a:off x="714348" y="3428206"/>
            <a:ext cx="7715304" cy="15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solidFill>
                  <a:schemeClr val="bg1"/>
                </a:solidFill>
              </a:defRPr>
            </a:lvl1pPr>
          </a:lstStyle>
          <a:p>
            <a:r>
              <a:rPr lang="ko-KR" altLang="en-US" smtClean="0"/>
              <a:t>마스터 제목 스타일 편집</a:t>
            </a:r>
            <a:endParaRPr lang="ko-KR" altLang="en-US" dirty="0"/>
          </a:p>
        </p:txBody>
      </p:sp>
      <p:sp>
        <p:nvSpPr>
          <p:cNvPr id="3" name="내용 개체 틀 2"/>
          <p:cNvSpPr>
            <a:spLocks noGrp="1"/>
          </p:cNvSpPr>
          <p:nvPr>
            <p:ph idx="1"/>
          </p:nvPr>
        </p:nvSpPr>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p>
            <a:fld id="{E93EF079-F261-4870-9CAF-DC8DF0E75068}" type="slidenum">
              <a:rPr lang="ko-KR" altLang="en-US" smtClean="0"/>
              <a:pPr/>
              <a:t>‹#›</a:t>
            </a:fld>
            <a:endParaRPr lang="en-US" altLang="ko-KR"/>
          </a:p>
        </p:txBody>
      </p:sp>
      <p:pic>
        <p:nvPicPr>
          <p:cNvPr id="8" name="Picture 16" descr="iDB_color"/>
          <p:cNvPicPr>
            <a:picLocks noChangeAspect="1" noChangeArrowheads="1"/>
          </p:cNvPicPr>
          <p:nvPr/>
        </p:nvPicPr>
        <p:blipFill>
          <a:blip r:embed="rId3" cstate="print"/>
          <a:srcRect/>
          <a:stretch>
            <a:fillRect/>
          </a:stretch>
        </p:blipFill>
        <p:spPr bwMode="auto">
          <a:xfrm>
            <a:off x="8128000" y="6197600"/>
            <a:ext cx="1016000" cy="660400"/>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71448" y="142860"/>
            <a:ext cx="8801104" cy="785810"/>
          </a:xfrm>
          <a:prstGeom prst="rect">
            <a:avLst/>
          </a:prstGeom>
        </p:spPr>
        <p:txBody>
          <a:bodyPr vert="horz" lIns="91440" tIns="45720" rIns="91440" bIns="45720" rtlCol="0" anchor="ctr">
            <a:norm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171448" y="1071546"/>
            <a:ext cx="8801104" cy="5429288"/>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4250529" y="6572272"/>
            <a:ext cx="642942" cy="214314"/>
          </a:xfrm>
          <a:prstGeom prst="rect">
            <a:avLst/>
          </a:prstGeom>
        </p:spPr>
        <p:txBody>
          <a:bodyPr vert="horz" lIns="91440" tIns="45720" rIns="91440" bIns="45720" rtlCol="0" anchor="ctr"/>
          <a:lstStyle>
            <a:lvl1pPr algn="ctr">
              <a:defRPr sz="1200">
                <a:solidFill>
                  <a:schemeClr val="tx1"/>
                </a:solidFill>
                <a:latin typeface="Corbel" pitchFamily="34" charset="0"/>
              </a:defRPr>
            </a:lvl1pPr>
          </a:lstStyle>
          <a:p>
            <a:fld id="{40276FD3-10B5-4A5A-8B69-F9B85E0CE5B9}" type="slidenum">
              <a:rPr lang="ko-KR" altLang="en-US" smtClean="0"/>
              <a:pPr/>
              <a:t>‹#›</a:t>
            </a:fld>
            <a:endParaRPr lang="en-US" altLang="ko-K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hf hdr="0" ftr="0" dt="0"/>
  <p:txStyles>
    <p:titleStyle>
      <a:lvl1pPr algn="l" defTabSz="914400" rtl="0" eaLnBrk="1" latinLnBrk="1" hangingPunct="1">
        <a:spcBef>
          <a:spcPct val="0"/>
        </a:spcBef>
        <a:buNone/>
        <a:defRPr sz="3600" kern="1200">
          <a:solidFill>
            <a:schemeClr val="tx1"/>
          </a:solidFill>
          <a:latin typeface="Corbel" pitchFamily="34" charset="0"/>
          <a:ea typeface="+mj-ea"/>
          <a:cs typeface="+mj-cs"/>
        </a:defRPr>
      </a:lvl1pPr>
    </p:titleStyle>
    <p:bodyStyle>
      <a:lvl1pPr marL="342900" indent="-342900" algn="l" defTabSz="914400" rtl="0" eaLnBrk="1" latinLnBrk="1" hangingPunct="1">
        <a:spcBef>
          <a:spcPct val="20000"/>
        </a:spcBef>
        <a:buClr>
          <a:srgbClr val="C00000"/>
        </a:buClr>
        <a:buFont typeface="Wingdings" pitchFamily="2" charset="2"/>
        <a:buChar char="§"/>
        <a:defRPr sz="2400" kern="1200">
          <a:solidFill>
            <a:schemeClr val="tx1"/>
          </a:solidFill>
          <a:latin typeface="Corbel" pitchFamily="34" charset="0"/>
          <a:ea typeface="+mn-ea"/>
          <a:cs typeface="+mn-cs"/>
        </a:defRPr>
      </a:lvl1pPr>
      <a:lvl2pPr marL="742950" indent="-285750" algn="l" defTabSz="914400" rtl="0" eaLnBrk="1" latinLnBrk="1" hangingPunct="1">
        <a:spcBef>
          <a:spcPct val="20000"/>
        </a:spcBef>
        <a:buClr>
          <a:srgbClr val="C00000"/>
        </a:buClr>
        <a:buFont typeface="Corbel" pitchFamily="34" charset="0"/>
        <a:buChar char="–"/>
        <a:defRPr sz="2000" kern="1200">
          <a:solidFill>
            <a:schemeClr val="tx1"/>
          </a:solidFill>
          <a:latin typeface="Corbel" pitchFamily="34" charset="0"/>
          <a:ea typeface="+mn-ea"/>
          <a:cs typeface="+mn-cs"/>
        </a:defRPr>
      </a:lvl2pPr>
      <a:lvl3pPr marL="1143000" indent="-228600" algn="l" defTabSz="914400" rtl="0" eaLnBrk="1" latinLnBrk="1" hangingPunct="1">
        <a:spcBef>
          <a:spcPct val="20000"/>
        </a:spcBef>
        <a:buClr>
          <a:srgbClr val="C00000"/>
        </a:buClr>
        <a:buFont typeface="Wingdings" pitchFamily="2" charset="2"/>
        <a:buChar char="§"/>
        <a:defRPr sz="1800" kern="1200">
          <a:solidFill>
            <a:schemeClr val="tx1"/>
          </a:solidFill>
          <a:latin typeface="Corbel" pitchFamily="34" charset="0"/>
          <a:ea typeface="+mn-ea"/>
          <a:cs typeface="+mn-cs"/>
        </a:defRPr>
      </a:lvl3pPr>
      <a:lvl4pPr marL="1600200" indent="-228600" algn="l" defTabSz="914400" rtl="0" eaLnBrk="1" latinLnBrk="1" hangingPunct="1">
        <a:spcBef>
          <a:spcPct val="20000"/>
        </a:spcBef>
        <a:buClr>
          <a:srgbClr val="C00000"/>
        </a:buClr>
        <a:buFont typeface="Corbel" pitchFamily="34" charset="0"/>
        <a:buChar char="–"/>
        <a:defRPr sz="1600" kern="1200">
          <a:solidFill>
            <a:schemeClr val="tx1"/>
          </a:solidFill>
          <a:latin typeface="Corbel" pitchFamily="34" charset="0"/>
          <a:ea typeface="+mn-ea"/>
          <a:cs typeface="+mn-cs"/>
        </a:defRPr>
      </a:lvl4pPr>
      <a:lvl5pPr marL="2057400" indent="-228600" algn="l" defTabSz="914400" rtl="0" eaLnBrk="1" latinLnBrk="1" hangingPunct="1">
        <a:spcBef>
          <a:spcPct val="20000"/>
        </a:spcBef>
        <a:buClr>
          <a:srgbClr val="C00000"/>
        </a:buClr>
        <a:buFont typeface="Wingdings" pitchFamily="2" charset="2"/>
        <a:buChar char="§"/>
        <a:defRPr sz="1600" kern="1200">
          <a:solidFill>
            <a:schemeClr val="tx1"/>
          </a:solidFill>
          <a:latin typeface="Corbel" pitchFamily="34" charset="0"/>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www.w3c.org/R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p:txBody>
          <a:bodyPr/>
          <a:lstStyle/>
          <a:p>
            <a:r>
              <a:rPr lang="en-US" altLang="ko-KR" sz="2000" dirty="0" smtClean="0"/>
              <a:t>Practical RDF</a:t>
            </a:r>
            <a:r>
              <a:rPr lang="en-US" altLang="ko-KR" dirty="0" smtClean="0"/>
              <a:t/>
            </a:r>
            <a:br>
              <a:rPr lang="en-US" altLang="ko-KR" dirty="0" smtClean="0"/>
            </a:br>
            <a:r>
              <a:rPr lang="en-US" altLang="ko-KR" dirty="0" smtClean="0"/>
              <a:t>Chapter 1. RDF: An Introduction</a:t>
            </a:r>
            <a:endParaRPr lang="ko-KR" altLang="en-US" dirty="0"/>
          </a:p>
        </p:txBody>
      </p:sp>
      <p:sp>
        <p:nvSpPr>
          <p:cNvPr id="46083" name="Rectangle 3"/>
          <p:cNvSpPr>
            <a:spLocks noGrp="1" noChangeArrowheads="1"/>
          </p:cNvSpPr>
          <p:nvPr>
            <p:ph type="subTitle" idx="1"/>
          </p:nvPr>
        </p:nvSpPr>
        <p:spPr/>
        <p:txBody>
          <a:bodyPr/>
          <a:lstStyle/>
          <a:p>
            <a:r>
              <a:rPr lang="en-US" altLang="ko-KR" dirty="0" smtClean="0"/>
              <a:t>Shelley Powers, O’Reilly</a:t>
            </a:r>
          </a:p>
          <a:p>
            <a:r>
              <a:rPr lang="en-US" altLang="ko-KR" dirty="0" smtClean="0"/>
              <a:t>SNU IDB Lab.</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1410" name="Rectangle 2"/>
          <p:cNvSpPr>
            <a:spLocks noGrp="1" noChangeArrowheads="1"/>
          </p:cNvSpPr>
          <p:nvPr>
            <p:ph type="title"/>
          </p:nvPr>
        </p:nvSpPr>
        <p:spPr/>
        <p:txBody>
          <a:bodyPr/>
          <a:lstStyle/>
          <a:p>
            <a:r>
              <a:rPr lang="en-US" altLang="ko-KR" sz="3200" dirty="0">
                <a:ea typeface="굴림" pitchFamily="50" charset="-127"/>
              </a:rPr>
              <a:t>When to Use and Not Use </a:t>
            </a:r>
            <a:r>
              <a:rPr lang="en-US" altLang="ko-KR" sz="3200" dirty="0" smtClean="0">
                <a:ea typeface="굴림" pitchFamily="50" charset="-127"/>
              </a:rPr>
              <a:t>RDF </a:t>
            </a:r>
            <a:r>
              <a:rPr lang="en-US" altLang="ko-KR" sz="2000" dirty="0" smtClean="0">
                <a:ea typeface="굴림" pitchFamily="50" charset="-127"/>
              </a:rPr>
              <a:t>(</a:t>
            </a:r>
            <a:r>
              <a:rPr lang="en-US" altLang="ko-KR" sz="2000" dirty="0">
                <a:ea typeface="굴림" pitchFamily="50" charset="-127"/>
              </a:rPr>
              <a:t>1/3)</a:t>
            </a:r>
          </a:p>
        </p:txBody>
      </p:sp>
      <p:sp>
        <p:nvSpPr>
          <p:cNvPr id="1681411" name="Rectangle 3"/>
          <p:cNvSpPr>
            <a:spLocks noGrp="1" noChangeArrowheads="1"/>
          </p:cNvSpPr>
          <p:nvPr>
            <p:ph idx="1"/>
          </p:nvPr>
        </p:nvSpPr>
        <p:spPr/>
        <p:txBody>
          <a:bodyPr/>
          <a:lstStyle/>
          <a:p>
            <a:r>
              <a:rPr lang="en-US" altLang="ko-KR" dirty="0">
                <a:ea typeface="굴림" pitchFamily="50" charset="-127"/>
              </a:rPr>
              <a:t>The Difference between RDF/XML and XML</a:t>
            </a:r>
          </a:p>
        </p:txBody>
      </p:sp>
      <p:sp>
        <p:nvSpPr>
          <p:cNvPr id="14" name="슬라이드 번호 개체 틀 5"/>
          <p:cNvSpPr>
            <a:spLocks noGrp="1"/>
          </p:cNvSpPr>
          <p:nvPr>
            <p:ph type="sldNum" sz="quarter" idx="12"/>
          </p:nvPr>
        </p:nvSpPr>
        <p:spPr/>
        <p:txBody>
          <a:bodyPr/>
          <a:lstStyle/>
          <a:p>
            <a:fld id="{A689E98B-97F9-442B-8F94-05D12582B443}" type="slidenum">
              <a:rPr lang="ko-KR" altLang="en-US"/>
              <a:pPr/>
              <a:t>10</a:t>
            </a:fld>
            <a:endParaRPr lang="en-US" altLang="ko-KR"/>
          </a:p>
        </p:txBody>
      </p:sp>
      <p:sp>
        <p:nvSpPr>
          <p:cNvPr id="1681412" name="Rectangle 4"/>
          <p:cNvSpPr>
            <a:spLocks noChangeArrowheads="1"/>
          </p:cNvSpPr>
          <p:nvPr/>
        </p:nvSpPr>
        <p:spPr bwMode="auto">
          <a:xfrm>
            <a:off x="1450873" y="2387154"/>
            <a:ext cx="2114754" cy="1885444"/>
          </a:xfrm>
          <a:prstGeom prst="rect">
            <a:avLst/>
          </a:prstGeom>
          <a:solidFill>
            <a:srgbClr val="669900"/>
          </a:solidFill>
          <a:ln>
            <a:noFill/>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ko-KR" altLang="en-US"/>
          </a:p>
        </p:txBody>
      </p:sp>
      <p:sp>
        <p:nvSpPr>
          <p:cNvPr id="1681413" name="Rectangle 5"/>
          <p:cNvSpPr>
            <a:spLocks noChangeArrowheads="1"/>
          </p:cNvSpPr>
          <p:nvPr/>
        </p:nvSpPr>
        <p:spPr bwMode="auto">
          <a:xfrm>
            <a:off x="1720545" y="2687636"/>
            <a:ext cx="1562710" cy="1299428"/>
          </a:xfrm>
          <a:prstGeom prst="rect">
            <a:avLst/>
          </a:prstGeom>
          <a:solidFill>
            <a:schemeClr val="accent3">
              <a:lumMod val="60000"/>
              <a:lumOff val="40000"/>
            </a:schemeClr>
          </a:solidFill>
          <a:ln>
            <a:noFill/>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ko-KR" altLang="en-US"/>
          </a:p>
        </p:txBody>
      </p:sp>
      <p:sp>
        <p:nvSpPr>
          <p:cNvPr id="1681414" name="Rectangle 6"/>
          <p:cNvSpPr>
            <a:spLocks noChangeArrowheads="1"/>
          </p:cNvSpPr>
          <p:nvPr/>
        </p:nvSpPr>
        <p:spPr bwMode="auto">
          <a:xfrm>
            <a:off x="2015953" y="2999228"/>
            <a:ext cx="951214" cy="687932"/>
          </a:xfrm>
          <a:prstGeom prst="rect">
            <a:avLst/>
          </a:prstGeom>
          <a:solidFill>
            <a:srgbClr val="669900"/>
          </a:solidFill>
          <a:ln>
            <a:noFill/>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ko-KR" altLang="en-US"/>
          </a:p>
        </p:txBody>
      </p:sp>
      <p:sp>
        <p:nvSpPr>
          <p:cNvPr id="1681416" name="Rectangle 8"/>
          <p:cNvSpPr>
            <a:spLocks noChangeArrowheads="1"/>
          </p:cNvSpPr>
          <p:nvPr/>
        </p:nvSpPr>
        <p:spPr bwMode="auto">
          <a:xfrm>
            <a:off x="5324373" y="2387154"/>
            <a:ext cx="2114754" cy="1885444"/>
          </a:xfrm>
          <a:prstGeom prst="rect">
            <a:avLst/>
          </a:prstGeom>
          <a:solidFill>
            <a:srgbClr val="669900"/>
          </a:solidFill>
          <a:ln>
            <a:noFill/>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ko-KR" altLang="en-US"/>
          </a:p>
        </p:txBody>
      </p:sp>
      <p:sp>
        <p:nvSpPr>
          <p:cNvPr id="1681417" name="Rectangle 9"/>
          <p:cNvSpPr>
            <a:spLocks noChangeArrowheads="1"/>
          </p:cNvSpPr>
          <p:nvPr/>
        </p:nvSpPr>
        <p:spPr bwMode="auto">
          <a:xfrm>
            <a:off x="5610228" y="2685094"/>
            <a:ext cx="1562712" cy="509580"/>
          </a:xfrm>
          <a:prstGeom prst="rect">
            <a:avLst/>
          </a:prstGeom>
          <a:solidFill>
            <a:schemeClr val="accent3">
              <a:lumMod val="60000"/>
              <a:lumOff val="40000"/>
            </a:schemeClr>
          </a:solidFill>
          <a:ln>
            <a:noFill/>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ko-KR" altLang="en-US"/>
          </a:p>
        </p:txBody>
      </p:sp>
      <p:sp>
        <p:nvSpPr>
          <p:cNvPr id="1681418" name="Rectangle 10"/>
          <p:cNvSpPr>
            <a:spLocks noChangeArrowheads="1"/>
          </p:cNvSpPr>
          <p:nvPr/>
        </p:nvSpPr>
        <p:spPr bwMode="auto">
          <a:xfrm>
            <a:off x="5613712" y="3494074"/>
            <a:ext cx="1562712" cy="509580"/>
          </a:xfrm>
          <a:prstGeom prst="rect">
            <a:avLst/>
          </a:prstGeom>
          <a:solidFill>
            <a:schemeClr val="accent3">
              <a:lumMod val="60000"/>
              <a:lumOff val="40000"/>
            </a:schemeClr>
          </a:solidFill>
          <a:ln>
            <a:noFill/>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ko-KR" altLang="en-US"/>
          </a:p>
        </p:txBody>
      </p:sp>
      <p:sp>
        <p:nvSpPr>
          <p:cNvPr id="15" name="TextBox 14"/>
          <p:cNvSpPr txBox="1"/>
          <p:nvPr/>
        </p:nvSpPr>
        <p:spPr>
          <a:xfrm>
            <a:off x="5853361" y="1925904"/>
            <a:ext cx="1101585" cy="369332"/>
          </a:xfrm>
          <a:prstGeom prst="rect">
            <a:avLst/>
          </a:prstGeom>
          <a:noFill/>
        </p:spPr>
        <p:txBody>
          <a:bodyPr wrap="none" rtlCol="0">
            <a:spAutoFit/>
          </a:bodyPr>
          <a:lstStyle/>
          <a:p>
            <a:r>
              <a:rPr lang="en-US" altLang="ko-KR" sz="1800" dirty="0" smtClean="0">
                <a:latin typeface="Corbel" pitchFamily="34" charset="0"/>
              </a:rPr>
              <a:t>RDF/XML</a:t>
            </a:r>
            <a:endParaRPr lang="ko-KR" altLang="en-US" sz="1800" dirty="0">
              <a:latin typeface="Corbel" pitchFamily="34" charset="0"/>
            </a:endParaRPr>
          </a:p>
        </p:txBody>
      </p:sp>
      <p:sp>
        <p:nvSpPr>
          <p:cNvPr id="16" name="TextBox 15"/>
          <p:cNvSpPr txBox="1"/>
          <p:nvPr/>
        </p:nvSpPr>
        <p:spPr>
          <a:xfrm>
            <a:off x="2165167" y="1925904"/>
            <a:ext cx="628698" cy="369332"/>
          </a:xfrm>
          <a:prstGeom prst="rect">
            <a:avLst/>
          </a:prstGeom>
          <a:noFill/>
        </p:spPr>
        <p:txBody>
          <a:bodyPr wrap="none" rtlCol="0">
            <a:spAutoFit/>
          </a:bodyPr>
          <a:lstStyle/>
          <a:p>
            <a:r>
              <a:rPr lang="en-US" altLang="ko-KR" sz="1800" dirty="0" smtClean="0">
                <a:latin typeface="Corbel" pitchFamily="34" charset="0"/>
              </a:rPr>
              <a:t>XML</a:t>
            </a:r>
            <a:endParaRPr lang="ko-KR" altLang="en-US" sz="1800" dirty="0">
              <a:latin typeface="Corbel" pitchFamily="34" charset="0"/>
            </a:endParaRPr>
          </a:p>
        </p:txBody>
      </p:sp>
      <p:sp>
        <p:nvSpPr>
          <p:cNvPr id="17" name="TextBox 16"/>
          <p:cNvSpPr txBox="1"/>
          <p:nvPr/>
        </p:nvSpPr>
        <p:spPr>
          <a:xfrm>
            <a:off x="938675" y="4588185"/>
            <a:ext cx="3754704" cy="1477328"/>
          </a:xfrm>
          <a:prstGeom prst="rect">
            <a:avLst/>
          </a:prstGeom>
          <a:noFill/>
        </p:spPr>
        <p:txBody>
          <a:bodyPr wrap="square" rtlCol="0">
            <a:spAutoFit/>
          </a:bodyPr>
          <a:lstStyle/>
          <a:p>
            <a:pPr algn="l"/>
            <a:r>
              <a:rPr lang="en-US" altLang="ko-KR" sz="1800" i="1" u="sng" dirty="0" smtClean="0">
                <a:latin typeface="Corbel" pitchFamily="34" charset="0"/>
              </a:rPr>
              <a:t>Tree-structured nature </a:t>
            </a:r>
            <a:r>
              <a:rPr lang="en-US" altLang="ko-KR" sz="1400" i="1" u="sng" dirty="0" smtClean="0">
                <a:latin typeface="Corbel" pitchFamily="34" charset="0"/>
              </a:rPr>
              <a:t>(= hierarchical)</a:t>
            </a:r>
          </a:p>
          <a:p>
            <a:pPr algn="l"/>
            <a:r>
              <a:rPr lang="en-US" altLang="ko-KR" sz="1800" dirty="0" smtClean="0">
                <a:latin typeface="Corbel" pitchFamily="34" charset="0"/>
                <a:sym typeface="Wingdings" pitchFamily="2" charset="2"/>
              </a:rPr>
              <a:t> </a:t>
            </a:r>
            <a:r>
              <a:rPr lang="en-US" altLang="ko-KR" sz="1800" dirty="0" smtClean="0">
                <a:latin typeface="Corbel" pitchFamily="34" charset="0"/>
              </a:rPr>
              <a:t>All related elements must be nested within the elements they’re related to</a:t>
            </a:r>
          </a:p>
          <a:p>
            <a:pPr algn="l"/>
            <a:endParaRPr lang="ko-KR" altLang="en-US" sz="1800" dirty="0">
              <a:latin typeface="Corbel" pitchFamily="34" charset="0"/>
            </a:endParaRPr>
          </a:p>
        </p:txBody>
      </p:sp>
      <p:sp>
        <p:nvSpPr>
          <p:cNvPr id="19" name="TextBox 18"/>
          <p:cNvSpPr txBox="1"/>
          <p:nvPr/>
        </p:nvSpPr>
        <p:spPr>
          <a:xfrm>
            <a:off x="5065614" y="4588185"/>
            <a:ext cx="3285367" cy="1200329"/>
          </a:xfrm>
          <a:prstGeom prst="rect">
            <a:avLst/>
          </a:prstGeom>
          <a:noFill/>
        </p:spPr>
        <p:txBody>
          <a:bodyPr wrap="square" rtlCol="0">
            <a:spAutoFit/>
          </a:bodyPr>
          <a:lstStyle/>
          <a:p>
            <a:pPr algn="l"/>
            <a:r>
              <a:rPr lang="en-US" altLang="ko-KR" sz="1800" i="1" u="sng" dirty="0" smtClean="0">
                <a:latin typeface="Corbel" pitchFamily="34" charset="0"/>
              </a:rPr>
              <a:t>Flatter triple-based pattern</a:t>
            </a:r>
          </a:p>
          <a:p>
            <a:pPr algn="l"/>
            <a:r>
              <a:rPr lang="en-US" altLang="ko-KR" sz="1800" dirty="0" smtClean="0">
                <a:latin typeface="Corbel" pitchFamily="34" charset="0"/>
                <a:sym typeface="Wingdings" pitchFamily="2" charset="2"/>
              </a:rPr>
              <a:t> </a:t>
            </a:r>
            <a:r>
              <a:rPr lang="en-US" altLang="ko-KR" sz="1800" dirty="0" smtClean="0">
                <a:latin typeface="Corbel" pitchFamily="34" charset="0"/>
              </a:rPr>
              <a:t>can associate two separate XML structures with each other through a URI</a:t>
            </a:r>
            <a:endParaRPr lang="ko-KR" altLang="en-US" sz="1800" dirty="0">
              <a:latin typeface="Corbe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2434" name="Rectangle 2"/>
          <p:cNvSpPr>
            <a:spLocks noGrp="1" noChangeArrowheads="1"/>
          </p:cNvSpPr>
          <p:nvPr>
            <p:ph type="title"/>
          </p:nvPr>
        </p:nvSpPr>
        <p:spPr/>
        <p:txBody>
          <a:bodyPr/>
          <a:lstStyle/>
          <a:p>
            <a:r>
              <a:rPr lang="en-US" altLang="ko-KR" sz="3200" dirty="0">
                <a:ea typeface="굴림" pitchFamily="50" charset="-127"/>
              </a:rPr>
              <a:t>When to Use and Not Use </a:t>
            </a:r>
            <a:r>
              <a:rPr lang="en-US" altLang="ko-KR" sz="3200" dirty="0" smtClean="0">
                <a:ea typeface="굴림" pitchFamily="50" charset="-127"/>
              </a:rPr>
              <a:t>RDF </a:t>
            </a:r>
            <a:r>
              <a:rPr lang="en-US" altLang="ko-KR" sz="2000" dirty="0" smtClean="0">
                <a:ea typeface="굴림" pitchFamily="50" charset="-127"/>
              </a:rPr>
              <a:t>(</a:t>
            </a:r>
            <a:r>
              <a:rPr lang="en-US" altLang="ko-KR" sz="2000" dirty="0">
                <a:ea typeface="굴림" pitchFamily="50" charset="-127"/>
              </a:rPr>
              <a:t>2/3)</a:t>
            </a:r>
            <a:endParaRPr lang="ko-KR" altLang="en-US" sz="2000" dirty="0">
              <a:ea typeface="굴림" pitchFamily="50" charset="-127"/>
            </a:endParaRPr>
          </a:p>
        </p:txBody>
      </p:sp>
      <p:sp>
        <p:nvSpPr>
          <p:cNvPr id="1682435" name="Rectangle 3"/>
          <p:cNvSpPr>
            <a:spLocks noGrp="1" noChangeArrowheads="1"/>
          </p:cNvSpPr>
          <p:nvPr>
            <p:ph idx="1"/>
          </p:nvPr>
        </p:nvSpPr>
        <p:spPr/>
        <p:txBody>
          <a:bodyPr/>
          <a:lstStyle/>
          <a:p>
            <a:pPr>
              <a:lnSpc>
                <a:spcPct val="90000"/>
              </a:lnSpc>
            </a:pPr>
            <a:r>
              <a:rPr lang="en-US" altLang="ko-KR" dirty="0">
                <a:ea typeface="굴림" pitchFamily="50" charset="-127"/>
              </a:rPr>
              <a:t>When to Use</a:t>
            </a:r>
          </a:p>
          <a:p>
            <a:pPr lvl="1">
              <a:lnSpc>
                <a:spcPct val="90000"/>
              </a:lnSpc>
            </a:pPr>
            <a:r>
              <a:rPr lang="en-US" altLang="ko-KR" dirty="0">
                <a:ea typeface="굴림" pitchFamily="50" charset="-127"/>
              </a:rPr>
              <a:t>Not for people to read, but for an automated process</a:t>
            </a:r>
          </a:p>
          <a:p>
            <a:pPr lvl="1">
              <a:lnSpc>
                <a:spcPct val="90000"/>
              </a:lnSpc>
            </a:pPr>
            <a:r>
              <a:rPr lang="en-US" altLang="ko-KR" dirty="0" smtClean="0">
                <a:ea typeface="굴림" pitchFamily="50" charset="-127"/>
              </a:rPr>
              <a:t>When </a:t>
            </a:r>
            <a:r>
              <a:rPr lang="en-US" altLang="ko-KR" dirty="0">
                <a:ea typeface="굴림" pitchFamily="50" charset="-127"/>
              </a:rPr>
              <a:t>processing</a:t>
            </a:r>
          </a:p>
          <a:p>
            <a:pPr lvl="2">
              <a:lnSpc>
                <a:spcPct val="90000"/>
              </a:lnSpc>
            </a:pPr>
            <a:r>
              <a:rPr lang="en-US" altLang="ko-KR" dirty="0">
                <a:ea typeface="굴림" pitchFamily="50" charset="-127"/>
              </a:rPr>
              <a:t>In XML, an element isn’t complete until you reach its end tag</a:t>
            </a:r>
          </a:p>
          <a:p>
            <a:pPr lvl="2">
              <a:lnSpc>
                <a:spcPct val="90000"/>
              </a:lnSpc>
            </a:pPr>
            <a:r>
              <a:rPr lang="en-US" altLang="ko-KR" dirty="0">
                <a:ea typeface="굴림" pitchFamily="50" charset="-127"/>
              </a:rPr>
              <a:t>This can result in some strain on memory </a:t>
            </a:r>
            <a:r>
              <a:rPr lang="en-US" altLang="ko-KR" dirty="0" smtClean="0">
                <a:ea typeface="굴림" pitchFamily="50" charset="-127"/>
              </a:rPr>
              <a:t>use</a:t>
            </a:r>
          </a:p>
          <a:p>
            <a:pPr lvl="3">
              <a:lnSpc>
                <a:spcPct val="90000"/>
              </a:lnSpc>
            </a:pPr>
            <a:r>
              <a:rPr lang="en-US" altLang="ko-KR" dirty="0" smtClean="0">
                <a:ea typeface="굴림" pitchFamily="50" charset="-127"/>
              </a:rPr>
              <a:t>The elements that contain other element must</a:t>
            </a:r>
            <a:r>
              <a:rPr lang="ko-KR" altLang="en-US" dirty="0" smtClean="0">
                <a:ea typeface="굴림" pitchFamily="50" charset="-127"/>
              </a:rPr>
              <a:t> </a:t>
            </a:r>
            <a:r>
              <a:rPr lang="en-US" altLang="ko-KR" dirty="0" smtClean="0">
                <a:ea typeface="굴림" pitchFamily="50" charset="-127"/>
              </a:rPr>
              <a:t>be retained in memory until their internal data members are processed</a:t>
            </a:r>
            <a:endParaRPr lang="en-US" altLang="ko-KR" dirty="0">
              <a:ea typeface="굴림" pitchFamily="50" charset="-127"/>
            </a:endParaRPr>
          </a:p>
          <a:p>
            <a:pPr lvl="2">
              <a:lnSpc>
                <a:spcPct val="90000"/>
              </a:lnSpc>
            </a:pPr>
            <a:r>
              <a:rPr lang="en-US" altLang="ko-KR" dirty="0">
                <a:ea typeface="굴림" pitchFamily="50" charset="-127"/>
              </a:rPr>
              <a:t>RDF/XML allow you to process the first element quickly</a:t>
            </a:r>
          </a:p>
          <a:p>
            <a:pPr lvl="1">
              <a:lnSpc>
                <a:spcPct val="90000"/>
              </a:lnSpc>
            </a:pPr>
            <a:r>
              <a:rPr lang="en-US" altLang="ko-KR" dirty="0" smtClean="0">
                <a:ea typeface="굴림" pitchFamily="50" charset="-127"/>
              </a:rPr>
              <a:t>When </a:t>
            </a:r>
            <a:r>
              <a:rPr lang="en-US" altLang="ko-KR" dirty="0">
                <a:ea typeface="굴림" pitchFamily="50" charset="-127"/>
              </a:rPr>
              <a:t>querying</a:t>
            </a:r>
          </a:p>
          <a:p>
            <a:pPr lvl="2">
              <a:lnSpc>
                <a:spcPct val="90000"/>
              </a:lnSpc>
            </a:pPr>
            <a:r>
              <a:rPr lang="en-US" altLang="ko-KR" dirty="0">
                <a:ea typeface="굴림" pitchFamily="50" charset="-127"/>
              </a:rPr>
              <a:t>In XML, you have to provide the entire structure</a:t>
            </a:r>
          </a:p>
          <a:p>
            <a:pPr lvl="2">
              <a:lnSpc>
                <a:spcPct val="90000"/>
              </a:lnSpc>
            </a:pPr>
            <a:r>
              <a:rPr lang="en-US" altLang="ko-KR" dirty="0">
                <a:ea typeface="굴림" pitchFamily="50" charset="-127"/>
              </a:rPr>
              <a:t>In RDF/XML, all you have to do is to remember the triple nature of the specification</a:t>
            </a:r>
          </a:p>
          <a:p>
            <a:pPr lvl="1">
              <a:lnSpc>
                <a:spcPct val="90000"/>
              </a:lnSpc>
            </a:pPr>
            <a:r>
              <a:rPr lang="en-US" altLang="ko-KR" dirty="0" smtClean="0">
                <a:ea typeface="굴림" pitchFamily="50" charset="-127"/>
              </a:rPr>
              <a:t>The </a:t>
            </a:r>
            <a:r>
              <a:rPr lang="en-US" altLang="ko-KR" dirty="0">
                <a:ea typeface="굴림" pitchFamily="50" charset="-127"/>
              </a:rPr>
              <a:t>ability to join data from two separate vocabularies </a:t>
            </a:r>
            <a:r>
              <a:rPr lang="en-US" altLang="ko-KR" dirty="0" smtClean="0">
                <a:ea typeface="굴림" pitchFamily="50" charset="-127"/>
              </a:rPr>
              <a:t>easily</a:t>
            </a:r>
          </a:p>
          <a:p>
            <a:pPr lvl="2">
              <a:lnSpc>
                <a:spcPct val="90000"/>
              </a:lnSpc>
            </a:pPr>
            <a:r>
              <a:rPr lang="en-US" altLang="ko-KR" dirty="0" smtClean="0">
                <a:ea typeface="굴림" pitchFamily="50" charset="-127"/>
              </a:rPr>
              <a:t>Without having to negotiate structural differences between the two</a:t>
            </a:r>
            <a:endParaRPr lang="en-US" altLang="ko-KR" dirty="0">
              <a:ea typeface="굴림" pitchFamily="50" charset="-127"/>
            </a:endParaRPr>
          </a:p>
        </p:txBody>
      </p:sp>
      <p:sp>
        <p:nvSpPr>
          <p:cNvPr id="6" name="슬라이드 번호 개체 틀 5"/>
          <p:cNvSpPr>
            <a:spLocks noGrp="1"/>
          </p:cNvSpPr>
          <p:nvPr>
            <p:ph type="sldNum" sz="quarter" idx="12"/>
          </p:nvPr>
        </p:nvSpPr>
        <p:spPr/>
        <p:txBody>
          <a:bodyPr/>
          <a:lstStyle/>
          <a:p>
            <a:fld id="{901B4441-67E2-4D1C-96E7-73C6E338F364}" type="slidenum">
              <a:rPr lang="ko-KR" altLang="en-US"/>
              <a:pPr/>
              <a:t>11</a:t>
            </a:fld>
            <a:endParaRPr lang="en-US" altLang="ko-K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3458" name="Rectangle 2"/>
          <p:cNvSpPr>
            <a:spLocks noGrp="1" noChangeArrowheads="1"/>
          </p:cNvSpPr>
          <p:nvPr>
            <p:ph type="title"/>
          </p:nvPr>
        </p:nvSpPr>
        <p:spPr/>
        <p:txBody>
          <a:bodyPr/>
          <a:lstStyle/>
          <a:p>
            <a:r>
              <a:rPr lang="en-US" altLang="ko-KR" sz="3200" dirty="0">
                <a:ea typeface="굴림" pitchFamily="50" charset="-127"/>
              </a:rPr>
              <a:t>When to Use and Not Use </a:t>
            </a:r>
            <a:r>
              <a:rPr lang="en-US" altLang="ko-KR" sz="3200" dirty="0" smtClean="0">
                <a:ea typeface="굴림" pitchFamily="50" charset="-127"/>
              </a:rPr>
              <a:t>RDF </a:t>
            </a:r>
            <a:r>
              <a:rPr lang="en-US" altLang="ko-KR" sz="2000" dirty="0" smtClean="0">
                <a:ea typeface="굴림" pitchFamily="50" charset="-127"/>
              </a:rPr>
              <a:t>(</a:t>
            </a:r>
            <a:r>
              <a:rPr lang="en-US" altLang="ko-KR" sz="2000" dirty="0">
                <a:ea typeface="굴림" pitchFamily="50" charset="-127"/>
              </a:rPr>
              <a:t>3/3)</a:t>
            </a:r>
            <a:endParaRPr lang="ko-KR" altLang="en-US" sz="2000" dirty="0">
              <a:ea typeface="굴림" pitchFamily="50" charset="-127"/>
            </a:endParaRPr>
          </a:p>
        </p:txBody>
      </p:sp>
      <p:sp>
        <p:nvSpPr>
          <p:cNvPr id="1683459" name="Rectangle 3"/>
          <p:cNvSpPr>
            <a:spLocks noGrp="1" noChangeArrowheads="1"/>
          </p:cNvSpPr>
          <p:nvPr>
            <p:ph idx="1"/>
          </p:nvPr>
        </p:nvSpPr>
        <p:spPr/>
        <p:txBody>
          <a:bodyPr/>
          <a:lstStyle/>
          <a:p>
            <a:r>
              <a:rPr lang="en-US" altLang="ko-KR" dirty="0">
                <a:ea typeface="굴림" pitchFamily="50" charset="-127"/>
              </a:rPr>
              <a:t>Not to Use</a:t>
            </a:r>
          </a:p>
          <a:p>
            <a:pPr lvl="1"/>
            <a:r>
              <a:rPr lang="en-US" altLang="ko-KR" dirty="0">
                <a:ea typeface="굴림" pitchFamily="50" charset="-127"/>
              </a:rPr>
              <a:t>Page organization or display</a:t>
            </a:r>
          </a:p>
          <a:p>
            <a:pPr lvl="2"/>
            <a:r>
              <a:rPr lang="en-US" altLang="ko-KR" dirty="0">
                <a:ea typeface="굴림" pitchFamily="50" charset="-127"/>
              </a:rPr>
              <a:t>XHTML and CSS are optimized for the particular </a:t>
            </a:r>
            <a:r>
              <a:rPr lang="en-US" altLang="ko-KR" dirty="0" smtClean="0">
                <a:ea typeface="굴림" pitchFamily="50" charset="-127"/>
              </a:rPr>
              <a:t>uses</a:t>
            </a:r>
          </a:p>
          <a:p>
            <a:pPr lvl="2"/>
            <a:r>
              <a:rPr lang="en-US" altLang="ko-KR" dirty="0" smtClean="0">
                <a:ea typeface="굴림" pitchFamily="50" charset="-127"/>
              </a:rPr>
              <a:t>Cf. RDF’s purpose: capture specific statements about a resource</a:t>
            </a:r>
            <a:endParaRPr lang="en-US" altLang="ko-KR" dirty="0">
              <a:ea typeface="굴림" pitchFamily="50" charset="-127"/>
            </a:endParaRPr>
          </a:p>
          <a:p>
            <a:pPr lvl="1"/>
            <a:r>
              <a:rPr lang="en-US" altLang="ko-KR" dirty="0">
                <a:ea typeface="굴림" pitchFamily="50" charset="-127"/>
              </a:rPr>
              <a:t>SOAP or </a:t>
            </a:r>
            <a:r>
              <a:rPr lang="en-US" altLang="ko-KR" dirty="0" smtClean="0">
                <a:ea typeface="굴림" pitchFamily="50" charset="-127"/>
              </a:rPr>
              <a:t>XML-RPC (= other uses of XML)</a:t>
            </a:r>
            <a:endParaRPr lang="en-US" altLang="ko-KR" dirty="0">
              <a:ea typeface="굴림" pitchFamily="50" charset="-127"/>
            </a:endParaRPr>
          </a:p>
          <a:p>
            <a:pPr lvl="2"/>
            <a:r>
              <a:rPr lang="en-US" altLang="ko-KR" dirty="0" smtClean="0">
                <a:ea typeface="굴림" pitchFamily="50" charset="-127"/>
              </a:rPr>
              <a:t>The level of complexity that RDF/XML adds to the process</a:t>
            </a:r>
          </a:p>
          <a:p>
            <a:pPr lvl="2"/>
            <a:r>
              <a:rPr lang="en-US" altLang="ko-KR" dirty="0" smtClean="0">
                <a:ea typeface="굴림" pitchFamily="50" charset="-127"/>
              </a:rPr>
              <a:t>We </a:t>
            </a:r>
            <a:r>
              <a:rPr lang="en-US" altLang="ko-KR" dirty="0">
                <a:ea typeface="굴림" pitchFamily="50" charset="-127"/>
              </a:rPr>
              <a:t>want to keep SOAP request as small, light weight and uncomplicated answers as </a:t>
            </a:r>
            <a:r>
              <a:rPr lang="en-US" altLang="ko-KR" dirty="0" smtClean="0">
                <a:ea typeface="굴림" pitchFamily="50" charset="-127"/>
              </a:rPr>
              <a:t>possible</a:t>
            </a:r>
          </a:p>
          <a:p>
            <a:pPr lvl="3"/>
            <a:r>
              <a:rPr lang="en-US" altLang="ko-KR" dirty="0" smtClean="0">
                <a:ea typeface="굴림" pitchFamily="50" charset="-127"/>
              </a:rPr>
              <a:t>RDF/XML does add to the overhead of the XML</a:t>
            </a:r>
            <a:endParaRPr lang="en-US" altLang="ko-KR" dirty="0">
              <a:ea typeface="굴림" pitchFamily="50" charset="-127"/>
            </a:endParaRPr>
          </a:p>
          <a:p>
            <a:pPr lvl="2"/>
            <a:r>
              <a:rPr lang="en-US" altLang="ko-KR" dirty="0">
                <a:ea typeface="굴림" pitchFamily="50" charset="-127"/>
              </a:rPr>
              <a:t>There is no need to combine this message with other vocabularies</a:t>
            </a:r>
          </a:p>
        </p:txBody>
      </p:sp>
      <p:sp>
        <p:nvSpPr>
          <p:cNvPr id="6" name="슬라이드 번호 개체 틀 5"/>
          <p:cNvSpPr>
            <a:spLocks noGrp="1"/>
          </p:cNvSpPr>
          <p:nvPr>
            <p:ph type="sldNum" sz="quarter" idx="12"/>
          </p:nvPr>
        </p:nvSpPr>
        <p:spPr/>
        <p:txBody>
          <a:bodyPr/>
          <a:lstStyle/>
          <a:p>
            <a:fld id="{4E15A688-935F-4131-8A47-67BC622E4D60}" type="slidenum">
              <a:rPr lang="ko-KR" altLang="en-US"/>
              <a:pPr/>
              <a:t>12</a:t>
            </a:fld>
            <a:endParaRPr lang="en-US" altLang="ko-K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4482" name="Rectangle 2"/>
          <p:cNvSpPr>
            <a:spLocks noGrp="1" noChangeArrowheads="1"/>
          </p:cNvSpPr>
          <p:nvPr>
            <p:ph type="title"/>
          </p:nvPr>
        </p:nvSpPr>
        <p:spPr/>
        <p:txBody>
          <a:bodyPr/>
          <a:lstStyle/>
          <a:p>
            <a:r>
              <a:rPr lang="en-US" altLang="ko-KR">
                <a:ea typeface="굴림" pitchFamily="50" charset="-127"/>
              </a:rPr>
              <a:t>Some Uses of RDF/XML</a:t>
            </a:r>
          </a:p>
        </p:txBody>
      </p:sp>
      <p:sp>
        <p:nvSpPr>
          <p:cNvPr id="1684483" name="Rectangle 3"/>
          <p:cNvSpPr>
            <a:spLocks noGrp="1" noChangeArrowheads="1"/>
          </p:cNvSpPr>
          <p:nvPr>
            <p:ph idx="1"/>
          </p:nvPr>
        </p:nvSpPr>
        <p:spPr/>
        <p:txBody>
          <a:bodyPr/>
          <a:lstStyle/>
          <a:p>
            <a:r>
              <a:rPr lang="en-US" altLang="ko-KR" sz="2400" dirty="0">
                <a:ea typeface="굴림" pitchFamily="50" charset="-127"/>
              </a:rPr>
              <a:t>Mozilla project</a:t>
            </a:r>
          </a:p>
          <a:p>
            <a:r>
              <a:rPr lang="en-US" altLang="ko-KR" sz="2400" dirty="0" smtClean="0">
                <a:ea typeface="굴림" pitchFamily="50" charset="-127"/>
              </a:rPr>
              <a:t>Define Web </a:t>
            </a:r>
            <a:r>
              <a:rPr lang="en-US" altLang="ko-KR" sz="2400" dirty="0">
                <a:ea typeface="굴림" pitchFamily="50" charset="-127"/>
              </a:rPr>
              <a:t>Ontology </a:t>
            </a:r>
            <a:r>
              <a:rPr lang="en-US" altLang="ko-KR" sz="2400" dirty="0" smtClean="0">
                <a:ea typeface="굴림" pitchFamily="50" charset="-127"/>
              </a:rPr>
              <a:t>Language (OWL), W3C</a:t>
            </a:r>
          </a:p>
          <a:p>
            <a:r>
              <a:rPr lang="en-US" altLang="ko-KR" dirty="0" smtClean="0">
                <a:ea typeface="굴림" pitchFamily="50" charset="-127"/>
              </a:rPr>
              <a:t>RSS (Really Simple Syndication, RDF Site Summary) </a:t>
            </a:r>
            <a:endParaRPr lang="en-US" altLang="ko-KR" dirty="0" smtClean="0">
              <a:ea typeface="굴림" pitchFamily="50" charset="-127"/>
            </a:endParaRPr>
          </a:p>
          <a:p>
            <a:endParaRPr lang="en-US" altLang="ko-KR" dirty="0" smtClean="0">
              <a:ea typeface="굴림" pitchFamily="50" charset="-127"/>
            </a:endParaRPr>
          </a:p>
          <a:p>
            <a:r>
              <a:rPr lang="en-US" altLang="ko-KR" sz="2400" dirty="0" smtClean="0">
                <a:ea typeface="굴림" pitchFamily="50" charset="-127"/>
              </a:rPr>
              <a:t>Relationship </a:t>
            </a:r>
            <a:r>
              <a:rPr lang="en-US" altLang="ko-KR" sz="2400" dirty="0">
                <a:ea typeface="굴림" pitchFamily="50" charset="-127"/>
              </a:rPr>
              <a:t>between XML, RDF/XML, and OWL</a:t>
            </a:r>
          </a:p>
          <a:p>
            <a:pPr lvl="1"/>
            <a:r>
              <a:rPr lang="en-US" altLang="ko-KR" sz="2000" i="1" dirty="0">
                <a:latin typeface="Times New Roman" pitchFamily="18" charset="0"/>
                <a:ea typeface="굴림" pitchFamily="50" charset="-127"/>
                <a:cs typeface="Times New Roman" pitchFamily="18" charset="0"/>
              </a:rPr>
              <a:t>“The </a:t>
            </a:r>
            <a:r>
              <a:rPr lang="en-US" altLang="ko-KR" sz="2000" i="1" dirty="0">
                <a:solidFill>
                  <a:srgbClr val="C00000"/>
                </a:solidFill>
                <a:latin typeface="Times New Roman" pitchFamily="18" charset="0"/>
                <a:ea typeface="굴림" pitchFamily="50" charset="-127"/>
                <a:cs typeface="Times New Roman" pitchFamily="18" charset="0"/>
              </a:rPr>
              <a:t>Semantic Web will build on XML’s ability</a:t>
            </a:r>
            <a:r>
              <a:rPr lang="en-US" altLang="ko-KR" sz="2000" i="1" dirty="0">
                <a:latin typeface="Times New Roman" pitchFamily="18" charset="0"/>
                <a:ea typeface="굴림" pitchFamily="50" charset="-127"/>
                <a:cs typeface="Times New Roman" pitchFamily="18" charset="0"/>
              </a:rPr>
              <a:t> to define customized tagging schemes and </a:t>
            </a:r>
            <a:r>
              <a:rPr lang="en-US" altLang="ko-KR" sz="2000" i="1" dirty="0">
                <a:solidFill>
                  <a:srgbClr val="C00000"/>
                </a:solidFill>
                <a:latin typeface="Times New Roman" pitchFamily="18" charset="0"/>
                <a:ea typeface="굴림" pitchFamily="50" charset="-127"/>
                <a:cs typeface="Times New Roman" pitchFamily="18" charset="0"/>
              </a:rPr>
              <a:t>RDF’s flexible approach </a:t>
            </a:r>
            <a:r>
              <a:rPr lang="en-US" altLang="ko-KR" sz="2000" i="1" dirty="0">
                <a:latin typeface="Times New Roman" pitchFamily="18" charset="0"/>
                <a:ea typeface="굴림" pitchFamily="50" charset="-127"/>
                <a:cs typeface="Times New Roman" pitchFamily="18" charset="0"/>
              </a:rPr>
              <a:t>to representing data. The </a:t>
            </a:r>
            <a:r>
              <a:rPr lang="en-US" altLang="ko-KR" sz="2000" i="1" dirty="0">
                <a:solidFill>
                  <a:srgbClr val="00B0F0"/>
                </a:solidFill>
                <a:latin typeface="Times New Roman" pitchFamily="18" charset="0"/>
                <a:ea typeface="굴림" pitchFamily="50" charset="-127"/>
                <a:cs typeface="Times New Roman" pitchFamily="18" charset="0"/>
              </a:rPr>
              <a:t>next element required for the Semantic Web is a Web ontology language</a:t>
            </a:r>
            <a:r>
              <a:rPr lang="en-US" altLang="ko-KR" sz="2000" i="1" dirty="0">
                <a:latin typeface="Times New Roman" pitchFamily="18" charset="0"/>
                <a:ea typeface="굴림" pitchFamily="50" charset="-127"/>
                <a:cs typeface="Times New Roman" pitchFamily="18" charset="0"/>
              </a:rPr>
              <a:t> which can formally describe the semantics of classes and properties used in web documents. In order for machines to perform useful reasoning tasks on these documents, the language must go beyond the basic semantics of RDF Schema” </a:t>
            </a:r>
            <a:r>
              <a:rPr lang="en-US" altLang="ko-KR" sz="2000" i="1" dirty="0" smtClean="0">
                <a:latin typeface="Times New Roman" pitchFamily="18" charset="0"/>
                <a:ea typeface="굴림" pitchFamily="50" charset="-127"/>
                <a:cs typeface="Times New Roman" pitchFamily="18" charset="0"/>
              </a:rPr>
              <a:t>-- </a:t>
            </a:r>
            <a:r>
              <a:rPr lang="en-US" altLang="ko-KR" sz="2000" i="1" dirty="0">
                <a:latin typeface="Times New Roman" pitchFamily="18" charset="0"/>
                <a:ea typeface="굴림" pitchFamily="50" charset="-127"/>
                <a:cs typeface="Times New Roman" pitchFamily="18" charset="0"/>
              </a:rPr>
              <a:t>W3C OWL WG</a:t>
            </a:r>
          </a:p>
        </p:txBody>
      </p:sp>
      <p:sp>
        <p:nvSpPr>
          <p:cNvPr id="6" name="슬라이드 번호 개체 틀 5"/>
          <p:cNvSpPr>
            <a:spLocks noGrp="1"/>
          </p:cNvSpPr>
          <p:nvPr>
            <p:ph type="sldNum" sz="quarter" idx="12"/>
          </p:nvPr>
        </p:nvSpPr>
        <p:spPr/>
        <p:txBody>
          <a:bodyPr/>
          <a:lstStyle/>
          <a:p>
            <a:fld id="{8B63E0D9-6EA3-45B3-B882-AA229FC14683}" type="slidenum">
              <a:rPr lang="ko-KR" altLang="en-US"/>
              <a:pPr/>
              <a:t>13</a:t>
            </a:fld>
            <a:endParaRPr lang="en-US" altLang="ko-K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5506" name="Rectangle 2"/>
          <p:cNvSpPr>
            <a:spLocks noGrp="1" noChangeArrowheads="1"/>
          </p:cNvSpPr>
          <p:nvPr>
            <p:ph type="title"/>
          </p:nvPr>
        </p:nvSpPr>
        <p:spPr/>
        <p:txBody>
          <a:bodyPr/>
          <a:lstStyle/>
          <a:p>
            <a:r>
              <a:rPr lang="en-US" altLang="ko-KR">
                <a:ea typeface="굴림" pitchFamily="50" charset="-127"/>
              </a:rPr>
              <a:t>Related Technologies</a:t>
            </a:r>
          </a:p>
        </p:txBody>
      </p:sp>
      <p:sp>
        <p:nvSpPr>
          <p:cNvPr id="1685507" name="Rectangle 3"/>
          <p:cNvSpPr>
            <a:spLocks noGrp="1" noChangeArrowheads="1"/>
          </p:cNvSpPr>
          <p:nvPr>
            <p:ph idx="1"/>
          </p:nvPr>
        </p:nvSpPr>
        <p:spPr/>
        <p:txBody>
          <a:bodyPr/>
          <a:lstStyle/>
          <a:p>
            <a:r>
              <a:rPr lang="en-US" altLang="ko-KR" dirty="0">
                <a:ea typeface="굴림" pitchFamily="50" charset="-127"/>
              </a:rPr>
              <a:t>XML, DTD, XML </a:t>
            </a:r>
            <a:r>
              <a:rPr lang="en-US" altLang="ko-KR" dirty="0" smtClean="0">
                <a:ea typeface="굴림" pitchFamily="50" charset="-127"/>
              </a:rPr>
              <a:t>Schemas </a:t>
            </a:r>
          </a:p>
          <a:p>
            <a:pPr lvl="1"/>
            <a:r>
              <a:rPr lang="en-US" altLang="ko-KR" dirty="0" smtClean="0">
                <a:ea typeface="굴림" pitchFamily="50" charset="-127"/>
              </a:rPr>
              <a:t>to formalize the XML structure used within a specific instance of RDF/XML</a:t>
            </a:r>
            <a:endParaRPr lang="en-US" altLang="ko-KR" dirty="0">
              <a:ea typeface="굴림" pitchFamily="50" charset="-127"/>
            </a:endParaRPr>
          </a:p>
          <a:p>
            <a:r>
              <a:rPr lang="en-US" altLang="ko-KR" dirty="0">
                <a:ea typeface="굴림" pitchFamily="50" charset="-127"/>
              </a:rPr>
              <a:t>Merging RDF with other formats, Ch 3</a:t>
            </a:r>
          </a:p>
          <a:p>
            <a:r>
              <a:rPr lang="en-US" altLang="ko-KR" dirty="0">
                <a:ea typeface="굴림" pitchFamily="50" charset="-127"/>
              </a:rPr>
              <a:t>Tools and utilities work with RDF/XML</a:t>
            </a:r>
          </a:p>
          <a:p>
            <a:pPr lvl="1"/>
            <a:r>
              <a:rPr lang="en-US" altLang="ko-KR" dirty="0">
                <a:ea typeface="굴림" pitchFamily="50" charset="-127"/>
              </a:rPr>
              <a:t>Jena, RAP, Redland’s </a:t>
            </a:r>
            <a:r>
              <a:rPr lang="en-US" altLang="ko-KR" dirty="0" smtClean="0">
                <a:ea typeface="굴림" pitchFamily="50" charset="-127"/>
              </a:rPr>
              <a:t>multi-language </a:t>
            </a:r>
            <a:r>
              <a:rPr lang="en-US" altLang="ko-KR" dirty="0">
                <a:ea typeface="굴림" pitchFamily="50" charset="-127"/>
              </a:rPr>
              <a:t>RDF API</a:t>
            </a:r>
          </a:p>
          <a:p>
            <a:pPr lvl="1"/>
            <a:r>
              <a:rPr lang="en-US" altLang="ko-KR" dirty="0">
                <a:ea typeface="굴림" pitchFamily="50" charset="-127"/>
              </a:rPr>
              <a:t>Ch 7, 8, 9</a:t>
            </a:r>
          </a:p>
        </p:txBody>
      </p:sp>
      <p:sp>
        <p:nvSpPr>
          <p:cNvPr id="6" name="슬라이드 번호 개체 틀 5"/>
          <p:cNvSpPr>
            <a:spLocks noGrp="1"/>
          </p:cNvSpPr>
          <p:nvPr>
            <p:ph type="sldNum" sz="quarter" idx="12"/>
          </p:nvPr>
        </p:nvSpPr>
        <p:spPr/>
        <p:txBody>
          <a:bodyPr/>
          <a:lstStyle/>
          <a:p>
            <a:fld id="{866AA0E7-60E2-48C6-9553-6322C6111319}" type="slidenum">
              <a:rPr lang="ko-KR" altLang="en-US"/>
              <a:pPr/>
              <a:t>14</a:t>
            </a:fld>
            <a:endParaRPr lang="en-US" altLang="ko-K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0210" name="Rectangle 2"/>
          <p:cNvSpPr>
            <a:spLocks noGrp="1" noChangeArrowheads="1"/>
          </p:cNvSpPr>
          <p:nvPr>
            <p:ph type="title"/>
          </p:nvPr>
        </p:nvSpPr>
        <p:spPr/>
        <p:txBody>
          <a:bodyPr/>
          <a:lstStyle/>
          <a:p>
            <a:r>
              <a:rPr lang="en-US" altLang="ko-KR" smtClean="0"/>
              <a:t>Contents</a:t>
            </a:r>
            <a:endParaRPr lang="en-US" altLang="ko-KR" dirty="0"/>
          </a:p>
        </p:txBody>
      </p:sp>
      <p:sp>
        <p:nvSpPr>
          <p:cNvPr id="1630211" name="Rectangle 3"/>
          <p:cNvSpPr>
            <a:spLocks noGrp="1" noChangeArrowheads="1"/>
          </p:cNvSpPr>
          <p:nvPr>
            <p:ph idx="1"/>
          </p:nvPr>
        </p:nvSpPr>
        <p:spPr/>
        <p:txBody>
          <a:bodyPr/>
          <a:lstStyle/>
          <a:p>
            <a:r>
              <a:rPr lang="en-US" altLang="ko-KR" smtClean="0"/>
              <a:t>The Semantic Web and RDF: A Brief History</a:t>
            </a:r>
          </a:p>
          <a:p>
            <a:r>
              <a:rPr lang="en-US" altLang="ko-KR" smtClean="0"/>
              <a:t>The Specifications</a:t>
            </a:r>
          </a:p>
          <a:p>
            <a:r>
              <a:rPr lang="en-US" altLang="ko-KR" smtClean="0"/>
              <a:t>When to Use and Not Use RDF</a:t>
            </a:r>
          </a:p>
          <a:p>
            <a:r>
              <a:rPr lang="en-US" altLang="ko-KR" smtClean="0"/>
              <a:t>Some Uses of RDF/XML</a:t>
            </a:r>
          </a:p>
          <a:p>
            <a:r>
              <a:rPr lang="en-US" altLang="ko-KR" smtClean="0"/>
              <a:t>Related Technologies</a:t>
            </a:r>
            <a:endParaRPr lang="en-US" altLang="ko-KR" dirty="0"/>
          </a:p>
        </p:txBody>
      </p:sp>
      <p:sp>
        <p:nvSpPr>
          <p:cNvPr id="6" name="슬라이드 번호 개체 틀 5"/>
          <p:cNvSpPr>
            <a:spLocks noGrp="1"/>
          </p:cNvSpPr>
          <p:nvPr>
            <p:ph type="sldNum" sz="quarter" idx="12"/>
          </p:nvPr>
        </p:nvSpPr>
        <p:spPr/>
        <p:txBody>
          <a:bodyPr/>
          <a:lstStyle/>
          <a:p>
            <a:fld id="{7EEFCAE2-FFED-4227-94D9-C3BA43C4D66E}" type="slidenum">
              <a:rPr lang="ko-KR" altLang="en-US" smtClean="0"/>
              <a:pPr/>
              <a:t>2</a:t>
            </a:fld>
            <a:endParaRPr lang="en-US" altLang="ko-K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Introduction</a:t>
            </a:r>
            <a:endParaRPr lang="ko-KR" altLang="en-US" dirty="0"/>
          </a:p>
        </p:txBody>
      </p:sp>
      <p:sp>
        <p:nvSpPr>
          <p:cNvPr id="3" name="내용 개체 틀 2"/>
          <p:cNvSpPr>
            <a:spLocks noGrp="1"/>
          </p:cNvSpPr>
          <p:nvPr>
            <p:ph idx="1"/>
          </p:nvPr>
        </p:nvSpPr>
        <p:spPr/>
        <p:txBody>
          <a:bodyPr/>
          <a:lstStyle/>
          <a:p>
            <a:r>
              <a:rPr lang="en-US" altLang="ko-KR" dirty="0" smtClean="0"/>
              <a:t>Blind people and the elephant</a:t>
            </a:r>
          </a:p>
          <a:p>
            <a:pPr lvl="1"/>
            <a:r>
              <a:rPr lang="en-US" altLang="ko-KR" dirty="0" smtClean="0"/>
              <a:t>RDF is elephant, and we are the blind people</a:t>
            </a:r>
            <a:endParaRPr lang="ko-KR" altLang="en-US" dirty="0"/>
          </a:p>
        </p:txBody>
      </p:sp>
      <p:sp>
        <p:nvSpPr>
          <p:cNvPr id="4" name="슬라이드 번호 개체 틀 3"/>
          <p:cNvSpPr>
            <a:spLocks noGrp="1"/>
          </p:cNvSpPr>
          <p:nvPr>
            <p:ph type="sldNum" sz="quarter" idx="12"/>
          </p:nvPr>
        </p:nvSpPr>
        <p:spPr/>
        <p:txBody>
          <a:bodyPr/>
          <a:lstStyle/>
          <a:p>
            <a:fld id="{E93EF079-F261-4870-9CAF-DC8DF0E75068}" type="slidenum">
              <a:rPr lang="ko-KR" altLang="en-US" smtClean="0"/>
              <a:pPr/>
              <a:t>3</a:t>
            </a:fld>
            <a:endParaRPr lang="en-US" altLang="ko-KR"/>
          </a:p>
        </p:txBody>
      </p:sp>
      <p:pic>
        <p:nvPicPr>
          <p:cNvPr id="1686530" name="Picture 2" descr="http://www.proprofs.com/quiz-school/upload/yuiupload/1507537191.jpg"/>
          <p:cNvPicPr>
            <a:picLocks noChangeAspect="1" noChangeArrowheads="1"/>
          </p:cNvPicPr>
          <p:nvPr/>
        </p:nvPicPr>
        <p:blipFill>
          <a:blip r:embed="rId3" cstate="print"/>
          <a:srcRect/>
          <a:stretch>
            <a:fillRect/>
          </a:stretch>
        </p:blipFill>
        <p:spPr bwMode="auto">
          <a:xfrm>
            <a:off x="1737361" y="2231183"/>
            <a:ext cx="5645784" cy="4033934"/>
          </a:xfrm>
          <a:prstGeom prst="rect">
            <a:avLst/>
          </a:prstGeom>
          <a:noFill/>
        </p:spPr>
      </p:pic>
      <p:sp>
        <p:nvSpPr>
          <p:cNvPr id="6" name="TextBox 5"/>
          <p:cNvSpPr txBox="1"/>
          <p:nvPr/>
        </p:nvSpPr>
        <p:spPr>
          <a:xfrm>
            <a:off x="0" y="6611779"/>
            <a:ext cx="4161717" cy="246221"/>
          </a:xfrm>
          <a:prstGeom prst="rect">
            <a:avLst/>
          </a:prstGeom>
          <a:noFill/>
        </p:spPr>
        <p:txBody>
          <a:bodyPr wrap="none" rtlCol="0">
            <a:spAutoFit/>
          </a:bodyPr>
          <a:lstStyle/>
          <a:p>
            <a:r>
              <a:rPr lang="en-US" altLang="ko-KR" sz="1000" dirty="0" smtClean="0">
                <a:latin typeface="Corbel" pitchFamily="34" charset="0"/>
              </a:rPr>
              <a:t>http://www.proprofs.com/quiz-school/story.php?title=blind-men--elephant</a:t>
            </a:r>
            <a:endParaRPr lang="ko-KR" altLang="en-US" sz="1000" dirty="0">
              <a:latin typeface="Corbe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6050" name="Rectangle 2"/>
          <p:cNvSpPr>
            <a:spLocks noGrp="1" noChangeArrowheads="1"/>
          </p:cNvSpPr>
          <p:nvPr>
            <p:ph type="title"/>
          </p:nvPr>
        </p:nvSpPr>
        <p:spPr/>
        <p:txBody>
          <a:bodyPr>
            <a:normAutofit fontScale="90000"/>
          </a:bodyPr>
          <a:lstStyle/>
          <a:p>
            <a:r>
              <a:rPr lang="en-US" altLang="ko-KR" dirty="0" smtClean="0"/>
              <a:t>The Semantic Web and RDF: A Brief History </a:t>
            </a:r>
            <a:r>
              <a:rPr lang="en-US" altLang="ko-KR" sz="2200" dirty="0" smtClean="0"/>
              <a:t>(1/3)</a:t>
            </a:r>
            <a:endParaRPr lang="ko-KR" altLang="en-US" sz="2200" dirty="0"/>
          </a:p>
        </p:txBody>
      </p:sp>
      <p:sp>
        <p:nvSpPr>
          <p:cNvPr id="1666051" name="Rectangle 3"/>
          <p:cNvSpPr>
            <a:spLocks noGrp="1" noChangeArrowheads="1"/>
          </p:cNvSpPr>
          <p:nvPr>
            <p:ph idx="1"/>
          </p:nvPr>
        </p:nvSpPr>
        <p:spPr/>
        <p:txBody>
          <a:bodyPr/>
          <a:lstStyle/>
          <a:p>
            <a:r>
              <a:rPr lang="en-US" altLang="ko-KR" dirty="0" smtClean="0"/>
              <a:t>What is the RDF?</a:t>
            </a:r>
          </a:p>
          <a:p>
            <a:pPr lvl="1"/>
            <a:r>
              <a:rPr lang="en-US" altLang="ko-KR" dirty="0" smtClean="0"/>
              <a:t>Based within the Semantic Web effort</a:t>
            </a:r>
          </a:p>
          <a:p>
            <a:pPr lvl="1">
              <a:buNone/>
            </a:pPr>
            <a:endParaRPr lang="en-US" altLang="ko-KR" dirty="0" smtClean="0"/>
          </a:p>
          <a:p>
            <a:pPr lvl="1">
              <a:buNone/>
            </a:pPr>
            <a:endParaRPr lang="en-US" altLang="ko-KR" dirty="0" smtClean="0"/>
          </a:p>
          <a:p>
            <a:pPr lvl="1">
              <a:buNone/>
            </a:pPr>
            <a:endParaRPr lang="en-US" altLang="ko-KR" dirty="0" smtClean="0"/>
          </a:p>
        </p:txBody>
      </p:sp>
      <p:sp>
        <p:nvSpPr>
          <p:cNvPr id="6" name="슬라이드 번호 개체 틀 5"/>
          <p:cNvSpPr>
            <a:spLocks noGrp="1"/>
          </p:cNvSpPr>
          <p:nvPr>
            <p:ph type="sldNum" sz="quarter" idx="12"/>
          </p:nvPr>
        </p:nvSpPr>
        <p:spPr/>
        <p:txBody>
          <a:bodyPr/>
          <a:lstStyle/>
          <a:p>
            <a:fld id="{FA5454D6-2847-4A30-A97E-A33BF72F616D}" type="slidenum">
              <a:rPr lang="ko-KR" altLang="en-US" smtClean="0"/>
              <a:pPr/>
              <a:t>4</a:t>
            </a:fld>
            <a:endParaRPr lang="en-US" altLang="ko-KR"/>
          </a:p>
        </p:txBody>
      </p:sp>
      <p:sp>
        <p:nvSpPr>
          <p:cNvPr id="17" name="TextBox 16"/>
          <p:cNvSpPr txBox="1"/>
          <p:nvPr/>
        </p:nvSpPr>
        <p:spPr>
          <a:xfrm>
            <a:off x="1836892" y="2314322"/>
            <a:ext cx="5478309" cy="2390141"/>
          </a:xfrm>
          <a:prstGeom prst="rect">
            <a:avLst/>
          </a:prstGeom>
          <a:noFill/>
        </p:spPr>
        <p:txBody>
          <a:bodyPr wrap="square" rtlCol="0">
            <a:spAutoFit/>
          </a:bodyPr>
          <a:lstStyle/>
          <a:p>
            <a:pPr marL="0" lvl="1" algn="l">
              <a:lnSpc>
                <a:spcPct val="120000"/>
              </a:lnSpc>
            </a:pPr>
            <a:r>
              <a:rPr lang="en-US" altLang="ko-KR" sz="1800" b="1" i="1" dirty="0" smtClean="0">
                <a:solidFill>
                  <a:schemeClr val="accent3"/>
                </a:solidFill>
                <a:cs typeface="Times New Roman" pitchFamily="18" charset="0"/>
              </a:rPr>
              <a:t>Resource Description Framework </a:t>
            </a:r>
            <a:r>
              <a:rPr lang="en-US" altLang="ko-KR" sz="1800" b="1" dirty="0" smtClean="0">
                <a:solidFill>
                  <a:schemeClr val="accent3"/>
                </a:solidFill>
                <a:cs typeface="Times New Roman" pitchFamily="18" charset="0"/>
              </a:rPr>
              <a:t>(</a:t>
            </a:r>
            <a:r>
              <a:rPr lang="en-US" altLang="ko-KR" sz="1800" b="1" i="1" dirty="0" smtClean="0">
                <a:solidFill>
                  <a:schemeClr val="accent3"/>
                </a:solidFill>
                <a:cs typeface="Times New Roman" pitchFamily="18" charset="0"/>
              </a:rPr>
              <a:t>RDF</a:t>
            </a:r>
            <a:r>
              <a:rPr lang="en-US" altLang="ko-KR" sz="1800" b="1" dirty="0" smtClean="0">
                <a:solidFill>
                  <a:schemeClr val="accent3"/>
                </a:solidFill>
                <a:cs typeface="Times New Roman" pitchFamily="18" charset="0"/>
              </a:rPr>
              <a:t>)</a:t>
            </a:r>
            <a:r>
              <a:rPr lang="en-US" altLang="ko-KR" sz="1800" i="1" dirty="0" smtClean="0">
                <a:solidFill>
                  <a:schemeClr val="accent3"/>
                </a:solidFill>
                <a:cs typeface="Times New Roman" pitchFamily="18" charset="0"/>
              </a:rPr>
              <a:t> </a:t>
            </a:r>
            <a:r>
              <a:rPr lang="en-US" altLang="ko-KR" sz="1800" i="1" dirty="0" smtClean="0">
                <a:solidFill>
                  <a:schemeClr val="tx1">
                    <a:lumMod val="50000"/>
                    <a:lumOff val="50000"/>
                  </a:schemeClr>
                </a:solidFill>
                <a:cs typeface="Times New Roman" pitchFamily="18" charset="0"/>
              </a:rPr>
              <a:t>is a language designed to support the Semantic Web, in much the same way that HTML is the language that helped initiate the original web. RDF is a framework for supporting resource description, or metadata, for the web. RDF provides common structures that can be used for interoperable XML data exchange. – W3C</a:t>
            </a:r>
            <a:endParaRPr lang="ko-KR" altLang="en-US" i="1" dirty="0">
              <a:solidFill>
                <a:schemeClr val="tx1">
                  <a:lumMod val="50000"/>
                  <a:lumOff val="50000"/>
                </a:schemeClr>
              </a:solidFill>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3218" name="Rectangle 2"/>
          <p:cNvSpPr>
            <a:spLocks noGrp="1" noChangeArrowheads="1"/>
          </p:cNvSpPr>
          <p:nvPr>
            <p:ph type="title"/>
          </p:nvPr>
        </p:nvSpPr>
        <p:spPr/>
        <p:txBody>
          <a:bodyPr>
            <a:normAutofit fontScale="90000"/>
          </a:bodyPr>
          <a:lstStyle/>
          <a:p>
            <a:r>
              <a:rPr lang="en-US" altLang="ko-KR" dirty="0" smtClean="0"/>
              <a:t>The Semantic Web and RDF: A Brief History </a:t>
            </a:r>
            <a:r>
              <a:rPr lang="en-US" altLang="ko-KR" sz="2200" dirty="0" smtClean="0"/>
              <a:t>(2/3)</a:t>
            </a:r>
            <a:endParaRPr lang="ko-KR" altLang="en-US" dirty="0"/>
          </a:p>
        </p:txBody>
      </p:sp>
      <p:sp>
        <p:nvSpPr>
          <p:cNvPr id="1673219" name="Rectangle 3"/>
          <p:cNvSpPr>
            <a:spLocks noGrp="1" noChangeArrowheads="1"/>
          </p:cNvSpPr>
          <p:nvPr>
            <p:ph idx="1"/>
          </p:nvPr>
        </p:nvSpPr>
        <p:spPr/>
        <p:txBody>
          <a:bodyPr/>
          <a:lstStyle/>
          <a:p>
            <a:r>
              <a:rPr lang="en-US" altLang="ko-KR" dirty="0" smtClean="0"/>
              <a:t>What is the semantic web?</a:t>
            </a:r>
          </a:p>
          <a:p>
            <a:pPr lvl="1"/>
            <a:r>
              <a:rPr lang="en-US" altLang="ko-KR" dirty="0" smtClean="0"/>
              <a:t>Bring structure to the meaningful content of Web pages </a:t>
            </a:r>
            <a:br>
              <a:rPr lang="en-US" altLang="ko-KR" dirty="0" smtClean="0"/>
            </a:br>
            <a:r>
              <a:rPr lang="en-US" altLang="ko-KR" sz="1800" dirty="0" smtClean="0"/>
              <a:t>(Tim Berners-Lee, May, 2001)</a:t>
            </a:r>
          </a:p>
          <a:p>
            <a:pPr lvl="1"/>
            <a:r>
              <a:rPr lang="en-US" altLang="ko-KR" sz="1800" dirty="0" smtClean="0"/>
              <a:t>Not only can we find data about a subject</a:t>
            </a:r>
          </a:p>
          <a:p>
            <a:pPr lvl="2"/>
            <a:r>
              <a:rPr lang="en-US" altLang="ko-KR" sz="1600" dirty="0" smtClean="0"/>
              <a:t>We can also infer additional material not available through straight keyword search </a:t>
            </a:r>
          </a:p>
          <a:p>
            <a:pPr lvl="1"/>
            <a:endParaRPr lang="en-US" altLang="ko-KR" dirty="0"/>
          </a:p>
        </p:txBody>
      </p:sp>
      <p:sp>
        <p:nvSpPr>
          <p:cNvPr id="14" name="슬라이드 번호 개체 틀 5"/>
          <p:cNvSpPr>
            <a:spLocks noGrp="1"/>
          </p:cNvSpPr>
          <p:nvPr>
            <p:ph type="sldNum" sz="quarter" idx="12"/>
          </p:nvPr>
        </p:nvSpPr>
        <p:spPr/>
        <p:txBody>
          <a:bodyPr/>
          <a:lstStyle/>
          <a:p>
            <a:fld id="{90AEC269-892A-4739-93B2-A56DDBE55226}" type="slidenum">
              <a:rPr lang="ko-KR" altLang="en-US" smtClean="0"/>
              <a:pPr/>
              <a:t>5</a:t>
            </a:fld>
            <a:endParaRPr lang="en-US" altLang="ko-KR"/>
          </a:p>
        </p:txBody>
      </p:sp>
      <p:grpSp>
        <p:nvGrpSpPr>
          <p:cNvPr id="33" name="그룹 32"/>
          <p:cNvGrpSpPr/>
          <p:nvPr/>
        </p:nvGrpSpPr>
        <p:grpSpPr>
          <a:xfrm>
            <a:off x="1075483" y="3552403"/>
            <a:ext cx="7351333" cy="2283521"/>
            <a:chOff x="1075483" y="3301551"/>
            <a:chExt cx="7351333" cy="2283521"/>
          </a:xfrm>
        </p:grpSpPr>
        <p:pic>
          <p:nvPicPr>
            <p:cNvPr id="1673223" name="Picture 7" descr="j0149481"/>
            <p:cNvPicPr>
              <a:picLocks noChangeAspect="1" noChangeArrowheads="1"/>
            </p:cNvPicPr>
            <p:nvPr/>
          </p:nvPicPr>
          <p:blipFill>
            <a:blip r:embed="rId3" cstate="print"/>
            <a:srcRect/>
            <a:stretch>
              <a:fillRect/>
            </a:stretch>
          </p:blipFill>
          <p:spPr bwMode="auto">
            <a:xfrm>
              <a:off x="1450400" y="3383750"/>
              <a:ext cx="1444625" cy="1468437"/>
            </a:xfrm>
            <a:prstGeom prst="rect">
              <a:avLst/>
            </a:prstGeom>
            <a:noFill/>
          </p:spPr>
        </p:pic>
        <p:sp>
          <p:nvSpPr>
            <p:cNvPr id="1673224" name="Text Box 8"/>
            <p:cNvSpPr txBox="1">
              <a:spLocks noChangeArrowheads="1"/>
            </p:cNvSpPr>
            <p:nvPr/>
          </p:nvSpPr>
          <p:spPr bwMode="auto">
            <a:xfrm>
              <a:off x="1075483" y="5246518"/>
              <a:ext cx="2322513" cy="338554"/>
            </a:xfrm>
            <a:prstGeom prst="rect">
              <a:avLst/>
            </a:prstGeom>
            <a:noFill/>
            <a:ln w="9525" algn="ctr">
              <a:noFill/>
              <a:miter lim="800000"/>
              <a:headEnd/>
              <a:tailEnd/>
            </a:ln>
            <a:effectLst/>
          </p:spPr>
          <p:txBody>
            <a:bodyPr>
              <a:spAutoFit/>
            </a:bodyPr>
            <a:lstStyle/>
            <a:p>
              <a:pPr>
                <a:spcBef>
                  <a:spcPct val="50000"/>
                </a:spcBef>
              </a:pPr>
              <a:r>
                <a:rPr lang="en-US" altLang="ko-KR" sz="1600" dirty="0">
                  <a:latin typeface="Corbel" pitchFamily="34" charset="0"/>
                  <a:ea typeface="굴림" pitchFamily="50" charset="-127"/>
                </a:rPr>
                <a:t>Software Agents</a:t>
              </a:r>
            </a:p>
          </p:txBody>
        </p:sp>
        <p:sp>
          <p:nvSpPr>
            <p:cNvPr id="1673231" name="Text Box 15"/>
            <p:cNvSpPr txBox="1">
              <a:spLocks noChangeArrowheads="1"/>
            </p:cNvSpPr>
            <p:nvPr/>
          </p:nvSpPr>
          <p:spPr bwMode="auto">
            <a:xfrm>
              <a:off x="6090016" y="5238329"/>
              <a:ext cx="2336800" cy="338554"/>
            </a:xfrm>
            <a:prstGeom prst="rect">
              <a:avLst/>
            </a:prstGeom>
            <a:noFill/>
            <a:ln w="9525" algn="ctr">
              <a:noFill/>
              <a:miter lim="800000"/>
              <a:headEnd/>
              <a:tailEnd/>
            </a:ln>
            <a:effectLst/>
          </p:spPr>
          <p:txBody>
            <a:bodyPr>
              <a:spAutoFit/>
            </a:bodyPr>
            <a:lstStyle/>
            <a:p>
              <a:pPr>
                <a:spcBef>
                  <a:spcPct val="50000"/>
                </a:spcBef>
              </a:pPr>
              <a:r>
                <a:rPr lang="en-US" altLang="ko-KR" sz="1600" dirty="0">
                  <a:latin typeface="Corbel" pitchFamily="34" charset="0"/>
                  <a:ea typeface="굴림" pitchFamily="50" charset="-127"/>
                </a:rPr>
                <a:t>clinic’s web pages</a:t>
              </a:r>
            </a:p>
          </p:txBody>
        </p:sp>
        <p:pic>
          <p:nvPicPr>
            <p:cNvPr id="1673236" name="Picture 20"/>
            <p:cNvPicPr>
              <a:picLocks noChangeAspect="1" noChangeArrowheads="1"/>
            </p:cNvPicPr>
            <p:nvPr/>
          </p:nvPicPr>
          <p:blipFill>
            <a:blip r:embed="rId4" cstate="print"/>
            <a:srcRect/>
            <a:stretch>
              <a:fillRect/>
            </a:stretch>
          </p:blipFill>
          <p:spPr bwMode="auto">
            <a:xfrm>
              <a:off x="6141977" y="3475787"/>
              <a:ext cx="1866986" cy="1347066"/>
            </a:xfrm>
            <a:prstGeom prst="rect">
              <a:avLst/>
            </a:prstGeom>
            <a:noFill/>
            <a:ln w="9525" cap="flat" cmpd="sng" algn="ctr">
              <a:noFill/>
              <a:prstDash val="solid"/>
              <a:miter lim="800000"/>
              <a:headEnd/>
              <a:tailEnd/>
            </a:ln>
            <a:scene3d>
              <a:camera prst="isometricLeftDown"/>
              <a:lightRig rig="threePt" dir="t"/>
            </a:scene3d>
          </p:spPr>
        </p:pic>
        <p:sp>
          <p:nvSpPr>
            <p:cNvPr id="29" name="오른쪽 화살표 28"/>
            <p:cNvSpPr/>
            <p:nvPr/>
          </p:nvSpPr>
          <p:spPr>
            <a:xfrm rot="10800000">
              <a:off x="3374379" y="3957005"/>
              <a:ext cx="2338598" cy="35605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3649508" y="3301551"/>
              <a:ext cx="2184849" cy="646331"/>
            </a:xfrm>
            <a:prstGeom prst="rect">
              <a:avLst/>
            </a:prstGeom>
            <a:noFill/>
          </p:spPr>
          <p:txBody>
            <a:bodyPr wrap="square" rtlCol="0">
              <a:spAutoFit/>
            </a:bodyPr>
            <a:lstStyle/>
            <a:p>
              <a:pPr algn="l"/>
              <a:r>
                <a:rPr lang="en-US" altLang="ko-KR" sz="1200" dirty="0" smtClean="0">
                  <a:latin typeface="Corbel" pitchFamily="34" charset="0"/>
                </a:rPr>
                <a:t>Pages has keywords such as “treatment, medicine, physical, therapy”</a:t>
              </a:r>
              <a:endParaRPr lang="ko-KR" altLang="en-US" sz="1200" dirty="0">
                <a:latin typeface="Corbel" pitchFamily="34" charset="0"/>
              </a:endParaRPr>
            </a:p>
          </p:txBody>
        </p:sp>
        <p:sp>
          <p:nvSpPr>
            <p:cNvPr id="32" name="폭발 1 31"/>
            <p:cNvSpPr/>
            <p:nvPr/>
          </p:nvSpPr>
          <p:spPr>
            <a:xfrm>
              <a:off x="4215951" y="4280687"/>
              <a:ext cx="752559" cy="679731"/>
            </a:xfrm>
            <a:prstGeom prst="irregularSeal1">
              <a:avLst/>
            </a:prstGeom>
            <a:solidFill>
              <a:srgbClr val="FFFF66"/>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ko-KR" altLang="en-US"/>
            </a:p>
          </p:txBody>
        </p:sp>
        <p:sp>
          <p:nvSpPr>
            <p:cNvPr id="31" name="TextBox 30"/>
            <p:cNvSpPr txBox="1"/>
            <p:nvPr/>
          </p:nvSpPr>
          <p:spPr>
            <a:xfrm>
              <a:off x="3653838" y="4353515"/>
              <a:ext cx="1940147" cy="461665"/>
            </a:xfrm>
            <a:prstGeom prst="rect">
              <a:avLst/>
            </a:prstGeom>
            <a:noFill/>
          </p:spPr>
          <p:txBody>
            <a:bodyPr wrap="none" rtlCol="0">
              <a:spAutoFit/>
            </a:bodyPr>
            <a:lstStyle/>
            <a:p>
              <a:pPr algn="l"/>
              <a:r>
                <a:rPr lang="en-US" altLang="ko-KR" sz="1200" b="1" dirty="0" smtClean="0">
                  <a:solidFill>
                    <a:srgbClr val="C00000"/>
                  </a:solidFill>
                  <a:latin typeface="Corbel" pitchFamily="34" charset="0"/>
                </a:rPr>
                <a:t>Also knows doctor’s work,</a:t>
              </a:r>
            </a:p>
            <a:p>
              <a:pPr algn="l"/>
              <a:r>
                <a:rPr lang="en-US" altLang="ko-KR" sz="1200" b="1" dirty="0" smtClean="0">
                  <a:solidFill>
                    <a:srgbClr val="C00000"/>
                  </a:solidFill>
                  <a:latin typeface="Corbel" pitchFamily="34" charset="0"/>
                </a:rPr>
                <a:t>return appointment times</a:t>
              </a:r>
              <a:endParaRPr lang="ko-KR" altLang="en-US" sz="1200" b="1" dirty="0">
                <a:solidFill>
                  <a:srgbClr val="C00000"/>
                </a:solidFill>
                <a:latin typeface="Corbel"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7074" name="Rectangle 2"/>
          <p:cNvSpPr>
            <a:spLocks noGrp="1" noChangeArrowheads="1"/>
          </p:cNvSpPr>
          <p:nvPr>
            <p:ph type="title"/>
          </p:nvPr>
        </p:nvSpPr>
        <p:spPr/>
        <p:txBody>
          <a:bodyPr>
            <a:normAutofit fontScale="90000"/>
          </a:bodyPr>
          <a:lstStyle/>
          <a:p>
            <a:r>
              <a:rPr lang="en-US" altLang="ko-KR" dirty="0" smtClean="0"/>
              <a:t>The Semantic Web and RDF: A Brief History </a:t>
            </a:r>
            <a:r>
              <a:rPr lang="en-US" altLang="ko-KR" sz="2200" dirty="0" smtClean="0"/>
              <a:t>(3/3)</a:t>
            </a:r>
            <a:endParaRPr lang="ko-KR" altLang="en-US" sz="2200" dirty="0"/>
          </a:p>
        </p:txBody>
      </p:sp>
      <p:sp>
        <p:nvSpPr>
          <p:cNvPr id="1667075" name="Rectangle 3"/>
          <p:cNvSpPr>
            <a:spLocks noGrp="1" noChangeArrowheads="1"/>
          </p:cNvSpPr>
          <p:nvPr>
            <p:ph idx="1"/>
          </p:nvPr>
        </p:nvSpPr>
        <p:spPr/>
        <p:txBody>
          <a:bodyPr/>
          <a:lstStyle/>
          <a:p>
            <a:r>
              <a:rPr lang="en-US" altLang="ko-KR" dirty="0" smtClean="0"/>
              <a:t>A Brief History</a:t>
            </a:r>
          </a:p>
          <a:p>
            <a:pPr lvl="1"/>
            <a:r>
              <a:rPr lang="en-US" altLang="ko-KR" dirty="0" smtClean="0"/>
              <a:t>In 1997, the first working draft</a:t>
            </a:r>
          </a:p>
          <a:p>
            <a:pPr lvl="2"/>
            <a:r>
              <a:rPr lang="en-US" altLang="ko-KR" dirty="0" smtClean="0"/>
              <a:t>A mechanism for working with metadata that promotes the interchange of data between automated processes</a:t>
            </a:r>
          </a:p>
          <a:p>
            <a:pPr lvl="1"/>
            <a:r>
              <a:rPr lang="en-US" altLang="ko-KR" dirty="0" smtClean="0"/>
              <a:t>In 1999, the first recommended RDF specification</a:t>
            </a:r>
          </a:p>
          <a:p>
            <a:pPr lvl="1"/>
            <a:r>
              <a:rPr lang="en-US" altLang="ko-KR" dirty="0" smtClean="0"/>
              <a:t>In 2000, the candidate recommendation for the RDF Schema specification</a:t>
            </a:r>
          </a:p>
          <a:p>
            <a:pPr lvl="1"/>
            <a:r>
              <a:rPr lang="en-US" altLang="ko-KR" dirty="0" smtClean="0"/>
              <a:t>In 2001, the creation of a new RDF core Working Group</a:t>
            </a:r>
          </a:p>
          <a:p>
            <a:pPr lvl="1"/>
            <a:r>
              <a:rPr lang="en-US" altLang="ko-KR" dirty="0" smtClean="0">
                <a:hlinkClick r:id="rId3"/>
              </a:rPr>
              <a:t>http://www.w3c.org/RDF/</a:t>
            </a:r>
            <a:endParaRPr lang="en-US" altLang="ko-KR" dirty="0"/>
          </a:p>
        </p:txBody>
      </p:sp>
      <p:sp>
        <p:nvSpPr>
          <p:cNvPr id="6" name="슬라이드 번호 개체 틀 5"/>
          <p:cNvSpPr>
            <a:spLocks noGrp="1"/>
          </p:cNvSpPr>
          <p:nvPr>
            <p:ph type="sldNum" sz="quarter" idx="12"/>
          </p:nvPr>
        </p:nvSpPr>
        <p:spPr/>
        <p:txBody>
          <a:bodyPr/>
          <a:lstStyle/>
          <a:p>
            <a:fld id="{C0F0D017-6630-48D7-A8BC-C8FB8ED77160}" type="slidenum">
              <a:rPr lang="ko-KR" altLang="en-US" smtClean="0"/>
              <a:pPr/>
              <a:t>6</a:t>
            </a:fld>
            <a:endParaRPr lang="en-US" altLang="ko-K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8098" name="Rectangle 2"/>
          <p:cNvSpPr>
            <a:spLocks noGrp="1" noChangeArrowheads="1"/>
          </p:cNvSpPr>
          <p:nvPr>
            <p:ph type="title"/>
          </p:nvPr>
        </p:nvSpPr>
        <p:spPr/>
        <p:txBody>
          <a:bodyPr/>
          <a:lstStyle/>
          <a:p>
            <a:r>
              <a:rPr lang="en-US" altLang="ko-KR" dirty="0">
                <a:ea typeface="굴림" pitchFamily="50" charset="-127"/>
              </a:rPr>
              <a:t>The </a:t>
            </a:r>
            <a:r>
              <a:rPr lang="en-US" altLang="ko-KR" dirty="0" smtClean="0">
                <a:ea typeface="굴림" pitchFamily="50" charset="-127"/>
              </a:rPr>
              <a:t>Specifications </a:t>
            </a:r>
            <a:r>
              <a:rPr lang="en-US" altLang="ko-KR" sz="2000" dirty="0" smtClean="0">
                <a:ea typeface="굴림" pitchFamily="50" charset="-127"/>
              </a:rPr>
              <a:t>(</a:t>
            </a:r>
            <a:r>
              <a:rPr lang="en-US" altLang="ko-KR" sz="2000" dirty="0">
                <a:ea typeface="굴림" pitchFamily="50" charset="-127"/>
              </a:rPr>
              <a:t>1/3)</a:t>
            </a:r>
          </a:p>
        </p:txBody>
      </p:sp>
      <p:sp>
        <p:nvSpPr>
          <p:cNvPr id="1668099" name="Rectangle 3"/>
          <p:cNvSpPr>
            <a:spLocks noGrp="1" noChangeArrowheads="1"/>
          </p:cNvSpPr>
          <p:nvPr>
            <p:ph idx="1"/>
          </p:nvPr>
        </p:nvSpPr>
        <p:spPr/>
        <p:txBody>
          <a:bodyPr/>
          <a:lstStyle/>
          <a:p>
            <a:r>
              <a:rPr lang="en-US" altLang="ko-KR" dirty="0">
                <a:ea typeface="굴림" pitchFamily="50" charset="-127"/>
              </a:rPr>
              <a:t>The specifications</a:t>
            </a:r>
          </a:p>
        </p:txBody>
      </p:sp>
      <p:sp>
        <p:nvSpPr>
          <p:cNvPr id="19" name="슬라이드 번호 개체 틀 5"/>
          <p:cNvSpPr>
            <a:spLocks noGrp="1"/>
          </p:cNvSpPr>
          <p:nvPr>
            <p:ph type="sldNum" sz="quarter" idx="12"/>
          </p:nvPr>
        </p:nvSpPr>
        <p:spPr/>
        <p:txBody>
          <a:bodyPr/>
          <a:lstStyle/>
          <a:p>
            <a:fld id="{DC0DE956-5EBF-457F-8DB1-C6F2BD6532DC}" type="slidenum">
              <a:rPr lang="ko-KR" altLang="en-US"/>
              <a:pPr/>
              <a:t>7</a:t>
            </a:fld>
            <a:endParaRPr lang="en-US" altLang="ko-KR"/>
          </a:p>
        </p:txBody>
      </p:sp>
      <p:sp>
        <p:nvSpPr>
          <p:cNvPr id="1668100" name="Rectangle 4"/>
          <p:cNvSpPr>
            <a:spLocks noChangeArrowheads="1"/>
          </p:cNvSpPr>
          <p:nvPr/>
        </p:nvSpPr>
        <p:spPr bwMode="auto">
          <a:xfrm>
            <a:off x="898525" y="3196354"/>
            <a:ext cx="1739479" cy="890124"/>
          </a:xfrm>
          <a:prstGeom prst="rect">
            <a:avLst/>
          </a:prstGeom>
          <a:solidFill>
            <a:schemeClr val="accent4"/>
          </a:solidFill>
          <a:ln>
            <a:headEnd/>
            <a:tailEnd/>
          </a:ln>
        </p:spPr>
        <p:style>
          <a:lnRef idx="1">
            <a:schemeClr val="accent4"/>
          </a:lnRef>
          <a:fillRef idx="3">
            <a:schemeClr val="accent4"/>
          </a:fillRef>
          <a:effectRef idx="2">
            <a:schemeClr val="accent4"/>
          </a:effectRef>
          <a:fontRef idx="minor">
            <a:schemeClr val="lt1"/>
          </a:fontRef>
        </p:style>
        <p:txBody>
          <a:bodyPr wrap="none" anchor="ctr">
            <a:normAutofit/>
          </a:bodyPr>
          <a:lstStyle/>
          <a:p>
            <a:r>
              <a:rPr lang="en-US" altLang="ko-KR" sz="1800" dirty="0">
                <a:latin typeface="Corbel" pitchFamily="34" charset="0"/>
                <a:ea typeface="굴림" pitchFamily="50" charset="-127"/>
              </a:rPr>
              <a:t>RDF Model </a:t>
            </a:r>
            <a:r>
              <a:rPr lang="en-US" altLang="ko-KR" sz="1800" dirty="0" smtClean="0">
                <a:latin typeface="Corbel" pitchFamily="34" charset="0"/>
                <a:ea typeface="굴림" pitchFamily="50" charset="-127"/>
              </a:rPr>
              <a:t/>
            </a:r>
            <a:br>
              <a:rPr lang="en-US" altLang="ko-KR" sz="1800" dirty="0" smtClean="0">
                <a:latin typeface="Corbel" pitchFamily="34" charset="0"/>
                <a:ea typeface="굴림" pitchFamily="50" charset="-127"/>
              </a:rPr>
            </a:br>
            <a:r>
              <a:rPr lang="en-US" altLang="ko-KR" sz="1800" dirty="0" smtClean="0">
                <a:latin typeface="Corbel" pitchFamily="34" charset="0"/>
                <a:ea typeface="굴림" pitchFamily="50" charset="-127"/>
              </a:rPr>
              <a:t>&amp; </a:t>
            </a:r>
            <a:r>
              <a:rPr lang="en-US" altLang="ko-KR" sz="1800" dirty="0">
                <a:latin typeface="Corbel" pitchFamily="34" charset="0"/>
                <a:ea typeface="굴림" pitchFamily="50" charset="-127"/>
              </a:rPr>
              <a:t>Syntax</a:t>
            </a:r>
          </a:p>
        </p:txBody>
      </p:sp>
      <p:sp>
        <p:nvSpPr>
          <p:cNvPr id="1668102" name="Text Box 6"/>
          <p:cNvSpPr txBox="1">
            <a:spLocks noChangeArrowheads="1"/>
          </p:cNvSpPr>
          <p:nvPr/>
        </p:nvSpPr>
        <p:spPr bwMode="auto">
          <a:xfrm>
            <a:off x="3236814" y="2438007"/>
            <a:ext cx="3752400" cy="2446824"/>
          </a:xfrm>
          <a:prstGeom prst="rect">
            <a:avLst/>
          </a:prstGeom>
          <a:noFill/>
          <a:ln w="9525" algn="ctr">
            <a:noFill/>
            <a:miter lim="800000"/>
            <a:headEnd/>
            <a:tailEnd/>
          </a:ln>
          <a:effectLst/>
        </p:spPr>
        <p:txBody>
          <a:bodyPr wrap="square">
            <a:spAutoFit/>
          </a:bodyPr>
          <a:lstStyle/>
          <a:p>
            <a:pPr algn="l">
              <a:spcBef>
                <a:spcPct val="50000"/>
              </a:spcBef>
            </a:pPr>
            <a:r>
              <a:rPr lang="en-US" altLang="ko-KR" sz="1800" dirty="0">
                <a:latin typeface="Corbel" pitchFamily="34" charset="0"/>
                <a:ea typeface="굴림" pitchFamily="50" charset="-127"/>
              </a:rPr>
              <a:t>RDF Concepts and </a:t>
            </a:r>
            <a:r>
              <a:rPr lang="en-US" altLang="ko-KR" sz="1800" dirty="0" smtClean="0">
                <a:latin typeface="Corbel" pitchFamily="34" charset="0"/>
                <a:ea typeface="굴림" pitchFamily="50" charset="-127"/>
              </a:rPr>
              <a:t>Abstract Syntax</a:t>
            </a:r>
          </a:p>
          <a:p>
            <a:pPr algn="l">
              <a:spcBef>
                <a:spcPct val="50000"/>
              </a:spcBef>
            </a:pPr>
            <a:r>
              <a:rPr lang="en-US" altLang="ko-KR" sz="1800" dirty="0" smtClean="0">
                <a:latin typeface="Corbel" pitchFamily="34" charset="0"/>
                <a:ea typeface="굴림" pitchFamily="50" charset="-127"/>
              </a:rPr>
              <a:t>RDF Semantics</a:t>
            </a:r>
          </a:p>
          <a:p>
            <a:pPr algn="l">
              <a:spcBef>
                <a:spcPct val="50000"/>
              </a:spcBef>
            </a:pPr>
            <a:r>
              <a:rPr lang="en-US" altLang="ko-KR" sz="1800" dirty="0" smtClean="0">
                <a:latin typeface="Corbel" pitchFamily="34" charset="0"/>
                <a:ea typeface="굴림" pitchFamily="50" charset="-127"/>
              </a:rPr>
              <a:t>RDF/XML Syntax Specifications</a:t>
            </a:r>
          </a:p>
          <a:p>
            <a:pPr algn="l">
              <a:spcBef>
                <a:spcPct val="50000"/>
              </a:spcBef>
            </a:pPr>
            <a:r>
              <a:rPr lang="en-US" altLang="ko-KR" sz="1800" dirty="0" smtClean="0">
                <a:latin typeface="Corbel" pitchFamily="34" charset="0"/>
                <a:ea typeface="굴림" pitchFamily="50" charset="-127"/>
              </a:rPr>
              <a:t>RDF Schema</a:t>
            </a:r>
          </a:p>
          <a:p>
            <a:pPr algn="l">
              <a:spcBef>
                <a:spcPct val="50000"/>
              </a:spcBef>
            </a:pPr>
            <a:r>
              <a:rPr lang="en-US" altLang="ko-KR" sz="1800" dirty="0" smtClean="0">
                <a:latin typeface="Corbel" pitchFamily="34" charset="0"/>
                <a:ea typeface="굴림" pitchFamily="50" charset="-127"/>
              </a:rPr>
              <a:t>RDF Primer</a:t>
            </a:r>
          </a:p>
          <a:p>
            <a:pPr algn="l">
              <a:spcBef>
                <a:spcPct val="50000"/>
              </a:spcBef>
            </a:pPr>
            <a:r>
              <a:rPr lang="en-US" altLang="ko-KR" sz="1800" dirty="0" smtClean="0">
                <a:latin typeface="Corbel" pitchFamily="34" charset="0"/>
                <a:ea typeface="굴림" pitchFamily="50" charset="-127"/>
              </a:rPr>
              <a:t>RDF Test Cases</a:t>
            </a:r>
            <a:endParaRPr lang="en-US" altLang="ko-KR" sz="1800" dirty="0">
              <a:latin typeface="Corbel" pitchFamily="34" charset="0"/>
              <a:ea typeface="굴림" pitchFamily="50" charset="-127"/>
            </a:endParaRPr>
          </a:p>
        </p:txBody>
      </p:sp>
      <p:sp>
        <p:nvSpPr>
          <p:cNvPr id="20" name="왼쪽 중괄호 19"/>
          <p:cNvSpPr/>
          <p:nvPr/>
        </p:nvSpPr>
        <p:spPr>
          <a:xfrm>
            <a:off x="2921225" y="2629912"/>
            <a:ext cx="202301" cy="2055376"/>
          </a:xfrm>
          <a:prstGeom prst="lef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ko-KR" altLang="en-US"/>
          </a:p>
        </p:txBody>
      </p:sp>
      <p:sp>
        <p:nvSpPr>
          <p:cNvPr id="21" name="모서리가 둥근 직사각형 20"/>
          <p:cNvSpPr/>
          <p:nvPr/>
        </p:nvSpPr>
        <p:spPr>
          <a:xfrm>
            <a:off x="3228722" y="2411427"/>
            <a:ext cx="3536220" cy="817295"/>
          </a:xfrm>
          <a:prstGeom prst="roundRect">
            <a:avLst/>
          </a:prstGeom>
          <a:noFill/>
          <a:ln w="95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3" name="직선 화살표 연결선 22"/>
          <p:cNvCxnSpPr/>
          <p:nvPr/>
        </p:nvCxnSpPr>
        <p:spPr>
          <a:xfrm flipV="1">
            <a:off x="4240227" y="2128205"/>
            <a:ext cx="671638" cy="291314"/>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
        <p:nvSpPr>
          <p:cNvPr id="25" name="TextBox 24"/>
          <p:cNvSpPr txBox="1"/>
          <p:nvPr/>
        </p:nvSpPr>
        <p:spPr>
          <a:xfrm>
            <a:off x="4655438" y="1666959"/>
            <a:ext cx="3562194" cy="461665"/>
          </a:xfrm>
          <a:prstGeom prst="rect">
            <a:avLst/>
          </a:prstGeom>
          <a:noFill/>
        </p:spPr>
        <p:txBody>
          <a:bodyPr wrap="none" rtlCol="0">
            <a:spAutoFit/>
          </a:bodyPr>
          <a:lstStyle/>
          <a:p>
            <a:pPr algn="l"/>
            <a:r>
              <a:rPr lang="en-US" altLang="ko-KR" sz="1200" i="1" dirty="0" smtClean="0">
                <a:solidFill>
                  <a:schemeClr val="accent5"/>
                </a:solidFill>
                <a:latin typeface="Corbel" pitchFamily="34" charset="0"/>
              </a:rPr>
              <a:t>Provide the fundamental framework behind RDF and </a:t>
            </a:r>
            <a:br>
              <a:rPr lang="en-US" altLang="ko-KR" sz="1200" i="1" dirty="0" smtClean="0">
                <a:solidFill>
                  <a:schemeClr val="accent5"/>
                </a:solidFill>
                <a:latin typeface="Corbel" pitchFamily="34" charset="0"/>
              </a:rPr>
            </a:br>
            <a:r>
              <a:rPr lang="en-US" altLang="ko-KR" sz="1200" i="1" dirty="0" smtClean="0">
                <a:solidFill>
                  <a:schemeClr val="accent5"/>
                </a:solidFill>
                <a:latin typeface="Corbel" pitchFamily="34" charset="0"/>
              </a:rPr>
              <a:t>both validity &amp; consistency to RDF</a:t>
            </a:r>
            <a:endParaRPr lang="ko-KR" altLang="en-US" sz="1200" i="1" dirty="0">
              <a:solidFill>
                <a:schemeClr val="accent5"/>
              </a:solidFill>
              <a:latin typeface="Corbel" pitchFamily="34" charset="0"/>
            </a:endParaRPr>
          </a:p>
        </p:txBody>
      </p:sp>
      <p:sp>
        <p:nvSpPr>
          <p:cNvPr id="26" name="TextBox 25"/>
          <p:cNvSpPr txBox="1"/>
          <p:nvPr/>
        </p:nvSpPr>
        <p:spPr>
          <a:xfrm>
            <a:off x="1143495" y="5170811"/>
            <a:ext cx="3119124" cy="646331"/>
          </a:xfrm>
          <a:prstGeom prst="rect">
            <a:avLst/>
          </a:prstGeom>
          <a:noFill/>
        </p:spPr>
        <p:txBody>
          <a:bodyPr wrap="none" rtlCol="0">
            <a:spAutoFit/>
          </a:bodyPr>
          <a:lstStyle/>
          <a:p>
            <a:pPr algn="l"/>
            <a:r>
              <a:rPr lang="en-US" altLang="ko-KR" sz="1200" i="1" dirty="0" smtClean="0">
                <a:solidFill>
                  <a:schemeClr val="accent3"/>
                </a:solidFill>
                <a:latin typeface="Corbel" pitchFamily="34" charset="0"/>
              </a:rPr>
              <a:t>Contains a list of issues arising from the original </a:t>
            </a:r>
            <a:br>
              <a:rPr lang="en-US" altLang="ko-KR" sz="1200" i="1" dirty="0" smtClean="0">
                <a:solidFill>
                  <a:schemeClr val="accent3"/>
                </a:solidFill>
                <a:latin typeface="Corbel" pitchFamily="34" charset="0"/>
              </a:rPr>
            </a:br>
            <a:r>
              <a:rPr lang="en-US" altLang="ko-KR" sz="1200" i="1" dirty="0" smtClean="0">
                <a:solidFill>
                  <a:schemeClr val="accent3"/>
                </a:solidFill>
                <a:latin typeface="Corbel" pitchFamily="34" charset="0"/>
              </a:rPr>
              <a:t>RDF specification release, their resolutions, and </a:t>
            </a:r>
            <a:br>
              <a:rPr lang="en-US" altLang="ko-KR" sz="1200" i="1" dirty="0" smtClean="0">
                <a:solidFill>
                  <a:schemeClr val="accent3"/>
                </a:solidFill>
                <a:latin typeface="Corbel" pitchFamily="34" charset="0"/>
              </a:rPr>
            </a:br>
            <a:r>
              <a:rPr lang="en-US" altLang="ko-KR" sz="1200" i="1" dirty="0" smtClean="0">
                <a:solidFill>
                  <a:schemeClr val="accent3"/>
                </a:solidFill>
                <a:latin typeface="Corbel" pitchFamily="34" charset="0"/>
              </a:rPr>
              <a:t>the test cases</a:t>
            </a:r>
            <a:endParaRPr lang="ko-KR" altLang="en-US" sz="1200" i="1" dirty="0">
              <a:solidFill>
                <a:schemeClr val="accent3"/>
              </a:solidFill>
              <a:latin typeface="Corbel" pitchFamily="34" charset="0"/>
            </a:endParaRPr>
          </a:p>
        </p:txBody>
      </p:sp>
      <p:cxnSp>
        <p:nvCxnSpPr>
          <p:cNvPr id="28" name="직선 연결선 27"/>
          <p:cNvCxnSpPr/>
          <p:nvPr/>
        </p:nvCxnSpPr>
        <p:spPr>
          <a:xfrm>
            <a:off x="3350103" y="4839037"/>
            <a:ext cx="1383738" cy="0"/>
          </a:xfrm>
          <a:prstGeom prst="line">
            <a:avLst/>
          </a:prstGeom>
          <a:ln w="9525">
            <a:prstDash val="dash"/>
          </a:ln>
        </p:spPr>
        <p:style>
          <a:lnRef idx="1">
            <a:schemeClr val="accent3"/>
          </a:lnRef>
          <a:fillRef idx="0">
            <a:schemeClr val="accent3"/>
          </a:fillRef>
          <a:effectRef idx="0">
            <a:schemeClr val="accent3"/>
          </a:effectRef>
          <a:fontRef idx="minor">
            <a:schemeClr val="tx1"/>
          </a:fontRef>
        </p:style>
      </p:cxnSp>
      <p:cxnSp>
        <p:nvCxnSpPr>
          <p:cNvPr id="30" name="직선 화살표 연결선 29"/>
          <p:cNvCxnSpPr/>
          <p:nvPr/>
        </p:nvCxnSpPr>
        <p:spPr>
          <a:xfrm rot="10800000" flipV="1">
            <a:off x="3196354" y="4847129"/>
            <a:ext cx="558350" cy="307498"/>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31" name="TextBox 30"/>
          <p:cNvSpPr txBox="1"/>
          <p:nvPr/>
        </p:nvSpPr>
        <p:spPr>
          <a:xfrm>
            <a:off x="4890107" y="4151214"/>
            <a:ext cx="3017173" cy="461665"/>
          </a:xfrm>
          <a:prstGeom prst="rect">
            <a:avLst/>
          </a:prstGeom>
          <a:noFill/>
        </p:spPr>
        <p:txBody>
          <a:bodyPr wrap="none" rtlCol="0">
            <a:spAutoFit/>
          </a:bodyPr>
          <a:lstStyle/>
          <a:p>
            <a:pPr algn="l"/>
            <a:r>
              <a:rPr lang="en-US" altLang="ko-KR" sz="1200" i="1" dirty="0" smtClean="0">
                <a:solidFill>
                  <a:schemeClr val="accent2"/>
                </a:solidFill>
                <a:latin typeface="Corbel" pitchFamily="34" charset="0"/>
              </a:rPr>
              <a:t>An additional resource to learn more </a:t>
            </a:r>
          </a:p>
          <a:p>
            <a:pPr algn="l"/>
            <a:r>
              <a:rPr lang="en-US" altLang="ko-KR" sz="1200" i="1" dirty="0">
                <a:solidFill>
                  <a:schemeClr val="accent2"/>
                </a:solidFill>
                <a:latin typeface="Corbel" pitchFamily="34" charset="0"/>
              </a:rPr>
              <a:t>	 </a:t>
            </a:r>
            <a:r>
              <a:rPr lang="en-US" altLang="ko-KR" sz="1200" i="1" dirty="0" smtClean="0">
                <a:solidFill>
                  <a:schemeClr val="accent2"/>
                </a:solidFill>
                <a:latin typeface="Corbel" pitchFamily="34" charset="0"/>
              </a:rPr>
              <a:t>           about RDF and RDF/XML</a:t>
            </a:r>
            <a:endParaRPr lang="ko-KR" altLang="en-US" sz="1200" i="1" dirty="0">
              <a:solidFill>
                <a:schemeClr val="accent2"/>
              </a:solidFill>
              <a:latin typeface="Corbel" pitchFamily="34" charset="0"/>
            </a:endParaRPr>
          </a:p>
        </p:txBody>
      </p:sp>
      <p:cxnSp>
        <p:nvCxnSpPr>
          <p:cNvPr id="33" name="직선 화살표 연결선 32"/>
          <p:cNvCxnSpPr/>
          <p:nvPr/>
        </p:nvCxnSpPr>
        <p:spPr>
          <a:xfrm>
            <a:off x="4450619" y="4288779"/>
            <a:ext cx="453154"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0" name="Rectangle 2"/>
          <p:cNvSpPr>
            <a:spLocks noGrp="1" noChangeArrowheads="1"/>
          </p:cNvSpPr>
          <p:nvPr>
            <p:ph type="title"/>
          </p:nvPr>
        </p:nvSpPr>
        <p:spPr/>
        <p:txBody>
          <a:bodyPr/>
          <a:lstStyle/>
          <a:p>
            <a:r>
              <a:rPr lang="en-US" altLang="ko-KR" dirty="0">
                <a:ea typeface="굴림" pitchFamily="50" charset="-127"/>
              </a:rPr>
              <a:t>The </a:t>
            </a:r>
            <a:r>
              <a:rPr lang="en-US" altLang="ko-KR" dirty="0" smtClean="0">
                <a:ea typeface="굴림" pitchFamily="50" charset="-127"/>
              </a:rPr>
              <a:t>Specifications </a:t>
            </a:r>
            <a:r>
              <a:rPr lang="en-US" altLang="ko-KR" sz="2000" dirty="0" smtClean="0">
                <a:ea typeface="굴림" pitchFamily="50" charset="-127"/>
              </a:rPr>
              <a:t>(</a:t>
            </a:r>
            <a:r>
              <a:rPr lang="en-US" altLang="ko-KR" sz="2000" dirty="0">
                <a:ea typeface="굴림" pitchFamily="50" charset="-127"/>
              </a:rPr>
              <a:t>2/3)</a:t>
            </a:r>
            <a:endParaRPr lang="ko-KR" altLang="en-US" sz="2000" dirty="0">
              <a:ea typeface="굴림" pitchFamily="50" charset="-127"/>
            </a:endParaRPr>
          </a:p>
        </p:txBody>
      </p:sp>
      <p:sp>
        <p:nvSpPr>
          <p:cNvPr id="1676291" name="Rectangle 3"/>
          <p:cNvSpPr>
            <a:spLocks noGrp="1" noChangeArrowheads="1"/>
          </p:cNvSpPr>
          <p:nvPr>
            <p:ph idx="1"/>
          </p:nvPr>
        </p:nvSpPr>
        <p:spPr/>
        <p:txBody>
          <a:bodyPr/>
          <a:lstStyle/>
          <a:p>
            <a:r>
              <a:rPr lang="en-US" altLang="ko-KR" sz="2400" dirty="0" smtClean="0">
                <a:ea typeface="굴림" pitchFamily="50" charset="-127"/>
              </a:rPr>
              <a:t>RDF </a:t>
            </a:r>
            <a:r>
              <a:rPr lang="en-US" altLang="ko-KR" sz="2400" dirty="0">
                <a:ea typeface="굴림" pitchFamily="50" charset="-127"/>
              </a:rPr>
              <a:t>Concepts and Abstract Syntax and </a:t>
            </a:r>
            <a:r>
              <a:rPr lang="en-US" altLang="ko-KR" sz="2400" dirty="0" smtClean="0">
                <a:ea typeface="굴림" pitchFamily="50" charset="-127"/>
              </a:rPr>
              <a:t>RDF </a:t>
            </a:r>
            <a:r>
              <a:rPr lang="en-US" altLang="ko-KR" sz="2400" dirty="0">
                <a:ea typeface="굴림" pitchFamily="50" charset="-127"/>
              </a:rPr>
              <a:t>Semantics</a:t>
            </a:r>
          </a:p>
          <a:p>
            <a:pPr lvl="1"/>
            <a:r>
              <a:rPr lang="en-US" altLang="ko-KR" sz="2000" dirty="0">
                <a:ea typeface="굴림" pitchFamily="50" charset="-127"/>
              </a:rPr>
              <a:t>The fundamental framework behind RDF</a:t>
            </a:r>
          </a:p>
          <a:p>
            <a:pPr lvl="2"/>
            <a:r>
              <a:rPr lang="en-US" altLang="ko-KR" sz="1800" dirty="0">
                <a:ea typeface="굴림" pitchFamily="50" charset="-127"/>
              </a:rPr>
              <a:t>The underlying assumptions and structures that makes RDF unique from other metadata models</a:t>
            </a:r>
          </a:p>
          <a:p>
            <a:pPr lvl="1"/>
            <a:r>
              <a:rPr lang="en-US" altLang="ko-KR" sz="2000" dirty="0">
                <a:ea typeface="굴림" pitchFamily="50" charset="-127"/>
              </a:rPr>
              <a:t>The validity and consistency to </a:t>
            </a:r>
            <a:r>
              <a:rPr lang="en-US" altLang="ko-KR" sz="2000" dirty="0" smtClean="0">
                <a:ea typeface="굴림" pitchFamily="50" charset="-127"/>
              </a:rPr>
              <a:t>RDF</a:t>
            </a:r>
          </a:p>
          <a:p>
            <a:pPr lvl="1"/>
            <a:endParaRPr lang="en-US" altLang="ko-KR" sz="2000" dirty="0">
              <a:ea typeface="굴림" pitchFamily="50" charset="-127"/>
            </a:endParaRPr>
          </a:p>
          <a:p>
            <a:r>
              <a:rPr lang="en-US" altLang="ko-KR" sz="2400" dirty="0">
                <a:ea typeface="굴림" pitchFamily="50" charset="-127"/>
              </a:rPr>
              <a:t>RDF/XML syntax</a:t>
            </a:r>
          </a:p>
          <a:p>
            <a:pPr lvl="1"/>
            <a:r>
              <a:rPr lang="en-US" altLang="ko-KR" sz="2000" dirty="0">
                <a:ea typeface="굴림" pitchFamily="50" charset="-127"/>
              </a:rPr>
              <a:t>The recommended serialization technique for </a:t>
            </a:r>
            <a:r>
              <a:rPr lang="en-US" altLang="ko-KR" sz="2000" dirty="0" smtClean="0">
                <a:ea typeface="굴림" pitchFamily="50" charset="-127"/>
              </a:rPr>
              <a:t>RDF</a:t>
            </a:r>
          </a:p>
          <a:p>
            <a:pPr lvl="1"/>
            <a:endParaRPr lang="en-US" altLang="ko-KR" sz="2000" dirty="0">
              <a:ea typeface="굴림" pitchFamily="50" charset="-127"/>
            </a:endParaRPr>
          </a:p>
          <a:p>
            <a:r>
              <a:rPr lang="en-US" altLang="ko-KR" sz="2400" dirty="0">
                <a:ea typeface="굴림" pitchFamily="50" charset="-127"/>
              </a:rPr>
              <a:t>RDF Vocabulary Description </a:t>
            </a:r>
            <a:r>
              <a:rPr lang="en-US" altLang="ko-KR" sz="2400" dirty="0" smtClean="0">
                <a:ea typeface="굴림" pitchFamily="50" charset="-127"/>
              </a:rPr>
              <a:t>Language</a:t>
            </a:r>
            <a:r>
              <a:rPr lang="en-US" altLang="ko-KR" sz="2400" dirty="0">
                <a:ea typeface="굴림" pitchFamily="50" charset="-127"/>
              </a:rPr>
              <a:t>: RDF Schema</a:t>
            </a:r>
          </a:p>
          <a:p>
            <a:pPr lvl="1"/>
            <a:r>
              <a:rPr lang="en-US" altLang="ko-KR" dirty="0" smtClean="0">
                <a:ea typeface="굴림" pitchFamily="50" charset="-127"/>
              </a:rPr>
              <a:t>It is not a replacement for XML Schema or the user of DTDs</a:t>
            </a:r>
          </a:p>
          <a:p>
            <a:pPr lvl="1"/>
            <a:r>
              <a:rPr lang="en-US" altLang="ko-KR" sz="2000" dirty="0" smtClean="0">
                <a:ea typeface="굴림" pitchFamily="50" charset="-127"/>
              </a:rPr>
              <a:t>Used to </a:t>
            </a:r>
            <a:r>
              <a:rPr lang="en-US" altLang="ko-KR" sz="2000" dirty="0">
                <a:ea typeface="굴림" pitchFamily="50" charset="-127"/>
              </a:rPr>
              <a:t>define specific RDF vocabularies; to specify how the elements of the vocabularies relate to each </a:t>
            </a:r>
            <a:r>
              <a:rPr lang="en-US" altLang="ko-KR" sz="2000" dirty="0" smtClean="0">
                <a:ea typeface="굴림" pitchFamily="50" charset="-127"/>
              </a:rPr>
              <a:t>other</a:t>
            </a:r>
          </a:p>
        </p:txBody>
      </p:sp>
      <p:sp>
        <p:nvSpPr>
          <p:cNvPr id="6" name="슬라이드 번호 개체 틀 5"/>
          <p:cNvSpPr>
            <a:spLocks noGrp="1"/>
          </p:cNvSpPr>
          <p:nvPr>
            <p:ph type="sldNum" sz="quarter" idx="12"/>
          </p:nvPr>
        </p:nvSpPr>
        <p:spPr/>
        <p:txBody>
          <a:bodyPr/>
          <a:lstStyle/>
          <a:p>
            <a:fld id="{02F663EB-9630-49D4-9746-F5DA7A0B36CA}" type="slidenum">
              <a:rPr lang="ko-KR" altLang="en-US"/>
              <a:pPr/>
              <a:t>8</a:t>
            </a:fld>
            <a:endParaRPr lang="en-US" altLang="ko-K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7314" name="Rectangle 2"/>
          <p:cNvSpPr>
            <a:spLocks noGrp="1" noChangeArrowheads="1"/>
          </p:cNvSpPr>
          <p:nvPr>
            <p:ph type="title"/>
          </p:nvPr>
        </p:nvSpPr>
        <p:spPr/>
        <p:txBody>
          <a:bodyPr/>
          <a:lstStyle/>
          <a:p>
            <a:r>
              <a:rPr lang="en-US" altLang="ko-KR" dirty="0">
                <a:ea typeface="굴림" pitchFamily="50" charset="-127"/>
              </a:rPr>
              <a:t>The </a:t>
            </a:r>
            <a:r>
              <a:rPr lang="en-US" altLang="ko-KR" dirty="0" smtClean="0">
                <a:ea typeface="굴림" pitchFamily="50" charset="-127"/>
              </a:rPr>
              <a:t>Specifications </a:t>
            </a:r>
            <a:r>
              <a:rPr lang="en-US" altLang="ko-KR" sz="2000" dirty="0" smtClean="0">
                <a:ea typeface="굴림" pitchFamily="50" charset="-127"/>
              </a:rPr>
              <a:t>(</a:t>
            </a:r>
            <a:r>
              <a:rPr lang="en-US" altLang="ko-KR" sz="2000" dirty="0">
                <a:ea typeface="굴림" pitchFamily="50" charset="-127"/>
              </a:rPr>
              <a:t>3/3)</a:t>
            </a:r>
            <a:endParaRPr lang="ko-KR" altLang="en-US" sz="2000" dirty="0">
              <a:ea typeface="굴림" pitchFamily="50" charset="-127"/>
            </a:endParaRPr>
          </a:p>
        </p:txBody>
      </p:sp>
      <p:sp>
        <p:nvSpPr>
          <p:cNvPr id="1677315" name="Rectangle 3"/>
          <p:cNvSpPr>
            <a:spLocks noGrp="1" noChangeArrowheads="1"/>
          </p:cNvSpPr>
          <p:nvPr>
            <p:ph idx="1"/>
          </p:nvPr>
        </p:nvSpPr>
        <p:spPr/>
        <p:txBody>
          <a:bodyPr/>
          <a:lstStyle/>
          <a:p>
            <a:r>
              <a:rPr lang="en-US" altLang="ko-KR" dirty="0">
                <a:ea typeface="굴림" pitchFamily="50" charset="-127"/>
              </a:rPr>
              <a:t>RDF Primer</a:t>
            </a:r>
          </a:p>
          <a:p>
            <a:pPr lvl="1"/>
            <a:r>
              <a:rPr lang="en-US" altLang="ko-KR" dirty="0">
                <a:ea typeface="굴림" pitchFamily="50" charset="-127"/>
              </a:rPr>
              <a:t>A good resource to learn more about RDF and RDF/XML </a:t>
            </a:r>
            <a:endParaRPr lang="en-US" altLang="ko-KR" dirty="0" smtClean="0">
              <a:ea typeface="굴림" pitchFamily="50" charset="-127"/>
            </a:endParaRPr>
          </a:p>
          <a:p>
            <a:pPr lvl="1"/>
            <a:endParaRPr lang="en-US" altLang="ko-KR" dirty="0">
              <a:ea typeface="굴림" pitchFamily="50" charset="-127"/>
            </a:endParaRPr>
          </a:p>
          <a:p>
            <a:r>
              <a:rPr lang="en-US" altLang="ko-KR" dirty="0">
                <a:ea typeface="굴림" pitchFamily="50" charset="-127"/>
              </a:rPr>
              <a:t>RDF Test Cases</a:t>
            </a:r>
          </a:p>
          <a:p>
            <a:pPr lvl="1"/>
            <a:r>
              <a:rPr lang="en-US" altLang="ko-KR" dirty="0">
                <a:ea typeface="굴림" pitchFamily="50" charset="-127"/>
              </a:rPr>
              <a:t>A list of issues arising from the original RDF specification</a:t>
            </a:r>
          </a:p>
          <a:p>
            <a:pPr lvl="1"/>
            <a:r>
              <a:rPr lang="en-US" altLang="ko-KR" dirty="0">
                <a:ea typeface="굴림" pitchFamily="50" charset="-127"/>
              </a:rPr>
              <a:t>Their resolutions</a:t>
            </a:r>
          </a:p>
          <a:p>
            <a:pPr lvl="1"/>
            <a:r>
              <a:rPr lang="en-US" altLang="ko-KR" dirty="0">
                <a:ea typeface="굴림" pitchFamily="50" charset="-127"/>
              </a:rPr>
              <a:t>The test cases for use by RDF implementers</a:t>
            </a:r>
          </a:p>
        </p:txBody>
      </p:sp>
      <p:sp>
        <p:nvSpPr>
          <p:cNvPr id="6" name="슬라이드 번호 개체 틀 5"/>
          <p:cNvSpPr>
            <a:spLocks noGrp="1"/>
          </p:cNvSpPr>
          <p:nvPr>
            <p:ph type="sldNum" sz="quarter" idx="12"/>
          </p:nvPr>
        </p:nvSpPr>
        <p:spPr/>
        <p:txBody>
          <a:bodyPr/>
          <a:lstStyle/>
          <a:p>
            <a:fld id="{3B8D580F-71E1-417F-9C99-39CF126A5D1B}" type="slidenum">
              <a:rPr lang="ko-KR" altLang="en-US"/>
              <a:pPr/>
              <a:t>9</a:t>
            </a:fld>
            <a:endParaRPr lang="en-US" altLang="ko-K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FONTSIZE" val="10"/>
  <p:tag name="DEFAULTBITMAP" val="pngmono"/>
  <p:tag name="DEFAULTBLEND" val="False"/>
  <p:tag name="DEFAULTTRANSPARENT" val="False"/>
  <p:tag name="DEFAULTWORKAROUNDTRANSPARENCYBUG" val="False"/>
  <p:tag name="DEFAULTRESOLUTION" val="1200"/>
  <p:tag name="DEFAULTWIDTH" val="418"/>
  <p:tag name="DEFAULTHEIGHT" val="315"/>
  <p:tag name="DEFAULTMAGNIFICATION" val="2"/>
</p:tagLst>
</file>

<file path=ppt/theme/theme1.xml><?xml version="1.0" encoding="utf-8"?>
<a:theme xmlns:a="http://schemas.openxmlformats.org/drawingml/2006/main" name="SNU IDB La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IDB_Blue</Template>
  <TotalTime>15293</TotalTime>
  <Words>948</Words>
  <Application>Microsoft Office PowerPoint</Application>
  <PresentationFormat>화면 슬라이드 쇼(4:3)</PresentationFormat>
  <Paragraphs>140</Paragraphs>
  <Slides>14</Slides>
  <Notes>9</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14</vt:i4>
      </vt:variant>
    </vt:vector>
  </HeadingPairs>
  <TitlesOfParts>
    <vt:vector size="21" baseType="lpstr">
      <vt:lpstr>굴림</vt:lpstr>
      <vt:lpstr>Arial</vt:lpstr>
      <vt:lpstr>Corbel</vt:lpstr>
      <vt:lpstr>맑은 고딕</vt:lpstr>
      <vt:lpstr>Wingdings</vt:lpstr>
      <vt:lpstr>Times New Roman</vt:lpstr>
      <vt:lpstr>SNU IDB Lab.</vt:lpstr>
      <vt:lpstr>Practical RDF Chapter 1. RDF: An Introduction</vt:lpstr>
      <vt:lpstr>Contents</vt:lpstr>
      <vt:lpstr>Introduction</vt:lpstr>
      <vt:lpstr>The Semantic Web and RDF: A Brief History (1/3)</vt:lpstr>
      <vt:lpstr>The Semantic Web and RDF: A Brief History (2/3)</vt:lpstr>
      <vt:lpstr>The Semantic Web and RDF: A Brief History (3/3)</vt:lpstr>
      <vt:lpstr>The Specifications (1/3)</vt:lpstr>
      <vt:lpstr>The Specifications (2/3)</vt:lpstr>
      <vt:lpstr>The Specifications (3/3)</vt:lpstr>
      <vt:lpstr>When to Use and Not Use RDF (1/3)</vt:lpstr>
      <vt:lpstr>When to Use and Not Use RDF (2/3)</vt:lpstr>
      <vt:lpstr>When to Use and Not Use RDF (3/3)</vt:lpstr>
      <vt:lpstr>Some Uses of RDF/XML</vt:lpstr>
      <vt:lpstr>Related Technologies</vt:lpstr>
    </vt:vector>
  </TitlesOfParts>
  <Company>University of PA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Retrieval</dc:title>
  <dc:subject>CSE 455 - Internet and Web systems</dc:subject>
  <dc:creator>Zack Ives</dc:creator>
  <cp:lastModifiedBy>Hyewon Lim</cp:lastModifiedBy>
  <cp:revision>1020</cp:revision>
  <cp:lastPrinted>1999-02-17T19:14:15Z</cp:lastPrinted>
  <dcterms:created xsi:type="dcterms:W3CDTF">2003-04-07T13:36:53Z</dcterms:created>
  <dcterms:modified xsi:type="dcterms:W3CDTF">2011-06-28T08:40:52Z</dcterms:modified>
</cp:coreProperties>
</file>