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5943" autoAdjust="0"/>
  </p:normalViewPr>
  <p:slideViewPr>
    <p:cSldViewPr>
      <p:cViewPr>
        <p:scale>
          <a:sx n="125" d="100"/>
          <a:sy n="125" d="100"/>
        </p:scale>
        <p:origin x="-141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24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83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2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8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2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3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28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58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17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7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89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32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69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57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63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9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91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22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4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1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5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80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40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97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16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17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16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2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64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4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6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1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1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9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52763" y="6240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9925" y="62531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4E2113-9582-46E2-B272-6B0CFE9A7D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55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12. </a:t>
            </a:r>
            <a:br>
              <a:rPr lang="en-US" altLang="ko-KR" dirty="0" smtClean="0"/>
            </a:br>
            <a:r>
              <a:rPr lang="en-US" altLang="ko-KR" dirty="0" smtClean="0">
                <a:ea typeface="굴림" charset="-127"/>
              </a:rPr>
              <a:t>Ontologies: </a:t>
            </a:r>
            <a:r>
              <a:rPr lang="en-US" altLang="ko-KR" smtClean="0">
                <a:ea typeface="굴림" charset="-127"/>
              </a:rPr>
              <a:t>RDF Business Models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Lab.</a:t>
            </a:r>
          </a:p>
          <a:p>
            <a:r>
              <a:rPr lang="en-US" altLang="ko-KR" dirty="0" err="1" smtClean="0"/>
              <a:t>Taikyoung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674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pitchFamily="50" charset="-127"/>
              </a:rPr>
              <a:t>Basic Constructs of </a:t>
            </a:r>
            <a:r>
              <a:rPr lang="en-US" altLang="ko-KR" sz="2200" dirty="0" smtClean="0">
                <a:ea typeface="굴림" pitchFamily="50" charset="-127"/>
              </a:rPr>
              <a:t>OWL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OWL </a:t>
            </a:r>
            <a:r>
              <a:rPr lang="en-US" altLang="ko-KR" dirty="0">
                <a:ea typeface="굴림" pitchFamily="50" charset="-127"/>
              </a:rPr>
              <a:t>Classes &amp; Individuals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EB24-FD18-46F8-BDE9-679BB3387837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685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124744"/>
            <a:ext cx="8784976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Like RDFS, OWL classes define entities via </a:t>
            </a:r>
            <a:r>
              <a:rPr lang="en-US" altLang="ko-KR" sz="2000" dirty="0" smtClean="0">
                <a:ea typeface="굴림" pitchFamily="50" charset="-127"/>
              </a:rPr>
              <a:t>properties</a:t>
            </a: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In addition, OWL is the hierarchical nature of the classes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The Resource moves from location to </a:t>
            </a:r>
            <a:r>
              <a:rPr lang="en-US" altLang="ko-KR" sz="2000" dirty="0" smtClean="0">
                <a:ea typeface="굴림" pitchFamily="50" charset="-127"/>
              </a:rPr>
              <a:t>location</a:t>
            </a: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There are other resources that are related in some way to the </a:t>
            </a:r>
            <a:r>
              <a:rPr lang="en-US" altLang="ko-KR" sz="2000" dirty="0" smtClean="0">
                <a:ea typeface="굴림" pitchFamily="50" charset="-127"/>
              </a:rPr>
              <a:t>Resource</a:t>
            </a: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So the </a:t>
            </a:r>
            <a:r>
              <a:rPr lang="en-US" altLang="ko-KR" sz="2000" dirty="0" err="1">
                <a:ea typeface="굴림" pitchFamily="50" charset="-127"/>
              </a:rPr>
              <a:t>ResourceMovement</a:t>
            </a:r>
            <a:r>
              <a:rPr lang="en-US" altLang="ko-KR" sz="2000" dirty="0">
                <a:ea typeface="굴림" pitchFamily="50" charset="-127"/>
              </a:rPr>
              <a:t> and </a:t>
            </a:r>
            <a:r>
              <a:rPr lang="en-US" altLang="ko-KR" sz="2000" dirty="0" err="1">
                <a:ea typeface="굴림" pitchFamily="50" charset="-127"/>
              </a:rPr>
              <a:t>RelatedResource</a:t>
            </a:r>
            <a:r>
              <a:rPr lang="en-US" altLang="ko-KR" sz="2000" dirty="0">
                <a:ea typeface="굴림" pitchFamily="50" charset="-127"/>
              </a:rPr>
              <a:t> become subclasses of the </a:t>
            </a:r>
            <a:r>
              <a:rPr lang="en-US" altLang="ko-KR" sz="2000" dirty="0" smtClean="0">
                <a:ea typeface="굴림" pitchFamily="50" charset="-127"/>
              </a:rPr>
              <a:t>Resource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916832"/>
            <a:ext cx="4212953" cy="1885507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RelatedResource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ResourceMovement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93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pitchFamily="50" charset="-127"/>
              </a:rPr>
              <a:t>Basic Constructs of OWL</a:t>
            </a: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 err="1">
                <a:ea typeface="굴림" pitchFamily="50" charset="-127"/>
              </a:rPr>
              <a:t>OWL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Simple Properties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30CB-6BC8-413B-9714-F5EB8FC0A795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686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124744"/>
            <a:ext cx="8784976" cy="4457700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An OWL property is very similar to a property defined in RDFS (They share the same use of </a:t>
            </a:r>
            <a:r>
              <a:rPr lang="en-US" altLang="ko-KR" sz="2400" dirty="0" err="1">
                <a:ea typeface="굴림" pitchFamily="50" charset="-127"/>
              </a:rPr>
              <a:t>rdfs:domain</a:t>
            </a:r>
            <a:r>
              <a:rPr lang="en-US" altLang="ko-KR" sz="2400" dirty="0">
                <a:ea typeface="굴림" pitchFamily="50" charset="-127"/>
              </a:rPr>
              <a:t>, </a:t>
            </a:r>
            <a:r>
              <a:rPr lang="en-US" altLang="ko-KR" sz="2400" dirty="0" err="1">
                <a:ea typeface="굴림" pitchFamily="50" charset="-127"/>
              </a:rPr>
              <a:t>rdfs:range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r>
              <a:rPr lang="en-US" altLang="ko-KR" sz="2400" dirty="0" smtClean="0">
                <a:ea typeface="굴림" pitchFamily="50" charset="-127"/>
              </a:rPr>
              <a:t>But </a:t>
            </a:r>
            <a:r>
              <a:rPr lang="en-US" altLang="ko-KR" sz="2400" dirty="0">
                <a:ea typeface="굴림" pitchFamily="50" charset="-127"/>
              </a:rPr>
              <a:t>in addition, constraints that aren’t defined in RDFS can be applied to OWL </a:t>
            </a:r>
            <a:r>
              <a:rPr lang="en-US" altLang="ko-KR" sz="2400" dirty="0" smtClean="0">
                <a:ea typeface="굴림" pitchFamily="50" charset="-127"/>
              </a:rPr>
              <a:t>properties</a:t>
            </a:r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988840"/>
            <a:ext cx="5077049" cy="1109910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movementType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rdfs:domain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ResourceMovement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rdfs:range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rdf:resoruce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 smtClean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9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Bits of Knowledge: More </a:t>
            </a:r>
            <a:r>
              <a:rPr lang="en-US" altLang="ko-KR" sz="2800" dirty="0">
                <a:ea typeface="굴림" pitchFamily="50" charset="-127"/>
              </a:rPr>
              <a:t>Complex OWL Constructs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DAC-C4F5-4765-889C-D4DD437B93F2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689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124744"/>
            <a:ext cx="8013700" cy="4457700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OWL elements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dirty="0"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30145"/>
              </p:ext>
            </p:extLst>
          </p:nvPr>
        </p:nvGraphicFramePr>
        <p:xfrm>
          <a:off x="611560" y="1700808"/>
          <a:ext cx="6696744" cy="3328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8372"/>
                <a:gridCol w="33483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owl:allValuesFrom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owl:cardinality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owl:complementOf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owl:differentFrom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owl:disjointWith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owl:FunctionalProperty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hasValue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owl:intersectionOf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owl:InverseFunctionalProperty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owl:inverseOf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owl:maxCardinality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owl:minCardinality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owl:ObjectRestriction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owl:oneOf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owl:onProperty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owl:Restriction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owl:someValuesFrom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owl:SymmetricProperty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owl:TransitiveProperty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owl:unionOf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6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800" dirty="0" smtClean="0">
                <a:ea typeface="굴림" pitchFamily="50" charset="-127"/>
              </a:rPr>
              <a:t>[1/5]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402-0CB7-4AF1-9351-27E18F725F2F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690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39849"/>
            <a:ext cx="8013700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TransitiveProperty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P(</a:t>
            </a:r>
            <a:r>
              <a:rPr lang="en-US" altLang="ko-KR" sz="2400" dirty="0" err="1">
                <a:ea typeface="굴림" pitchFamily="50" charset="-127"/>
              </a:rPr>
              <a:t>x,y</a:t>
            </a:r>
            <a:r>
              <a:rPr lang="en-US" altLang="ko-KR" sz="2400" dirty="0">
                <a:ea typeface="굴림" pitchFamily="50" charset="-127"/>
              </a:rPr>
              <a:t>) &amp; P(</a:t>
            </a:r>
            <a:r>
              <a:rPr lang="en-US" altLang="ko-KR" sz="2400" dirty="0" err="1">
                <a:ea typeface="굴림" pitchFamily="50" charset="-127"/>
              </a:rPr>
              <a:t>y,z</a:t>
            </a:r>
            <a:r>
              <a:rPr lang="en-US" altLang="ko-KR" sz="2400" dirty="0">
                <a:ea typeface="굴림" pitchFamily="50" charset="-127"/>
              </a:rPr>
              <a:t>) implies P(</a:t>
            </a:r>
            <a:r>
              <a:rPr lang="en-US" altLang="ko-KR" sz="2400" dirty="0" err="1">
                <a:ea typeface="굴림" pitchFamily="50" charset="-127"/>
              </a:rPr>
              <a:t>x,z</a:t>
            </a:r>
            <a:r>
              <a:rPr lang="en-US" altLang="ko-KR" sz="2400" dirty="0">
                <a:ea typeface="굴림" pitchFamily="50" charset="-127"/>
              </a:rPr>
              <a:t>)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4464496" cy="3436701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partOf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owl:TransitiveProperty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rdfs:doman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rdf:resoruce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=“&amp;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owl;Thing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rdfs:range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rdf:resoruce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&lt;Resource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=“sectionHeader1a”&gt;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partOf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=“sectionHeader1”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&lt;/Resource&gt;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&lt;Region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=“sectionHeader1”&gt;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partOf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=“#monsters1”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&lt;/Region&gt;</a:t>
            </a:r>
          </a:p>
        </p:txBody>
      </p:sp>
    </p:spTree>
    <p:extLst>
      <p:ext uri="{BB962C8B-B14F-4D97-AF65-F5344CB8AC3E}">
        <p14:creationId xmlns:p14="http://schemas.microsoft.com/office/powerpoint/2010/main" val="28362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800" dirty="0" smtClean="0">
                <a:ea typeface="굴림" pitchFamily="50" charset="-127"/>
              </a:rPr>
              <a:t>[2/5</a:t>
            </a:r>
            <a:r>
              <a:rPr lang="en-US" altLang="ko-KR" sz="2800" dirty="0">
                <a:ea typeface="굴림" pitchFamily="50" charset="-127"/>
              </a:rPr>
              <a:t>]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CD14-57C9-4B27-AD5B-2A80E90195CF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013700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SymmetricProperty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P(</a:t>
            </a:r>
            <a:r>
              <a:rPr lang="en-US" altLang="ko-KR" sz="2400" dirty="0" err="1">
                <a:ea typeface="굴림" pitchFamily="50" charset="-127"/>
              </a:rPr>
              <a:t>x,y</a:t>
            </a:r>
            <a:r>
              <a:rPr lang="en-US" altLang="ko-KR" sz="2400" dirty="0">
                <a:ea typeface="굴림" pitchFamily="50" charset="-127"/>
              </a:rPr>
              <a:t>) </a:t>
            </a:r>
            <a:r>
              <a:rPr lang="en-US" altLang="ko-KR" sz="2400" dirty="0" err="1">
                <a:ea typeface="굴림" pitchFamily="50" charset="-127"/>
              </a:rPr>
              <a:t>iff</a:t>
            </a:r>
            <a:r>
              <a:rPr lang="en-US" altLang="ko-KR" sz="2400" dirty="0">
                <a:ea typeface="굴림" pitchFamily="50" charset="-127"/>
              </a:rPr>
              <a:t> P(</a:t>
            </a:r>
            <a:r>
              <a:rPr lang="en-US" altLang="ko-KR" sz="2400" dirty="0" err="1">
                <a:ea typeface="굴림" pitchFamily="50" charset="-127"/>
              </a:rPr>
              <a:t>y,x</a:t>
            </a:r>
            <a:r>
              <a:rPr lang="en-US" altLang="ko-KR" sz="2400" dirty="0">
                <a:ea typeface="굴림" pitchFamily="50" charset="-127"/>
              </a:rPr>
              <a:t>)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4464496" cy="3953766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sectionPeer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=“&amp;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owl;SymmetricProperty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rdfs:doman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rdf:resoruce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rdfs:range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rdf:resoruce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&lt;Resource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=“sectionHeader1a”&gt;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partOf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=“#sectionHeader1”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sectionPeer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rdf:resoruce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=“#sectionHeader1b”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&lt;/Resource&gt;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&lt;Resource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=“sectionHeader1b”&gt;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&lt;part of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=“#sectionHeader1”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sectionPeer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rdf:resoruce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=“#sectionHeader1a”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&lt;/Resource&gt;</a:t>
            </a:r>
          </a:p>
        </p:txBody>
      </p:sp>
    </p:spTree>
    <p:extLst>
      <p:ext uri="{BB962C8B-B14F-4D97-AF65-F5344CB8AC3E}">
        <p14:creationId xmlns:p14="http://schemas.microsoft.com/office/powerpoint/2010/main" val="34771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800" dirty="0" smtClean="0">
                <a:ea typeface="굴림" pitchFamily="50" charset="-127"/>
              </a:rPr>
              <a:t>[3/5</a:t>
            </a:r>
            <a:r>
              <a:rPr lang="en-US" altLang="ko-KR" sz="2800" dirty="0">
                <a:ea typeface="굴림" pitchFamily="50" charset="-127"/>
              </a:rPr>
              <a:t>]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72BF-EC2F-49E3-B674-FB6CEC1AF4F9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1692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FunctionalProperty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P(</a:t>
            </a:r>
            <a:r>
              <a:rPr lang="en-US" altLang="ko-KR" sz="2400" dirty="0" err="1">
                <a:ea typeface="굴림" pitchFamily="50" charset="-127"/>
              </a:rPr>
              <a:t>x,y</a:t>
            </a:r>
            <a:r>
              <a:rPr lang="en-US" altLang="ko-KR" sz="2400" dirty="0">
                <a:ea typeface="굴림" pitchFamily="50" charset="-127"/>
              </a:rPr>
              <a:t>) &amp; P(</a:t>
            </a:r>
            <a:r>
              <a:rPr lang="en-US" altLang="ko-KR" sz="2400" dirty="0" err="1">
                <a:ea typeface="굴림" pitchFamily="50" charset="-127"/>
              </a:rPr>
              <a:t>x,z</a:t>
            </a:r>
            <a:r>
              <a:rPr lang="en-US" altLang="ko-KR" sz="2400" dirty="0">
                <a:ea typeface="굴림" pitchFamily="50" charset="-127"/>
              </a:rPr>
              <a:t>) implies y = z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“Functional” in that all movement types can be assigned only one value, and the value must be from allowable </a:t>
            </a:r>
            <a:r>
              <a:rPr lang="en-US" altLang="ko-KR" sz="2000" dirty="0" smtClean="0">
                <a:ea typeface="굴림" pitchFamily="50" charset="-127"/>
              </a:rPr>
              <a:t>types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4464496" cy="1885507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MovementType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movementType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=“&amp;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owl;FunctionalProperty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rdfs:doman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rdf:resoruce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ResourceMovement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rdf:range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rdf:resoruce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MovementType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56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800" dirty="0" smtClean="0">
                <a:ea typeface="굴림" pitchFamily="50" charset="-127"/>
              </a:rPr>
              <a:t>[4/5</a:t>
            </a:r>
            <a:r>
              <a:rPr lang="en-US" altLang="ko-KR" sz="2800" dirty="0">
                <a:ea typeface="굴림" pitchFamily="50" charset="-127"/>
              </a:rPr>
              <a:t>]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1312-D959-4BE6-93C0-DB7B05F2B23B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693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inverseOf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P1(</a:t>
            </a:r>
            <a:r>
              <a:rPr lang="en-US" altLang="ko-KR" sz="2400" dirty="0" err="1">
                <a:ea typeface="굴림" pitchFamily="50" charset="-127"/>
              </a:rPr>
              <a:t>x,y</a:t>
            </a:r>
            <a:r>
              <a:rPr lang="en-US" altLang="ko-KR" sz="2400" dirty="0">
                <a:ea typeface="굴림" pitchFamily="50" charset="-127"/>
              </a:rPr>
              <a:t>) </a:t>
            </a:r>
            <a:r>
              <a:rPr lang="en-US" altLang="ko-KR" sz="2400" dirty="0" err="1">
                <a:ea typeface="굴림" pitchFamily="50" charset="-127"/>
              </a:rPr>
              <a:t>iff</a:t>
            </a:r>
            <a:r>
              <a:rPr lang="en-US" altLang="ko-KR" sz="2400" dirty="0">
                <a:ea typeface="굴림" pitchFamily="50" charset="-127"/>
              </a:rPr>
              <a:t> P2(</a:t>
            </a:r>
            <a:r>
              <a:rPr lang="en-US" altLang="ko-KR" sz="2400" dirty="0" err="1">
                <a:ea typeface="굴림" pitchFamily="50" charset="-127"/>
              </a:rPr>
              <a:t>y,x</a:t>
            </a:r>
            <a:r>
              <a:rPr lang="en-US" altLang="ko-KR" sz="2400" dirty="0">
                <a:ea typeface="굴림" pitchFamily="50" charset="-127"/>
              </a:rPr>
              <a:t>)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endParaRPr lang="en-US" altLang="ko-KR" sz="2000" dirty="0" smtClean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A </a:t>
            </a:r>
            <a:r>
              <a:rPr lang="en-US" altLang="ko-KR" sz="2000" dirty="0">
                <a:ea typeface="굴림" pitchFamily="50" charset="-127"/>
              </a:rPr>
              <a:t>new property can be defined as the inverse of an existing </a:t>
            </a:r>
            <a:r>
              <a:rPr lang="en-US" altLang="ko-KR" sz="2000" dirty="0" smtClean="0">
                <a:ea typeface="굴림" pitchFamily="50" charset="-127"/>
              </a:rPr>
              <a:t>property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4464496" cy="851378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hasChild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owl:inverseOf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partOf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5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800" dirty="0" smtClean="0">
                <a:ea typeface="굴림" pitchFamily="50" charset="-127"/>
              </a:rPr>
              <a:t>[5/5</a:t>
            </a:r>
            <a:r>
              <a:rPr lang="en-US" altLang="ko-KR" sz="2800" dirty="0">
                <a:ea typeface="굴림" pitchFamily="50" charset="-127"/>
              </a:rPr>
              <a:t>]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58C6-66F4-4399-9FBF-3D11395FA1C8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InverseFunctionalProperty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P(</a:t>
            </a:r>
            <a:r>
              <a:rPr lang="en-US" altLang="ko-KR" sz="2400" dirty="0" err="1">
                <a:ea typeface="굴림" pitchFamily="50" charset="-127"/>
              </a:rPr>
              <a:t>y,x</a:t>
            </a:r>
            <a:r>
              <a:rPr lang="en-US" altLang="ko-KR" sz="2400" dirty="0">
                <a:ea typeface="굴림" pitchFamily="50" charset="-127"/>
              </a:rPr>
              <a:t>) &amp; P(</a:t>
            </a:r>
            <a:r>
              <a:rPr lang="en-US" altLang="ko-KR" sz="2400" dirty="0" err="1">
                <a:ea typeface="굴림" pitchFamily="50" charset="-127"/>
              </a:rPr>
              <a:t>z,x</a:t>
            </a:r>
            <a:r>
              <a:rPr lang="en-US" altLang="ko-KR" sz="2400" dirty="0">
                <a:ea typeface="굴림" pitchFamily="50" charset="-127"/>
              </a:rPr>
              <a:t>) implies y = z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 smtClean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Combines the logic of both the inverse and the </a:t>
            </a:r>
            <a:r>
              <a:rPr lang="en-US" altLang="ko-KR" sz="2000" dirty="0" err="1" smtClean="0">
                <a:ea typeface="굴림" pitchFamily="50" charset="-127"/>
              </a:rPr>
              <a:t>FunctionalProperty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4464496" cy="2359483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partOf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=“&amp;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owl;FunctionalProperty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childOf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=“&amp;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owl;InverseFunctionalProperty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owl:inverseOf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partOf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owl:ObjectProperty</a:t>
            </a:r>
            <a:r>
              <a:rPr kumimoji="1" lang="en-US" altLang="ko-KR" sz="1400" dirty="0" smtClean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3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Restrictions </a:t>
            </a:r>
            <a:r>
              <a:rPr lang="en-US" altLang="ko-KR" sz="2800" dirty="0">
                <a:solidFill>
                  <a:prstClr val="white"/>
                </a:solidFill>
                <a:ea typeface="굴림" pitchFamily="50" charset="-127"/>
              </a:rPr>
              <a:t>[</a:t>
            </a:r>
            <a:r>
              <a:rPr lang="en-US" altLang="ko-KR" sz="2800" dirty="0" smtClean="0">
                <a:solidFill>
                  <a:prstClr val="white"/>
                </a:solidFill>
                <a:ea typeface="굴림" pitchFamily="50" charset="-127"/>
              </a:rPr>
              <a:t>1/3]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36D1-FCBC-4246-82CA-80DE67955444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9685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50" charset="-127"/>
              </a:rPr>
              <a:t>allValuesFrom</a:t>
            </a: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50" charset="-127"/>
              </a:rPr>
              <a:t>Restricting values for the property to </a:t>
            </a:r>
            <a:r>
              <a:rPr lang="en-US" altLang="ko-KR" sz="1800" dirty="0" err="1">
                <a:ea typeface="굴림" pitchFamily="50" charset="-127"/>
              </a:rPr>
              <a:t>MovementType</a:t>
            </a:r>
            <a:r>
              <a:rPr lang="en-US" altLang="ko-KR" sz="1800" dirty="0">
                <a:ea typeface="굴림" pitchFamily="50" charset="-127"/>
              </a:rPr>
              <a:t> values </a:t>
            </a:r>
            <a:r>
              <a:rPr lang="en-US" altLang="ko-KR" sz="1800" dirty="0" smtClean="0">
                <a:ea typeface="굴림" pitchFamily="50" charset="-127"/>
              </a:rPr>
              <a:t>only</a:t>
            </a:r>
            <a:endParaRPr lang="en-US" altLang="ko-KR" sz="18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50" charset="-127"/>
              </a:rPr>
              <a:t>someValuesFrom</a:t>
            </a:r>
            <a:r>
              <a:rPr lang="en-US" altLang="ko-KR" sz="2000" dirty="0">
                <a:ea typeface="굴림" pitchFamily="50" charset="-127"/>
              </a:rPr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	a less restricted version of </a:t>
            </a:r>
            <a:r>
              <a:rPr lang="en-US" altLang="ko-KR" sz="2000" dirty="0" err="1">
                <a:ea typeface="굴림" pitchFamily="50" charset="-127"/>
              </a:rPr>
              <a:t>allValuesFrom</a:t>
            </a:r>
            <a:r>
              <a:rPr lang="en-US" altLang="ko-KR" sz="2000" dirty="0">
                <a:ea typeface="굴림" pitchFamily="50" charset="-127"/>
              </a:rPr>
              <a:t>, used to specify that at least one of the properties restricted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8411" y="1412776"/>
            <a:ext cx="4464496" cy="2876548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ResourceMovement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owl:Restriction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owl:onProperty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=“#reason”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owl:allValuesFrom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MovementType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&lt;owl:/Restriction&gt;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Restrictions </a:t>
            </a:r>
            <a:r>
              <a:rPr lang="en-US" altLang="ko-KR" sz="2800" dirty="0" smtClean="0">
                <a:solidFill>
                  <a:prstClr val="white"/>
                </a:solidFill>
                <a:ea typeface="굴림" pitchFamily="50" charset="-127"/>
              </a:rPr>
              <a:t>[2/3]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FC-52E1-4645-A7CF-26505B3C9E9E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752528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cardinality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Cardinality indicates the </a:t>
            </a:r>
            <a:r>
              <a:rPr lang="en-US" altLang="ko-KR" sz="2000" b="1" u="sng" dirty="0">
                <a:ea typeface="굴림" pitchFamily="50" charset="-127"/>
              </a:rPr>
              <a:t>exact</a:t>
            </a:r>
            <a:r>
              <a:rPr lang="en-US" altLang="ko-KR" sz="2000" dirty="0">
                <a:ea typeface="굴림" pitchFamily="50" charset="-127"/>
              </a:rPr>
              <a:t> number of individual instances of a property allowed within a </a:t>
            </a:r>
            <a:r>
              <a:rPr lang="en-US" altLang="ko-KR" sz="2000" dirty="0" smtClean="0">
                <a:ea typeface="굴림" pitchFamily="50" charset="-127"/>
              </a:rPr>
              <a:t>class</a:t>
            </a:r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For OWL Full, </a:t>
            </a:r>
            <a:r>
              <a:rPr lang="en-US" altLang="ko-KR" sz="2000" dirty="0" err="1">
                <a:ea typeface="굴림" pitchFamily="50" charset="-127"/>
              </a:rPr>
              <a:t>owl:maxCardinality</a:t>
            </a:r>
            <a:r>
              <a:rPr lang="en-US" altLang="ko-KR" sz="2000" dirty="0">
                <a:ea typeface="굴림" pitchFamily="50" charset="-127"/>
              </a:rPr>
              <a:t>, </a:t>
            </a:r>
            <a:r>
              <a:rPr lang="en-US" altLang="ko-KR" sz="2000" dirty="0" err="1">
                <a:ea typeface="굴림" pitchFamily="50" charset="-127"/>
              </a:rPr>
              <a:t>owl:minCardinality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8410" y="1521371"/>
            <a:ext cx="4753670" cy="2402572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ResourceMovement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owl:Restriction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owl:onProperty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movementType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owl:cardinality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&gt;1&lt;/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owl:cardinality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&lt;owl:/Restriction&gt;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Outline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ea typeface="굴림" pitchFamily="50" charset="-127"/>
              </a:rPr>
              <a:t>Introduction</a:t>
            </a:r>
          </a:p>
          <a:p>
            <a:r>
              <a:rPr lang="en-US" altLang="ko-KR" dirty="0">
                <a:ea typeface="굴림" pitchFamily="50" charset="-127"/>
              </a:rPr>
              <a:t>Why Ontology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r>
              <a:rPr lang="en-US" altLang="ko-KR" dirty="0">
                <a:ea typeface="굴림" pitchFamily="50" charset="-127"/>
              </a:rPr>
              <a:t>OWL Use Cases &amp; </a:t>
            </a:r>
            <a:r>
              <a:rPr lang="en-US" altLang="ko-KR" dirty="0" smtClean="0">
                <a:ea typeface="굴림" pitchFamily="50" charset="-127"/>
              </a:rPr>
              <a:t>Requirement</a:t>
            </a:r>
          </a:p>
          <a:p>
            <a:r>
              <a:rPr lang="en-US" altLang="ko-KR" dirty="0" smtClean="0">
                <a:ea typeface="굴림" pitchFamily="50" charset="-127"/>
              </a:rPr>
              <a:t>OWL Specifications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OWL </a:t>
            </a:r>
            <a:r>
              <a:rPr lang="en-US" altLang="ko-KR" dirty="0">
                <a:ea typeface="굴림" pitchFamily="50" charset="-127"/>
              </a:rPr>
              <a:t>Guide </a:t>
            </a:r>
            <a:r>
              <a:rPr lang="en-US" altLang="ko-KR" dirty="0" smtClean="0">
                <a:ea typeface="굴림" pitchFamily="50" charset="-127"/>
              </a:rPr>
              <a:t>1.0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OWL Abstract Syntax &amp; </a:t>
            </a:r>
            <a:r>
              <a:rPr lang="en-US" altLang="ko-KR" dirty="0" smtClean="0">
                <a:ea typeface="굴림" pitchFamily="50" charset="-127"/>
              </a:rPr>
              <a:t>Semantics</a:t>
            </a:r>
          </a:p>
          <a:p>
            <a:r>
              <a:rPr lang="en-US" altLang="ko-KR" dirty="0">
                <a:ea typeface="굴림" pitchFamily="50" charset="-127"/>
              </a:rPr>
              <a:t>Basic Constructs of </a:t>
            </a:r>
            <a:r>
              <a:rPr lang="en-US" altLang="ko-KR" dirty="0" smtClean="0">
                <a:ea typeface="굴림" pitchFamily="50" charset="-127"/>
              </a:rPr>
              <a:t>OWL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OWL Header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OWL Classes and Individuals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OWL Simple Properties and Complex Data Types</a:t>
            </a:r>
          </a:p>
          <a:p>
            <a:r>
              <a:rPr lang="en-US" altLang="ko-KR" dirty="0" smtClean="0">
                <a:ea typeface="굴림" pitchFamily="50" charset="-127"/>
              </a:rPr>
              <a:t>Bits of Knowledge: More Complex OWL Construct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Property characteristics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Property restrictions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Complex Classes</a:t>
            </a:r>
          </a:p>
          <a:p>
            <a:r>
              <a:rPr lang="en-US" altLang="ko-KR" dirty="0" smtClean="0">
                <a:ea typeface="굴림" pitchFamily="50" charset="-127"/>
              </a:rPr>
              <a:t>The Complementary Nature of RDF and OWL</a:t>
            </a:r>
          </a:p>
          <a:p>
            <a:r>
              <a:rPr lang="en-US" altLang="ko-KR" dirty="0" smtClean="0">
                <a:ea typeface="굴림" pitchFamily="50" charset="-127"/>
              </a:rPr>
              <a:t>Ontology Tools: Editors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Protégé</a:t>
            </a:r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9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Restrictions </a:t>
            </a:r>
            <a:r>
              <a:rPr lang="en-US" altLang="ko-KR" sz="2800" dirty="0" smtClean="0">
                <a:solidFill>
                  <a:prstClr val="white"/>
                </a:solidFill>
                <a:ea typeface="굴림" pitchFamily="50" charset="-127"/>
              </a:rPr>
              <a:t>[3/3]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29BB-9E83-404F-BEEB-95F11AC3A03B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hasValue</a:t>
            </a:r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Used </a:t>
            </a:r>
            <a:r>
              <a:rPr lang="en-US" altLang="ko-KR" sz="2000" dirty="0">
                <a:ea typeface="굴림" pitchFamily="50" charset="-127"/>
              </a:rPr>
              <a:t>with a class to differentiate those with properties from a specific </a:t>
            </a:r>
            <a:r>
              <a:rPr lang="en-US" altLang="ko-KR" sz="2000" dirty="0" smtClean="0">
                <a:ea typeface="굴림" pitchFamily="50" charset="-127"/>
              </a:rPr>
              <a:t>range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4753669" cy="2144039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ResourceMovement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owl:Restriction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owl:onProperty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movementType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owl:hasValue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MovementType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&lt;owl:/Restriction&gt;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 smtClean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5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800" dirty="0">
                <a:solidFill>
                  <a:prstClr val="white"/>
                </a:solidFill>
                <a:ea typeface="굴림" pitchFamily="50" charset="-127"/>
              </a:rPr>
              <a:t>[1/5]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: Intersection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3742-A53C-4B89-B429-1CA2621CD289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1699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intersectionOf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In case of an intersection of a class and one or more </a:t>
            </a:r>
            <a:r>
              <a:rPr lang="en-US" altLang="ko-KR" sz="2000" dirty="0" smtClean="0">
                <a:ea typeface="굴림" pitchFamily="50" charset="-127"/>
              </a:rPr>
              <a:t>properties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4753669" cy="2402572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XMLResource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owl:intersectionOf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rdf:parseType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=“Collection”&gt;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rdf:about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owl:Restriction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owl:onProperty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hasFormat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owl:hasValue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=“#XML”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&lt;owl:/Restriction&gt;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owl:intersectionOf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 smtClean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1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800" dirty="0" smtClean="0">
                <a:solidFill>
                  <a:prstClr val="white"/>
                </a:solidFill>
                <a:ea typeface="굴림" pitchFamily="50" charset="-127"/>
              </a:rPr>
              <a:t>[2/5</a:t>
            </a:r>
            <a:r>
              <a:rPr lang="en-US" altLang="ko-KR" sz="2800" dirty="0">
                <a:solidFill>
                  <a:prstClr val="white"/>
                </a:solidFill>
                <a:ea typeface="굴림" pitchFamily="50" charset="-127"/>
              </a:rPr>
              <a:t>]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: Union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E5AA-4B84-4B20-8656-143BBA9B1F1C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unionOf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Creates </a:t>
            </a:r>
            <a:r>
              <a:rPr lang="en-US" altLang="ko-KR" sz="2000" dirty="0">
                <a:ea typeface="굴림" pitchFamily="50" charset="-127"/>
              </a:rPr>
              <a:t>a class whose members combine the properties of both classes being </a:t>
            </a:r>
            <a:r>
              <a:rPr lang="en-US" altLang="ko-KR" sz="2000" dirty="0" smtClean="0">
                <a:ea typeface="굴림" pitchFamily="50" charset="-127"/>
              </a:rPr>
              <a:t>joined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4753669" cy="1626975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WebpageResource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owl:unionOf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rdf:parseType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=“Collection”&gt;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rdf:about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XMLResource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rdf:about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HTMLResource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owl:unionOf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 smtClean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2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800" dirty="0" smtClean="0">
                <a:solidFill>
                  <a:prstClr val="white"/>
                </a:solidFill>
                <a:ea typeface="굴림" pitchFamily="50" charset="-127"/>
              </a:rPr>
              <a:t>[3/5</a:t>
            </a:r>
            <a:r>
              <a:rPr lang="en-US" altLang="ko-KR" sz="2800" dirty="0">
                <a:solidFill>
                  <a:prstClr val="white"/>
                </a:solidFill>
                <a:ea typeface="굴림" pitchFamily="50" charset="-127"/>
              </a:rPr>
              <a:t>]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: Complement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E6D7-3C60-407C-8199-28201A7DC1F8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1701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complementOf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Creates </a:t>
            </a:r>
            <a:r>
              <a:rPr lang="en-US" altLang="ko-KR" sz="2000" dirty="0">
                <a:ea typeface="굴림" pitchFamily="50" charset="-127"/>
              </a:rPr>
              <a:t>a class that consists of all members of a specific domain that do not belong to a specific </a:t>
            </a:r>
            <a:r>
              <a:rPr lang="en-US" altLang="ko-KR" sz="2000" dirty="0" smtClean="0">
                <a:ea typeface="굴림" pitchFamily="50" charset="-127"/>
              </a:rPr>
              <a:t>class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5025405" cy="1109910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WebResource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NotWebPage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owl:complementOf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WebpageResource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 smtClean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4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800" dirty="0" smtClean="0">
                <a:solidFill>
                  <a:prstClr val="white"/>
                </a:solidFill>
                <a:ea typeface="굴림" pitchFamily="50" charset="-127"/>
              </a:rPr>
              <a:t>[4/5</a:t>
            </a:r>
            <a:r>
              <a:rPr lang="en-US" altLang="ko-KR" sz="2800" dirty="0">
                <a:solidFill>
                  <a:prstClr val="white"/>
                </a:solidFill>
                <a:ea typeface="굴림" pitchFamily="50" charset="-127"/>
              </a:rPr>
              <a:t>]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: Enumeration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EB09-D566-4FAD-84B3-914BF9AD35A3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1702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oneOf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An </a:t>
            </a:r>
            <a:r>
              <a:rPr lang="en-US" altLang="ko-KR" sz="2000" dirty="0">
                <a:ea typeface="굴림" pitchFamily="50" charset="-127"/>
              </a:rPr>
              <a:t>enumeration is a class with a predetermined, closed set of </a:t>
            </a:r>
            <a:r>
              <a:rPr lang="en-US" altLang="ko-KR" sz="2000" dirty="0" smtClean="0">
                <a:ea typeface="굴림" pitchFamily="50" charset="-127"/>
              </a:rPr>
              <a:t>members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5025405" cy="2144039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GraphicResource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owl:oneOf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rdf:parseType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=“Collection”&gt;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owl:Thing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rdf:about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=“#JPEG”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owl:Thing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rdf:about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=“#PNG”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owl:Thing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rdf:about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=“#GIF”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owl:oneOf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 smtClean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4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800" dirty="0" smtClean="0">
                <a:solidFill>
                  <a:prstClr val="white"/>
                </a:solidFill>
                <a:ea typeface="굴림" pitchFamily="50" charset="-127"/>
              </a:rPr>
              <a:t>[5/5</a:t>
            </a:r>
            <a:r>
              <a:rPr lang="en-US" altLang="ko-KR" sz="2800" dirty="0">
                <a:solidFill>
                  <a:prstClr val="white"/>
                </a:solidFill>
                <a:ea typeface="굴림" pitchFamily="50" charset="-127"/>
              </a:rPr>
              <a:t>]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: Disjoint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B251-0AE9-4B00-A991-87298DE82F98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1703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disjointWith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Lists </a:t>
            </a:r>
            <a:r>
              <a:rPr lang="en-US" altLang="ko-KR" sz="2000" dirty="0">
                <a:ea typeface="굴림" pitchFamily="50" charset="-127"/>
              </a:rPr>
              <a:t>all of the classes that a particular class is guaranteed not to be a member </a:t>
            </a:r>
            <a:r>
              <a:rPr lang="en-US" altLang="ko-KR" sz="2000" dirty="0" smtClean="0">
                <a:ea typeface="굴림" pitchFamily="50" charset="-127"/>
              </a:rPr>
              <a:t>of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5025405" cy="1368442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TextFile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rdfs:subClassOf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owl:disjointWith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GraphicResource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owl:disjointWith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=“#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VideoResource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owl:Class</a:t>
            </a:r>
            <a:r>
              <a:rPr kumimoji="1" lang="en-US" altLang="ko-KR" sz="1400" dirty="0" smtClean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5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A805-161B-4CD6-A0D6-0BDD851CD0F3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The Complementary Nature of RDF &amp; OWL</a:t>
            </a:r>
          </a:p>
        </p:txBody>
      </p:sp>
      <p:sp>
        <p:nvSpPr>
          <p:cNvPr id="170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When to use RDF &amp; RDFS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If you’re defining a fairly simple vocabulary primarily for your own use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If you’re concerned primarily with the striped nature of RDF/XML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When to use OWL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If you’re documenting a model of a specific domain and you hope to encourage others to use it and be able to use the data to make sophisticated </a:t>
            </a:r>
            <a:r>
              <a:rPr lang="en-US" altLang="ko-KR" dirty="0" smtClean="0">
                <a:ea typeface="굴림" pitchFamily="50" charset="-127"/>
              </a:rPr>
              <a:t>queries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F30B-2162-4BD4-B59B-B9E0E589D57B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Ontology Tools : Editors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Protégé</a:t>
            </a: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725613"/>
            <a:ext cx="48482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C1CC-9F87-4BED-ACF3-20C701641519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1709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09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4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93B3-9CCC-4EA9-9A39-51A882CC40C0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1710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0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9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AE00-0DB5-4310-8E40-9579A43AA002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Introduction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An </a:t>
            </a:r>
            <a:r>
              <a:rPr lang="en-US" altLang="ko-KR" b="1" i="1" dirty="0">
                <a:ea typeface="굴림" pitchFamily="50" charset="-127"/>
              </a:rPr>
              <a:t>ontology</a:t>
            </a:r>
            <a:r>
              <a:rPr lang="en-US" altLang="ko-KR" dirty="0">
                <a:ea typeface="굴림" pitchFamily="50" charset="-127"/>
              </a:rPr>
              <a:t> formally defines a common set of terms that are used to describe and represent a </a:t>
            </a:r>
            <a:r>
              <a:rPr lang="en-US" altLang="ko-KR" dirty="0" smtClean="0">
                <a:ea typeface="굴림" pitchFamily="50" charset="-127"/>
              </a:rPr>
              <a:t>domain</a:t>
            </a:r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If (RDF </a:t>
            </a:r>
            <a:r>
              <a:rPr lang="ko-KR" altLang="en-US" dirty="0">
                <a:ea typeface="굴림" pitchFamily="50" charset="-127"/>
              </a:rPr>
              <a:t>→ </a:t>
            </a:r>
            <a:r>
              <a:rPr lang="en-US" altLang="ko-KR" dirty="0">
                <a:ea typeface="굴림" pitchFamily="50" charset="-127"/>
              </a:rPr>
              <a:t>relational data </a:t>
            </a:r>
            <a:r>
              <a:rPr lang="en-US" altLang="ko-KR" dirty="0" smtClean="0">
                <a:ea typeface="굴림" pitchFamily="50" charset="-127"/>
              </a:rPr>
              <a:t>model) and (</a:t>
            </a:r>
            <a:r>
              <a:rPr lang="en-US" altLang="ko-KR" dirty="0" smtClean="0">
                <a:ea typeface="굴림" pitchFamily="50" charset="-127"/>
              </a:rPr>
              <a:t>SQL </a:t>
            </a:r>
            <a:r>
              <a:rPr lang="ko-KR" altLang="en-US" dirty="0" smtClean="0">
                <a:ea typeface="굴림" pitchFamily="50" charset="-127"/>
              </a:rPr>
              <a:t>→ </a:t>
            </a:r>
            <a:r>
              <a:rPr lang="en-US" altLang="ko-KR" dirty="0" smtClean="0">
                <a:ea typeface="굴림" pitchFamily="50" charset="-127"/>
              </a:rPr>
              <a:t>RDF/XML), then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Ontologies built on RDF/XML </a:t>
            </a:r>
            <a:r>
              <a:rPr lang="ko-KR" altLang="en-US" dirty="0" smtClean="0">
                <a:ea typeface="굴림" pitchFamily="50" charset="-127"/>
              </a:rPr>
              <a:t>→   </a:t>
            </a:r>
            <a:r>
              <a:rPr lang="en-US" altLang="ko-KR" dirty="0" smtClean="0">
                <a:ea typeface="굴림" pitchFamily="50" charset="-127"/>
              </a:rPr>
              <a:t>large architected business 						applications</a:t>
            </a:r>
          </a:p>
          <a:p>
            <a:endParaRPr lang="en-US" altLang="ko-KR" dirty="0">
              <a:ea typeface="굴림" pitchFamily="50" charset="-127"/>
            </a:endParaRPr>
          </a:p>
          <a:p>
            <a:pPr lvl="4"/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5894-0D89-4A54-BAB2-BB55A965CECA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1711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1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5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977-3A67-49EE-8921-2B3FF96A09A7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1712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2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FC43-4578-4A19-811B-8095076C90F4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17131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3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0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7916-F09A-4799-B39E-47E9FC40753D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1714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4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7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CFF0-B413-4F4A-929A-B56A9DCD637C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1715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5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7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8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ED6-1B74-433E-A726-7BAC24C43F9C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1716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6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4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AC6-232C-4573-89F8-D862D75C6ABB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7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2000-98F7-47FB-8AEB-905E926BE0DF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1718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8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0A79-0C4D-42A2-98E8-222F9532DE58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1719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9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AED-48C0-45A7-A322-ED1A71D59891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1720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20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9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395-BDB4-47AC-96AC-31C7A31233F1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Why Ontology?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RDFS Vs. OWL (Web Ontology Language)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RDFS imposes fairly loose constraints on </a:t>
            </a:r>
            <a:r>
              <a:rPr lang="en-US" altLang="ko-KR" dirty="0" smtClean="0">
                <a:ea typeface="굴림" pitchFamily="50" charset="-127"/>
              </a:rPr>
              <a:t>vocabularies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OWL adds additional constraints that increase the accuracy of implementations of a given </a:t>
            </a:r>
            <a:r>
              <a:rPr lang="en-US" altLang="ko-KR" dirty="0" smtClean="0">
                <a:ea typeface="굴림" pitchFamily="50" charset="-127"/>
              </a:rPr>
              <a:t>vocabulary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OWL allows additional information to be inferred about the </a:t>
            </a:r>
            <a:r>
              <a:rPr lang="en-US" altLang="ko-KR" dirty="0" smtClean="0">
                <a:ea typeface="굴림" pitchFamily="50" charset="-127"/>
              </a:rPr>
              <a:t>data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RDFS provides properties, such as </a:t>
            </a:r>
            <a:r>
              <a:rPr lang="en-US" altLang="ko-KR" i="1" dirty="0" err="1">
                <a:ea typeface="굴림" pitchFamily="50" charset="-127"/>
              </a:rPr>
              <a:t>subClassOf</a:t>
            </a:r>
            <a:r>
              <a:rPr lang="en-US" altLang="ko-KR" dirty="0">
                <a:ea typeface="굴림" pitchFamily="50" charset="-127"/>
              </a:rPr>
              <a:t>, that define relationship between two </a:t>
            </a:r>
            <a:r>
              <a:rPr lang="en-US" altLang="ko-KR" dirty="0" smtClean="0">
                <a:ea typeface="굴림" pitchFamily="50" charset="-127"/>
              </a:rPr>
              <a:t>classes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OWL can add additional class characteristics , such as </a:t>
            </a:r>
            <a:r>
              <a:rPr lang="en-US" altLang="ko-KR" i="1" dirty="0">
                <a:ea typeface="굴림" pitchFamily="50" charset="-127"/>
              </a:rPr>
              <a:t>uniqueness</a:t>
            </a:r>
            <a:r>
              <a:rPr lang="en-US" altLang="ko-KR" dirty="0">
                <a:ea typeface="굴림" pitchFamily="50" charset="-127"/>
              </a:rPr>
              <a:t>, that aren’t defined within </a:t>
            </a:r>
            <a:r>
              <a:rPr lang="en-US" altLang="ko-KR" dirty="0" smtClean="0">
                <a:ea typeface="굴림" pitchFamily="50" charset="-127"/>
              </a:rPr>
              <a:t>RDFS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lvl="4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3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868-9E32-4107-B172-8D3F146D8705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OWL Use Cases &amp; Requirement</a:t>
            </a: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Ontology </a:t>
            </a:r>
            <a:r>
              <a:rPr lang="en-US" altLang="ko-KR" dirty="0">
                <a:ea typeface="굴림" pitchFamily="50" charset="-127"/>
              </a:rPr>
              <a:t>encompasses four concepts :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Classes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Relationships between classes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Properties of classes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Constraints on relationships between the classes and properties of the classes</a:t>
            </a:r>
          </a:p>
        </p:txBody>
      </p:sp>
    </p:spTree>
    <p:extLst>
      <p:ext uri="{BB962C8B-B14F-4D97-AF65-F5344CB8AC3E}">
        <p14:creationId xmlns:p14="http://schemas.microsoft.com/office/powerpoint/2010/main" val="10132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9AB-9DE3-4B2B-AC7A-A32427DAEDCB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>
                <a:ea typeface="굴림" pitchFamily="50" charset="-127"/>
              </a:rPr>
              <a:t>OWL Specifications</a:t>
            </a:r>
            <a:br>
              <a:rPr lang="en-US" altLang="ko-KR" sz="2200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OWL </a:t>
            </a:r>
            <a:r>
              <a:rPr lang="en-US" altLang="ko-KR" dirty="0">
                <a:ea typeface="굴림" pitchFamily="50" charset="-127"/>
              </a:rPr>
              <a:t>Guide 1.0</a:t>
            </a: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“An ontology differs from an XML schema in that it is a knowledge representation, not a message </a:t>
            </a:r>
            <a:r>
              <a:rPr lang="en-US" altLang="ko-KR" dirty="0" smtClean="0">
                <a:ea typeface="굴림" pitchFamily="50" charset="-127"/>
              </a:rPr>
              <a:t>format”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3 different types of OWL :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OWL Lite : simple classifications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OWL DL (Description Logics) : more complex ontologies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OWL Full : full support for maximum freedom of RDF </a:t>
            </a:r>
          </a:p>
        </p:txBody>
      </p:sp>
    </p:spTree>
    <p:extLst>
      <p:ext uri="{BB962C8B-B14F-4D97-AF65-F5344CB8AC3E}">
        <p14:creationId xmlns:p14="http://schemas.microsoft.com/office/powerpoint/2010/main" val="42933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FF3-8797-4611-9EB0-699B98CF11E9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pitchFamily="50" charset="-127"/>
              </a:rPr>
              <a:t>OWL Specifications</a:t>
            </a:r>
            <a:r>
              <a:rPr lang="en-US" altLang="ko-KR" sz="3200" dirty="0">
                <a:ea typeface="굴림" pitchFamily="50" charset="-127"/>
              </a:rPr>
              <a:t/>
            </a:r>
            <a:br>
              <a:rPr lang="en-US" altLang="ko-KR" sz="3200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OWL </a:t>
            </a:r>
            <a:r>
              <a:rPr lang="en-US" altLang="ko-KR" dirty="0">
                <a:ea typeface="굴림" pitchFamily="50" charset="-127"/>
              </a:rPr>
              <a:t>Abstract Syntax &amp; Semantics</a:t>
            </a:r>
          </a:p>
        </p:txBody>
      </p:sp>
      <p:sp>
        <p:nvSpPr>
          <p:cNvPr id="167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Provides </a:t>
            </a:r>
            <a:r>
              <a:rPr lang="en-US" altLang="ko-KR" dirty="0">
                <a:ea typeface="굴림" pitchFamily="50" charset="-127"/>
              </a:rPr>
              <a:t>a semantic definition of what is a “fact” within </a:t>
            </a:r>
            <a:r>
              <a:rPr lang="en-US" altLang="ko-KR" dirty="0" smtClean="0">
                <a:ea typeface="굴림" pitchFamily="50" charset="-127"/>
              </a:rPr>
              <a:t>OWL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The formal definition of a description is 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Primarily</a:t>
            </a:r>
            <a:r>
              <a:rPr lang="en-US" altLang="ko-KR" dirty="0">
                <a:ea typeface="굴림" pitchFamily="50" charset="-127"/>
              </a:rPr>
              <a:t>, an OWL description is one of a class identifier, a property restriction, or a complex class </a:t>
            </a:r>
            <a:r>
              <a:rPr lang="en-US" altLang="ko-KR" dirty="0" smtClean="0">
                <a:ea typeface="굴림" pitchFamily="50" charset="-127"/>
              </a:rPr>
              <a:t>association</a:t>
            </a:r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9087" y="1988840"/>
            <a:ext cx="4212953" cy="1626975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 description&gt; ::=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classID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              | &lt;restriction&gt;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              |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unionOf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( {&lt;description&gt;} )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              |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intersectionOf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( {&lt;description&gt;} )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              |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complementOf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( {&lt;description&gt;} )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               |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oneOf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( {&lt;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individualID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&gt;} )</a:t>
            </a:r>
          </a:p>
        </p:txBody>
      </p:sp>
    </p:spTree>
    <p:extLst>
      <p:ext uri="{BB962C8B-B14F-4D97-AF65-F5344CB8AC3E}">
        <p14:creationId xmlns:p14="http://schemas.microsoft.com/office/powerpoint/2010/main" val="27062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Basic Constructs of OWL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E1DA-64C1-4C03-A297-86C01456EBC0}" type="slidenum">
              <a:rPr lang="ko-KR" altLang="en-US"/>
              <a:pPr/>
              <a:t>8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92125"/>
              </p:ext>
            </p:extLst>
          </p:nvPr>
        </p:nvGraphicFramePr>
        <p:xfrm>
          <a:off x="755576" y="1772816"/>
          <a:ext cx="60960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owl:Class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owl:Datatype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owl:DatatypeProperty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rdfs:domain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owl:imports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owl:ObjectProperty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owl:Ontology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rdf:Property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rdfs:range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rdfs:subClassOf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rdfs:subPropertyOf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  <a:ea typeface="굴림" pitchFamily="50" charset="-127"/>
                        </a:rPr>
                        <a:t>owl:versionInfo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071546"/>
            <a:ext cx="8793040" cy="5429288"/>
          </a:xfrm>
        </p:spPr>
        <p:txBody>
          <a:bodyPr/>
          <a:lstStyle/>
          <a:p>
            <a:r>
              <a:rPr lang="en-US" altLang="ko-KR" dirty="0" smtClean="0"/>
              <a:t>OWL elements: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5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pitchFamily="50" charset="-127"/>
              </a:rPr>
              <a:t>Basic Constructs of OWL</a:t>
            </a: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 err="1">
                <a:ea typeface="굴림" pitchFamily="50" charset="-127"/>
              </a:rPr>
              <a:t>OWL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Header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8FDE-B009-4A64-8B5A-2F055B08839E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6844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124744"/>
            <a:ext cx="8784976" cy="4457700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Outer OWL block, delimited by </a:t>
            </a:r>
            <a:r>
              <a:rPr lang="en-US" altLang="ko-KR" sz="2400" dirty="0" err="1">
                <a:ea typeface="굴림" pitchFamily="50" charset="-127"/>
              </a:rPr>
              <a:t>owl:Ontology</a:t>
            </a:r>
            <a:r>
              <a:rPr lang="en-US" altLang="ko-KR" sz="2400" dirty="0">
                <a:ea typeface="굴림" pitchFamily="50" charset="-127"/>
              </a:rPr>
              <a:t>, containing </a:t>
            </a:r>
            <a:r>
              <a:rPr lang="en-US" altLang="ko-KR" sz="2400" dirty="0" err="1">
                <a:ea typeface="굴림" pitchFamily="50" charset="-127"/>
              </a:rPr>
              <a:t>owl:versionInfo</a:t>
            </a:r>
            <a:r>
              <a:rPr lang="en-US" altLang="ko-KR" sz="2400" dirty="0">
                <a:ea typeface="굴림" pitchFamily="50" charset="-127"/>
              </a:rPr>
              <a:t> and </a:t>
            </a:r>
            <a:r>
              <a:rPr lang="en-US" altLang="ko-KR" sz="2400" dirty="0" err="1" smtClean="0">
                <a:ea typeface="굴림" pitchFamily="50" charset="-127"/>
              </a:rPr>
              <a:t>owl:imports</a:t>
            </a:r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561" y="1988840"/>
            <a:ext cx="5472608" cy="4212298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rdf:RDF</a:t>
            </a:r>
            <a:endParaRPr kumimoji="1" lang="en-US" altLang="ko-KR" sz="1400" dirty="0">
              <a:solidFill>
                <a:srgbClr val="003366"/>
              </a:solidFill>
              <a:latin typeface="Gill Sans MT" pitchFamily="34" charset="0"/>
              <a:ea typeface="굴림" pitchFamily="50" charset="-127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xmlns:psctn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=“http://burningbird.net/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postcon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xmlns:owl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=“http://www.w3.org/2002/07/owl#”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xmlns:rdf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=“http://www.w3.org/1999/02/22-rdf-syntax-ns#”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xmlns:rdfs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=“http://www.w3.org/2000/01/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-schema#”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xmlns:dc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=“http://purl.org/dc/elements/1.1/”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xmlns:xsd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=“http://www.w3.org/2000/10/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XMLSchema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#”&gt;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owl:Ontology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rdf:about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=“http://burningbird.net/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postcon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owl:comment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PostContent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Management&lt;/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owl:comment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owl:versionInfo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      $Id: Overview.html, v 1.2 2002/11/08 16:42:25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connolly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Exp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$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owl:versionInfo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dc:creator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&gt;Shelly Powers&lt;/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dc:creator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   &lt;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dc:title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PostCon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dc:title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owl:Ontology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&lt;/</a:t>
            </a:r>
            <a:r>
              <a:rPr kumimoji="1" lang="en-US" altLang="ko-KR" sz="1400" dirty="0" err="1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rdf:RDF</a:t>
            </a:r>
            <a:r>
              <a:rPr kumimoji="1" lang="en-US" altLang="ko-KR" sz="1400" dirty="0">
                <a:solidFill>
                  <a:srgbClr val="003366"/>
                </a:solidFill>
                <a:latin typeface="Gill Sans MT" pitchFamily="34" charset="0"/>
                <a:ea typeface="굴림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82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11129</TotalTime>
  <Words>1633</Words>
  <Application>Microsoft Office PowerPoint</Application>
  <PresentationFormat>화면 슬라이드 쇼(4:3)</PresentationFormat>
  <Paragraphs>467</Paragraphs>
  <Slides>39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SNU IDB Lab.</vt:lpstr>
      <vt:lpstr>Practical RDF Chapter 12.  Ontologies: RDF Business Models</vt:lpstr>
      <vt:lpstr>Outline</vt:lpstr>
      <vt:lpstr>Introduction</vt:lpstr>
      <vt:lpstr>Why Ontology?</vt:lpstr>
      <vt:lpstr>OWL Use Cases &amp; Requirement</vt:lpstr>
      <vt:lpstr>OWL Specifications OWL Guide 1.0</vt:lpstr>
      <vt:lpstr>OWL Specifications OWL Abstract Syntax &amp; Semantics</vt:lpstr>
      <vt:lpstr>Basic Constructs of OWL</vt:lpstr>
      <vt:lpstr>Basic Constructs of OWL OWL Header</vt:lpstr>
      <vt:lpstr>Basic Constructs of OWL OWL Classes &amp; Individuals</vt:lpstr>
      <vt:lpstr>Basic Constructs of OWL OWL Simple Properties</vt:lpstr>
      <vt:lpstr>Bits of Knowledge: More Complex OWL Constructs</vt:lpstr>
      <vt:lpstr>Property Characteristics [1/5]</vt:lpstr>
      <vt:lpstr>Property Characteristics [2/5]</vt:lpstr>
      <vt:lpstr>Property Characteristics [3/5]</vt:lpstr>
      <vt:lpstr>Property Characteristics [4/5]</vt:lpstr>
      <vt:lpstr>Property Characteristics [5/5]</vt:lpstr>
      <vt:lpstr>Property Restrictions [1/3]</vt:lpstr>
      <vt:lpstr>Property Restrictions [2/3]</vt:lpstr>
      <vt:lpstr>Property Restrictions [3/3]</vt:lpstr>
      <vt:lpstr>Complex Classes [1/5] : Intersection</vt:lpstr>
      <vt:lpstr>Complex Classes [2/5] : Union</vt:lpstr>
      <vt:lpstr>Complex Classes [3/5] : Complement</vt:lpstr>
      <vt:lpstr>Complex Classes [4/5] : Enumeration</vt:lpstr>
      <vt:lpstr>Complex Classes [5/5] : Disjoint</vt:lpstr>
      <vt:lpstr>The Complementary Nature of RDF &amp; OWL</vt:lpstr>
      <vt:lpstr>Ontology Tools : Editors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SimRank</dc:title>
  <dc:creator>Taikyoung Kim</dc:creator>
  <cp:lastModifiedBy>Ryan</cp:lastModifiedBy>
  <cp:revision>1209</cp:revision>
  <dcterms:created xsi:type="dcterms:W3CDTF">2006-10-05T04:04:58Z</dcterms:created>
  <dcterms:modified xsi:type="dcterms:W3CDTF">2011-07-12T14:45:26Z</dcterms:modified>
</cp:coreProperties>
</file>