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76" r:id="rId9"/>
    <p:sldId id="277" r:id="rId10"/>
    <p:sldId id="270" r:id="rId11"/>
    <p:sldId id="278" r:id="rId12"/>
    <p:sldId id="279" r:id="rId13"/>
    <p:sldId id="280" r:id="rId14"/>
    <p:sldId id="281" r:id="rId15"/>
    <p:sldId id="275" r:id="rId1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2" autoAdjust="0"/>
    <p:restoredTop sz="91647" autoAdjust="0"/>
  </p:normalViewPr>
  <p:slideViewPr>
    <p:cSldViewPr>
      <p:cViewPr varScale="1">
        <p:scale>
          <a:sx n="100" d="100"/>
          <a:sy n="100" d="100"/>
        </p:scale>
        <p:origin x="-1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4: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Functions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National </a:t>
            </a:r>
            <a:r>
              <a:rPr lang="en-US" altLang="ko-KR" dirty="0" smtClean="0"/>
              <a:t>University, </a:t>
            </a:r>
            <a:r>
              <a:rPr lang="en-US" altLang="ko-KR" dirty="0" smtClean="0"/>
              <a:t>Internet Database Laboratory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Formatting Numbers </a:t>
            </a:r>
            <a:r>
              <a:rPr lang="en-US" altLang="ko-KR" sz="2000" dirty="0" smtClean="0"/>
              <a:t>[2/2]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12" name="직선 화살표 연결선 11"/>
          <p:cNvCxnSpPr>
            <a:stCxn id="1026" idx="3"/>
            <a:endCxn id="1027" idx="1"/>
          </p:cNvCxnSpPr>
          <p:nvPr/>
        </p:nvCxnSpPr>
        <p:spPr>
          <a:xfrm>
            <a:off x="4372434" y="3645024"/>
            <a:ext cx="406331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bebop7\Desktop\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5" y="1988840"/>
            <a:ext cx="432973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ebop7\Desktop\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65" y="1988840"/>
            <a:ext cx="432973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956376" y="3212976"/>
            <a:ext cx="648072" cy="1656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Rounding Numbers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4331" y="3717032"/>
            <a:ext cx="5832648" cy="24929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select="./@file"/&gt;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name="width"&gt;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ceiling(./@w div 2)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name="height"&gt;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ceiling(./@h div 2)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372458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ceiling(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/ </a:t>
            </a:r>
            <a:r>
              <a:rPr lang="en-US" altLang="ko-KR" b="1" dirty="0" smtClean="0"/>
              <a:t>floor(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/ </a:t>
            </a:r>
            <a:r>
              <a:rPr lang="en-US" altLang="ko-KR" b="1" dirty="0" smtClean="0"/>
              <a:t>round(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)</a:t>
            </a:r>
          </a:p>
          <a:p>
            <a:pPr lvl="1"/>
            <a:r>
              <a:rPr lang="en-US" altLang="ko-KR" i="1" dirty="0"/>
              <a:t>expression</a:t>
            </a:r>
            <a:r>
              <a:rPr lang="en-US" altLang="ko-KR" dirty="0"/>
              <a:t> : contains the number to be </a:t>
            </a:r>
            <a:r>
              <a:rPr lang="en-US" altLang="ko-KR" dirty="0" smtClean="0"/>
              <a:t>formatted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Tip</a:t>
            </a:r>
          </a:p>
          <a:p>
            <a:pPr lvl="1"/>
            <a:r>
              <a:rPr lang="en-US" altLang="ko-KR" dirty="0"/>
              <a:t>When using the </a:t>
            </a:r>
            <a:r>
              <a:rPr lang="en-US" altLang="ko-KR" b="1" dirty="0"/>
              <a:t>format-number()</a:t>
            </a:r>
            <a:r>
              <a:rPr lang="en-US" altLang="ko-KR" dirty="0"/>
              <a:t>, if there are any decimal places lost, XSLT will automatically round the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2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substring-after(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, ‘</a:t>
            </a:r>
            <a:r>
              <a:rPr lang="en-US" altLang="ko-KR" i="1" dirty="0" smtClean="0"/>
              <a:t>c</a:t>
            </a:r>
            <a:r>
              <a:rPr lang="en-US" altLang="ko-KR" b="1" dirty="0" smtClean="0"/>
              <a:t>’)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substring-before(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, ‘</a:t>
            </a:r>
            <a:r>
              <a:rPr lang="en-US" altLang="ko-KR" i="1" dirty="0" smtClean="0"/>
              <a:t>c</a:t>
            </a:r>
            <a:r>
              <a:rPr lang="en-US" altLang="ko-KR" b="1" dirty="0" smtClean="0"/>
              <a:t>’)</a:t>
            </a:r>
          </a:p>
          <a:p>
            <a:pPr lvl="1"/>
            <a:r>
              <a:rPr lang="en-US" altLang="ko-KR" i="1" dirty="0"/>
              <a:t>expression</a:t>
            </a:r>
            <a:r>
              <a:rPr lang="en-US" altLang="ko-KR" dirty="0"/>
              <a:t> : contains the number to be formatted</a:t>
            </a:r>
            <a:endParaRPr lang="en-US" altLang="ko-KR" dirty="0" smtClean="0"/>
          </a:p>
          <a:p>
            <a:pPr lvl="1"/>
            <a:r>
              <a:rPr lang="en-US" altLang="ko-KR" i="1" dirty="0"/>
              <a:t>c</a:t>
            </a:r>
            <a:r>
              <a:rPr lang="en-US" altLang="ko-KR" dirty="0"/>
              <a:t> : the character after or before the substring to be </a:t>
            </a:r>
            <a:r>
              <a:rPr lang="en-US" altLang="ko-KR" dirty="0" smtClean="0"/>
              <a:t>extracted</a:t>
            </a:r>
          </a:p>
          <a:p>
            <a:endParaRPr lang="en-US" altLang="ko-KR" dirty="0"/>
          </a:p>
          <a:p>
            <a:r>
              <a:rPr lang="en-US" altLang="ko-KR" dirty="0" smtClean="0"/>
              <a:t>Tip</a:t>
            </a:r>
          </a:p>
          <a:p>
            <a:pPr lvl="1"/>
            <a:r>
              <a:rPr lang="en-US" altLang="ko-KR" b="1" dirty="0" smtClean="0"/>
              <a:t>substring(</a:t>
            </a:r>
            <a:r>
              <a:rPr lang="en-US" altLang="ko-KR" i="1" dirty="0" smtClean="0"/>
              <a:t>s</a:t>
            </a:r>
            <a:r>
              <a:rPr lang="en-US" altLang="ko-KR" b="1" dirty="0" smtClean="0"/>
              <a:t>, </a:t>
            </a:r>
            <a:r>
              <a:rPr lang="en-US" altLang="ko-KR" i="1" dirty="0" smtClean="0"/>
              <a:t>f</a:t>
            </a:r>
            <a:r>
              <a:rPr lang="en-US" altLang="ko-KR" b="1" dirty="0" smtClean="0"/>
              <a:t>, </a:t>
            </a:r>
            <a:r>
              <a:rPr lang="en-US" altLang="ko-KR" i="1" dirty="0" smtClean="0"/>
              <a:t>n</a:t>
            </a:r>
            <a:r>
              <a:rPr lang="en-US" altLang="ko-KR" b="1" dirty="0" smtClean="0"/>
              <a:t>)</a:t>
            </a:r>
          </a:p>
          <a:p>
            <a:pPr lvl="2"/>
            <a:r>
              <a:rPr lang="en-US" altLang="ko-KR" i="1" dirty="0"/>
              <a:t>s</a:t>
            </a:r>
            <a:r>
              <a:rPr lang="en-US" altLang="ko-KR" dirty="0"/>
              <a:t> : </a:t>
            </a:r>
            <a:r>
              <a:rPr lang="en-US" altLang="ko-KR" dirty="0" smtClean="0"/>
              <a:t>expression</a:t>
            </a:r>
          </a:p>
          <a:p>
            <a:pPr lvl="2"/>
            <a:r>
              <a:rPr lang="en-US" altLang="ko-KR" i="1" dirty="0"/>
              <a:t>f</a:t>
            </a:r>
            <a:r>
              <a:rPr lang="en-US" altLang="ko-KR" dirty="0"/>
              <a:t> : the position of the first character</a:t>
            </a:r>
            <a:br>
              <a:rPr lang="en-US" altLang="ko-KR" dirty="0"/>
            </a:br>
            <a:r>
              <a:rPr lang="en-US" altLang="ko-KR" dirty="0"/>
              <a:t>that you want to </a:t>
            </a:r>
            <a:r>
              <a:rPr lang="en-US" altLang="ko-KR" dirty="0" smtClean="0"/>
              <a:t>extract</a:t>
            </a:r>
          </a:p>
          <a:p>
            <a:pPr lvl="2"/>
            <a:r>
              <a:rPr lang="en-US" altLang="ko-KR" i="1" dirty="0" smtClean="0"/>
              <a:t>n</a:t>
            </a:r>
            <a:r>
              <a:rPr lang="en-US" altLang="ko-KR" dirty="0" smtClean="0"/>
              <a:t> </a:t>
            </a:r>
            <a:r>
              <a:rPr lang="en-US" altLang="ko-KR" dirty="0"/>
              <a:t>: the total number of characters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Extracting Substrings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58666" y="2996952"/>
            <a:ext cx="3833814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&lt;h2&gt;Overview&lt;/h2&gt;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&lt;table border="1"&gt;&lt;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&gt;Wonder Name&lt;/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&gt;City&lt;/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&gt;Country&lt;/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&gt;Years&lt;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/&gt;Standing&lt;/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&gt;Height&lt;/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="top"&gt;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substring-before(location, ',')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="top"&gt;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substring-after(location, ',')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0" y="291565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Changing the Case of a String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3717032"/>
            <a:ext cx="5832648" cy="19389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 align="center"&gt;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&lt;strong&gt;&lt;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translate(../name[@language='English‘],'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abcdefghijklmnopqrstuvwxyz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,'ABCDEFGHIJKLMNOPQRSTUVWXYZ')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&lt;/strong&gt;&lt;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/&gt;</a:t>
            </a:r>
          </a:p>
          <a:p>
            <a:pPr defTabSz="360000">
              <a:tabLst>
                <a:tab pos="0" algn="l"/>
              </a:tabLst>
            </a:pP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 select="../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3005" y="372458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from lower case to upper case</a:t>
            </a:r>
          </a:p>
          <a:p>
            <a:pPr lvl="1"/>
            <a:r>
              <a:rPr lang="en-US" altLang="ko-KR" b="1" dirty="0" smtClean="0"/>
              <a:t>translate(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, </a:t>
            </a:r>
            <a:r>
              <a:rPr lang="en-US" altLang="ko-KR" b="1" dirty="0"/>
              <a:t>‘</a:t>
            </a:r>
            <a:r>
              <a:rPr lang="en-US" altLang="ko-KR" i="1" dirty="0" err="1"/>
              <a:t>abcdefghijklmnopqrstuvwxyz</a:t>
            </a:r>
            <a:r>
              <a:rPr lang="en-US" altLang="ko-KR" b="1" dirty="0" smtClean="0"/>
              <a:t>’, </a:t>
            </a:r>
            <a:r>
              <a:rPr lang="en-US" altLang="ko-KR" b="1" dirty="0"/>
              <a:t>‘</a:t>
            </a:r>
            <a:r>
              <a:rPr lang="en-US" altLang="ko-KR" i="1" dirty="0" smtClean="0"/>
              <a:t>ABCDEFGHIJKLMNOPQRSTUVWXYZ</a:t>
            </a:r>
            <a:r>
              <a:rPr lang="en-US" altLang="ko-KR" b="1" dirty="0" smtClean="0"/>
              <a:t>’)</a:t>
            </a:r>
          </a:p>
          <a:p>
            <a:pPr lvl="2"/>
            <a:r>
              <a:rPr lang="en-US" altLang="ko-KR" i="1" dirty="0"/>
              <a:t>expression</a:t>
            </a:r>
            <a:r>
              <a:rPr lang="en-US" altLang="ko-KR" dirty="0"/>
              <a:t> : contains the number to be </a:t>
            </a:r>
            <a:r>
              <a:rPr lang="en-US" altLang="ko-KR" dirty="0" smtClean="0"/>
              <a:t>formatted</a:t>
            </a:r>
          </a:p>
          <a:p>
            <a:pPr lvl="2"/>
            <a:r>
              <a:rPr lang="en-US" altLang="ko-KR" b="1" dirty="0"/>
              <a:t>‘</a:t>
            </a:r>
            <a:r>
              <a:rPr lang="en-US" altLang="ko-KR" i="1" dirty="0" err="1"/>
              <a:t>abcdefghijklmnopqrstuvwxyz</a:t>
            </a:r>
            <a:r>
              <a:rPr lang="en-US" altLang="ko-KR" b="1" dirty="0" smtClean="0"/>
              <a:t>’</a:t>
            </a:r>
            <a:r>
              <a:rPr lang="en-US" altLang="ko-KR" dirty="0" smtClean="0"/>
              <a:t> : lower case alphabets</a:t>
            </a:r>
          </a:p>
          <a:p>
            <a:pPr lvl="2"/>
            <a:r>
              <a:rPr lang="en-US" altLang="ko-KR" b="1" dirty="0"/>
              <a:t>‘</a:t>
            </a:r>
            <a:r>
              <a:rPr lang="en-US" altLang="ko-KR" i="1" dirty="0"/>
              <a:t>ABCDEFGHIJKLMNOPQRSTUVWXYZ</a:t>
            </a:r>
            <a:r>
              <a:rPr lang="en-US" altLang="ko-KR" b="1" dirty="0" smtClean="0"/>
              <a:t>’</a:t>
            </a:r>
            <a:r>
              <a:rPr lang="en-US" altLang="ko-KR" dirty="0" smtClean="0"/>
              <a:t> : upper case alphabets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7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Totaling Values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2780928"/>
            <a:ext cx="5832648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="top" align="right"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colspan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="4"&gt;Average Height: &lt;/td&gt;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="top"&gt;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format-number(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sum(/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/wonder/height)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div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count(/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/wonder/height[.!=0]),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'##0.0')" 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ft&lt;/td&gt;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8989" y="278847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sum(</a:t>
            </a:r>
            <a:r>
              <a:rPr lang="en-US" altLang="ko-KR" i="1" dirty="0" smtClean="0"/>
              <a:t>path</a:t>
            </a:r>
            <a:r>
              <a:rPr lang="en-US" altLang="ko-KR" b="1" dirty="0" smtClean="0"/>
              <a:t>)</a:t>
            </a:r>
          </a:p>
          <a:p>
            <a:pPr lvl="1"/>
            <a:r>
              <a:rPr lang="en-US" altLang="ko-KR" i="1" dirty="0" smtClean="0"/>
              <a:t>path</a:t>
            </a:r>
            <a:r>
              <a:rPr lang="en-US" altLang="ko-KR" dirty="0" smtClean="0"/>
              <a:t> : </a:t>
            </a:r>
            <a:r>
              <a:rPr lang="en-US" altLang="ko-KR" dirty="0"/>
              <a:t>the path to the node set whose nodes should be totaled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Functions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Node Functions</a:t>
            </a:r>
          </a:p>
          <a:p>
            <a:pPr lvl="1"/>
            <a:r>
              <a:rPr lang="en-US" altLang="ko-KR" b="1" dirty="0" smtClean="0"/>
              <a:t>name(</a:t>
            </a:r>
            <a:r>
              <a:rPr lang="en-US" altLang="ko-KR" i="1" dirty="0" smtClean="0"/>
              <a:t>node-set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: returns the first node in the specified </a:t>
            </a:r>
            <a:r>
              <a:rPr lang="en-US" altLang="ko-KR" i="1" dirty="0" smtClean="0"/>
              <a:t>node-set</a:t>
            </a:r>
          </a:p>
          <a:p>
            <a:pPr lvl="1"/>
            <a:r>
              <a:rPr lang="en-US" altLang="ko-KR" b="1" dirty="0" smtClean="0"/>
              <a:t>id(</a:t>
            </a:r>
            <a:r>
              <a:rPr lang="en-US" altLang="ko-KR" i="1" dirty="0" smtClean="0"/>
              <a:t>id-</a:t>
            </a:r>
            <a:r>
              <a:rPr lang="en-US" altLang="ko-KR" i="1" dirty="0" err="1" smtClean="0"/>
              <a:t>str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: returns all the elements that an ID equal to </a:t>
            </a:r>
            <a:r>
              <a:rPr lang="en-US" altLang="ko-KR" i="1" dirty="0" smtClean="0"/>
              <a:t>id-</a:t>
            </a:r>
            <a:r>
              <a:rPr lang="en-US" altLang="ko-KR" i="1" dirty="0" err="1" smtClean="0"/>
              <a:t>str</a:t>
            </a:r>
            <a:endParaRPr lang="en-US" altLang="ko-KR" i="1" dirty="0" smtClean="0"/>
          </a:p>
          <a:p>
            <a:r>
              <a:rPr lang="en-US" altLang="ko-KR" dirty="0" smtClean="0"/>
              <a:t>String Functions</a:t>
            </a:r>
          </a:p>
          <a:p>
            <a:pPr lvl="1"/>
            <a:r>
              <a:rPr lang="en-US" altLang="ko-KR" b="1" dirty="0" smtClean="0"/>
              <a:t>contains(</a:t>
            </a:r>
            <a:r>
              <a:rPr lang="en-US" altLang="ko-KR" i="1" dirty="0" smtClean="0"/>
              <a:t>str1</a:t>
            </a:r>
            <a:r>
              <a:rPr lang="en-US" altLang="ko-KR" b="1" dirty="0" smtClean="0"/>
              <a:t>, </a:t>
            </a:r>
            <a:r>
              <a:rPr lang="en-US" altLang="ko-KR" i="1" dirty="0" smtClean="0"/>
              <a:t>str2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: returns true if </a:t>
            </a:r>
            <a:r>
              <a:rPr lang="en-US" altLang="ko-KR" i="1" dirty="0" smtClean="0"/>
              <a:t>str1</a:t>
            </a:r>
            <a:r>
              <a:rPr lang="en-US" altLang="ko-KR" dirty="0" smtClean="0"/>
              <a:t> contains </a:t>
            </a:r>
            <a:r>
              <a:rPr lang="en-US" altLang="ko-KR" i="1" dirty="0" smtClean="0"/>
              <a:t>str2</a:t>
            </a:r>
          </a:p>
          <a:p>
            <a:pPr lvl="1"/>
            <a:r>
              <a:rPr lang="en-US" altLang="ko-KR" b="1" dirty="0" smtClean="0"/>
              <a:t>string-length(</a:t>
            </a:r>
            <a:r>
              <a:rPr lang="en-US" altLang="ko-KR" i="1" dirty="0" smtClean="0"/>
              <a:t>str1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: returns the number of characters in </a:t>
            </a:r>
            <a:r>
              <a:rPr lang="en-US" altLang="ko-KR" i="1" dirty="0" smtClean="0"/>
              <a:t>str1</a:t>
            </a:r>
          </a:p>
          <a:p>
            <a:pPr lvl="1"/>
            <a:r>
              <a:rPr lang="en-US" altLang="ko-KR" b="1" dirty="0" smtClean="0"/>
              <a:t>normalize-space(</a:t>
            </a:r>
            <a:r>
              <a:rPr lang="en-US" altLang="ko-KR" i="1" dirty="0" smtClean="0"/>
              <a:t>str1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: returns </a:t>
            </a:r>
            <a:r>
              <a:rPr lang="en-US" altLang="ko-KR" i="1" dirty="0" smtClean="0"/>
              <a:t>str1</a:t>
            </a:r>
            <a:r>
              <a:rPr lang="en-US" altLang="ko-KR" dirty="0" smtClean="0"/>
              <a:t> </a:t>
            </a:r>
            <a:r>
              <a:rPr lang="en-US" altLang="ko-KR" u="sng" dirty="0" smtClean="0"/>
              <a:t>with</a:t>
            </a:r>
          </a:p>
          <a:p>
            <a:pPr lvl="2"/>
            <a:r>
              <a:rPr lang="en-US" altLang="ko-KR" dirty="0" smtClean="0"/>
              <a:t>all leading and trailing white space removed</a:t>
            </a:r>
          </a:p>
          <a:p>
            <a:pPr lvl="2"/>
            <a:r>
              <a:rPr lang="en-US" altLang="ko-KR" dirty="0" smtClean="0"/>
              <a:t>Sequences of white space replaced with a single space</a:t>
            </a:r>
          </a:p>
          <a:p>
            <a:r>
              <a:rPr lang="en-US" altLang="ko-KR" dirty="0" smtClean="0"/>
              <a:t>Boolean Functions</a:t>
            </a:r>
          </a:p>
          <a:p>
            <a:pPr lvl="1"/>
            <a:r>
              <a:rPr lang="en-US" altLang="ko-KR" b="1" dirty="0" smtClean="0"/>
              <a:t>not(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: returns true if expression evaluates to false</a:t>
            </a:r>
          </a:p>
          <a:p>
            <a:pPr lvl="1"/>
            <a:r>
              <a:rPr lang="en-US" altLang="ko-KR" b="1" dirty="0" smtClean="0"/>
              <a:t>| (a vertical bar)</a:t>
            </a:r>
            <a:r>
              <a:rPr lang="en-US" altLang="ko-KR" dirty="0" smtClean="0"/>
              <a:t> : used to combine two node sets into one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Comparing Two Values</a:t>
            </a:r>
          </a:p>
          <a:p>
            <a:r>
              <a:rPr lang="en-US" altLang="ko-KR" dirty="0" smtClean="0"/>
              <a:t>Testing the Position</a:t>
            </a:r>
          </a:p>
          <a:p>
            <a:r>
              <a:rPr lang="en-US" altLang="ko-KR" dirty="0" smtClean="0"/>
              <a:t>Multiplying, Dividing, Adding, Subtracting</a:t>
            </a:r>
          </a:p>
          <a:p>
            <a:r>
              <a:rPr lang="en-US" altLang="ko-KR" dirty="0" smtClean="0"/>
              <a:t>Counting Nodes</a:t>
            </a:r>
          </a:p>
          <a:p>
            <a:r>
              <a:rPr lang="en-US" altLang="ko-KR" dirty="0" smtClean="0"/>
              <a:t>Formatting Numbers</a:t>
            </a:r>
          </a:p>
          <a:p>
            <a:r>
              <a:rPr lang="en-US" altLang="ko-KR" dirty="0" smtClean="0"/>
              <a:t>Rounding Numbers</a:t>
            </a:r>
          </a:p>
          <a:p>
            <a:r>
              <a:rPr lang="en-US" altLang="ko-KR" dirty="0" smtClean="0"/>
              <a:t>Extracting Substrings</a:t>
            </a:r>
          </a:p>
          <a:p>
            <a:r>
              <a:rPr lang="en-US" altLang="ko-KR" dirty="0" smtClean="0"/>
              <a:t>Changing the Case of a String</a:t>
            </a:r>
          </a:p>
          <a:p>
            <a:r>
              <a:rPr lang="en-US" altLang="ko-KR" dirty="0" smtClean="0"/>
              <a:t>Totaling Values</a:t>
            </a:r>
          </a:p>
          <a:p>
            <a:r>
              <a:rPr lang="en-US" altLang="ko-KR" dirty="0" smtClean="0"/>
              <a:t>More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Functions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Comparing Two Values </a:t>
            </a:r>
            <a:r>
              <a:rPr lang="en-US" altLang="ko-KR" sz="2000" dirty="0" smtClean="0"/>
              <a:t>[1/2]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en-US" altLang="ko-KR" b="1" dirty="0" smtClean="0"/>
              <a:t>first-node-set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comparer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second-node-set(value)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b="1" dirty="0" smtClean="0"/>
              <a:t>First-node-set</a:t>
            </a:r>
            <a:r>
              <a:rPr lang="en-US" altLang="ko-KR" dirty="0" smtClean="0"/>
              <a:t> : path to the first node set that you want to compare</a:t>
            </a:r>
          </a:p>
          <a:p>
            <a:pPr lvl="1"/>
            <a:r>
              <a:rPr lang="en-US" altLang="ko-KR" i="1" dirty="0" smtClean="0"/>
              <a:t>Comparer</a:t>
            </a:r>
          </a:p>
          <a:p>
            <a:pPr lvl="2"/>
            <a:r>
              <a:rPr lang="en-US" altLang="ko-KR" dirty="0" smtClean="0"/>
              <a:t>= (equal to)</a:t>
            </a:r>
          </a:p>
          <a:p>
            <a:pPr lvl="2"/>
            <a:r>
              <a:rPr lang="en-US" altLang="ko-KR" dirty="0" smtClean="0"/>
              <a:t>!= (not equal to)</a:t>
            </a:r>
          </a:p>
          <a:p>
            <a:pPr lvl="2"/>
            <a:r>
              <a:rPr lang="en-US" altLang="ko-KR" dirty="0" smtClean="0"/>
              <a:t>&amp;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; (greater than)</a:t>
            </a:r>
          </a:p>
          <a:p>
            <a:pPr lvl="2"/>
            <a:r>
              <a:rPr lang="en-US" altLang="ko-KR" dirty="0" smtClean="0"/>
              <a:t>&amp;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;= (greater than or equal to)</a:t>
            </a:r>
          </a:p>
          <a:p>
            <a:pPr lvl="2"/>
            <a:r>
              <a:rPr lang="en-US" altLang="ko-KR" dirty="0" smtClean="0"/>
              <a:t>&amp;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; (less than)</a:t>
            </a:r>
          </a:p>
          <a:p>
            <a:pPr lvl="2"/>
            <a:r>
              <a:rPr lang="en-US" altLang="ko-KR" dirty="0" smtClean="0"/>
              <a:t>&amp;</a:t>
            </a:r>
            <a:r>
              <a:rPr lang="en-US" altLang="ko-KR" dirty="0" err="1" smtClean="0"/>
              <a:t>llt</a:t>
            </a:r>
            <a:r>
              <a:rPr lang="en-US" altLang="ko-KR" dirty="0" smtClean="0"/>
              <a:t>;= (less than or equal to)</a:t>
            </a:r>
          </a:p>
          <a:p>
            <a:pPr lvl="1"/>
            <a:r>
              <a:rPr lang="en-US" altLang="ko-KR" b="1" dirty="0" smtClean="0"/>
              <a:t>Second-node-set(value)</a:t>
            </a:r>
            <a:r>
              <a:rPr lang="en-US" altLang="ko-KR" dirty="0" smtClean="0"/>
              <a:t> : a value or a path to the node set that you want to compare with the first-node-set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Comparing Two Values </a:t>
            </a:r>
            <a:r>
              <a:rPr lang="en-US" altLang="ko-KR" sz="2000" dirty="0" smtClean="0"/>
              <a:t>[2/2]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1448" y="1071546"/>
            <a:ext cx="4688584" cy="5429288"/>
          </a:xfrm>
        </p:spPr>
        <p:txBody>
          <a:bodyPr/>
          <a:lstStyle/>
          <a:p>
            <a:r>
              <a:rPr lang="en-US" altLang="ko-KR" dirty="0" smtClean="0"/>
              <a:t>Tips</a:t>
            </a:r>
          </a:p>
          <a:p>
            <a:pPr lvl="1"/>
            <a:r>
              <a:rPr lang="en-US" altLang="ko-KR" dirty="0" smtClean="0"/>
              <a:t>Can be used in </a:t>
            </a:r>
            <a:r>
              <a:rPr lang="en-US" altLang="ko-KR" b="1" dirty="0" err="1" smtClean="0"/>
              <a:t>xsl:template</a:t>
            </a:r>
            <a:r>
              <a:rPr lang="en-US" altLang="ko-KR" dirty="0" smtClean="0"/>
              <a:t> and </a:t>
            </a:r>
            <a:r>
              <a:rPr lang="en-US" altLang="ko-KR" b="1" dirty="0" err="1" smtClean="0"/>
              <a:t>xsl:apply-templates</a:t>
            </a:r>
            <a:r>
              <a:rPr lang="en-US" altLang="ko-KR" dirty="0" smtClean="0"/>
              <a:t> processing, as well as condition testing using </a:t>
            </a:r>
            <a:r>
              <a:rPr lang="en-US" altLang="ko-KR" b="1" dirty="0" err="1" smtClean="0"/>
              <a:t>xsl:if</a:t>
            </a:r>
            <a:r>
              <a:rPr lang="en-US" altLang="ko-KR" dirty="0" smtClean="0"/>
              <a:t> and </a:t>
            </a:r>
            <a:r>
              <a:rPr lang="en-US" altLang="ko-KR" b="1" dirty="0" err="1" smtClean="0"/>
              <a:t>xsl:when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String and text values(second value) should be enclosed in single quotes</a:t>
            </a:r>
          </a:p>
          <a:p>
            <a:pPr lvl="1"/>
            <a:r>
              <a:rPr lang="en-US" altLang="ko-KR" b="1" dirty="0" smtClean="0"/>
              <a:t>and</a:t>
            </a:r>
            <a:r>
              <a:rPr lang="en-US" altLang="ko-KR" dirty="0" smtClean="0"/>
              <a:t> operator and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operator are only valid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operators</a:t>
            </a:r>
          </a:p>
          <a:p>
            <a:pPr lvl="2"/>
            <a:r>
              <a:rPr lang="en-US" altLang="ko-KR" dirty="0" smtClean="0"/>
              <a:t>There is a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expression </a:t>
            </a:r>
            <a:r>
              <a:rPr lang="en-US" altLang="ko-KR" b="1" dirty="0" smtClean="0"/>
              <a:t>not</a:t>
            </a:r>
            <a:r>
              <a:rPr lang="en-US" altLang="ko-KR" dirty="0" smtClean="0"/>
              <a:t>, but it is a function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1545754"/>
            <a:ext cx="3960440" cy="35394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&lt;h2&gt;Overview&lt;/h2&gt;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&lt;table border="1"&gt;&lt;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&gt;Wonder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Name&lt;/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&gt;Location&lt;/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&gt;Height&lt;/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select="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wonder[height &amp;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100]"&gt;</a:t>
            </a:r>
          </a:p>
          <a:p>
            <a:pPr defTabSz="360000">
              <a:tabLst>
                <a:tab pos="0" algn="l"/>
              </a:tabLst>
            </a:pP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xsl:sort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select="height"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order="descending"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data-type="number" 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&lt;/table&gt;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9429" y="119675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Testing the Position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position() </a:t>
            </a:r>
            <a:r>
              <a:rPr lang="en-US" altLang="ko-KR" dirty="0" smtClean="0"/>
              <a:t>= n</a:t>
            </a:r>
          </a:p>
          <a:p>
            <a:pPr lvl="1"/>
            <a:r>
              <a:rPr lang="en-US" altLang="ko-KR" dirty="0" smtClean="0"/>
              <a:t>n : the number that identifies the position of the current node set</a:t>
            </a:r>
          </a:p>
          <a:p>
            <a:r>
              <a:rPr lang="en-US" altLang="ko-KR" b="1" dirty="0" smtClean="0"/>
              <a:t>last()</a:t>
            </a:r>
            <a:r>
              <a:rPr lang="en-US" altLang="ko-KR" dirty="0" smtClean="0"/>
              <a:t> : returns the last node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2748984"/>
            <a:ext cx="5688632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&lt;p&gt;These ancient wonders are</a:t>
            </a:r>
          </a:p>
          <a:p>
            <a:pPr defTabSz="360000">
              <a:tabLst>
                <a:tab pos="0" algn="l"/>
              </a:tabLst>
            </a:pP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xsl:for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-each select=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/wonder/name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[@language='English']"&gt;</a:t>
            </a:r>
          </a:p>
          <a:p>
            <a:pPr defTabSz="360000">
              <a:tabLst>
                <a:tab pos="0" algn="l"/>
              </a:tabLst>
            </a:pP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select="."/&gt;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test="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position()=last()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"&gt;.&lt;/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			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test="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position()=last()-1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"&gt;, and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&gt;,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xsl:for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-each&gt;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013" y="275886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Multiplying, Dividing, Adding, Subtracting </a:t>
            </a:r>
            <a:r>
              <a:rPr lang="en-US" altLang="ko-KR" sz="2000" dirty="0" smtClean="0"/>
              <a:t>[1/2]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first operand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operator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second operand</a:t>
            </a:r>
          </a:p>
          <a:p>
            <a:pPr lvl="1"/>
            <a:r>
              <a:rPr lang="en-US" altLang="ko-KR" b="1" dirty="0" smtClean="0"/>
              <a:t>First operand </a:t>
            </a:r>
            <a:r>
              <a:rPr lang="en-US" altLang="ko-KR" dirty="0" smtClean="0"/>
              <a:t>: numerical constant / a node set</a:t>
            </a:r>
          </a:p>
          <a:p>
            <a:pPr lvl="1"/>
            <a:r>
              <a:rPr lang="en-US" altLang="ko-KR" i="1" dirty="0" smtClean="0"/>
              <a:t>Operator</a:t>
            </a:r>
          </a:p>
          <a:p>
            <a:pPr lvl="2"/>
            <a:r>
              <a:rPr lang="en-US" altLang="ko-KR" dirty="0" smtClean="0"/>
              <a:t>* : multiplying</a:t>
            </a:r>
          </a:p>
          <a:p>
            <a:pPr lvl="2"/>
            <a:r>
              <a:rPr lang="en-US" altLang="ko-KR" dirty="0" smtClean="0"/>
              <a:t>div : dividing (</a:t>
            </a:r>
            <a:r>
              <a:rPr lang="en-US" altLang="ko-KR" dirty="0"/>
              <a:t>/ is </a:t>
            </a:r>
            <a:r>
              <a:rPr lang="en-US" altLang="ko-KR" dirty="0" smtClean="0"/>
              <a:t>already </a:t>
            </a:r>
            <a:r>
              <a:rPr lang="en-US" altLang="ko-KR" dirty="0"/>
              <a:t>fraught with </a:t>
            </a:r>
            <a:r>
              <a:rPr lang="en-US" altLang="ko-KR" dirty="0" smtClean="0"/>
              <a:t>meaning)</a:t>
            </a:r>
          </a:p>
          <a:p>
            <a:pPr lvl="2"/>
            <a:r>
              <a:rPr lang="en-US" altLang="ko-KR" dirty="0" smtClean="0"/>
              <a:t>+ : adding</a:t>
            </a:r>
          </a:p>
          <a:p>
            <a:pPr lvl="2"/>
            <a:r>
              <a:rPr lang="en-US" altLang="ko-KR" dirty="0" smtClean="0"/>
              <a:t>- : subtracting</a:t>
            </a:r>
          </a:p>
          <a:p>
            <a:pPr lvl="1"/>
            <a:r>
              <a:rPr lang="en-US" altLang="ko-KR" b="1" dirty="0" smtClean="0"/>
              <a:t>Second operand</a:t>
            </a:r>
            <a:r>
              <a:rPr lang="en-US" altLang="ko-KR" dirty="0" smtClean="0"/>
              <a:t> : </a:t>
            </a:r>
            <a:r>
              <a:rPr lang="en-US" altLang="ko-KR" dirty="0"/>
              <a:t>numerical constant </a:t>
            </a:r>
            <a:r>
              <a:rPr lang="en-US" altLang="ko-KR" dirty="0" smtClean="0"/>
              <a:t>/ </a:t>
            </a:r>
            <a:r>
              <a:rPr lang="en-US" altLang="ko-KR" dirty="0"/>
              <a:t>a node </a:t>
            </a:r>
            <a:r>
              <a:rPr lang="en-US" altLang="ko-KR" dirty="0" smtClean="0"/>
              <a:t>set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Multiplying, Dividing, Adding, Subtracting </a:t>
            </a:r>
            <a:r>
              <a:rPr lang="en-US" altLang="ko-KR" sz="2000" dirty="0" smtClean="0"/>
              <a:t>[2/2]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Tips</a:t>
            </a:r>
          </a:p>
          <a:p>
            <a:pPr lvl="1"/>
            <a:r>
              <a:rPr lang="en-US" altLang="ko-KR" dirty="0" smtClean="0"/>
              <a:t>You can use parentheses</a:t>
            </a:r>
          </a:p>
          <a:p>
            <a:pPr lvl="1"/>
            <a:r>
              <a:rPr lang="en-US" altLang="ko-KR" dirty="0" smtClean="0"/>
              <a:t>You can use a number formatting function to control the output</a:t>
            </a:r>
          </a:p>
          <a:p>
            <a:pPr lvl="1"/>
            <a:r>
              <a:rPr lang="en-US" altLang="ko-KR" dirty="0" smtClean="0"/>
              <a:t>Operator </a:t>
            </a:r>
            <a:r>
              <a:rPr lang="en-US" altLang="ko-KR" b="1" dirty="0" smtClean="0"/>
              <a:t>mod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2614841"/>
            <a:ext cx="5544616" cy="398570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 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="top"&gt;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test="history/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0"&gt;</a:t>
            </a:r>
          </a:p>
          <a:p>
            <a:pPr defTabSz="360000">
              <a:tabLst>
                <a:tab pos="0" algn="l"/>
              </a:tabLst>
            </a:pPr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test="history/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/@era = 'BC'"&gt;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history/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 history/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history/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history/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- 1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history/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+ 2008 - 1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9749" y="226758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Counting Nodes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1720" y="3816330"/>
            <a:ext cx="5832648" cy="24929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 these wonders,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count(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/wonder/history/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[. =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'earthquake'])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were destroyed by earthquake,</a:t>
            </a:r>
          </a:p>
          <a:p>
            <a:pPr defTabSz="360000">
              <a:tabLst>
                <a:tab pos="0" algn="l"/>
              </a:tabLst>
            </a:pP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count(//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[. = 'fire'])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were destroyed by fire, and</a:t>
            </a:r>
          </a:p>
          <a:p>
            <a:pPr defTabSz="360000">
              <a:tabLst>
                <a:tab pos="0" algn="l"/>
              </a:tabLst>
            </a:pP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count(//wonder) - count(//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still standing.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5013" y="371703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count(</a:t>
            </a:r>
            <a:r>
              <a:rPr lang="en-US" altLang="ko-KR" i="1" dirty="0" smtClean="0"/>
              <a:t>path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i="1" dirty="0" smtClean="0"/>
              <a:t>path</a:t>
            </a:r>
            <a:r>
              <a:rPr lang="en-US" altLang="ko-KR" dirty="0" smtClean="0"/>
              <a:t> : the path to the node to be counted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Tip</a:t>
            </a:r>
          </a:p>
          <a:p>
            <a:pPr lvl="1"/>
            <a:r>
              <a:rPr lang="en-US" altLang="ko-KR" dirty="0"/>
              <a:t>The location </a:t>
            </a:r>
            <a:r>
              <a:rPr lang="en-US" altLang="ko-KR" i="1" dirty="0"/>
              <a:t>path</a:t>
            </a:r>
            <a:r>
              <a:rPr lang="en-US" altLang="ko-KR" dirty="0"/>
              <a:t> referenced </a:t>
            </a:r>
            <a:r>
              <a:rPr lang="en-US" altLang="ko-KR" dirty="0" smtClean="0"/>
              <a:t>can </a:t>
            </a:r>
            <a:r>
              <a:rPr lang="en-US" altLang="ko-KR" dirty="0"/>
              <a:t>include predicates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0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format-number(</a:t>
            </a:r>
            <a:r>
              <a:rPr lang="en-US" altLang="ko-KR" i="1" dirty="0" smtClean="0"/>
              <a:t>expression</a:t>
            </a:r>
            <a:r>
              <a:rPr lang="en-US" altLang="ko-KR" b="1" dirty="0" smtClean="0"/>
              <a:t>, ‘</a:t>
            </a:r>
            <a:r>
              <a:rPr lang="en-US" altLang="ko-KR" i="1" dirty="0" smtClean="0"/>
              <a:t>format</a:t>
            </a:r>
            <a:r>
              <a:rPr lang="en-US" altLang="ko-KR" b="1" dirty="0" smtClean="0"/>
              <a:t>’)</a:t>
            </a:r>
          </a:p>
          <a:p>
            <a:pPr lvl="1"/>
            <a:r>
              <a:rPr lang="en-US" altLang="ko-KR" i="1" dirty="0" smtClean="0"/>
              <a:t>expression</a:t>
            </a:r>
            <a:r>
              <a:rPr lang="en-US" altLang="ko-KR" dirty="0" smtClean="0"/>
              <a:t> : contains the number to be formatted</a:t>
            </a:r>
          </a:p>
          <a:p>
            <a:pPr lvl="1"/>
            <a:r>
              <a:rPr lang="en-US" altLang="ko-KR" i="1" dirty="0" smtClean="0"/>
              <a:t>format</a:t>
            </a:r>
          </a:p>
          <a:p>
            <a:pPr lvl="2"/>
            <a:r>
              <a:rPr lang="en-US" altLang="ko-KR" b="1" dirty="0"/>
              <a:t>0</a:t>
            </a:r>
            <a:r>
              <a:rPr lang="en-US" altLang="ko-KR" dirty="0"/>
              <a:t> : a digit that should always </a:t>
            </a:r>
            <a:r>
              <a:rPr lang="en-US" altLang="ko-KR" dirty="0" smtClean="0"/>
              <a:t>appear</a:t>
            </a:r>
          </a:p>
          <a:p>
            <a:pPr lvl="2"/>
            <a:r>
              <a:rPr lang="en-US" altLang="ko-KR" b="1" dirty="0"/>
              <a:t>#</a:t>
            </a:r>
            <a:r>
              <a:rPr lang="en-US" altLang="ko-KR" dirty="0"/>
              <a:t> : a digit that should only appear when not </a:t>
            </a:r>
            <a:r>
              <a:rPr lang="en-US" altLang="ko-KR" dirty="0" smtClean="0"/>
              <a:t>zero</a:t>
            </a:r>
          </a:p>
          <a:p>
            <a:pPr lvl="2"/>
            <a:r>
              <a:rPr lang="en-US" altLang="ko-KR" b="1" dirty="0"/>
              <a:t>.</a:t>
            </a:r>
            <a:r>
              <a:rPr lang="en-US" altLang="ko-KR" dirty="0"/>
              <a:t>(a period) : separate the integer and </a:t>
            </a:r>
            <a:r>
              <a:rPr lang="en-US" altLang="ko-KR" dirty="0" smtClean="0"/>
              <a:t>fraction</a:t>
            </a:r>
          </a:p>
          <a:p>
            <a:pPr lvl="2"/>
            <a:r>
              <a:rPr lang="en-US" altLang="ko-KR" b="1" dirty="0"/>
              <a:t>,</a:t>
            </a:r>
            <a:r>
              <a:rPr lang="en-US" altLang="ko-KR" dirty="0"/>
              <a:t>(a comma) : separate groups of digits in </a:t>
            </a:r>
            <a:r>
              <a:rPr lang="en-US" altLang="ko-KR" dirty="0" smtClean="0"/>
              <a:t>integer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Tip</a:t>
            </a:r>
            <a:endParaRPr lang="en-US" altLang="ko-KR" dirty="0"/>
          </a:p>
          <a:p>
            <a:pPr lvl="1"/>
            <a:r>
              <a:rPr lang="en-US" altLang="ko-KR" dirty="0"/>
              <a:t>Negative numbers are preceded by a minus sign (-) by default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Formatting Numbers </a:t>
            </a:r>
            <a:r>
              <a:rPr lang="en-US" altLang="ko-KR" sz="2000" dirty="0" smtClean="0"/>
              <a:t>[1/2]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4331" y="5085184"/>
            <a:ext cx="5832648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"(&lt;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format-number(height * 0.3048, '##0.0')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 m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&gt;)"/&gt; m)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509273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xslt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14919</TotalTime>
  <Words>756</Words>
  <Application>Microsoft Office PowerPoint</Application>
  <PresentationFormat>화면 슬라이드 쇼(4:3)</PresentationFormat>
  <Paragraphs>257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SNU IDB Lab.</vt:lpstr>
      <vt:lpstr>Ch. 4: XPath Functions</vt:lpstr>
      <vt:lpstr>Contents</vt:lpstr>
      <vt:lpstr>Comparing Two Values [1/2]</vt:lpstr>
      <vt:lpstr>Comparing Two Values [2/2]</vt:lpstr>
      <vt:lpstr>Testing the Position</vt:lpstr>
      <vt:lpstr>Multiplying, Dividing, Adding, Subtracting [1/2]</vt:lpstr>
      <vt:lpstr>Multiplying, Dividing, Adding, Subtracting [2/2]</vt:lpstr>
      <vt:lpstr>Counting Nodes</vt:lpstr>
      <vt:lpstr>Formatting Numbers [1/2]</vt:lpstr>
      <vt:lpstr>Formatting Numbers [2/2]</vt:lpstr>
      <vt:lpstr>Rounding Numbers</vt:lpstr>
      <vt:lpstr>Extracting Substrings</vt:lpstr>
      <vt:lpstr>Changing the Case of a String</vt:lpstr>
      <vt:lpstr>Totaling Values</vt:lpstr>
      <vt:lpstr>More XPath Functions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Ch4. Xpath Functions</dc:title>
  <dc:creator>HyeChan Bae</dc:creator>
  <cp:lastModifiedBy>Ruud</cp:lastModifiedBy>
  <cp:revision>1292</cp:revision>
  <dcterms:created xsi:type="dcterms:W3CDTF">2006-10-05T04:04:58Z</dcterms:created>
  <dcterms:modified xsi:type="dcterms:W3CDTF">2011-07-05T04:50:35Z</dcterms:modified>
</cp:coreProperties>
</file>