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4" r:id="rId2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 autoAdjust="0"/>
    <p:restoredTop sz="95854" autoAdjust="0"/>
  </p:normalViewPr>
  <p:slideViewPr>
    <p:cSldViewPr>
      <p:cViewPr>
        <p:scale>
          <a:sx n="100" d="100"/>
          <a:sy n="100" d="100"/>
        </p:scale>
        <p:origin x="-12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/>
              <a:t>Template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match</a:t>
            </a:r>
            <a:r>
              <a:rPr lang="en-US" altLang="ko-KR" baseline="0" dirty="0" smtClean="0"/>
              <a:t> attribute</a:t>
            </a:r>
            <a:r>
              <a:rPr lang="ko-KR" altLang="en-US" baseline="0" dirty="0" smtClean="0"/>
              <a:t>에 쓰여 있는 것이 </a:t>
            </a:r>
            <a:r>
              <a:rPr lang="en-US" altLang="ko-KR" baseline="0" dirty="0" smtClean="0"/>
              <a:t>current node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Xsl</a:t>
            </a:r>
            <a:r>
              <a:rPr lang="en-US" altLang="ko-KR" baseline="0" dirty="0" smtClean="0"/>
              <a:t> : apply –templates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instruction</a:t>
            </a:r>
            <a:r>
              <a:rPr lang="ko-KR" altLang="en-US" baseline="0" dirty="0" smtClean="0"/>
              <a:t>이 있다면 그 노드로 이동</a:t>
            </a:r>
            <a:r>
              <a:rPr lang="en-US" altLang="ko-KR" baseline="0" dirty="0" smtClean="0"/>
              <a:t>..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Xsl</a:t>
            </a:r>
            <a:r>
              <a:rPr lang="en-US" altLang="ko-KR" baseline="0" dirty="0" smtClean="0"/>
              <a:t> :for – each instruction</a:t>
            </a:r>
            <a:r>
              <a:rPr lang="ko-KR" altLang="en-US" baseline="0" dirty="0" smtClean="0"/>
              <a:t>이 있다면 해</a:t>
            </a:r>
            <a:endParaRPr lang="en-US" altLang="ko-KR" baseline="0" dirty="0" smtClean="0"/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Back to</a:t>
            </a:r>
          </a:p>
          <a:p>
            <a:pPr marL="228600" indent="-228600">
              <a:buNone/>
            </a:pPr>
            <a:endParaRPr lang="en-US" altLang="ko-KR" baseline="0" dirty="0" smtClean="0"/>
          </a:p>
          <a:p>
            <a:pPr marL="914400" lvl="1" indent="-457200">
              <a:buNone/>
            </a:pPr>
            <a:r>
              <a:rPr lang="en-US" altLang="ko-KR" dirty="0" smtClean="0"/>
              <a:t>the node that is matched by the</a:t>
            </a:r>
          </a:p>
          <a:p>
            <a:pPr marL="914400" lvl="1" indent="-457200">
              <a:buNone/>
            </a:pPr>
            <a:r>
              <a:rPr lang="en-US" altLang="ko-KR" dirty="0" smtClean="0"/>
              <a:t>	corresponding template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Sibling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옆에 </a:t>
            </a:r>
            <a:r>
              <a:rPr lang="en-US" altLang="ko-KR" dirty="0" smtClean="0"/>
              <a:t>era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 해당 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출력되어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../@attribu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3: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Patterns and Expressions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</a:t>
            </a:r>
            <a:r>
              <a:rPr lang="en-US" altLang="ko-KR" smtClean="0"/>
              <a:t>National University, </a:t>
            </a:r>
            <a:r>
              <a:rPr lang="en-US" altLang="ko-KR" dirty="0" smtClean="0"/>
              <a:t>Internet 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Referring to the Current </a:t>
            </a:r>
            <a:r>
              <a:rPr lang="en-US" altLang="ko-KR" dirty="0" smtClean="0"/>
              <a:t>Node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6984776" cy="48320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Giza"&gt;&lt;strong&gt;Great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&lt;td&gt;Giza, Egypt&lt;/td&gt;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&lt;td&gt;455&lt;/td&gt;&lt;/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Alexandria"&gt;&lt;strong&gt;Lighthouse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Alexandria&lt;/strong&gt;&lt;/a&gt;&lt;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(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&gt;o 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Φάρος τ˜ης ’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λεξανδρείας&lt;/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&lt;/td&gt;&lt;td&gt;Alexandria, Egypt&lt;/td&gt;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&lt;td&gt;384&lt;/td&gt;&lt;/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="#Mausoleum at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Halicarnassus"&gt;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&lt;strong&gt;Mausoleum at Halicarnassus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(&lt;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Μαυσωλε˜ιον ’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λικαρνασσεύς&lt;/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&lt;/td&gt;&lt;td&gt;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Bodrum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Turkey&lt;/td&gt;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&lt;td&gt;135&lt;/td&gt;&lt;/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 Node’s </a:t>
            </a:r>
            <a:r>
              <a:rPr lang="en-US" altLang="ko-KR" dirty="0" smtClean="0"/>
              <a:t>Children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 get a node’s children</a:t>
            </a:r>
          </a:p>
          <a:p>
            <a:pPr lvl="1"/>
            <a:r>
              <a:rPr lang="en-US" altLang="ko-KR" sz="1800" b="1" dirty="0" smtClean="0"/>
              <a:t>child ( the name of the child node )</a:t>
            </a:r>
          </a:p>
          <a:p>
            <a:pPr lvl="2"/>
            <a:r>
              <a:rPr lang="en-US" altLang="ko-KR" sz="1600" dirty="0" smtClean="0"/>
              <a:t>To refer to the name of the child element(s)</a:t>
            </a:r>
          </a:p>
          <a:p>
            <a:pPr lvl="1"/>
            <a:r>
              <a:rPr lang="en-US" altLang="ko-KR" sz="1800" b="1" dirty="0" smtClean="0"/>
              <a:t>child/grandchild</a:t>
            </a:r>
          </a:p>
          <a:p>
            <a:pPr lvl="2"/>
            <a:r>
              <a:rPr lang="en-US" altLang="ko-KR" sz="1600" dirty="0" smtClean="0"/>
              <a:t>To refer to a node or node set contained </a:t>
            </a:r>
            <a:br>
              <a:rPr lang="en-US" altLang="ko-KR" sz="1600" dirty="0" smtClean="0"/>
            </a:br>
            <a:r>
              <a:rPr lang="en-US" altLang="ko-KR" sz="1600" dirty="0" smtClean="0"/>
              <a:t>in the child set</a:t>
            </a:r>
          </a:p>
          <a:p>
            <a:pPr lvl="1"/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996952"/>
            <a:ext cx="3528392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282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226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earthquake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&lt;story&gt;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 294 BC, the people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island of Rhodes began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building a colossal statue of   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sun god Helios. They </a:t>
            </a:r>
            <a:b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believed 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655088"/>
            <a:ext cx="3384376" cy="489364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0"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and was destroyed by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 in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is still standing today.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\&gt;&lt;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\&gt;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It’s important to know which is the current node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>” </a:t>
            </a:r>
          </a:p>
          <a:p>
            <a:pPr lvl="2"/>
            <a:r>
              <a:rPr lang="en-US" altLang="ko-KR" dirty="0" smtClean="0"/>
              <a:t>to select all the current node’s children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xsl:text</a:t>
            </a:r>
            <a:r>
              <a:rPr lang="en-US" altLang="ko-KR" dirty="0" smtClean="0"/>
              <a:t>” element</a:t>
            </a:r>
          </a:p>
          <a:p>
            <a:pPr lvl="2"/>
            <a:r>
              <a:rPr lang="en-US" altLang="ko-KR" dirty="0" smtClean="0"/>
              <a:t>To add literal text to the output</a:t>
            </a:r>
          </a:p>
          <a:p>
            <a:pPr lvl="2"/>
            <a:r>
              <a:rPr lang="en-US" altLang="ko-KR" dirty="0" smtClean="0"/>
              <a:t>Cannot contain any other elements</a:t>
            </a:r>
          </a:p>
          <a:p>
            <a:pPr lvl="2"/>
            <a:r>
              <a:rPr lang="en-US" altLang="ko-KR" dirty="0" smtClean="0"/>
              <a:t>Often used to handle special characters</a:t>
            </a:r>
          </a:p>
          <a:p>
            <a:pPr lvl="3"/>
            <a:r>
              <a:rPr lang="en-US" altLang="ko-KR" dirty="0" smtClean="0"/>
              <a:t>Such as “&amp;” or “&gt;”</a:t>
            </a:r>
          </a:p>
          <a:p>
            <a:pPr lvl="3"/>
            <a:r>
              <a:rPr lang="en-US" altLang="ko-KR" dirty="0" smtClean="0"/>
              <a:t>White space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</a:t>
            </a:r>
            <a:r>
              <a:rPr lang="en-US" altLang="ko-KR" dirty="0" smtClean="0"/>
              <a:t>Children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2/2]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 Node’s Parent or </a:t>
            </a:r>
            <a:r>
              <a:rPr lang="en-US" altLang="ko-KR" dirty="0" smtClean="0"/>
              <a:t>Siblings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select a node’s parent</a:t>
            </a:r>
          </a:p>
          <a:p>
            <a:pPr lvl="1"/>
            <a:r>
              <a:rPr lang="en-US" altLang="ko-KR" dirty="0" smtClean="0"/>
              <a:t>Make sure you know what the current node</a:t>
            </a:r>
          </a:p>
          <a:p>
            <a:pPr lvl="1"/>
            <a:r>
              <a:rPr lang="en-US" altLang="ko-KR" dirty="0" smtClean="0"/>
              <a:t>Type “..”</a:t>
            </a:r>
          </a:p>
          <a:p>
            <a:pPr lvl="2"/>
            <a:r>
              <a:rPr lang="en-US" altLang="ko-KR" dirty="0" smtClean="0"/>
              <a:t>To select the current node’s parent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select a node’s siblings</a:t>
            </a:r>
          </a:p>
          <a:p>
            <a:pPr lvl="1"/>
            <a:r>
              <a:rPr lang="en-US" altLang="ko-KR" b="1" dirty="0" smtClean="0"/>
              <a:t>../ sibling</a:t>
            </a:r>
          </a:p>
          <a:p>
            <a:pPr lvl="2"/>
            <a:r>
              <a:rPr lang="en-US" altLang="ko-KR" dirty="0" smtClean="0"/>
              <a:t>Child of the current node’s parent</a:t>
            </a:r>
          </a:p>
          <a:p>
            <a:pPr lvl="1"/>
            <a:r>
              <a:rPr lang="en-US" altLang="ko-KR" b="1" dirty="0" smtClean="0"/>
              <a:t>../sibling/ niece</a:t>
            </a:r>
          </a:p>
          <a:p>
            <a:pPr lvl="2"/>
            <a:r>
              <a:rPr lang="en-US" altLang="ko-KR" dirty="0" smtClean="0"/>
              <a:t>A node that is the child of the sibling of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 smtClean="0"/>
              <a:t>Attribute of the parent node</a:t>
            </a:r>
          </a:p>
          <a:p>
            <a:pPr lvl="2"/>
            <a:r>
              <a:rPr lang="en-US" altLang="ko-KR" dirty="0" smtClean="0">
                <a:hlinkClick r:id="rId2"/>
              </a:rPr>
              <a:t>../@attribute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the child elements of the parent of the current node</a:t>
            </a:r>
          </a:p>
          <a:p>
            <a:pPr lvl="2"/>
            <a:r>
              <a:rPr lang="en-US" altLang="ko-KR" dirty="0" smtClean="0"/>
              <a:t>../*</a:t>
            </a:r>
          </a:p>
          <a:p>
            <a:pPr lvl="2"/>
            <a:r>
              <a:rPr lang="en-US" altLang="ko-KR" dirty="0" smtClean="0"/>
              <a:t>Including the current node itself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Siblings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Parent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Parent or </a:t>
            </a:r>
            <a:r>
              <a:rPr lang="en-US" altLang="ko-KR" dirty="0" smtClean="0"/>
              <a:t>Siblings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2/3]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3528392" cy="37548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Colossus of Rhodes&lt;/name&gt;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language="Greek"&gt;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l-G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της Ρόδου&lt;/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282&lt;/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226&lt;/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earthquake&lt;/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&lt;story&gt;In 294 BC, ...&lt;/story&gt;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772816"/>
            <a:ext cx="3960440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../name[@language='English']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../name[@language!='English']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Selecting a Node’s Parent or </a:t>
            </a:r>
            <a:r>
              <a:rPr lang="en-US" altLang="ko-KR" dirty="0" smtClean="0"/>
              <a:t>Siblings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3/3]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772816"/>
            <a:ext cx="645914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“</a:t>
            </a:r>
            <a:r>
              <a:rPr lang="en-US" altLang="ko-KR" b="1" dirty="0" smtClean="0"/>
              <a:t>/@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>” </a:t>
            </a:r>
          </a:p>
          <a:p>
            <a:pPr lvl="2"/>
            <a:r>
              <a:rPr lang="en-US" altLang="ko-KR" dirty="0" smtClean="0"/>
              <a:t>wildcard to select all the node’s attributes</a:t>
            </a:r>
          </a:p>
          <a:p>
            <a:pPr lvl="1"/>
            <a:r>
              <a:rPr lang="en-US" altLang="ko-KR" dirty="0" smtClean="0"/>
              <a:t>Attribute </a:t>
            </a:r>
          </a:p>
          <a:p>
            <a:pPr lvl="2"/>
            <a:r>
              <a:rPr lang="en-US" altLang="ko-KR" dirty="0" smtClean="0"/>
              <a:t>specify the name of the attribute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Selecting a Node’s </a:t>
            </a:r>
            <a:r>
              <a:rPr lang="en-US" altLang="ko-KR" dirty="0" smtClean="0"/>
              <a:t>Attributes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1/2]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44212"/>
            <a:ext cx="3888432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match="history"&gt;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"../name[@language='English']"/&gt;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"../name[@language!='English']"/&gt;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was built in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select="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xsl:text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select="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/@era"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3356992"/>
            <a:ext cx="3960440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&lt;h2&gt;History&lt;/h2&gt;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 name="Great Pyramid of Giza"/&gt;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 Great Pyramid of Giza was built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 2570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 is still standing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today.&lt;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 name="Hanging Gardens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Babylon"/&gt;The Hanging Gardens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Babylon was built in 600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Tip</a:t>
            </a:r>
          </a:p>
          <a:p>
            <a:pPr lvl="1"/>
            <a:r>
              <a:rPr lang="en-US" altLang="ko-KR" dirty="0" smtClean="0"/>
              <a:t>“@*” symbol</a:t>
            </a:r>
          </a:p>
          <a:p>
            <a:pPr lvl="2"/>
            <a:r>
              <a:rPr lang="en-US" altLang="ko-KR" dirty="0" smtClean="0"/>
              <a:t>Sometimes referred to as the</a:t>
            </a:r>
            <a:br>
              <a:rPr lang="en-US" altLang="ko-KR" dirty="0" smtClean="0"/>
            </a:br>
            <a:r>
              <a:rPr lang="en-US" altLang="ko-KR" dirty="0" smtClean="0"/>
              <a:t>attribute axis</a:t>
            </a:r>
          </a:p>
          <a:p>
            <a:pPr lvl="1"/>
            <a:r>
              <a:rPr lang="en-US" altLang="ko-KR" dirty="0" smtClean="0"/>
              <a:t>12 other axes</a:t>
            </a:r>
          </a:p>
          <a:p>
            <a:pPr lvl="2"/>
            <a:r>
              <a:rPr lang="en-US" altLang="ko-KR" dirty="0" smtClean="0"/>
              <a:t>Ancestor</a:t>
            </a:r>
          </a:p>
          <a:p>
            <a:pPr lvl="2"/>
            <a:r>
              <a:rPr lang="en-US" altLang="ko-KR" dirty="0" smtClean="0"/>
              <a:t>Ancestor-or self</a:t>
            </a:r>
          </a:p>
          <a:p>
            <a:pPr lvl="2"/>
            <a:r>
              <a:rPr lang="en-US" altLang="ko-KR" dirty="0" smtClean="0"/>
              <a:t>Child</a:t>
            </a:r>
          </a:p>
          <a:p>
            <a:pPr lvl="2"/>
            <a:r>
              <a:rPr lang="en-US" altLang="ko-KR" dirty="0" smtClean="0"/>
              <a:t>Descendant</a:t>
            </a:r>
          </a:p>
          <a:p>
            <a:pPr lvl="2"/>
            <a:r>
              <a:rPr lang="en-US" altLang="ko-KR" dirty="0" smtClean="0"/>
              <a:t>Descendant-or-self</a:t>
            </a:r>
          </a:p>
          <a:p>
            <a:pPr lvl="2"/>
            <a:r>
              <a:rPr lang="en-US" altLang="ko-KR" dirty="0" smtClean="0"/>
              <a:t>Following</a:t>
            </a:r>
          </a:p>
          <a:p>
            <a:pPr lvl="2"/>
            <a:r>
              <a:rPr lang="en-US" altLang="ko-KR" dirty="0" smtClean="0"/>
              <a:t>Following-sibling</a:t>
            </a:r>
          </a:p>
          <a:p>
            <a:pPr lvl="2"/>
            <a:r>
              <a:rPr lang="en-US" altLang="ko-KR" dirty="0" smtClean="0"/>
              <a:t>Namespace</a:t>
            </a:r>
          </a:p>
          <a:p>
            <a:pPr lvl="2"/>
            <a:r>
              <a:rPr lang="en-US" altLang="ko-KR" dirty="0" smtClean="0"/>
              <a:t>Parent</a:t>
            </a:r>
          </a:p>
          <a:p>
            <a:pPr lvl="2"/>
            <a:r>
              <a:rPr lang="en-US" altLang="ko-KR" dirty="0" smtClean="0"/>
              <a:t>Preceding </a:t>
            </a:r>
          </a:p>
          <a:p>
            <a:pPr lvl="2"/>
            <a:r>
              <a:rPr lang="en-US" altLang="ko-KR" dirty="0" smtClean="0"/>
              <a:t>Preceding-sibling</a:t>
            </a:r>
          </a:p>
          <a:p>
            <a:pPr lvl="2"/>
            <a:r>
              <a:rPr lang="en-US" altLang="ko-KR" dirty="0" smtClean="0"/>
              <a:t>self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Selecting a Node’s </a:t>
            </a:r>
            <a:r>
              <a:rPr lang="en-US" altLang="ko-KR" dirty="0" smtClean="0"/>
              <a:t>Attributes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2/2]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Predicates</a:t>
            </a:r>
          </a:p>
          <a:p>
            <a:pPr lvl="1"/>
            <a:r>
              <a:rPr lang="en-US" altLang="ko-KR" dirty="0" smtClean="0"/>
              <a:t>Boolean expression</a:t>
            </a:r>
          </a:p>
          <a:p>
            <a:pPr lvl="2"/>
            <a:r>
              <a:rPr lang="en-US" altLang="ko-KR" dirty="0" smtClean="0"/>
              <a:t>to test a condition</a:t>
            </a:r>
          </a:p>
          <a:p>
            <a:pPr lvl="1"/>
            <a:r>
              <a:rPr lang="en-US" altLang="ko-KR" dirty="0" smtClean="0"/>
              <a:t>Select a specific subset of the node set</a:t>
            </a:r>
          </a:p>
          <a:p>
            <a:pPr lvl="1"/>
            <a:r>
              <a:rPr lang="en-US" altLang="ko-KR" dirty="0" smtClean="0"/>
              <a:t>Boolean expression</a:t>
            </a:r>
          </a:p>
          <a:p>
            <a:pPr lvl="2"/>
            <a:r>
              <a:rPr lang="en-US" altLang="ko-KR" dirty="0" smtClean="0"/>
              <a:t>Compare values</a:t>
            </a:r>
          </a:p>
          <a:p>
            <a:pPr lvl="2"/>
            <a:r>
              <a:rPr lang="en-US" altLang="ko-KR" dirty="0" smtClean="0"/>
              <a:t>Test for existence</a:t>
            </a:r>
          </a:p>
          <a:p>
            <a:pPr lvl="2"/>
            <a:r>
              <a:rPr lang="en-US" altLang="ko-KR" dirty="0" smtClean="0"/>
              <a:t>Do math</a:t>
            </a:r>
          </a:p>
          <a:p>
            <a:pPr lvl="2"/>
            <a:r>
              <a:rPr lang="en-US" altLang="ko-KR" dirty="0" err="1" smtClean="0"/>
              <a:t>XPath</a:t>
            </a:r>
            <a:r>
              <a:rPr lang="en-US" altLang="ko-KR" dirty="0" smtClean="0"/>
              <a:t> Function</a:t>
            </a:r>
          </a:p>
          <a:p>
            <a:pPr lvl="2"/>
            <a:r>
              <a:rPr lang="en-US" altLang="ko-KR" dirty="0" smtClean="0"/>
              <a:t>More…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conditionally select nodes</a:t>
            </a:r>
          </a:p>
          <a:p>
            <a:pPr lvl="1"/>
            <a:r>
              <a:rPr lang="en-US" altLang="ko-KR" dirty="0" smtClean="0"/>
              <a:t>Type “[“ </a:t>
            </a:r>
          </a:p>
          <a:p>
            <a:pPr lvl="1"/>
            <a:r>
              <a:rPr lang="en-US" altLang="ko-KR" dirty="0" smtClean="0"/>
              <a:t>Write the expression that identifies the subset</a:t>
            </a:r>
          </a:p>
          <a:p>
            <a:pPr lvl="1"/>
            <a:r>
              <a:rPr lang="en-US" altLang="ko-KR" dirty="0" smtClean="0"/>
              <a:t>Type “]”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Conditionally select nodes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Statue of Zeus at Olympia&lt;/name&gt;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language="Greek"&gt;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l-G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της Ρόδου&lt;/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&lt;location&gt;Olympia, Greece&lt;/location&gt;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units="feet"&gt;39&lt;/height&gt;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&lt;history&gt;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960440" cy="16004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&lt;xsl:template </a:t>
            </a:r>
            <a:r>
              <a:rPr lang="pt-B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match=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name[@language!='English']</a:t>
            </a:r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(&lt;em&gt;&lt;xsl:value-of select="."/&gt;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&lt;/em&gt;)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&lt;/xsl:template&gt;</a:t>
            </a:r>
          </a:p>
          <a:p>
            <a:r>
              <a:rPr lang="pt-BR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717032"/>
            <a:ext cx="3960440" cy="21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endParaRPr lang="en-US" altLang="ko-KR" dirty="0" smtClean="0"/>
          </a:p>
          <a:p>
            <a:r>
              <a:rPr lang="en-US" altLang="ko-KR" dirty="0" smtClean="0"/>
              <a:t>Locating Nodes </a:t>
            </a:r>
          </a:p>
          <a:p>
            <a:r>
              <a:rPr lang="en-US" altLang="ko-KR" dirty="0" smtClean="0"/>
              <a:t>Determining the Current Node</a:t>
            </a:r>
          </a:p>
          <a:p>
            <a:r>
              <a:rPr lang="en-US" altLang="ko-KR" dirty="0" smtClean="0"/>
              <a:t>Referring to the Current Node</a:t>
            </a:r>
          </a:p>
          <a:p>
            <a:r>
              <a:rPr lang="en-US" altLang="ko-KR" dirty="0" smtClean="0"/>
              <a:t>Selecting a Node’s Children</a:t>
            </a:r>
          </a:p>
          <a:p>
            <a:r>
              <a:rPr lang="en-US" altLang="ko-KR" dirty="0" smtClean="0"/>
              <a:t>Conditionally Selecting Nodes</a:t>
            </a:r>
          </a:p>
          <a:p>
            <a:r>
              <a:rPr lang="en-US" altLang="ko-KR" dirty="0" smtClean="0"/>
              <a:t>Creating Absolute Location Paths</a:t>
            </a:r>
          </a:p>
          <a:p>
            <a:r>
              <a:rPr lang="en-US" altLang="ko-KR" dirty="0" smtClean="0"/>
              <a:t>Selecting All the Descendants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Conditionally Selecting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b="1" dirty="0" smtClean="0"/>
              <a:t>[@language]</a:t>
            </a:r>
          </a:p>
          <a:p>
            <a:pPr lvl="2"/>
            <a:r>
              <a:rPr lang="en-US" altLang="ko-KR" dirty="0" smtClean="0"/>
              <a:t>Select all the current node’s elements that have a language attribute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Multiple predicates</a:t>
            </a:r>
          </a:p>
          <a:p>
            <a:pPr lvl="2"/>
            <a:r>
              <a:rPr lang="en-US" altLang="ko-KR" b="1" dirty="0" smtClean="0"/>
              <a:t>Name[@language=‘English’][position()=last()]</a:t>
            </a:r>
          </a:p>
          <a:p>
            <a:pPr lvl="3"/>
            <a:r>
              <a:rPr lang="en-US" altLang="ko-KR" dirty="0" smtClean="0"/>
              <a:t>Select the name elements that have a language attribute equal to “English” and that are the last node in the set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[last()]/@*</a:t>
            </a:r>
          </a:p>
          <a:p>
            <a:pPr lvl="2"/>
            <a:r>
              <a:rPr lang="en-US" altLang="ko-KR" dirty="0" smtClean="0"/>
              <a:t>All the attributes of the last element of the current node set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Make sure you type square brackets</a:t>
            </a:r>
          </a:p>
          <a:p>
            <a:pPr lvl="2"/>
            <a:r>
              <a:rPr lang="en-US" altLang="ko-KR" dirty="0" smtClean="0"/>
              <a:t>Not curly ones</a:t>
            </a:r>
          </a:p>
          <a:p>
            <a:pPr lvl="2"/>
            <a:r>
              <a:rPr lang="en-US" altLang="ko-KR" dirty="0" smtClean="0"/>
              <a:t>Not parentheses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</a:t>
            </a:r>
            <a:r>
              <a:rPr lang="en-US" altLang="ko-KR" dirty="0" smtClean="0"/>
              <a:t>Paths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Absolute location paths</a:t>
            </a:r>
          </a:p>
          <a:p>
            <a:pPr lvl="1"/>
            <a:r>
              <a:rPr lang="en-US" altLang="ko-KR" dirty="0" smtClean="0"/>
              <a:t>One that do not rely on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 create an absolute location path</a:t>
            </a:r>
          </a:p>
          <a:p>
            <a:pPr lvl="1"/>
            <a:r>
              <a:rPr lang="en-US" altLang="ko-KR" dirty="0" smtClean="0"/>
              <a:t>Relative location from root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</a:t>
            </a:r>
            <a:r>
              <a:rPr lang="en-US" altLang="ko-KR" dirty="0" smtClean="0"/>
              <a:t>Paths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Absolute location path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"&gt;#&lt;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&lt;strong&gt;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[@language='English']"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="#Great Pyramid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Giza"&gt;&lt;strong&gt;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&lt;td&gt;Giza, Egypt&lt;/td&gt;&lt;td&gt;455&lt;/td&gt;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&lt;a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="#Lighthouse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Alexandria"&gt;&lt;strong&gt;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Rhodes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&lt;/strong&gt;&lt;/a&gt;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Absolute Location </a:t>
            </a:r>
            <a:r>
              <a:rPr lang="en-US" altLang="ko-KR" dirty="0" smtClean="0"/>
              <a:t>Paths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smtClean="0"/>
              <a:t>All location path ideas and shortcuts discussed so far can also be used</a:t>
            </a:r>
          </a:p>
          <a:p>
            <a:pPr lvl="2"/>
            <a:r>
              <a:rPr lang="en-US" altLang="ko-KR" dirty="0" smtClean="0"/>
              <a:t>.. , . </a:t>
            </a:r>
          </a:p>
          <a:p>
            <a:pPr lvl="1"/>
            <a:r>
              <a:rPr lang="en-US" altLang="ko-KR" dirty="0" smtClean="0"/>
              <a:t>You can use “*”</a:t>
            </a:r>
          </a:p>
          <a:p>
            <a:pPr lvl="2"/>
            <a:r>
              <a:rPr lang="en-US" altLang="ko-KR" dirty="0" smtClean="0"/>
              <a:t>To specify all the elements at that level</a:t>
            </a:r>
          </a:p>
          <a:p>
            <a:pPr lvl="1"/>
            <a:r>
              <a:rPr lang="en-US" altLang="ko-KR" dirty="0" smtClean="0"/>
              <a:t>Pay careful attention</a:t>
            </a:r>
          </a:p>
          <a:p>
            <a:pPr lvl="2"/>
            <a:r>
              <a:rPr lang="en-US" altLang="ko-KR" dirty="0" smtClean="0"/>
              <a:t>Disregarding the current node may cause unforeseen consequences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All the </a:t>
            </a:r>
            <a:r>
              <a:rPr lang="en-US" altLang="ko-KR" dirty="0" smtClean="0"/>
              <a:t>Descendants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“ // “ </a:t>
            </a:r>
          </a:p>
          <a:p>
            <a:pPr lvl="1"/>
            <a:r>
              <a:rPr lang="en-US" altLang="ko-KR" dirty="0" smtClean="0"/>
              <a:t>Two forward slashes </a:t>
            </a:r>
          </a:p>
          <a:p>
            <a:pPr lvl="1"/>
            <a:r>
              <a:rPr lang="en-US" altLang="ko-KR" dirty="0" smtClean="0"/>
              <a:t>To select all the descendants of the root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Type “ .// ”</a:t>
            </a:r>
          </a:p>
          <a:p>
            <a:pPr lvl="1"/>
            <a:r>
              <a:rPr lang="en-US" altLang="ko-KR" dirty="0" smtClean="0"/>
              <a:t>A period followed by two forward slashes</a:t>
            </a:r>
          </a:p>
          <a:p>
            <a:pPr lvl="1"/>
            <a:r>
              <a:rPr lang="en-US" altLang="ko-KR" dirty="0" smtClean="0"/>
              <a:t>To select all the descendants of the current node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“ //*/@file “</a:t>
            </a:r>
          </a:p>
          <a:p>
            <a:pPr lvl="1"/>
            <a:r>
              <a:rPr lang="en-US" altLang="ko-KR" dirty="0" smtClean="0"/>
              <a:t>All nodes that have an attribute </a:t>
            </a:r>
            <a:r>
              <a:rPr lang="en-US" altLang="ko-KR" i="1" smtClean="0"/>
              <a:t>named</a:t>
            </a:r>
            <a:r>
              <a:rPr lang="en-US" altLang="ko-KR" smtClean="0"/>
              <a:t> file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Selecting All the </a:t>
            </a:r>
            <a:r>
              <a:rPr lang="en-US" altLang="ko-KR" dirty="0" smtClean="0"/>
              <a:t>Descendants </a:t>
            </a:r>
            <a:r>
              <a:rPr lang="en-US" altLang="ko-KR" sz="1800" dirty="0" smtClean="0"/>
              <a:t>[2/2</a:t>
            </a:r>
            <a:r>
              <a:rPr lang="en-US" altLang="ko-KR" sz="1800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Selecting All the Descendants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Lighthouse of Alexandria&lt;/name&gt;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file="lighthouse.jpg"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w="528" h="349"/&gt;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&lt;source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="112"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="53"/&gt;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960440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&lt;html&gt;&lt;head&gt;&lt;title&gt;Wonders of the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World&lt;/title&gt;&lt;/head&gt;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&lt;body&gt;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select="//*/@file"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&lt;/body&gt;&lt;/html&gt;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match="//*/@file" 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language for selecting nodes and node sets by specifying their location paths in the XML document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XPath</a:t>
            </a:r>
            <a:r>
              <a:rPr lang="en-US" altLang="ko-KR" dirty="0" smtClean="0"/>
              <a:t> language</a:t>
            </a:r>
          </a:p>
          <a:p>
            <a:pPr lvl="1"/>
            <a:r>
              <a:rPr lang="en-US" altLang="ko-KR" dirty="0" smtClean="0"/>
              <a:t>Ability to use </a:t>
            </a:r>
            <a:r>
              <a:rPr lang="en-US" altLang="ko-KR" i="1" dirty="0" smtClean="0"/>
              <a:t>location paths</a:t>
            </a:r>
          </a:p>
          <a:p>
            <a:pPr lvl="2"/>
            <a:r>
              <a:rPr lang="en-US" altLang="ko-KR" dirty="0" smtClean="0"/>
              <a:t>To refer to a node or node set</a:t>
            </a:r>
          </a:p>
          <a:p>
            <a:pPr lvl="1"/>
            <a:r>
              <a:rPr lang="en-US" altLang="ko-KR" dirty="0" smtClean="0"/>
              <a:t>Node</a:t>
            </a:r>
          </a:p>
          <a:p>
            <a:pPr lvl="2"/>
            <a:r>
              <a:rPr lang="en-US" altLang="ko-KR" dirty="0" smtClean="0"/>
              <a:t>An individual piece of the XML document</a:t>
            </a:r>
          </a:p>
          <a:p>
            <a:pPr lvl="3"/>
            <a:r>
              <a:rPr lang="en-US" altLang="ko-KR" dirty="0" smtClean="0"/>
              <a:t>Element, attribute or some text content</a:t>
            </a:r>
          </a:p>
          <a:p>
            <a:pPr lvl="1"/>
            <a:r>
              <a:rPr lang="en-US" altLang="ko-KR" dirty="0" smtClean="0"/>
              <a:t>Location path</a:t>
            </a:r>
          </a:p>
          <a:p>
            <a:pPr lvl="2"/>
            <a:r>
              <a:rPr lang="en-US" altLang="ko-KR" dirty="0" smtClean="0"/>
              <a:t>Uses relationships to describe the location of a node or set of nodes relative to a given node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Everything  in the tree is </a:t>
            </a:r>
            <a:br>
              <a:rPr lang="en-US" altLang="ko-KR" dirty="0" smtClean="0"/>
            </a:br>
            <a:r>
              <a:rPr lang="en-US" altLang="ko-KR" dirty="0" smtClean="0"/>
              <a:t>a node</a:t>
            </a:r>
          </a:p>
          <a:p>
            <a:pPr lvl="1"/>
            <a:r>
              <a:rPr lang="en-US" altLang="ko-KR" dirty="0" smtClean="0"/>
              <a:t>Root node</a:t>
            </a:r>
          </a:p>
          <a:p>
            <a:pPr lvl="2"/>
            <a:r>
              <a:rPr lang="en-US" altLang="ko-KR" dirty="0" smtClean="0"/>
              <a:t>The top of the node tree</a:t>
            </a:r>
          </a:p>
          <a:p>
            <a:pPr lvl="1"/>
            <a:r>
              <a:rPr lang="en-US" altLang="ko-KR" dirty="0" smtClean="0"/>
              <a:t>Child node</a:t>
            </a:r>
          </a:p>
          <a:p>
            <a:pPr lvl="1"/>
            <a:r>
              <a:rPr lang="en-US" altLang="ko-KR" dirty="0" smtClean="0"/>
              <a:t>Parent node</a:t>
            </a:r>
          </a:p>
          <a:p>
            <a:pPr lvl="1"/>
            <a:r>
              <a:rPr lang="en-US" altLang="ko-KR" dirty="0" smtClean="0"/>
              <a:t>Sibling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</a:t>
            </a:r>
          </a:p>
          <a:p>
            <a:pPr lvl="1"/>
            <a:r>
              <a:rPr lang="en-US" altLang="ko-KR" dirty="0" smtClean="0"/>
              <a:t>Descendant node</a:t>
            </a:r>
          </a:p>
          <a:p>
            <a:pPr lvl="1"/>
            <a:r>
              <a:rPr lang="en-US" altLang="ko-KR" dirty="0" smtClean="0"/>
              <a:t>Ancestor node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2/4]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4336157" cy="486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 Paths</a:t>
            </a:r>
          </a:p>
          <a:p>
            <a:pPr lvl="1"/>
            <a:r>
              <a:rPr lang="en-US" altLang="ko-KR" dirty="0" smtClean="0"/>
              <a:t>Relative location path</a:t>
            </a:r>
          </a:p>
          <a:p>
            <a:pPr lvl="2"/>
            <a:r>
              <a:rPr lang="en-US" altLang="ko-KR" dirty="0" smtClean="0"/>
              <a:t>Consists of a sequence of location steps separated by “ / “</a:t>
            </a:r>
          </a:p>
          <a:p>
            <a:pPr lvl="2"/>
            <a:r>
              <a:rPr lang="en-US" altLang="ko-KR" dirty="0" smtClean="0"/>
              <a:t>Each step selects a node or node set relative to the current node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Absolute location path</a:t>
            </a:r>
          </a:p>
          <a:p>
            <a:pPr lvl="2"/>
            <a:r>
              <a:rPr lang="en-US" altLang="ko-KR" dirty="0" smtClean="0"/>
              <a:t>Relative location path starting at the root node</a:t>
            </a:r>
          </a:p>
          <a:p>
            <a:pPr lvl="3"/>
            <a:r>
              <a:rPr lang="en-US" altLang="ko-KR" dirty="0" smtClean="0"/>
              <a:t>“ / ” :  selects the root node of the XML document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Relative location paths are most commonly used</a:t>
            </a:r>
          </a:p>
          <a:p>
            <a:pPr lvl="2"/>
            <a:r>
              <a:rPr lang="en-US" altLang="ko-KR" dirty="0" smtClean="0"/>
              <a:t>They generate the resulting node set relative to the current node</a:t>
            </a:r>
          </a:p>
          <a:p>
            <a:pPr lvl="2"/>
            <a:r>
              <a:rPr lang="en-US" altLang="ko-KR" dirty="0" smtClean="0"/>
              <a:t>This is typically the context in which you are working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3/4]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Actual XML source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Locating </a:t>
            </a:r>
            <a:r>
              <a:rPr lang="en-US" altLang="ko-KR" dirty="0" smtClean="0"/>
              <a:t>Nodes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4/4]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5688632" cy="4247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pPr algn="ctr"/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language=“English”&gt;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&lt;name language=“Greek”&gt; 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&lt;height units="feet"&gt;107&lt;/height&gt;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&lt;history&gt; ... &lt;/history&gt;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&lt;source ... 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Determining the Current </a:t>
            </a:r>
            <a:r>
              <a:rPr lang="en-US" altLang="ko-KR" dirty="0" smtClean="0"/>
              <a:t>Node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Developing an XSLT style sheet</a:t>
            </a:r>
          </a:p>
          <a:p>
            <a:pPr lvl="1"/>
            <a:r>
              <a:rPr lang="en-US" altLang="ko-KR" dirty="0" smtClean="0"/>
              <a:t>Specify what to process next </a:t>
            </a:r>
          </a:p>
          <a:p>
            <a:pPr lvl="2"/>
            <a:r>
              <a:rPr lang="en-US" altLang="ko-KR" dirty="0" smtClean="0"/>
              <a:t>with respect to what is being processed now</a:t>
            </a:r>
          </a:p>
          <a:p>
            <a:pPr lvl="1"/>
            <a:r>
              <a:rPr lang="en-US" altLang="ko-KR" dirty="0" smtClean="0"/>
              <a:t>Current node</a:t>
            </a:r>
          </a:p>
          <a:p>
            <a:pPr lvl="2"/>
            <a:r>
              <a:rPr lang="en-US" altLang="ko-KR" dirty="0" smtClean="0"/>
              <a:t>Node currently being processed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Determining the Current </a:t>
            </a:r>
            <a:r>
              <a:rPr lang="en-US" altLang="ko-KR" dirty="0" smtClean="0"/>
              <a:t>Node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determine the current node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xsl:template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identified by the template’s </a:t>
            </a:r>
            <a:r>
              <a:rPr lang="en-US" altLang="ko-KR" i="1" dirty="0" smtClean="0"/>
              <a:t>match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attribute</a:t>
            </a:r>
          </a:p>
          <a:p>
            <a:pPr marL="914400" lvl="1" indent="-457200">
              <a:buAutoNum type="arabicPeriod"/>
            </a:pPr>
            <a:endParaRPr lang="en-US" altLang="ko-KR" sz="1200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xsl:apply</a:t>
            </a:r>
            <a:r>
              <a:rPr lang="en-US" altLang="ko-KR" dirty="0" smtClean="0"/>
              <a:t>-templates&gt;</a:t>
            </a:r>
            <a:br>
              <a:rPr lang="en-US" altLang="ko-KR" dirty="0" smtClean="0"/>
            </a:br>
            <a:r>
              <a:rPr lang="en-US" altLang="ko-KR" dirty="0" smtClean="0"/>
              <a:t>the node that is matched by the </a:t>
            </a:r>
            <a:br>
              <a:rPr lang="en-US" altLang="ko-KR" dirty="0" smtClean="0"/>
            </a:br>
            <a:r>
              <a:rPr lang="en-US" altLang="ko-KR" dirty="0" smtClean="0"/>
              <a:t>corresponding template</a:t>
            </a:r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914400" lvl="1" indent="-457200">
              <a:buFont typeface="Corbel" pitchFamily="34" charset="0"/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xsl:for</a:t>
            </a:r>
            <a:r>
              <a:rPr lang="en-US" altLang="ko-KR" dirty="0" smtClean="0"/>
              <a:t>-each &gt;</a:t>
            </a:r>
            <a:br>
              <a:rPr lang="en-US" altLang="ko-KR" dirty="0" smtClean="0"/>
            </a:br>
            <a:r>
              <a:rPr lang="en-US" altLang="ko-KR" dirty="0" smtClean="0"/>
              <a:t>the one specified by its select </a:t>
            </a:r>
            <a:br>
              <a:rPr lang="en-US" altLang="ko-KR" dirty="0" smtClean="0"/>
            </a:br>
            <a:r>
              <a:rPr lang="en-US" altLang="ko-KR" dirty="0" smtClean="0"/>
              <a:t>attribute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975494"/>
            <a:ext cx="3888432" cy="59093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&lt;h2&gt;Overview&lt;/h2&gt;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 order=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"descending" data-type="number" 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&gt;&lt;td&gt;&lt;a&gt;... 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&lt;strong&gt;&lt;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"name[@language='English']"/&gt;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&lt;/strong&gt;&lt;/a&gt;&lt;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"name[@language!='English']"&gt;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(&lt;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select="."/&gt;&lt;/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8424" y="940658"/>
            <a:ext cx="39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(1)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2480" y="32129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(2)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24" y="53732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(3)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3041" y="439704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(2a)</a:t>
            </a:r>
            <a:endParaRPr lang="ko-KR" altLang="en-US" sz="28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416" y="162880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rbel" pitchFamily="34" charset="0"/>
              </a:rPr>
              <a:t>(1a)</a:t>
            </a:r>
            <a:endParaRPr lang="ko-KR" altLang="en-US" sz="20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Referring to the Current </a:t>
            </a:r>
            <a:r>
              <a:rPr lang="en-US" altLang="ko-KR" dirty="0" smtClean="0"/>
              <a:t>Node </a:t>
            </a:r>
            <a:r>
              <a:rPr lang="en-US" altLang="ko-KR" sz="1800" dirty="0" smtClean="0"/>
              <a:t>[</a:t>
            </a:r>
            <a:r>
              <a:rPr lang="en-US" altLang="ko-KR" sz="1800" dirty="0" smtClean="0"/>
              <a:t>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“.”</a:t>
            </a:r>
          </a:p>
          <a:p>
            <a:pPr lvl="1"/>
            <a:r>
              <a:rPr lang="en-US" altLang="ko-KR" dirty="0" smtClean="0"/>
              <a:t>To refer to the current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21353"/>
            <a:ext cx="6984776" cy="44319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match="wonder"&gt;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&gt;&lt;td&gt;&lt;a&gt;...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&lt;strong&gt;&lt;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select=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"name[@language='English']"/&gt;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&lt;/strong&gt;&lt;/a&gt;&lt;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-templates select="name[@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language!='English']"/&gt;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"name[@language!='English']"&gt;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-of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select="."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</TotalTime>
  <Words>2128</Words>
  <Application>Microsoft Office PowerPoint</Application>
  <PresentationFormat>화면 슬라이드 쇼(4:3)</PresentationFormat>
  <Paragraphs>477</Paragraphs>
  <Slides>25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Ch. 3: XPath Patterns and Expressions</vt:lpstr>
      <vt:lpstr>Contents</vt:lpstr>
      <vt:lpstr>Locating Nodes [1/4]</vt:lpstr>
      <vt:lpstr>Locating Nodes [2/4]</vt:lpstr>
      <vt:lpstr>Locating Nodes [3/4]</vt:lpstr>
      <vt:lpstr>Locating Nodes [4/4]</vt:lpstr>
      <vt:lpstr>Determining the Current Node [1/2]</vt:lpstr>
      <vt:lpstr>Determining the Current Node [2/2]</vt:lpstr>
      <vt:lpstr>Referring to the Current Node [1/2]</vt:lpstr>
      <vt:lpstr>Referring to the Current Node [2/2]</vt:lpstr>
      <vt:lpstr>Selecting a Node’s Children [1/2]</vt:lpstr>
      <vt:lpstr>Selecting a Node’s Children [2/2]</vt:lpstr>
      <vt:lpstr>Selecting a Node’s Parent or Siblings [1/3]</vt:lpstr>
      <vt:lpstr>Selecting a Node’s Parent or Siblings [2/3]</vt:lpstr>
      <vt:lpstr>Selecting a Node’s Parent or Siblings [3/3]</vt:lpstr>
      <vt:lpstr>Selecting a Node’s Attributes [1/2]</vt:lpstr>
      <vt:lpstr>Selecting a Node’s Attributes [2/2]</vt:lpstr>
      <vt:lpstr>Conditionally Selecting Nodes [1/3]</vt:lpstr>
      <vt:lpstr>Conditionally Selecting Nodes [2/3]</vt:lpstr>
      <vt:lpstr>Conditionally Selecting Nodes [3/3]</vt:lpstr>
      <vt:lpstr>Creating Absolute Location Paths [1/3]</vt:lpstr>
      <vt:lpstr>Creating Absolute Location Paths [2/3]</vt:lpstr>
      <vt:lpstr>Creating Absolute Location Paths [3/3]</vt:lpstr>
      <vt:lpstr>Selecting All the Descendants [1/2]</vt:lpstr>
      <vt:lpstr>Selecting All the Descendants [2/2]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1293</cp:revision>
  <dcterms:created xsi:type="dcterms:W3CDTF">2006-10-05T04:04:58Z</dcterms:created>
  <dcterms:modified xsi:type="dcterms:W3CDTF">2011-07-05T04:49:54Z</dcterms:modified>
</cp:coreProperties>
</file>