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88" r:id="rId2"/>
    <p:sldMasterId id="2147483700" r:id="rId3"/>
  </p:sldMasterIdLst>
  <p:notesMasterIdLst>
    <p:notesMasterId r:id="rId24"/>
  </p:notesMasterIdLst>
  <p:sldIdLst>
    <p:sldId id="256" r:id="rId4"/>
    <p:sldId id="257" r:id="rId5"/>
    <p:sldId id="259" r:id="rId6"/>
    <p:sldId id="260" r:id="rId7"/>
    <p:sldId id="261" r:id="rId8"/>
    <p:sldId id="273" r:id="rId9"/>
    <p:sldId id="262" r:id="rId10"/>
    <p:sldId id="263" r:id="rId11"/>
    <p:sldId id="258" r:id="rId12"/>
    <p:sldId id="264" r:id="rId13"/>
    <p:sldId id="265" r:id="rId14"/>
    <p:sldId id="266" r:id="rId15"/>
    <p:sldId id="267" r:id="rId16"/>
    <p:sldId id="268" r:id="rId17"/>
    <p:sldId id="274" r:id="rId18"/>
    <p:sldId id="269" r:id="rId19"/>
    <p:sldId id="271" r:id="rId20"/>
    <p:sldId id="272" r:id="rId21"/>
    <p:sldId id="275" r:id="rId22"/>
    <p:sldId id="270" r:id="rId2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4240-35BC-47BE-A7E3-C7DA290981F2}" type="datetimeFigureOut">
              <a:rPr lang="ko-KR" altLang="en-US" smtClean="0"/>
              <a:t>2014-02-06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C96EF-15E6-4BDD-BC1F-9B67C0ED9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Active users tend to be connected to other active users.</a:t>
            </a:r>
          </a:p>
          <a:p>
            <a:r>
              <a:rPr lang="en-US" altLang="ko-KR" dirty="0" smtClean="0"/>
              <a:t>Connected</a:t>
            </a:r>
            <a:r>
              <a:rPr lang="en-US" altLang="ko-KR" baseline="0" dirty="0" smtClean="0"/>
              <a:t> users are more likely to have similar profiles.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C96EF-15E6-4BDD-BC1F-9B67C0ED96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3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지금은 영국에 팔려서 비율이 </a:t>
            </a:r>
            <a:r>
              <a:rPr lang="ko-KR" altLang="en-US" dirty="0" err="1" smtClean="0"/>
              <a:t>달라졌을듯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C96EF-15E6-4BDD-BC1F-9B67C0ED96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지금은 영국에 팔려서 비율이 </a:t>
            </a:r>
            <a:r>
              <a:rPr lang="ko-KR" altLang="en-US" smtClean="0"/>
              <a:t>달라졌을듯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C96EF-15E6-4BDD-BC1F-9B67C0ED96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4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7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2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7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2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17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07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50B9EF6C-1F35-48D1-B4D0-728C415B9E52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50B9EF6C-1F35-48D1-B4D0-728C415B9E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Link creation and profile alignment in the </a:t>
            </a:r>
            <a:r>
              <a:rPr lang="en-US" altLang="ko-KR" dirty="0" err="1" smtClean="0"/>
              <a:t>aNobii</a:t>
            </a:r>
            <a:r>
              <a:rPr lang="en-US" altLang="ko-KR" dirty="0" smtClean="0"/>
              <a:t> social network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Luca Maria Aiello et al.</a:t>
            </a:r>
          </a:p>
          <a:p>
            <a:r>
              <a:rPr lang="en-US" altLang="ko-KR" dirty="0" smtClean="0"/>
              <a:t>Social Computing 2010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 Feb 2014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white"/>
                </a:solidFill>
              </a:rPr>
              <a:t>Static Analysis </a:t>
            </a:r>
            <a:r>
              <a:rPr lang="en-US" altLang="ko-KR" sz="1600" dirty="0">
                <a:solidFill>
                  <a:prstClr val="white"/>
                </a:solidFill>
              </a:rPr>
              <a:t>24 Dec 2009 snapshot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Topical alignment</a:t>
            </a:r>
          </a:p>
          <a:p>
            <a:pPr lvl="1"/>
            <a:r>
              <a:rPr lang="en-US" altLang="ko-KR" dirty="0" smtClean="0"/>
              <a:t>Average number of common books </a:t>
            </a:r>
            <a:endParaRPr lang="en-US" altLang="ko-KR" dirty="0"/>
          </a:p>
          <a:p>
            <a:pPr lvl="1"/>
            <a:r>
              <a:rPr lang="en-US" altLang="ko-KR" dirty="0" smtClean="0"/>
              <a:t>cosine </a:t>
            </a:r>
            <a:r>
              <a:rPr lang="en-US" altLang="ko-KR" dirty="0" smtClean="0"/>
              <a:t>similarity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73" y="2564904"/>
            <a:ext cx="462545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3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white"/>
                </a:solidFill>
              </a:rPr>
              <a:t>Static Analysis </a:t>
            </a:r>
            <a:r>
              <a:rPr lang="en-US" altLang="ko-KR" sz="1600" dirty="0">
                <a:solidFill>
                  <a:prstClr val="white"/>
                </a:solidFill>
              </a:rPr>
              <a:t>24 Dec 2009 snapshot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Geographic Analysis</a:t>
            </a:r>
          </a:p>
          <a:p>
            <a:pPr lvl="1"/>
            <a:r>
              <a:rPr lang="en-US" altLang="ko-KR" dirty="0" smtClean="0"/>
              <a:t>97% specify the country</a:t>
            </a:r>
          </a:p>
          <a:p>
            <a:pPr lvl="1"/>
            <a:r>
              <a:rPr lang="en-US" altLang="ko-KR" dirty="0" smtClean="0"/>
              <a:t>38% include also the city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14" y="2708920"/>
            <a:ext cx="404397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79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white"/>
                </a:solidFill>
              </a:rPr>
              <a:t>Static Analysis </a:t>
            </a:r>
            <a:r>
              <a:rPr lang="en-US" altLang="ko-KR" sz="1600" dirty="0">
                <a:solidFill>
                  <a:prstClr val="white"/>
                </a:solidFill>
              </a:rPr>
              <a:t>24 Dec 2009 snapshot</a:t>
            </a:r>
            <a:endParaRPr lang="ko-KR" alt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Geographic Analysis (cont.)</a:t>
            </a:r>
          </a:p>
          <a:p>
            <a:pPr lvl="1"/>
            <a:r>
              <a:rPr lang="en-US" altLang="ko-KR" dirty="0" smtClean="0"/>
              <a:t>Graph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</a:t>
            </a:r>
            <a:r>
              <a:rPr lang="en-US" altLang="ko-KR" dirty="0" err="1" smtClean="0"/>
              <a:t>aNobii</a:t>
            </a:r>
            <a:r>
              <a:rPr lang="en-US" altLang="ko-KR" dirty="0" smtClean="0"/>
              <a:t> countries</a:t>
            </a:r>
          </a:p>
          <a:p>
            <a:pPr lvl="2"/>
            <a:r>
              <a:rPr lang="en-US" altLang="ko-KR" dirty="0" smtClean="0"/>
              <a:t>Language </a:t>
            </a:r>
            <a:r>
              <a:rPr lang="en-US" altLang="ko-KR" dirty="0" err="1" smtClean="0"/>
              <a:t>homophily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Geographic proximity </a:t>
            </a:r>
            <a:r>
              <a:rPr lang="en-US" altLang="ko-KR" dirty="0" err="1" smtClean="0"/>
              <a:t>homophily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65312"/>
            <a:ext cx="4101285" cy="312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85" y="2965312"/>
            <a:ext cx="4260887" cy="292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white"/>
                </a:solidFill>
              </a:rPr>
              <a:t>Static Analysis </a:t>
            </a:r>
            <a:r>
              <a:rPr lang="en-US" altLang="ko-KR" sz="1600" dirty="0">
                <a:solidFill>
                  <a:prstClr val="white"/>
                </a:solidFill>
              </a:rPr>
              <a:t>24 Dec 2009 snapshot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Geographic Analysis (cont.)</a:t>
            </a:r>
          </a:p>
          <a:p>
            <a:pPr lvl="1"/>
            <a:r>
              <a:rPr lang="en-US" altLang="ko-KR" dirty="0" smtClean="0"/>
              <a:t>Geographic </a:t>
            </a:r>
            <a:r>
              <a:rPr lang="en-US" altLang="ko-KR" dirty="0" err="1" smtClean="0"/>
              <a:t>homophily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Compared with a reshuffled version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48" y="2778898"/>
            <a:ext cx="4517706" cy="338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30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white"/>
                </a:solidFill>
              </a:rPr>
              <a:t>Static Analysis </a:t>
            </a:r>
            <a:r>
              <a:rPr lang="en-US" altLang="ko-KR" sz="1600" dirty="0">
                <a:solidFill>
                  <a:prstClr val="white"/>
                </a:solidFill>
              </a:rPr>
              <a:t>24 Dec 2009 snapshot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Geographic Analysis (cont.)</a:t>
            </a:r>
          </a:p>
          <a:p>
            <a:pPr lvl="1"/>
            <a:r>
              <a:rPr lang="en-US" altLang="ko-KR" dirty="0" smtClean="0"/>
              <a:t>Relationship between geographic aggregation and distance in the social graph</a:t>
            </a:r>
          </a:p>
          <a:p>
            <a:pPr lvl="2"/>
            <a:r>
              <a:rPr lang="en-US" altLang="ko-KR" dirty="0" smtClean="0"/>
              <a:t>Tend to choose people geographically close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97970"/>
            <a:ext cx="5184576" cy="250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59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Dataset Description</a:t>
            </a:r>
          </a:p>
          <a:p>
            <a:r>
              <a:rPr lang="en-US" altLang="ko-KR" dirty="0" smtClean="0"/>
              <a:t>Static Analysis</a:t>
            </a:r>
          </a:p>
          <a:p>
            <a:r>
              <a:rPr lang="en-US" altLang="ko-KR" u="sng" dirty="0" smtClean="0"/>
              <a:t>Dynamical Analysis and Network Growth</a:t>
            </a:r>
          </a:p>
          <a:p>
            <a:r>
              <a:rPr lang="en-US" altLang="ko-KR" dirty="0" smtClean="0"/>
              <a:t>Conclusions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2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Dynamical Analysis and Network Growth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Triangle closure and preferential attachment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5040560" cy="252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68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Dynamical Analysis and Network Growth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Triangle closure and preferential attachment (cont.)</a:t>
            </a:r>
          </a:p>
          <a:p>
            <a:pPr lvl="1"/>
            <a:r>
              <a:rPr lang="en-US" altLang="ko-KR" dirty="0" smtClean="0"/>
              <a:t>New users</a:t>
            </a:r>
          </a:p>
          <a:p>
            <a:pPr lvl="2"/>
            <a:r>
              <a:rPr lang="en-US" altLang="ko-KR" dirty="0" smtClean="0"/>
              <a:t>Preferential attachment mechanism</a:t>
            </a:r>
          </a:p>
          <a:p>
            <a:pPr lvl="3"/>
            <a:r>
              <a:rPr lang="en-US" altLang="ko-KR" dirty="0" smtClean="0"/>
              <a:t>Users with already large numbers of links are preferentially chosen</a:t>
            </a:r>
          </a:p>
          <a:p>
            <a:pPr lvl="2"/>
            <a:r>
              <a:rPr lang="en-US" altLang="ko-KR" dirty="0" smtClean="0"/>
              <a:t>Many users join the network’s largest component by creating links to pairs of already connected users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3650652"/>
            <a:ext cx="4320480" cy="150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07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Dynamical Analysis and Network Growth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Causal connection between similarity and link creation</a:t>
            </a:r>
          </a:p>
          <a:p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060848"/>
            <a:ext cx="4464496" cy="436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57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Dataset Description</a:t>
            </a:r>
          </a:p>
          <a:p>
            <a:r>
              <a:rPr lang="en-US" altLang="ko-KR" dirty="0" smtClean="0"/>
              <a:t>Static Analysis</a:t>
            </a:r>
          </a:p>
          <a:p>
            <a:r>
              <a:rPr lang="en-US" altLang="ko-KR" dirty="0" smtClean="0"/>
              <a:t>Dynamical Analysis and Network Growth</a:t>
            </a:r>
          </a:p>
          <a:p>
            <a:r>
              <a:rPr lang="en-US" altLang="ko-KR" u="sng" dirty="0" smtClean="0"/>
              <a:t>Conclusions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19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 smtClean="0"/>
              <a:t>Introduction</a:t>
            </a:r>
          </a:p>
          <a:p>
            <a:r>
              <a:rPr lang="en-US" altLang="ko-KR" u="sng" dirty="0" smtClean="0"/>
              <a:t>Dataset Description</a:t>
            </a:r>
          </a:p>
          <a:p>
            <a:r>
              <a:rPr lang="en-US" altLang="ko-KR" dirty="0" smtClean="0"/>
              <a:t>Static Analysis</a:t>
            </a:r>
          </a:p>
          <a:p>
            <a:r>
              <a:rPr lang="en-US" altLang="ko-KR" dirty="0" smtClean="0"/>
              <a:t>Dynamical Analysis and Network Growth</a:t>
            </a:r>
          </a:p>
          <a:p>
            <a:r>
              <a:rPr lang="en-US" altLang="ko-KR" dirty="0" smtClean="0"/>
              <a:t>Conclusions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9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creation of a social tie</a:t>
            </a:r>
          </a:p>
          <a:p>
            <a:pPr lvl="1"/>
            <a:r>
              <a:rPr lang="en-US" altLang="ko-KR" dirty="0" smtClean="0"/>
              <a:t>Strongly driven by </a:t>
            </a:r>
            <a:r>
              <a:rPr lang="en-US" altLang="ko-KR" dirty="0" err="1" smtClean="0"/>
              <a:t>homophily</a:t>
            </a:r>
            <a:r>
              <a:rPr lang="en-US" altLang="ko-KR" dirty="0" smtClean="0"/>
              <a:t> and proximity</a:t>
            </a:r>
          </a:p>
          <a:p>
            <a:pPr lvl="1"/>
            <a:r>
              <a:rPr lang="en-US" altLang="ko-KR" dirty="0" smtClean="0"/>
              <a:t>Strongly influenced by language barriers</a:t>
            </a:r>
          </a:p>
          <a:p>
            <a:pPr lvl="1"/>
            <a:r>
              <a:rPr lang="en-US" altLang="ko-KR" dirty="0" smtClean="0"/>
              <a:t>Establish social ties with similar interest and geographic distance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Social graph evolution</a:t>
            </a:r>
          </a:p>
          <a:p>
            <a:pPr lvl="1"/>
            <a:r>
              <a:rPr lang="en-US" altLang="ko-KR" dirty="0" smtClean="0"/>
              <a:t>Reciprocation and triadic closure are very common pattern</a:t>
            </a:r>
          </a:p>
          <a:p>
            <a:endParaRPr lang="en-US" altLang="ko-KR" dirty="0"/>
          </a:p>
          <a:p>
            <a:r>
              <a:rPr lang="en-US" altLang="ko-KR" dirty="0" smtClean="0"/>
              <a:t>Causal relationship</a:t>
            </a:r>
          </a:p>
          <a:p>
            <a:pPr lvl="1"/>
            <a:r>
              <a:rPr lang="en-US" altLang="ko-KR" dirty="0" smtClean="0"/>
              <a:t>Search for friends with similar taste -&gt; linked -&gt; profile alignment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20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Mechanism of online social linking</a:t>
            </a:r>
          </a:p>
          <a:p>
            <a:pPr lvl="1"/>
            <a:r>
              <a:rPr lang="en-US" altLang="ko-KR" dirty="0" smtClean="0"/>
              <a:t>Investigations of the interplay between social links and profile similarity</a:t>
            </a:r>
          </a:p>
          <a:p>
            <a:pPr lvl="1"/>
            <a:r>
              <a:rPr lang="en-US" altLang="ko-KR" dirty="0" smtClean="0"/>
              <a:t>Analyze the influence of geographic parameters </a:t>
            </a:r>
          </a:p>
          <a:p>
            <a:pPr lvl="2"/>
            <a:r>
              <a:rPr lang="en-US" altLang="ko-KR" dirty="0" smtClean="0"/>
              <a:t>Role in social partner selection</a:t>
            </a:r>
          </a:p>
          <a:p>
            <a:pPr lvl="1"/>
            <a:r>
              <a:rPr lang="en-US" altLang="ko-KR" dirty="0" smtClean="0"/>
              <a:t>Investigate the time evolution of links</a:t>
            </a:r>
          </a:p>
          <a:p>
            <a:pPr lvl="1"/>
            <a:r>
              <a:rPr lang="en-US" altLang="ko-KR" dirty="0" smtClean="0"/>
              <a:t>Analyze the dynamics of link formation and profile alignment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7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5" y="1484784"/>
            <a:ext cx="7623790" cy="476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aNobii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Created in Hong Kong in 2005</a:t>
            </a:r>
          </a:p>
          <a:p>
            <a:pPr lvl="1"/>
            <a:r>
              <a:rPr lang="en-US" altLang="ko-KR" dirty="0" smtClean="0"/>
              <a:t>Indexes about 20M titles </a:t>
            </a:r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Wishlist</a:t>
            </a:r>
            <a:r>
              <a:rPr lang="en-US" altLang="ko-KR" dirty="0"/>
              <a:t> </a:t>
            </a:r>
            <a:r>
              <a:rPr lang="en-US" altLang="ko-KR" dirty="0" smtClean="0"/>
              <a:t>and library</a:t>
            </a:r>
          </a:p>
          <a:p>
            <a:pPr lvl="1"/>
            <a:r>
              <a:rPr lang="en-US" altLang="ko-KR" dirty="0" smtClean="0"/>
              <a:t>Friendship and neighborhood</a:t>
            </a:r>
          </a:p>
          <a:p>
            <a:pPr lvl="1"/>
            <a:r>
              <a:rPr lang="en-US" altLang="ko-KR" dirty="0" smtClean="0"/>
              <a:t>Groups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Extracted data</a:t>
            </a:r>
          </a:p>
          <a:p>
            <a:pPr lvl="1"/>
            <a:r>
              <a:rPr lang="en-US" altLang="ko-KR" dirty="0" smtClean="0"/>
              <a:t>Six snapshots, 15 days apart, starting from 9 Nov 2009</a:t>
            </a:r>
          </a:p>
          <a:p>
            <a:pPr lvl="1"/>
            <a:r>
              <a:rPr lang="en-US" altLang="ko-KR" dirty="0" smtClean="0"/>
              <a:t>Profile, Library information, Groups affiliations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Dataset Description</a:t>
            </a:r>
          </a:p>
          <a:p>
            <a:r>
              <a:rPr lang="en-US" altLang="ko-KR" u="sng" dirty="0" smtClean="0"/>
              <a:t>Static Analysis</a:t>
            </a:r>
          </a:p>
          <a:p>
            <a:r>
              <a:rPr lang="en-US" altLang="ko-KR" dirty="0" smtClean="0"/>
              <a:t>Dynamical Analysis and Network Growth</a:t>
            </a:r>
          </a:p>
          <a:p>
            <a:r>
              <a:rPr lang="en-US" altLang="ko-KR" dirty="0" smtClean="0"/>
              <a:t>Conclusions</a:t>
            </a:r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1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Analysis </a:t>
            </a:r>
            <a:r>
              <a:rPr lang="en-US" altLang="ko-KR" sz="1600" dirty="0" smtClean="0"/>
              <a:t>24 Dec 2009 snapshot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characteristics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2381466"/>
            <a:ext cx="5328592" cy="311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8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Analysis </a:t>
            </a:r>
            <a:r>
              <a:rPr lang="en-US" altLang="ko-KR" sz="1600" dirty="0" smtClean="0"/>
              <a:t>24 Dec 2009 snapshot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 characteristics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1916832"/>
            <a:ext cx="5184576" cy="436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7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Analysis </a:t>
            </a:r>
            <a:r>
              <a:rPr lang="en-US" altLang="ko-KR" sz="1600" dirty="0">
                <a:solidFill>
                  <a:prstClr val="white"/>
                </a:solidFill>
              </a:rPr>
              <a:t>24 Dec 2009 snapshot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Correlations and mixing patterns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03" y="2060848"/>
            <a:ext cx="486619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EF6C-1F35-48D1-B4D0-728C415B9E52}" type="slidenum">
              <a:rPr lang="ko-KR" altLang="en-US" smtClean="0"/>
              <a:pPr/>
              <a:t>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422737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20130912_Team A_Data collection</Template>
  <TotalTime>190</TotalTime>
  <Words>471</Words>
  <Application>Microsoft Office PowerPoint</Application>
  <PresentationFormat>화면 슬라이드 쇼(4:3)</PresentationFormat>
  <Paragraphs>124</Paragraphs>
  <Slides>20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SNU IDB Lab.</vt:lpstr>
      <vt:lpstr>Office 테마</vt:lpstr>
      <vt:lpstr>1_SNU IDB Lab.</vt:lpstr>
      <vt:lpstr>Link creation and profile alignment in the aNobii social network</vt:lpstr>
      <vt:lpstr>Outline</vt:lpstr>
      <vt:lpstr>Introduction </vt:lpstr>
      <vt:lpstr>Dataset Description</vt:lpstr>
      <vt:lpstr>Dataset Description</vt:lpstr>
      <vt:lpstr>Outline</vt:lpstr>
      <vt:lpstr>Static Analysis 24 Dec 2009 snapshot</vt:lpstr>
      <vt:lpstr>Static Analysis 24 Dec 2009 snapshot</vt:lpstr>
      <vt:lpstr>Static Analysis 24 Dec 2009 snapshot</vt:lpstr>
      <vt:lpstr>Static Analysis 24 Dec 2009 snapshot</vt:lpstr>
      <vt:lpstr>Static Analysis 24 Dec 2009 snapshot</vt:lpstr>
      <vt:lpstr>Static Analysis 24 Dec 2009 snapshot</vt:lpstr>
      <vt:lpstr>Static Analysis 24 Dec 2009 snapshot</vt:lpstr>
      <vt:lpstr>Static Analysis 24 Dec 2009 snapshot</vt:lpstr>
      <vt:lpstr>Outline</vt:lpstr>
      <vt:lpstr>Dynamical Analysis and Network Growth</vt:lpstr>
      <vt:lpstr>Dynamical Analysis and Network Growth</vt:lpstr>
      <vt:lpstr>Dynamical Analysis and Network Growth</vt:lpstr>
      <vt:lpstr>Outline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Hyewon Lim</dc:creator>
  <cp:lastModifiedBy>Hyewon Lim</cp:lastModifiedBy>
  <cp:revision>12</cp:revision>
  <cp:lastPrinted>2014-02-06T03:42:34Z</cp:lastPrinted>
  <dcterms:created xsi:type="dcterms:W3CDTF">2014-02-05T06:23:46Z</dcterms:created>
  <dcterms:modified xsi:type="dcterms:W3CDTF">2014-02-06T03:55:59Z</dcterms:modified>
</cp:coreProperties>
</file>