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1" r:id="rId6"/>
    <p:sldId id="28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89" r:id="rId21"/>
    <p:sldId id="276" r:id="rId22"/>
    <p:sldId id="287" r:id="rId23"/>
    <p:sldId id="277" r:id="rId24"/>
    <p:sldId id="290" r:id="rId25"/>
    <p:sldId id="271" r:id="rId26"/>
    <p:sldId id="278" r:id="rId27"/>
    <p:sldId id="279" r:id="rId28"/>
    <p:sldId id="283" r:id="rId29"/>
    <p:sldId id="281" r:id="rId30"/>
    <p:sldId id="282" r:id="rId31"/>
    <p:sldId id="285" r:id="rId32"/>
    <p:sldId id="291" r:id="rId33"/>
    <p:sldId id="28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BBEFD-84C5-411D-9A8A-2821911B3701}" type="datetimeFigureOut">
              <a:rPr lang="ko-KR" altLang="en-US" smtClean="0"/>
              <a:pPr/>
              <a:t>2011-11-03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16238-1189-4190-BD2A-8359D5D40A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AF16B-4A0C-4798-B91F-E5C4A20B0B0D}" type="datetimeFigureOut">
              <a:rPr lang="ko-KR" altLang="en-US" smtClean="0"/>
              <a:t>2011-11-03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AD242-FD5B-4653-9849-C89AD18A6A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9C93F0DF-FB8B-44CD-B45A-028E5CF11F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Democrats, Republicans and Starbucks </a:t>
            </a:r>
            <a:r>
              <a:rPr lang="en-US" altLang="ko-KR" dirty="0" err="1" smtClean="0"/>
              <a:t>Afficionados</a:t>
            </a:r>
            <a:r>
              <a:rPr lang="en-US" altLang="ko-KR" dirty="0" smtClean="0"/>
              <a:t>: User Classification in Twitter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Marco </a:t>
            </a:r>
            <a:r>
              <a:rPr lang="en-US" altLang="ko-KR" dirty="0" err="1" smtClean="0"/>
              <a:t>Pennacchiotti</a:t>
            </a:r>
            <a:r>
              <a:rPr lang="en-US" altLang="ko-KR" dirty="0" smtClean="0"/>
              <a:t>, Ana-Maria </a:t>
            </a:r>
            <a:r>
              <a:rPr lang="en-US" altLang="ko-KR" dirty="0" err="1" smtClean="0"/>
              <a:t>Popescu</a:t>
            </a:r>
            <a:r>
              <a:rPr lang="ko-KR" altLang="en-US" dirty="0" smtClean="0"/>
              <a:t> </a:t>
            </a:r>
            <a:r>
              <a:rPr lang="en-US" altLang="ko-KR" dirty="0" smtClean="0"/>
              <a:t>(Yahoo! Labs)</a:t>
            </a:r>
          </a:p>
          <a:p>
            <a:r>
              <a:rPr lang="en-US" altLang="ko-KR" dirty="0" smtClean="0"/>
              <a:t>KDD 2011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November 3, 2011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Profile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Pilot study II</a:t>
            </a:r>
          </a:p>
          <a:p>
            <a:pPr lvl="1"/>
            <a:r>
              <a:rPr lang="en-US" altLang="ko-KR" dirty="0" smtClean="0"/>
              <a:t>Identifying a user’s gender and ethnicity using the profile avatar</a:t>
            </a:r>
          </a:p>
          <a:p>
            <a:pPr lvl="1"/>
            <a:r>
              <a:rPr lang="en-US" altLang="ko-KR" dirty="0" smtClean="0"/>
              <a:t>Pictures</a:t>
            </a:r>
          </a:p>
          <a:p>
            <a:pPr lvl="2"/>
            <a:r>
              <a:rPr lang="en-US" altLang="ko-KR" dirty="0" smtClean="0"/>
              <a:t>Less than 50% were correlated with a clear ethnicity</a:t>
            </a:r>
          </a:p>
          <a:p>
            <a:pPr lvl="2"/>
            <a:r>
              <a:rPr lang="en-US" altLang="ko-KR" dirty="0" smtClean="0"/>
              <a:t>57% were correlated with a specific gender</a:t>
            </a:r>
          </a:p>
          <a:p>
            <a:pPr lvl="2"/>
            <a:r>
              <a:rPr lang="en-US" altLang="ko-KR" dirty="0" smtClean="0"/>
              <a:t>Often be misleading: not of the account owner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ko-KR" dirty="0" smtClean="0">
                <a:sym typeface="Wingdings" pitchFamily="2" charset="2"/>
              </a:rPr>
              <a:t> Picture fields do not contain enough good-quality information to be directly used for user classification purposes</a:t>
            </a:r>
          </a:p>
          <a:p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Profile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itchFamily="2" charset="2"/>
              </a:rPr>
              <a:t>Implement basic profile-based features (PROF)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Length of the user name 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# of numeric &amp; alphanumeric characters in the user name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Different capitalization forms in the user name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Use of the avatar picture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# of followers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# of friends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Friends/followers ratio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Date of account creation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Matching of various regular expression patterns in the bio field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Presence of the location field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Tweeting Behavior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Tweeting behavior</a:t>
            </a:r>
          </a:p>
          <a:p>
            <a:pPr lvl="1"/>
            <a:r>
              <a:rPr lang="en-US" altLang="ko-KR" dirty="0" smtClean="0"/>
              <a:t>Characterized by a set of statistics capturing the way the user interacts with the micro-blogging service</a:t>
            </a:r>
          </a:p>
          <a:p>
            <a:pPr lvl="2"/>
            <a:r>
              <a:rPr lang="en-US" altLang="ko-KR" dirty="0" smtClean="0"/>
              <a:t>The average # of messages per day, # of replies, etc.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ko-KR" dirty="0" smtClean="0">
                <a:sym typeface="Wingdings" pitchFamily="2" charset="2"/>
              </a:rPr>
              <a:t> Such information is useful for constructing a model of the user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/>
              <a:t>More than 20 tweeting behavior features (BEHAV)</a:t>
            </a:r>
          </a:p>
          <a:p>
            <a:pPr lvl="1"/>
            <a:r>
              <a:rPr lang="en-US" altLang="ko-KR" dirty="0" smtClean="0"/>
              <a:t># of tweets posted by the user</a:t>
            </a:r>
          </a:p>
          <a:p>
            <a:pPr lvl="1"/>
            <a:r>
              <a:rPr lang="en-US" altLang="ko-KR" dirty="0" smtClean="0"/>
              <a:t># and fraction of tweets that are </a:t>
            </a:r>
            <a:r>
              <a:rPr lang="en-US" altLang="ko-KR" dirty="0" err="1" smtClean="0"/>
              <a:t>retweets</a:t>
            </a:r>
            <a:r>
              <a:rPr lang="en-US" altLang="ko-KR" dirty="0" smtClean="0"/>
              <a:t>/replies</a:t>
            </a:r>
          </a:p>
          <a:p>
            <a:pPr lvl="1"/>
            <a:r>
              <a:rPr lang="en-US" altLang="ko-KR" dirty="0" smtClean="0"/>
              <a:t>Average # of </a:t>
            </a:r>
            <a:r>
              <a:rPr lang="en-US" altLang="ko-KR" dirty="0" err="1" smtClean="0"/>
              <a:t>hashtags</a:t>
            </a:r>
            <a:r>
              <a:rPr lang="en-US" altLang="ko-KR" dirty="0" smtClean="0"/>
              <a:t> and URLs per tweet</a:t>
            </a:r>
          </a:p>
          <a:p>
            <a:pPr lvl="1"/>
            <a:r>
              <a:rPr lang="en-US" altLang="ko-KR" dirty="0" smtClean="0"/>
              <a:t>Fraction of tweets that are truncated</a:t>
            </a:r>
          </a:p>
          <a:p>
            <a:pPr lvl="1"/>
            <a:r>
              <a:rPr lang="en-US" altLang="ko-KR" dirty="0" smtClean="0"/>
              <a:t>Average time and SD between tweets</a:t>
            </a:r>
          </a:p>
          <a:p>
            <a:pPr lvl="1"/>
            <a:r>
              <a:rPr lang="en-US" altLang="ko-KR" dirty="0" smtClean="0"/>
              <a:t>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Linguistic content information</a:t>
            </a:r>
          </a:p>
          <a:p>
            <a:pPr lvl="1"/>
            <a:r>
              <a:rPr lang="en-US" altLang="ko-KR" dirty="0" smtClean="0"/>
              <a:t>Encapsulates the user’s lexical usage and the main topics of interest to the user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Prototypical words (LING-WORD)</a:t>
            </a:r>
          </a:p>
          <a:p>
            <a:pPr lvl="1"/>
            <a:r>
              <a:rPr lang="en-US" altLang="ko-KR" dirty="0" smtClean="0"/>
              <a:t>Classes can be described by prototypical words</a:t>
            </a:r>
          </a:p>
          <a:p>
            <a:pPr lvl="2"/>
            <a:r>
              <a:rPr lang="en-US" altLang="ko-KR" dirty="0" smtClean="0"/>
              <a:t>Typical lexical expressions for people in a specific class (e.g. dude, </a:t>
            </a:r>
            <a:r>
              <a:rPr lang="en-US" altLang="ko-KR" dirty="0" err="1" smtClean="0"/>
              <a:t>lmao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Phrases denoting typical interests of people in that class</a:t>
            </a:r>
          </a:p>
          <a:p>
            <a:pPr lvl="3"/>
            <a:r>
              <a:rPr lang="en-US" altLang="ko-KR" dirty="0" smtClean="0"/>
              <a:t>Health care: Democrats &gt; Republicans</a:t>
            </a:r>
          </a:p>
          <a:p>
            <a:pPr lvl="1"/>
            <a:r>
              <a:rPr lang="en-US" altLang="ko-KR" dirty="0" smtClean="0"/>
              <a:t>Employ a probabilistic model for automatically extracting proto words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Prototypical words (LING-WORD)</a:t>
            </a:r>
          </a:p>
          <a:p>
            <a:pPr lvl="1"/>
            <a:r>
              <a:rPr lang="en-US" altLang="ko-KR" dirty="0" smtClean="0"/>
              <a:t>Employ a probabilistic model for automatically extracting proto words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Each word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is assigned a score</a:t>
            </a:r>
            <a:br>
              <a:rPr lang="en-US" altLang="ko-KR" dirty="0" smtClean="0"/>
            </a:br>
            <a:r>
              <a:rPr lang="en-US" altLang="ko-KR" dirty="0" smtClean="0"/>
              <a:t>for each of the classes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sz="1400" dirty="0" smtClean="0"/>
          </a:p>
          <a:p>
            <a:pPr lvl="2">
              <a:buNone/>
            </a:pPr>
            <a:endParaRPr lang="en-US" altLang="ko-KR" sz="1400" dirty="0" smtClean="0"/>
          </a:p>
          <a:p>
            <a:pPr lvl="2">
              <a:buNone/>
            </a:pPr>
            <a:r>
              <a:rPr lang="en-US" altLang="ko-KR" sz="1400" dirty="0" smtClean="0"/>
              <a:t>	|w, S</a:t>
            </a:r>
            <a:r>
              <a:rPr lang="en-US" altLang="ko-KR" sz="1400" baseline="-25000" dirty="0" smtClean="0"/>
              <a:t>i</a:t>
            </a:r>
            <a:r>
              <a:rPr lang="en-US" altLang="ko-KR" sz="1400" dirty="0" smtClean="0"/>
              <a:t>|: # times the word </a:t>
            </a:r>
            <a:r>
              <a:rPr lang="en-US" altLang="ko-KR" sz="1400" i="1" dirty="0" smtClean="0"/>
              <a:t>w</a:t>
            </a:r>
            <a:r>
              <a:rPr lang="en-US" altLang="ko-KR" sz="1400" dirty="0" smtClean="0"/>
              <a:t> is issued by all users </a:t>
            </a:r>
            <a:br>
              <a:rPr lang="en-US" altLang="ko-KR" sz="1400" dirty="0" smtClean="0"/>
            </a:br>
            <a:r>
              <a:rPr lang="en-US" altLang="ko-KR" sz="1400" dirty="0" smtClean="0"/>
              <a:t>              for class </a:t>
            </a:r>
            <a:r>
              <a:rPr lang="en-US" altLang="ko-KR" sz="1400" dirty="0" err="1" smtClean="0"/>
              <a:t>c</a:t>
            </a:r>
            <a:r>
              <a:rPr lang="en-US" altLang="ko-KR" sz="1400" baseline="-25000" dirty="0" err="1" smtClean="0"/>
              <a:t>i</a:t>
            </a:r>
            <a:endParaRPr lang="en-US" altLang="ko-KR" sz="1400" baseline="-25000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Retain as proto wards the highest </a:t>
            </a:r>
            <a:br>
              <a:rPr lang="en-US" altLang="ko-KR" dirty="0" smtClean="0"/>
            </a:br>
            <a:r>
              <a:rPr lang="en-US" altLang="ko-KR" dirty="0" smtClean="0"/>
              <a:t>scoring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words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5580112" y="2420888"/>
            <a:ext cx="3096344" cy="2756049"/>
            <a:chOff x="2051720" y="1825079"/>
            <a:chExt cx="3096344" cy="2756049"/>
          </a:xfrm>
        </p:grpSpPr>
        <p:sp>
          <p:nvSpPr>
            <p:cNvPr id="4" name="직사각형 3"/>
            <p:cNvSpPr/>
            <p:nvPr/>
          </p:nvSpPr>
          <p:spPr>
            <a:xfrm>
              <a:off x="2051720" y="2492896"/>
              <a:ext cx="576064" cy="16561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43808" y="2492896"/>
              <a:ext cx="576064" cy="16561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72000" y="2492896"/>
              <a:ext cx="576064" cy="16561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658493" y="3379589"/>
              <a:ext cx="98822" cy="988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946525" y="3379589"/>
              <a:ext cx="98822" cy="988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34557" y="3379589"/>
              <a:ext cx="98822" cy="988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중괄호 9"/>
            <p:cNvSpPr/>
            <p:nvPr/>
          </p:nvSpPr>
          <p:spPr>
            <a:xfrm rot="5400000">
              <a:off x="3455876" y="728700"/>
              <a:ext cx="288032" cy="3096344"/>
            </a:xfrm>
            <a:prstGeom prst="leftBrace">
              <a:avLst>
                <a:gd name="adj1" fmla="val 26455"/>
                <a:gd name="adj2" fmla="val 5000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195736" y="2636912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339752" y="285293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123728" y="3068960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339752" y="3212976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195736" y="350100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67744" y="3789040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736" y="4273351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rbel" pitchFamily="34" charset="0"/>
                </a:rPr>
                <a:t>c</a:t>
              </a:r>
              <a:r>
                <a:rPr lang="en-US" altLang="ko-KR" sz="1400" baseline="-25000" dirty="0" smtClean="0">
                  <a:latin typeface="Corbel" pitchFamily="34" charset="0"/>
                </a:rPr>
                <a:t>1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4273351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rbel" pitchFamily="34" charset="0"/>
                </a:rPr>
                <a:t>c</a:t>
              </a:r>
              <a:r>
                <a:rPr lang="en-US" altLang="ko-KR" sz="1400" baseline="-25000" dirty="0" smtClean="0">
                  <a:latin typeface="Corbel" pitchFamily="34" charset="0"/>
                </a:rPr>
                <a:t>2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0326" y="4273351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Corbel" pitchFamily="34" charset="0"/>
                </a:rPr>
                <a:t>c</a:t>
              </a:r>
              <a:r>
                <a:rPr lang="en-US" altLang="ko-KR" sz="1400" baseline="-25000" dirty="0" err="1" smtClean="0">
                  <a:latin typeface="Corbel" pitchFamily="34" charset="0"/>
                </a:rPr>
                <a:t>n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8465" y="1825079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latin typeface="Corbel" pitchFamily="34" charset="0"/>
                </a:rPr>
                <a:t>n</a:t>
              </a:r>
              <a:r>
                <a:rPr lang="en-US" altLang="ko-KR" sz="1400" dirty="0" smtClean="0">
                  <a:latin typeface="Corbel" pitchFamily="34" charset="0"/>
                </a:rPr>
                <a:t> classes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140968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rbel" pitchFamily="34" charset="0"/>
                </a:rPr>
                <a:t>S</a:t>
              </a:r>
              <a:r>
                <a:rPr lang="en-US" altLang="ko-KR" sz="1400" baseline="-25000" dirty="0" smtClean="0">
                  <a:latin typeface="Corbel" pitchFamily="34" charset="0"/>
                </a:rPr>
                <a:t>1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140968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Corbel" pitchFamily="34" charset="0"/>
                </a:rPr>
                <a:t>S</a:t>
              </a:r>
              <a:r>
                <a:rPr lang="en-US" altLang="ko-KR" sz="1400" baseline="-25000" dirty="0" smtClean="0">
                  <a:latin typeface="Corbel" pitchFamily="34" charset="0"/>
                </a:rPr>
                <a:t>2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140968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Corbel" pitchFamily="34" charset="0"/>
                </a:rPr>
                <a:t>S</a:t>
              </a:r>
              <a:r>
                <a:rPr lang="en-US" altLang="ko-KR" sz="1400" baseline="-25000" dirty="0" err="1" smtClean="0">
                  <a:latin typeface="Corbel" pitchFamily="34" charset="0"/>
                </a:rPr>
                <a:t>n</a:t>
              </a:r>
              <a:endParaRPr lang="ko-KR" altLang="en-US" sz="1400" baseline="-25000" dirty="0">
                <a:latin typeface="Corbel" pitchFamily="34" charset="0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187560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Prototypical words (LING-WORD)</a:t>
            </a:r>
          </a:p>
          <a:p>
            <a:pPr lvl="1"/>
            <a:r>
              <a:rPr lang="en-US" altLang="ko-KR" dirty="0" smtClean="0"/>
              <a:t>The n*k proto words collected across all classes serve as features for representing a given user</a:t>
            </a:r>
          </a:p>
          <a:p>
            <a:pPr lvl="1"/>
            <a:r>
              <a:rPr lang="en-US" altLang="ko-KR" dirty="0" smtClean="0"/>
              <a:t>For each proto word </a:t>
            </a:r>
            <a:r>
              <a:rPr lang="en-US" altLang="ko-KR" i="1" dirty="0" err="1" smtClean="0"/>
              <a:t>wp</a:t>
            </a:r>
            <a:r>
              <a:rPr lang="en-US" altLang="ko-KR" dirty="0" smtClean="0"/>
              <a:t>, the user 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 is assigned the score: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>
              <a:buNone/>
            </a:pPr>
            <a:endParaRPr lang="en-US" altLang="ko-KR" sz="1400" dirty="0" smtClean="0"/>
          </a:p>
          <a:p>
            <a:pPr lvl="2">
              <a:buNone/>
            </a:pPr>
            <a:r>
              <a:rPr lang="en-US" altLang="ko-KR" sz="1400" dirty="0" smtClean="0"/>
              <a:t>			|</a:t>
            </a:r>
            <a:r>
              <a:rPr lang="en-US" altLang="ko-KR" sz="1400" i="1" dirty="0" smtClean="0"/>
              <a:t>u</a:t>
            </a:r>
            <a:r>
              <a:rPr lang="en-US" altLang="ko-KR" sz="1400" dirty="0" smtClean="0"/>
              <a:t>, </a:t>
            </a:r>
            <a:r>
              <a:rPr lang="en-US" altLang="ko-KR" sz="1400" i="1" dirty="0" err="1" smtClean="0"/>
              <a:t>wp</a:t>
            </a:r>
            <a:r>
              <a:rPr lang="en-US" altLang="ko-KR" sz="1400" dirty="0" smtClean="0"/>
              <a:t>|: # times the word </a:t>
            </a:r>
            <a:r>
              <a:rPr lang="en-US" altLang="ko-KR" sz="1400" i="1" dirty="0" smtClean="0"/>
              <a:t>w</a:t>
            </a:r>
            <a:r>
              <a:rPr lang="en-US" altLang="ko-KR" sz="1400" dirty="0" smtClean="0"/>
              <a:t> is issued by user </a:t>
            </a:r>
            <a:r>
              <a:rPr lang="en-US" altLang="ko-KR" sz="1400" i="1" dirty="0" smtClean="0"/>
              <a:t>u</a:t>
            </a:r>
          </a:p>
          <a:p>
            <a:pPr lvl="2">
              <a:buNone/>
            </a:pPr>
            <a:r>
              <a:rPr lang="en-US" altLang="ko-KR" sz="1400" dirty="0" smtClean="0"/>
              <a:t>			W</a:t>
            </a:r>
            <a:r>
              <a:rPr lang="en-US" altLang="ko-KR" sz="1400" baseline="-25000" dirty="0" smtClean="0"/>
              <a:t>u</a:t>
            </a:r>
            <a:r>
              <a:rPr lang="en-US" altLang="ko-KR" sz="1400" dirty="0" smtClean="0"/>
              <a:t>: the set of all words issued by </a:t>
            </a:r>
            <a:r>
              <a:rPr lang="en-US" altLang="ko-KR" sz="1400" i="1" dirty="0" smtClean="0"/>
              <a:t>u</a:t>
            </a:r>
            <a:endParaRPr lang="en-US" altLang="ko-KR" i="1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For each class, the user is also assigned an aggregated feature: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lvl="1">
              <a:buNone/>
            </a:pPr>
            <a:r>
              <a:rPr lang="en-US" altLang="ko-KR" sz="1400" dirty="0" smtClean="0">
                <a:solidFill>
                  <a:prstClr val="black"/>
                </a:solidFill>
              </a:rPr>
              <a:t>				WP: the set of all words for class c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36912"/>
            <a:ext cx="232205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869160"/>
            <a:ext cx="2520280" cy="10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Prototypical </a:t>
            </a:r>
            <a:r>
              <a:rPr lang="en-US" altLang="ko-KR" dirty="0" err="1" smtClean="0"/>
              <a:t>hashtags</a:t>
            </a:r>
            <a:r>
              <a:rPr lang="en-US" altLang="ko-KR" dirty="0" smtClean="0"/>
              <a:t> (LING-HASH)</a:t>
            </a:r>
          </a:p>
          <a:p>
            <a:pPr lvl="1"/>
            <a:r>
              <a:rPr lang="en-US" altLang="ko-KR" dirty="0" smtClean="0"/>
              <a:t>Implemented similarly to LING-WORD</a:t>
            </a:r>
          </a:p>
          <a:p>
            <a:pPr lvl="2"/>
            <a:r>
              <a:rPr lang="en-US" altLang="ko-KR" dirty="0" smtClean="0"/>
              <a:t>Given seed user set </a:t>
            </a:r>
            <a:r>
              <a:rPr lang="en-US" altLang="ko-KR" i="1" dirty="0" smtClean="0"/>
              <a:t>S</a:t>
            </a:r>
            <a:r>
              <a:rPr lang="en-US" altLang="ko-KR" i="1" baseline="-25000" dirty="0" smtClean="0"/>
              <a:t>i</a:t>
            </a:r>
            <a:r>
              <a:rPr lang="en-US" altLang="ko-KR" dirty="0" smtClean="0"/>
              <a:t> for a class </a:t>
            </a:r>
            <a:r>
              <a:rPr lang="en-US" altLang="ko-KR" i="1" dirty="0" err="1" smtClean="0"/>
              <a:t>c</a:t>
            </a:r>
            <a:r>
              <a:rPr lang="en-US" altLang="ko-KR" i="1" baseline="-25000" dirty="0" err="1" smtClean="0"/>
              <a:t>i</a:t>
            </a:r>
            <a:r>
              <a:rPr lang="en-US" altLang="ko-KR" dirty="0" smtClean="0"/>
              <a:t> , we collect all the </a:t>
            </a:r>
            <a:r>
              <a:rPr lang="en-US" altLang="ko-KR" dirty="0" err="1" smtClean="0"/>
              <a:t>hashtags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contained in the tweets of each seed user</a:t>
            </a:r>
          </a:p>
          <a:p>
            <a:pPr lvl="2"/>
            <a:r>
              <a:rPr lang="en-US" altLang="ko-KR" dirty="0" smtClean="0"/>
              <a:t>In Eq. 1: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 -&gt; </a:t>
            </a:r>
            <a:r>
              <a:rPr lang="en-US" altLang="ko-KR" i="1" dirty="0" smtClean="0"/>
              <a:t>h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Sentiment words (LING-SENT)</a:t>
            </a:r>
          </a:p>
          <a:p>
            <a:pPr lvl="1"/>
            <a:r>
              <a:rPr lang="en-US" altLang="ko-KR" dirty="0" smtClean="0"/>
              <a:t>Identify terms or entities about which a particular user class has an overall majority opinion which is not shared by a different class</a:t>
            </a:r>
          </a:p>
          <a:p>
            <a:pPr lvl="2"/>
            <a:r>
              <a:rPr lang="en-US" altLang="ko-KR" dirty="0" smtClean="0"/>
              <a:t>“Ronald Reagan”: Republicans+, Democrats-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Generic LDA (LING-GLDA)</a:t>
            </a:r>
          </a:p>
          <a:p>
            <a:pPr lvl="1"/>
            <a:r>
              <a:rPr lang="en-US" altLang="ko-KR" dirty="0" smtClean="0"/>
              <a:t>An adaptation of the original LDA where documents are replaced by users</a:t>
            </a:r>
          </a:p>
          <a:p>
            <a:pPr lvl="1"/>
            <a:r>
              <a:rPr lang="en-US" altLang="ko-KR" dirty="0" smtClean="0"/>
              <a:t>Hypothesis</a:t>
            </a:r>
          </a:p>
          <a:p>
            <a:pPr lvl="2"/>
            <a:r>
              <a:rPr lang="en-US" altLang="ko-KR" dirty="0" smtClean="0"/>
              <a:t>A user can be represented as a multinomial distribution over topics</a:t>
            </a:r>
          </a:p>
          <a:p>
            <a:pPr lvl="1"/>
            <a:r>
              <a:rPr lang="en-US" altLang="ko-KR" dirty="0" smtClean="0"/>
              <a:t>Obtain 100 topics which will each be used to derive features for classification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Domain-specific LDA (LING-DLDA)</a:t>
            </a:r>
          </a:p>
          <a:p>
            <a:pPr lvl="1"/>
            <a:r>
              <a:rPr lang="en-US" altLang="ko-KR" dirty="0" smtClean="0"/>
              <a:t>LDA model derived from users drawn from the training set</a:t>
            </a:r>
          </a:p>
          <a:p>
            <a:pPr lvl="2"/>
            <a:r>
              <a:rPr lang="en-US" altLang="ko-KR" dirty="0" smtClean="0"/>
              <a:t>Not a generic set of users</a:t>
            </a:r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328" y="4941168"/>
          <a:ext cx="6096000" cy="12241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LING-GLDA</a:t>
                      </a:r>
                      <a:endParaRPr lang="ko-KR" altLang="en-US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LING-DLDA</a:t>
                      </a:r>
                      <a:endParaRPr lang="ko-KR" altLang="en-US" sz="16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853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Returns coarse-grained topics</a:t>
                      </a:r>
                      <a:r>
                        <a:rPr lang="en-US" altLang="ko-KR" sz="1600" baseline="0" dirty="0" smtClean="0"/>
                        <a:t> such as soccer, music, and politics</a:t>
                      </a:r>
                      <a:endParaRPr lang="ko-KR" altLang="en-US" sz="16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Return fine-grained topics</a:t>
                      </a:r>
                      <a:r>
                        <a:rPr lang="en-US" altLang="ko-KR" sz="1600" baseline="0" dirty="0" smtClean="0"/>
                        <a:t> that are more discriminative for the classification task</a:t>
                      </a:r>
                      <a:endParaRPr lang="ko-KR" altLang="en-US" sz="160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Linguistic Content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LDA (Latent </a:t>
            </a:r>
            <a:r>
              <a:rPr lang="en-US" altLang="ko-KR" dirty="0" err="1" smtClean="0"/>
              <a:t>Dirichlet</a:t>
            </a:r>
            <a:r>
              <a:rPr lang="en-US" altLang="ko-KR" dirty="0" smtClean="0"/>
              <a:t> Allocation)</a:t>
            </a:r>
          </a:p>
          <a:p>
            <a:endParaRPr lang="en-US" altLang="ko-KR" dirty="0" smtClean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806924"/>
            <a:ext cx="36290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16832"/>
            <a:ext cx="562615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Social Network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“Friend” features (SOC-FRIE)</a:t>
            </a:r>
          </a:p>
          <a:p>
            <a:pPr lvl="1"/>
            <a:r>
              <a:rPr lang="en-US" altLang="ko-KR" dirty="0" smtClean="0"/>
              <a:t>Hypothesis</a:t>
            </a:r>
          </a:p>
          <a:p>
            <a:pPr lvl="2"/>
            <a:r>
              <a:rPr lang="en-US" altLang="ko-KR" dirty="0" smtClean="0"/>
              <a:t>Users from other classes may also share specific “friend” accounts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Prototypical replied (SOC-REP) &amp; </a:t>
            </a:r>
            <a:r>
              <a:rPr lang="en-US" altLang="ko-KR" dirty="0" err="1" smtClean="0"/>
              <a:t>retweeted</a:t>
            </a:r>
            <a:r>
              <a:rPr lang="en-US" altLang="ko-KR" dirty="0" smtClean="0"/>
              <a:t> (SOC-RET) users</a:t>
            </a:r>
          </a:p>
          <a:p>
            <a:pPr lvl="1"/>
            <a:r>
              <a:rPr lang="en-US" altLang="ko-KR" dirty="0" smtClean="0"/>
              <a:t>Users from a particular class tend to reply to and </a:t>
            </a:r>
            <a:r>
              <a:rPr lang="en-US" altLang="ko-KR" dirty="0" err="1" smtClean="0"/>
              <a:t>retweet</a:t>
            </a:r>
            <a:r>
              <a:rPr lang="en-US" altLang="ko-KR" dirty="0" smtClean="0"/>
              <a:t> messages of specific accounts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Machine Learning Model</a:t>
            </a:r>
          </a:p>
          <a:p>
            <a:r>
              <a:rPr lang="en-US" altLang="ko-KR" dirty="0" smtClean="0"/>
              <a:t>Graph-based Label Update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/>
              <a:t>Conclusions and 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 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Machine Learning Model</a:t>
            </a:r>
          </a:p>
          <a:p>
            <a:r>
              <a:rPr lang="en-US" altLang="ko-KR" dirty="0" smtClean="0"/>
              <a:t>Graph-based Label Update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Conclusions and Future Work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Graph-based Label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Graph-based label updating algorithm</a:t>
            </a:r>
          </a:p>
          <a:p>
            <a:pPr lvl="1"/>
            <a:r>
              <a:rPr lang="en-US" altLang="ko-KR" dirty="0" smtClean="0"/>
              <a:t>Attempts to further improve the quality of the users’ classification </a:t>
            </a:r>
            <a:br>
              <a:rPr lang="en-US" altLang="ko-KR" dirty="0" smtClean="0"/>
            </a:br>
            <a:r>
              <a:rPr lang="en-US" altLang="ko-KR" dirty="0" smtClean="0"/>
              <a:t>by taking into account social connections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Social connections can provide signals for correcting the errors of the machine learning component by inverting the classification label</a:t>
            </a:r>
          </a:p>
          <a:p>
            <a:pPr lvl="2"/>
            <a:r>
              <a:rPr lang="en-US" altLang="ko-KR" dirty="0" smtClean="0"/>
              <a:t>Algorithm is applied after the ML classification step</a:t>
            </a:r>
          </a:p>
          <a:p>
            <a:pPr lvl="2"/>
            <a:r>
              <a:rPr lang="en-US" altLang="ko-KR" dirty="0" smtClean="0"/>
              <a:t>Label update function uses the classification confidence value returned </a:t>
            </a:r>
            <a:br>
              <a:rPr lang="en-US" altLang="ko-KR" dirty="0" smtClean="0"/>
            </a:br>
            <a:r>
              <a:rPr lang="en-US" altLang="ko-KR" dirty="0" smtClean="0"/>
              <a:t>by GBDT for each user</a:t>
            </a:r>
          </a:p>
          <a:p>
            <a:pPr lvl="3"/>
            <a:r>
              <a:rPr lang="en-US" altLang="ko-KR" dirty="0" smtClean="0"/>
              <a:t>[+1, -1], positive values = positively classified users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745707"/>
            <a:ext cx="4819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중괄호 9"/>
          <p:cNvSpPr/>
          <p:nvPr/>
        </p:nvSpPr>
        <p:spPr>
          <a:xfrm rot="5400000">
            <a:off x="3671900" y="5109445"/>
            <a:ext cx="288032" cy="936104"/>
          </a:xfrm>
          <a:prstGeom prst="rightBrace">
            <a:avLst>
              <a:gd name="adj1" fmla="val 158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9608" y="5785519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ML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2" name="오른쪽 중괄호 11"/>
          <p:cNvSpPr/>
          <p:nvPr/>
        </p:nvSpPr>
        <p:spPr>
          <a:xfrm rot="5400000">
            <a:off x="5544108" y="4461373"/>
            <a:ext cx="288032" cy="2232248"/>
          </a:xfrm>
          <a:prstGeom prst="rightBrace">
            <a:avLst>
              <a:gd name="adj1" fmla="val 158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21776" y="5785519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Graph-based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Graph-based Label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Gradient Boosted Decision Trees (GBDT)</a:t>
            </a:r>
          </a:p>
          <a:p>
            <a:pPr lvl="1"/>
            <a:r>
              <a:rPr lang="en-US" altLang="ko-KR" i="1" dirty="0" smtClean="0"/>
              <a:t>Ye et al., Stochastic Gradient Boosted Distributed Decision Trees, CIKM09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2628900"/>
            <a:ext cx="5124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Graph-based Label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Graph-based label updating algorithm</a:t>
            </a:r>
          </a:p>
          <a:p>
            <a:pPr lvl="1"/>
            <a:r>
              <a:rPr lang="en-US" altLang="ko-KR" dirty="0" smtClean="0"/>
              <a:t>Not all friends are equally strongly connected to a user and that some friends are overall more influential than others</a:t>
            </a:r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20888"/>
            <a:ext cx="1343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20888"/>
            <a:ext cx="1390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7704" y="292494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Information source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92494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Information seeker</a:t>
            </a:r>
            <a:endParaRPr lang="ko-KR" altLang="en-US" sz="1600" dirty="0">
              <a:latin typeface="Corbe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222" y="3689970"/>
            <a:ext cx="49720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 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Machine Learning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Graph-based Label Update</a:t>
            </a:r>
          </a:p>
          <a:p>
            <a:r>
              <a:rPr lang="en-US" altLang="ko-KR" dirty="0" smtClean="0"/>
              <a:t>Experimental 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Conclusions and Future Work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Political affiliation</a:t>
            </a:r>
          </a:p>
          <a:p>
            <a:pPr lvl="1"/>
            <a:r>
              <a:rPr lang="en-US" altLang="ko-KR" dirty="0" smtClean="0"/>
              <a:t>Democrats (positive set) or Republicans (negative set)</a:t>
            </a:r>
          </a:p>
          <a:p>
            <a:pPr lvl="1"/>
            <a:r>
              <a:rPr lang="en-US" altLang="ko-KR" dirty="0" smtClean="0"/>
              <a:t>Gold standard dataset: from </a:t>
            </a:r>
            <a:r>
              <a:rPr lang="en-US" altLang="ko-KR" dirty="0" err="1" smtClean="0"/>
              <a:t>WeFollow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Twellow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Ethnicity</a:t>
            </a:r>
          </a:p>
          <a:p>
            <a:pPr lvl="1"/>
            <a:r>
              <a:rPr lang="en-US" altLang="ko-KR" dirty="0" smtClean="0"/>
              <a:t>African-Americans or not</a:t>
            </a:r>
          </a:p>
          <a:p>
            <a:pPr lvl="1"/>
            <a:r>
              <a:rPr lang="en-US" altLang="ko-KR" dirty="0" smtClean="0"/>
              <a:t>Gold standard dataset</a:t>
            </a:r>
          </a:p>
          <a:p>
            <a:pPr lvl="2"/>
            <a:r>
              <a:rPr lang="en-US" altLang="ko-KR" dirty="0" smtClean="0"/>
              <a:t>Collect users who explicitly mention their ethnicity in their profile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Starbucks fans</a:t>
            </a:r>
          </a:p>
          <a:p>
            <a:pPr lvl="1"/>
            <a:r>
              <a:rPr lang="en-US" altLang="ko-KR" dirty="0" smtClean="0"/>
              <a:t>Gold standard dataset</a:t>
            </a:r>
          </a:p>
          <a:p>
            <a:pPr lvl="2"/>
            <a:r>
              <a:rPr lang="en-US" altLang="ko-KR" dirty="0" smtClean="0"/>
              <a:t>Already follow Starbucks (positive set) or not (negative set)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Evaluation metrics</a:t>
            </a:r>
          </a:p>
          <a:p>
            <a:pPr lvl="1"/>
            <a:r>
              <a:rPr lang="en-US" altLang="ko-KR" dirty="0" smtClean="0"/>
              <a:t>Precision, recall, F-measure, accuracy</a:t>
            </a:r>
          </a:p>
          <a:p>
            <a:pPr lvl="1"/>
            <a:r>
              <a:rPr lang="en-US" altLang="ko-KR" dirty="0" smtClean="0"/>
              <a:t>10-folds cross validation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System Configurations</a:t>
            </a:r>
          </a:p>
          <a:p>
            <a:pPr lvl="1"/>
            <a:r>
              <a:rPr lang="en-US" altLang="ko-KR" dirty="0" smtClean="0"/>
              <a:t>ML / GRAPH / HYBRID</a:t>
            </a:r>
          </a:p>
          <a:p>
            <a:pPr lvl="1"/>
            <a:r>
              <a:rPr lang="en-US" altLang="ko-KR" dirty="0" smtClean="0"/>
              <a:t>Two baselines for comparing performance</a:t>
            </a:r>
          </a:p>
          <a:p>
            <a:pPr lvl="2"/>
            <a:r>
              <a:rPr lang="en-US" altLang="ko-KR" dirty="0" smtClean="0"/>
              <a:t>B2: trained only on the profile and tweeting behavior features</a:t>
            </a:r>
          </a:p>
          <a:p>
            <a:pPr lvl="2"/>
            <a:r>
              <a:rPr lang="en-US" altLang="ko-KR" dirty="0" smtClean="0"/>
              <a:t>B1</a:t>
            </a:r>
          </a:p>
          <a:p>
            <a:pPr lvl="3"/>
            <a:r>
              <a:rPr lang="en-US" altLang="ko-KR" dirty="0" smtClean="0"/>
              <a:t>Political affiliation: mentioning their political affiliation in the bio field</a:t>
            </a:r>
          </a:p>
          <a:p>
            <a:pPr lvl="3"/>
            <a:r>
              <a:rPr lang="en-US" altLang="ko-KR" dirty="0" smtClean="0"/>
              <a:t>Ethnicity: according to their profile picture</a:t>
            </a:r>
          </a:p>
          <a:p>
            <a:pPr lvl="3"/>
            <a:r>
              <a:rPr lang="en-US" altLang="ko-KR" dirty="0" smtClean="0"/>
              <a:t>Starbucks fans: mention Starbucks in their bio field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Political affiliation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88" y="1916832"/>
            <a:ext cx="7959452" cy="412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59832" y="2348880"/>
            <a:ext cx="936104" cy="144016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1960" y="2348880"/>
            <a:ext cx="432048" cy="144016"/>
          </a:xfrm>
          <a:prstGeom prst="rect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2708920"/>
            <a:ext cx="432048" cy="2736304"/>
          </a:xfrm>
          <a:prstGeom prst="rect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1960" y="2492896"/>
            <a:ext cx="432048" cy="144016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5736" y="4990316"/>
            <a:ext cx="432048" cy="144016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40152" y="2492896"/>
            <a:ext cx="432048" cy="144016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40152" y="5301208"/>
            <a:ext cx="432048" cy="144016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5736" y="5324067"/>
            <a:ext cx="504056" cy="154713"/>
          </a:xfrm>
          <a:prstGeom prst="rect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Political affiliation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778" y="1988840"/>
            <a:ext cx="4251462" cy="31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Starbucks fans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948594" cy="401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59427"/>
            <a:ext cx="3636402" cy="26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explosion of real-time </a:t>
            </a:r>
            <a:r>
              <a:rPr lang="en-US" altLang="ko-KR" dirty="0" err="1" smtClean="0"/>
              <a:t>microblogging</a:t>
            </a:r>
            <a:r>
              <a:rPr lang="en-US" altLang="ko-KR" dirty="0" smtClean="0"/>
              <a:t> services </a:t>
            </a:r>
          </a:p>
          <a:p>
            <a:pPr lvl="1"/>
            <a:r>
              <a:rPr lang="en-US" altLang="ko-KR" dirty="0" smtClean="0"/>
              <a:t>Led to a wealth of efforts to make use of social media content as well as various social graphs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Automatic user classification and profiling</a:t>
            </a:r>
          </a:p>
          <a:p>
            <a:pPr lvl="1"/>
            <a:r>
              <a:rPr lang="en-US" altLang="ko-KR" dirty="0" smtClean="0"/>
              <a:t>i.e., mining values of various user attributes</a:t>
            </a:r>
          </a:p>
          <a:p>
            <a:pPr lvl="2"/>
            <a:r>
              <a:rPr lang="en-US" altLang="ko-KR" dirty="0" smtClean="0"/>
              <a:t>Demographic characteristics</a:t>
            </a:r>
          </a:p>
          <a:p>
            <a:pPr lvl="2"/>
            <a:r>
              <a:rPr lang="en-US" altLang="ko-KR" dirty="0" smtClean="0"/>
              <a:t>Coarse- and fine-grained interests</a:t>
            </a:r>
          </a:p>
          <a:p>
            <a:pPr lvl="2"/>
            <a:r>
              <a:rPr lang="en-US" altLang="ko-KR" dirty="0" smtClean="0"/>
              <a:t>Stances on various issues,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These user models can help in multiple application scenarios</a:t>
            </a:r>
          </a:p>
          <a:p>
            <a:pPr lvl="1"/>
            <a:r>
              <a:rPr lang="en-US" altLang="ko-KR" dirty="0" smtClean="0"/>
              <a:t>Authoritative users extraction</a:t>
            </a:r>
          </a:p>
          <a:p>
            <a:pPr lvl="1"/>
            <a:r>
              <a:rPr lang="en-US" altLang="ko-KR" dirty="0" smtClean="0"/>
              <a:t>Post </a:t>
            </a:r>
            <a:r>
              <a:rPr lang="en-US" altLang="ko-KR" dirty="0" err="1" smtClean="0"/>
              <a:t>reranking</a:t>
            </a:r>
            <a:r>
              <a:rPr lang="en-US" altLang="ko-KR" dirty="0" smtClean="0"/>
              <a:t> in web search</a:t>
            </a:r>
          </a:p>
          <a:p>
            <a:pPr lvl="1"/>
            <a:r>
              <a:rPr lang="en-US" altLang="ko-KR" dirty="0" smtClean="0"/>
              <a:t>User </a:t>
            </a:r>
            <a:r>
              <a:rPr lang="en-US" altLang="ko-KR" dirty="0" err="1" smtClean="0"/>
              <a:t>recommandation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Ethnicity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72816"/>
            <a:ext cx="4032448" cy="407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Experimental 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Ethnicity</a:t>
            </a:r>
          </a:p>
          <a:p>
            <a:pPr lvl="1"/>
            <a:r>
              <a:rPr lang="en-US" altLang="ko-KR" dirty="0" smtClean="0"/>
              <a:t>Examples of the lexical usage and issues or entities in African-American user accounts</a:t>
            </a:r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769090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 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Machine Learning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Graph-based Label Update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/>
              <a:t>Conclusions and 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and Future Work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classification is in general a feasible task</a:t>
            </a:r>
          </a:p>
          <a:p>
            <a:pPr lvl="1"/>
            <a:r>
              <a:rPr lang="en-US" altLang="ko-KR" dirty="0" smtClean="0"/>
              <a:t>Results vary across different classes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Currently work on deploying and testing the models in a real-time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Plan to integrate the user classification models into systems for content display personalization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Most services already store profile information</a:t>
            </a:r>
          </a:p>
          <a:p>
            <a:pPr lvl="1"/>
            <a:r>
              <a:rPr lang="en-US" altLang="ko-KR" dirty="0" smtClean="0"/>
              <a:t>Often incomplete or misleading</a:t>
            </a:r>
          </a:p>
          <a:p>
            <a:pPr lvl="1"/>
            <a:r>
              <a:rPr lang="en-US" altLang="ko-KR" dirty="0" smtClean="0"/>
              <a:t>Interests or political preferences are mostly omitted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user classification task</a:t>
            </a:r>
          </a:p>
          <a:p>
            <a:pPr lvl="1"/>
            <a:r>
              <a:rPr lang="en-US" altLang="ko-KR" dirty="0" smtClean="0"/>
              <a:t>User-centric information + Social graph information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643" t="54097" r="58287" b="21318"/>
          <a:stretch>
            <a:fillRect/>
          </a:stretch>
        </p:blipFill>
        <p:spPr bwMode="auto">
          <a:xfrm>
            <a:off x="3125839" y="2492896"/>
            <a:ext cx="288632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attribute detection based on user communication streams</a:t>
            </a:r>
          </a:p>
          <a:p>
            <a:pPr lvl="1"/>
            <a:r>
              <a:rPr lang="en-US" altLang="ko-KR" dirty="0" smtClean="0"/>
              <a:t>Detection of gender</a:t>
            </a:r>
          </a:p>
          <a:p>
            <a:pPr lvl="1"/>
            <a:r>
              <a:rPr lang="en-US" altLang="ko-KR" dirty="0" smtClean="0"/>
              <a:t>Understanding how the political orientation of a user is reflected in their writing</a:t>
            </a:r>
          </a:p>
          <a:p>
            <a:pPr lvl="1"/>
            <a:r>
              <a:rPr lang="en-US" altLang="ko-KR" dirty="0" smtClean="0"/>
              <a:t>Explored attributes include the user’s location, location of origin and age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Twitter-related research and applications</a:t>
            </a:r>
          </a:p>
          <a:p>
            <a:pPr lvl="1"/>
            <a:r>
              <a:rPr lang="en-US" altLang="ko-KR" dirty="0" smtClean="0"/>
              <a:t>Spam detection research</a:t>
            </a:r>
          </a:p>
          <a:p>
            <a:pPr lvl="1"/>
            <a:r>
              <a:rPr lang="en-US" altLang="ko-KR" dirty="0" smtClean="0"/>
              <a:t>Tweet sentiment analysis</a:t>
            </a:r>
          </a:p>
          <a:p>
            <a:pPr lvl="1"/>
            <a:r>
              <a:rPr lang="en-US" altLang="ko-KR" dirty="0" smtClean="0"/>
              <a:t>Conversation modeling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 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Related Work</a:t>
            </a:r>
          </a:p>
          <a:p>
            <a:r>
              <a:rPr lang="en-US" altLang="ko-KR" dirty="0" smtClean="0"/>
              <a:t>Machine Learning Model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Graph-based Label Update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Experimental 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Conclusions and Future Work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Task</a:t>
            </a:r>
          </a:p>
          <a:p>
            <a:pPr lvl="1"/>
            <a:r>
              <a:rPr lang="en-US" altLang="ko-KR" dirty="0" smtClean="0"/>
              <a:t>Build a general, scalable and robust architecture for automatically computing the values of given user attributes for a large set of Twitter users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Solution overview</a:t>
            </a:r>
          </a:p>
          <a:p>
            <a:pPr lvl="1"/>
            <a:r>
              <a:rPr lang="en-US" altLang="ko-KR" dirty="0" smtClean="0"/>
              <a:t>Machine learning algorithm </a:t>
            </a:r>
          </a:p>
          <a:p>
            <a:pPr lvl="2"/>
            <a:r>
              <a:rPr lang="en-US" altLang="ko-KR" dirty="0" smtClean="0"/>
              <a:t>Learns a classification model from labeled data and user-centric features</a:t>
            </a:r>
          </a:p>
          <a:p>
            <a:pPr lvl="2"/>
            <a:r>
              <a:rPr lang="en-US" altLang="ko-KR" dirty="0" smtClean="0"/>
              <a:t>Then the model is used to classify new incoming users</a:t>
            </a:r>
          </a:p>
          <a:p>
            <a:pPr lvl="1"/>
            <a:r>
              <a:rPr lang="en-US" altLang="ko-KR" dirty="0" smtClean="0"/>
              <a:t>Graph-based label updating function</a:t>
            </a:r>
          </a:p>
          <a:p>
            <a:pPr lvl="2"/>
            <a:r>
              <a:rPr lang="en-US" altLang="ko-KR" dirty="0" smtClean="0"/>
              <a:t>Uses social graph information in order to revise the classification label assigned to each user by the initial machine learning component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Architectural component run over a Map/Reduce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system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Use a large set of features to learn the classification model</a:t>
            </a:r>
          </a:p>
          <a:p>
            <a:pPr lvl="1"/>
            <a:r>
              <a:rPr lang="en-US" altLang="ko-KR" dirty="0" smtClean="0"/>
              <a:t>Profile</a:t>
            </a:r>
          </a:p>
          <a:p>
            <a:pPr lvl="1"/>
            <a:r>
              <a:rPr lang="en-US" altLang="ko-KR" dirty="0" smtClean="0"/>
              <a:t>Messaging (tweeting) behavior</a:t>
            </a:r>
          </a:p>
          <a:p>
            <a:pPr lvl="1"/>
            <a:r>
              <a:rPr lang="en-US" altLang="ko-KR" dirty="0" smtClean="0"/>
              <a:t>Linguistic content of messages</a:t>
            </a:r>
          </a:p>
          <a:p>
            <a:pPr lvl="1"/>
            <a:r>
              <a:rPr lang="en-US" altLang="ko-KR" dirty="0" smtClean="0"/>
              <a:t>Social network information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Machine Learning 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Profile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API provides access to basic user information</a:t>
            </a:r>
          </a:p>
          <a:p>
            <a:pPr lvl="1"/>
            <a:r>
              <a:rPr lang="en-US" altLang="ko-KR" dirty="0" smtClean="0"/>
              <a:t>Only 26% of users report a specific location (Cheng et al.[6])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Pilot </a:t>
            </a:r>
            <a:r>
              <a:rPr lang="en-US" altLang="ko-KR" dirty="0" smtClean="0"/>
              <a:t>study 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Identifying a user’s gender and ethnicity using such information</a:t>
            </a:r>
          </a:p>
          <a:p>
            <a:pPr lvl="1"/>
            <a:r>
              <a:rPr lang="en-US" altLang="ko-KR" dirty="0" smtClean="0"/>
              <a:t>14M users active in April 2010</a:t>
            </a:r>
          </a:p>
          <a:p>
            <a:pPr lvl="2"/>
            <a:r>
              <a:rPr lang="en-US" altLang="ko-KR" dirty="0" smtClean="0"/>
              <a:t>48% provide a short bio and 80% a location</a:t>
            </a:r>
          </a:p>
          <a:p>
            <a:pPr lvl="1"/>
            <a:r>
              <a:rPr lang="en-US" altLang="ko-KR" dirty="0" smtClean="0"/>
              <a:t>Matched more than 30 regular expression patterns over the bio field</a:t>
            </a:r>
          </a:p>
          <a:p>
            <a:pPr lvl="1"/>
            <a:r>
              <a:rPr lang="en-US" altLang="ko-KR" dirty="0" smtClean="0"/>
              <a:t>Result</a:t>
            </a:r>
          </a:p>
          <a:p>
            <a:pPr lvl="2"/>
            <a:r>
              <a:rPr lang="en-US" altLang="ko-KR" dirty="0" smtClean="0"/>
              <a:t>Ethnicity for 0.1%</a:t>
            </a:r>
          </a:p>
          <a:p>
            <a:pPr lvl="2"/>
            <a:r>
              <a:rPr lang="en-US" altLang="ko-KR" dirty="0" smtClean="0"/>
              <a:t>Gender for 80% with very low accuracy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F0DF-FB8B-44CD-B45A-028E5CF11F0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Measuring User Influence in Twitter</Template>
  <TotalTime>1571</TotalTime>
  <Words>1339</Words>
  <Application>Microsoft Office PowerPoint</Application>
  <PresentationFormat>화면 슬라이드 쇼(4:3)</PresentationFormat>
  <Paragraphs>312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Democrats, Republicans and Starbucks Afficionados: User Classification in Twitter</vt:lpstr>
      <vt:lpstr>Outline </vt:lpstr>
      <vt:lpstr>Introduction</vt:lpstr>
      <vt:lpstr>Introduction </vt:lpstr>
      <vt:lpstr>Related Work</vt:lpstr>
      <vt:lpstr>Outline </vt:lpstr>
      <vt:lpstr>Machine Learning Model</vt:lpstr>
      <vt:lpstr>Machine Learning Model</vt:lpstr>
      <vt:lpstr>Machine Learning Model Profile Features</vt:lpstr>
      <vt:lpstr>Machine Learning Model Profile Features</vt:lpstr>
      <vt:lpstr>Machine Learning Model Profile Features</vt:lpstr>
      <vt:lpstr>Machine Learning Model Tweeting Behavior Features</vt:lpstr>
      <vt:lpstr>Machine Learning Model Linguistic Content Features</vt:lpstr>
      <vt:lpstr>Machine Learning Model Linguistic Content Features</vt:lpstr>
      <vt:lpstr>Machine Learning Model Linguistic Content Features</vt:lpstr>
      <vt:lpstr>Machine Learning Model Linguistic Content Features</vt:lpstr>
      <vt:lpstr>Machine Learning Model Linguistic Content Features</vt:lpstr>
      <vt:lpstr>Machine Learning Model Linguistic Content Features</vt:lpstr>
      <vt:lpstr>Machine Learning Model Social Network Features</vt:lpstr>
      <vt:lpstr>Outline </vt:lpstr>
      <vt:lpstr>Graph-based Label Update</vt:lpstr>
      <vt:lpstr>Graph-based Label Update</vt:lpstr>
      <vt:lpstr>Graph-based Label Update</vt:lpstr>
      <vt:lpstr>Outline </vt:lpstr>
      <vt:lpstr>Experimental Evaluation</vt:lpstr>
      <vt:lpstr>Experimental Evaluation</vt:lpstr>
      <vt:lpstr>Experimental Evaluation Experimental Results</vt:lpstr>
      <vt:lpstr>Experimental Evaluation Experimental Results</vt:lpstr>
      <vt:lpstr>Experimental Evaluation Experimental Results</vt:lpstr>
      <vt:lpstr>Experimental Evaluation Experimental Results</vt:lpstr>
      <vt:lpstr>Experimental Evaluation Experimental Results</vt:lpstr>
      <vt:lpstr>Outline </vt:lpstr>
      <vt:lpstr>Conclusions and Future Work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Democrats, Republicans and Startbucks Afficionados: User Classification in Twitter</dc:title>
  <dc:creator>Hyewon Lim</dc:creator>
  <cp:lastModifiedBy>Hyewon Lim</cp:lastModifiedBy>
  <cp:revision>43</cp:revision>
  <dcterms:created xsi:type="dcterms:W3CDTF">2011-11-01T16:31:57Z</dcterms:created>
  <dcterms:modified xsi:type="dcterms:W3CDTF">2011-11-03T03:35:17Z</dcterms:modified>
</cp:coreProperties>
</file>