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72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6" r:id="rId21"/>
    <p:sldId id="291" r:id="rId22"/>
    <p:sldId id="292" r:id="rId23"/>
    <p:sldId id="293" r:id="rId24"/>
    <p:sldId id="294" r:id="rId25"/>
    <p:sldId id="295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74424" autoAdjust="0"/>
  </p:normalViewPr>
  <p:slideViewPr>
    <p:cSldViewPr>
      <p:cViewPr>
        <p:scale>
          <a:sx n="64" d="100"/>
          <a:sy n="64" d="100"/>
        </p:scale>
        <p:origin x="-299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C2519-DC2B-4DAB-82E8-09E318E98DFC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7CC0C49-A5FD-45C5-8682-CE13AF016150}">
      <dgm:prSet/>
      <dgm:spPr/>
      <dgm:t>
        <a:bodyPr/>
        <a:lstStyle/>
        <a:p>
          <a:pPr latinLnBrk="1"/>
          <a:r>
            <a:rPr lang="en-US" altLang="ko-KR" b="1" dirty="0" smtClean="0"/>
            <a:t>Step1: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Capture the information about relational database schema</a:t>
          </a:r>
          <a:endParaRPr lang="ko-KR" altLang="en-US" dirty="0"/>
        </a:p>
      </dgm:t>
    </dgm:pt>
    <dgm:pt modelId="{D1D19D97-8BC2-4873-90E3-B1D379FE4DAE}" type="parTrans" cxnId="{E95C6162-49DA-4496-AB1C-5867CCC4298C}">
      <dgm:prSet/>
      <dgm:spPr/>
      <dgm:t>
        <a:bodyPr/>
        <a:lstStyle/>
        <a:p>
          <a:pPr latinLnBrk="1"/>
          <a:endParaRPr lang="ko-KR" altLang="en-US"/>
        </a:p>
      </dgm:t>
    </dgm:pt>
    <dgm:pt modelId="{D092473B-CF5C-406F-AE5A-595A0957B7D8}" type="sibTrans" cxnId="{E95C6162-49DA-4496-AB1C-5867CCC4298C}">
      <dgm:prSet/>
      <dgm:spPr/>
      <dgm:t>
        <a:bodyPr/>
        <a:lstStyle/>
        <a:p>
          <a:pPr latinLnBrk="1"/>
          <a:endParaRPr lang="ko-KR" altLang="en-US"/>
        </a:p>
      </dgm:t>
    </dgm:pt>
    <dgm:pt modelId="{700DE520-2E12-4397-9E10-5C1817E838D4}">
      <dgm:prSet/>
      <dgm:spPr/>
      <dgm:t>
        <a:bodyPr/>
        <a:lstStyle/>
        <a:p>
          <a:pPr latinLnBrk="1"/>
          <a:r>
            <a:rPr lang="en-US" altLang="ko-KR" b="1" dirty="0" smtClean="0"/>
            <a:t>Step2: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Acquire ontological structure according to the database schema information</a:t>
          </a:r>
          <a:endParaRPr lang="ko-KR" altLang="en-US" dirty="0"/>
        </a:p>
      </dgm:t>
    </dgm:pt>
    <dgm:pt modelId="{C0A22048-643C-4C3D-8433-94BB6A5297BA}" type="parTrans" cxnId="{4902E891-FA8A-4ADC-B3F1-B10D1DEF48CC}">
      <dgm:prSet/>
      <dgm:spPr/>
      <dgm:t>
        <a:bodyPr/>
        <a:lstStyle/>
        <a:p>
          <a:pPr latinLnBrk="1"/>
          <a:endParaRPr lang="ko-KR" altLang="en-US"/>
        </a:p>
      </dgm:t>
    </dgm:pt>
    <dgm:pt modelId="{C0005FCE-35D7-465E-BE90-A2A2CF88702F}" type="sibTrans" cxnId="{4902E891-FA8A-4ADC-B3F1-B10D1DEF48CC}">
      <dgm:prSet/>
      <dgm:spPr/>
      <dgm:t>
        <a:bodyPr/>
        <a:lstStyle/>
        <a:p>
          <a:pPr latinLnBrk="1"/>
          <a:endParaRPr lang="ko-KR" altLang="en-US"/>
        </a:p>
      </dgm:t>
    </dgm:pt>
    <dgm:pt modelId="{75255FBC-F1EB-46A4-8633-1E077087C04E}">
      <dgm:prSet/>
      <dgm:spPr/>
      <dgm:t>
        <a:bodyPr/>
        <a:lstStyle/>
        <a:p>
          <a:pPr latinLnBrk="1"/>
          <a:r>
            <a:rPr lang="en-US" altLang="ko-KR" b="1" dirty="0" smtClean="0"/>
            <a:t>Step3: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Refine the obtained ontological structure</a:t>
          </a:r>
          <a:endParaRPr lang="ko-KR" altLang="en-US" dirty="0"/>
        </a:p>
      </dgm:t>
    </dgm:pt>
    <dgm:pt modelId="{598CC240-7497-47CA-B39A-63AA2F2BF5E2}" type="parTrans" cxnId="{FB093C0A-0B66-4EA5-B697-65AE880D2116}">
      <dgm:prSet/>
      <dgm:spPr/>
      <dgm:t>
        <a:bodyPr/>
        <a:lstStyle/>
        <a:p>
          <a:pPr latinLnBrk="1"/>
          <a:endParaRPr lang="ko-KR" altLang="en-US"/>
        </a:p>
      </dgm:t>
    </dgm:pt>
    <dgm:pt modelId="{7887A66E-FA9E-4B71-A3C7-4790363F7AF5}" type="sibTrans" cxnId="{FB093C0A-0B66-4EA5-B697-65AE880D2116}">
      <dgm:prSet/>
      <dgm:spPr/>
      <dgm:t>
        <a:bodyPr/>
        <a:lstStyle/>
        <a:p>
          <a:pPr latinLnBrk="1"/>
          <a:endParaRPr lang="ko-KR" altLang="en-US"/>
        </a:p>
      </dgm:t>
    </dgm:pt>
    <dgm:pt modelId="{AAEAAA6D-C518-4769-B1FD-AC56B8BDE8B0}">
      <dgm:prSet/>
      <dgm:spPr/>
      <dgm:t>
        <a:bodyPr/>
        <a:lstStyle/>
        <a:p>
          <a:pPr latinLnBrk="1"/>
          <a:r>
            <a:rPr lang="en-US" altLang="ko-KR" b="1" dirty="0" smtClean="0"/>
            <a:t>Step4: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Acquire ontological instances based on refined ontological structure</a:t>
          </a:r>
          <a:endParaRPr lang="ko-KR" altLang="en-US" dirty="0"/>
        </a:p>
      </dgm:t>
    </dgm:pt>
    <dgm:pt modelId="{4AB986AE-2087-4A0D-8C6F-31A317F5A4BE}" type="parTrans" cxnId="{8727798D-D8A9-4D2A-8F3F-DB16ECFA0ED8}">
      <dgm:prSet/>
      <dgm:spPr/>
      <dgm:t>
        <a:bodyPr/>
        <a:lstStyle/>
        <a:p>
          <a:pPr latinLnBrk="1"/>
          <a:endParaRPr lang="ko-KR" altLang="en-US"/>
        </a:p>
      </dgm:t>
    </dgm:pt>
    <dgm:pt modelId="{A7F4EB2B-6212-4543-99C4-018FF05E901B}" type="sibTrans" cxnId="{8727798D-D8A9-4D2A-8F3F-DB16ECFA0ED8}">
      <dgm:prSet/>
      <dgm:spPr/>
      <dgm:t>
        <a:bodyPr/>
        <a:lstStyle/>
        <a:p>
          <a:pPr latinLnBrk="1"/>
          <a:endParaRPr lang="ko-KR" altLang="en-US"/>
        </a:p>
      </dgm:t>
    </dgm:pt>
    <dgm:pt modelId="{D29E5ECB-A009-43B0-BAA9-31F6476B37F6}" type="pres">
      <dgm:prSet presAssocID="{70CC2519-DC2B-4DAB-82E8-09E318E98D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DDD5FD-05CD-4482-8D6D-FD923A14B4C7}" type="pres">
      <dgm:prSet presAssocID="{AAEAAA6D-C518-4769-B1FD-AC56B8BDE8B0}" presName="boxAndChildren" presStyleCnt="0"/>
      <dgm:spPr/>
    </dgm:pt>
    <dgm:pt modelId="{0379B0D8-617B-4BFF-B653-7F5057C08781}" type="pres">
      <dgm:prSet presAssocID="{AAEAAA6D-C518-4769-B1FD-AC56B8BDE8B0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029DF67-00C2-41D4-9E41-CFEF84C8A90A}" type="pres">
      <dgm:prSet presAssocID="{7887A66E-FA9E-4B71-A3C7-4790363F7AF5}" presName="sp" presStyleCnt="0"/>
      <dgm:spPr/>
    </dgm:pt>
    <dgm:pt modelId="{EDD987C6-12E9-485B-9426-9D3E22BE59FB}" type="pres">
      <dgm:prSet presAssocID="{75255FBC-F1EB-46A4-8633-1E077087C04E}" presName="arrowAndChildren" presStyleCnt="0"/>
      <dgm:spPr/>
    </dgm:pt>
    <dgm:pt modelId="{116550B2-6CB3-4D16-A78C-E7D12CCF6BC8}" type="pres">
      <dgm:prSet presAssocID="{75255FBC-F1EB-46A4-8633-1E077087C04E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F68D47D-3561-4E71-8470-5BCF69B3D113}" type="pres">
      <dgm:prSet presAssocID="{C0005FCE-35D7-465E-BE90-A2A2CF88702F}" presName="sp" presStyleCnt="0"/>
      <dgm:spPr/>
    </dgm:pt>
    <dgm:pt modelId="{FCB3AF1A-0D26-4F15-A80D-6A4D62CDFEE0}" type="pres">
      <dgm:prSet presAssocID="{700DE520-2E12-4397-9E10-5C1817E838D4}" presName="arrowAndChildren" presStyleCnt="0"/>
      <dgm:spPr/>
    </dgm:pt>
    <dgm:pt modelId="{AF693E2F-C284-4B90-9A70-94E5B111FE3A}" type="pres">
      <dgm:prSet presAssocID="{700DE520-2E12-4397-9E10-5C1817E838D4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599343D-6273-4F5B-A6C9-4D25CB9D5D3C}" type="pres">
      <dgm:prSet presAssocID="{D092473B-CF5C-406F-AE5A-595A0957B7D8}" presName="sp" presStyleCnt="0"/>
      <dgm:spPr/>
    </dgm:pt>
    <dgm:pt modelId="{FC0529CA-6936-4EA0-AD38-82F828B093A6}" type="pres">
      <dgm:prSet presAssocID="{B7CC0C49-A5FD-45C5-8682-CE13AF016150}" presName="arrowAndChildren" presStyleCnt="0"/>
      <dgm:spPr/>
    </dgm:pt>
    <dgm:pt modelId="{1F51D659-E68D-4B5B-9C5E-F7791E24CF73}" type="pres">
      <dgm:prSet presAssocID="{B7CC0C49-A5FD-45C5-8682-CE13AF016150}" presName="parentTextArrow" presStyleLbl="node1" presStyleIdx="3" presStyleCnt="4" custLinFactNeighborX="4856" custLinFactNeighborY="-123"/>
      <dgm:spPr/>
      <dgm:t>
        <a:bodyPr/>
        <a:lstStyle/>
        <a:p>
          <a:pPr latinLnBrk="1"/>
          <a:endParaRPr lang="ko-KR" altLang="en-US"/>
        </a:p>
      </dgm:t>
    </dgm:pt>
  </dgm:ptLst>
  <dgm:cxnLst>
    <dgm:cxn modelId="{8727798D-D8A9-4D2A-8F3F-DB16ECFA0ED8}" srcId="{70CC2519-DC2B-4DAB-82E8-09E318E98DFC}" destId="{AAEAAA6D-C518-4769-B1FD-AC56B8BDE8B0}" srcOrd="3" destOrd="0" parTransId="{4AB986AE-2087-4A0D-8C6F-31A317F5A4BE}" sibTransId="{A7F4EB2B-6212-4543-99C4-018FF05E901B}"/>
    <dgm:cxn modelId="{4902E891-FA8A-4ADC-B3F1-B10D1DEF48CC}" srcId="{70CC2519-DC2B-4DAB-82E8-09E318E98DFC}" destId="{700DE520-2E12-4397-9E10-5C1817E838D4}" srcOrd="1" destOrd="0" parTransId="{C0A22048-643C-4C3D-8433-94BB6A5297BA}" sibTransId="{C0005FCE-35D7-465E-BE90-A2A2CF88702F}"/>
    <dgm:cxn modelId="{82505FBF-F0E9-4FE6-AFBF-C5ABEBE681D5}" type="presOf" srcId="{75255FBC-F1EB-46A4-8633-1E077087C04E}" destId="{116550B2-6CB3-4D16-A78C-E7D12CCF6BC8}" srcOrd="0" destOrd="0" presId="urn:microsoft.com/office/officeart/2005/8/layout/process4"/>
    <dgm:cxn modelId="{6DD2746D-FD4A-410F-9AAB-57B5AA02EB0E}" type="presOf" srcId="{AAEAAA6D-C518-4769-B1FD-AC56B8BDE8B0}" destId="{0379B0D8-617B-4BFF-B653-7F5057C08781}" srcOrd="0" destOrd="0" presId="urn:microsoft.com/office/officeart/2005/8/layout/process4"/>
    <dgm:cxn modelId="{800BFB57-C692-44C2-BB99-7268FA1BE622}" type="presOf" srcId="{B7CC0C49-A5FD-45C5-8682-CE13AF016150}" destId="{1F51D659-E68D-4B5B-9C5E-F7791E24CF73}" srcOrd="0" destOrd="0" presId="urn:microsoft.com/office/officeart/2005/8/layout/process4"/>
    <dgm:cxn modelId="{FB093C0A-0B66-4EA5-B697-65AE880D2116}" srcId="{70CC2519-DC2B-4DAB-82E8-09E318E98DFC}" destId="{75255FBC-F1EB-46A4-8633-1E077087C04E}" srcOrd="2" destOrd="0" parTransId="{598CC240-7497-47CA-B39A-63AA2F2BF5E2}" sibTransId="{7887A66E-FA9E-4B71-A3C7-4790363F7AF5}"/>
    <dgm:cxn modelId="{C9D4A9B7-5F0B-48A5-8BAC-75F1F2C187B0}" type="presOf" srcId="{70CC2519-DC2B-4DAB-82E8-09E318E98DFC}" destId="{D29E5ECB-A009-43B0-BAA9-31F6476B37F6}" srcOrd="0" destOrd="0" presId="urn:microsoft.com/office/officeart/2005/8/layout/process4"/>
    <dgm:cxn modelId="{F5C9D417-2A10-48A1-A39E-E2A4E8D48A1C}" type="presOf" srcId="{700DE520-2E12-4397-9E10-5C1817E838D4}" destId="{AF693E2F-C284-4B90-9A70-94E5B111FE3A}" srcOrd="0" destOrd="0" presId="urn:microsoft.com/office/officeart/2005/8/layout/process4"/>
    <dgm:cxn modelId="{E95C6162-49DA-4496-AB1C-5867CCC4298C}" srcId="{70CC2519-DC2B-4DAB-82E8-09E318E98DFC}" destId="{B7CC0C49-A5FD-45C5-8682-CE13AF016150}" srcOrd="0" destOrd="0" parTransId="{D1D19D97-8BC2-4873-90E3-B1D379FE4DAE}" sibTransId="{D092473B-CF5C-406F-AE5A-595A0957B7D8}"/>
    <dgm:cxn modelId="{C8A9DAA0-2E8D-4D11-87BE-2C5B923703D1}" type="presParOf" srcId="{D29E5ECB-A009-43B0-BAA9-31F6476B37F6}" destId="{58DDD5FD-05CD-4482-8D6D-FD923A14B4C7}" srcOrd="0" destOrd="0" presId="urn:microsoft.com/office/officeart/2005/8/layout/process4"/>
    <dgm:cxn modelId="{A2A5C43D-A0B0-404B-B916-BB40ECEC57DD}" type="presParOf" srcId="{58DDD5FD-05CD-4482-8D6D-FD923A14B4C7}" destId="{0379B0D8-617B-4BFF-B653-7F5057C08781}" srcOrd="0" destOrd="0" presId="urn:microsoft.com/office/officeart/2005/8/layout/process4"/>
    <dgm:cxn modelId="{40C722C5-D7EF-48C3-A527-52EBBE893483}" type="presParOf" srcId="{D29E5ECB-A009-43B0-BAA9-31F6476B37F6}" destId="{3029DF67-00C2-41D4-9E41-CFEF84C8A90A}" srcOrd="1" destOrd="0" presId="urn:microsoft.com/office/officeart/2005/8/layout/process4"/>
    <dgm:cxn modelId="{B77F8158-E4AD-42C7-A336-C16BEC02EB94}" type="presParOf" srcId="{D29E5ECB-A009-43B0-BAA9-31F6476B37F6}" destId="{EDD987C6-12E9-485B-9426-9D3E22BE59FB}" srcOrd="2" destOrd="0" presId="urn:microsoft.com/office/officeart/2005/8/layout/process4"/>
    <dgm:cxn modelId="{4D84707D-9283-490F-8FD1-E5966BDBEBFA}" type="presParOf" srcId="{EDD987C6-12E9-485B-9426-9D3E22BE59FB}" destId="{116550B2-6CB3-4D16-A78C-E7D12CCF6BC8}" srcOrd="0" destOrd="0" presId="urn:microsoft.com/office/officeart/2005/8/layout/process4"/>
    <dgm:cxn modelId="{59F0CAC5-24C6-49FD-99B7-6616FA57116E}" type="presParOf" srcId="{D29E5ECB-A009-43B0-BAA9-31F6476B37F6}" destId="{6F68D47D-3561-4E71-8470-5BCF69B3D113}" srcOrd="3" destOrd="0" presId="urn:microsoft.com/office/officeart/2005/8/layout/process4"/>
    <dgm:cxn modelId="{C737A0A1-4EF5-4FCB-8C68-1055DC6B0C21}" type="presParOf" srcId="{D29E5ECB-A009-43B0-BAA9-31F6476B37F6}" destId="{FCB3AF1A-0D26-4F15-A80D-6A4D62CDFEE0}" srcOrd="4" destOrd="0" presId="urn:microsoft.com/office/officeart/2005/8/layout/process4"/>
    <dgm:cxn modelId="{2D0D1882-C6CA-4C42-9E8F-F369407CA3E7}" type="presParOf" srcId="{FCB3AF1A-0D26-4F15-A80D-6A4D62CDFEE0}" destId="{AF693E2F-C284-4B90-9A70-94E5B111FE3A}" srcOrd="0" destOrd="0" presId="urn:microsoft.com/office/officeart/2005/8/layout/process4"/>
    <dgm:cxn modelId="{DF5DBDC7-EBF0-4D50-9050-FD2FA3973FE5}" type="presParOf" srcId="{D29E5ECB-A009-43B0-BAA9-31F6476B37F6}" destId="{4599343D-6273-4F5B-A6C9-4D25CB9D5D3C}" srcOrd="5" destOrd="0" presId="urn:microsoft.com/office/officeart/2005/8/layout/process4"/>
    <dgm:cxn modelId="{4BB8EA8B-B08B-478A-93FB-BB75610569FC}" type="presParOf" srcId="{D29E5ECB-A009-43B0-BAA9-31F6476B37F6}" destId="{FC0529CA-6936-4EA0-AD38-82F828B093A6}" srcOrd="6" destOrd="0" presId="urn:microsoft.com/office/officeart/2005/8/layout/process4"/>
    <dgm:cxn modelId="{25FBBE08-60B1-4F0C-87C9-74A28A265C06}" type="presParOf" srcId="{FC0529CA-6936-4EA0-AD38-82F828B093A6}" destId="{1F51D659-E68D-4B5B-9C5E-F7791E24CF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9B0D8-617B-4BFF-B653-7F5057C08781}">
      <dsp:nvSpPr>
        <dsp:cNvPr id="0" name=""/>
        <dsp:cNvSpPr/>
      </dsp:nvSpPr>
      <dsp:spPr>
        <a:xfrm>
          <a:off x="0" y="3661854"/>
          <a:ext cx="7560964" cy="8011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Step4: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Acquire ontological instances based on refined ontological structure</a:t>
          </a:r>
          <a:endParaRPr lang="ko-KR" altLang="en-US" sz="1400" kern="1200" dirty="0"/>
        </a:p>
      </dsp:txBody>
      <dsp:txXfrm>
        <a:off x="0" y="3661854"/>
        <a:ext cx="7560964" cy="801124"/>
      </dsp:txXfrm>
    </dsp:sp>
    <dsp:sp modelId="{116550B2-6CB3-4D16-A78C-E7D12CCF6BC8}">
      <dsp:nvSpPr>
        <dsp:cNvPr id="0" name=""/>
        <dsp:cNvSpPr/>
      </dsp:nvSpPr>
      <dsp:spPr>
        <a:xfrm rot="10800000">
          <a:off x="0" y="2441741"/>
          <a:ext cx="7560964" cy="123212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Step3: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Refine the obtained ontological structure</a:t>
          </a:r>
          <a:endParaRPr lang="ko-KR" altLang="en-US" sz="1400" kern="1200" dirty="0"/>
        </a:p>
      </dsp:txBody>
      <dsp:txXfrm rot="10800000">
        <a:off x="0" y="2441741"/>
        <a:ext cx="7560964" cy="800600"/>
      </dsp:txXfrm>
    </dsp:sp>
    <dsp:sp modelId="{AF693E2F-C284-4B90-9A70-94E5B111FE3A}">
      <dsp:nvSpPr>
        <dsp:cNvPr id="0" name=""/>
        <dsp:cNvSpPr/>
      </dsp:nvSpPr>
      <dsp:spPr>
        <a:xfrm rot="10800000">
          <a:off x="0" y="1221629"/>
          <a:ext cx="7560964" cy="1232128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Step2: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Acquire ontological structure according to the database schema information</a:t>
          </a:r>
          <a:endParaRPr lang="ko-KR" altLang="en-US" sz="1400" kern="1200" dirty="0"/>
        </a:p>
      </dsp:txBody>
      <dsp:txXfrm rot="10800000">
        <a:off x="0" y="1221629"/>
        <a:ext cx="7560964" cy="800600"/>
      </dsp:txXfrm>
    </dsp:sp>
    <dsp:sp modelId="{1F51D659-E68D-4B5B-9C5E-F7791E24CF73}">
      <dsp:nvSpPr>
        <dsp:cNvPr id="0" name=""/>
        <dsp:cNvSpPr/>
      </dsp:nvSpPr>
      <dsp:spPr>
        <a:xfrm rot="10800000">
          <a:off x="0" y="2"/>
          <a:ext cx="7560964" cy="1232128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Step1: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Capture the information about relational database schema</a:t>
          </a:r>
          <a:endParaRPr lang="ko-KR" altLang="en-US" sz="1400" kern="1200" dirty="0"/>
        </a:p>
      </dsp:txBody>
      <dsp:txXfrm rot="10800000">
        <a:off x="0" y="2"/>
        <a:ext cx="7560964" cy="80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WAIM = Web Age Information</a:t>
            </a:r>
            <a:r>
              <a:rPr lang="en-US" altLang="ko-KR" baseline="0" dirty="0" smtClean="0"/>
              <a:t> Management</a:t>
            </a:r>
          </a:p>
          <a:p>
            <a:r>
              <a:rPr lang="ko-KR" altLang="en-US" baseline="0" dirty="0" smtClean="0"/>
              <a:t>중국기반의 </a:t>
            </a:r>
            <a:r>
              <a:rPr lang="ko-KR" altLang="en-US" baseline="0" dirty="0" err="1" smtClean="0"/>
              <a:t>국제학회인듯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65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Multi-relations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relationship</a:t>
            </a:r>
            <a:r>
              <a:rPr lang="ko-KR" altLang="en-US" dirty="0" smtClean="0"/>
              <a:t>을 표현하는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multiple object properties</a:t>
            </a:r>
            <a:r>
              <a:rPr lang="ko-KR" altLang="en-US" dirty="0" smtClean="0"/>
              <a:t>로 표현함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(relation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개수가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개면 </a:t>
            </a:r>
            <a:r>
              <a:rPr lang="en-US" altLang="ko-KR" baseline="0" dirty="0" smtClean="0"/>
              <a:t>n * (n-1) 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object properties</a:t>
            </a:r>
            <a:r>
              <a:rPr lang="ko-KR" altLang="en-US" baseline="0" dirty="0" smtClean="0"/>
              <a:t>가 생성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Rule3</a:t>
            </a:r>
            <a:r>
              <a:rPr lang="ko-KR" altLang="en-US" baseline="0" dirty="0" smtClean="0"/>
              <a:t>에 의해 </a:t>
            </a:r>
            <a:r>
              <a:rPr lang="en-US" altLang="ko-KR" baseline="0" dirty="0" smtClean="0"/>
              <a:t>object property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mapping </a:t>
            </a:r>
            <a:r>
              <a:rPr lang="ko-KR" altLang="en-US" baseline="0" dirty="0" smtClean="0"/>
              <a:t>되지 않는다면 </a:t>
            </a:r>
            <a:r>
              <a:rPr lang="en-US" altLang="ko-KR" baseline="0" dirty="0" err="1" smtClean="0"/>
              <a:t>datatype</a:t>
            </a:r>
            <a:r>
              <a:rPr lang="en-US" altLang="ko-KR" baseline="0" dirty="0" smtClean="0"/>
              <a:t> property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mapping </a:t>
            </a:r>
            <a:r>
              <a:rPr lang="ko-KR" altLang="en-US" baseline="0" dirty="0" smtClean="0"/>
              <a:t>할 수 있음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Pk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fk</a:t>
            </a:r>
            <a:r>
              <a:rPr lang="ko-KR" altLang="en-US" baseline="0" dirty="0" smtClean="0"/>
              <a:t>로 묶여진 공통의 </a:t>
            </a:r>
            <a:r>
              <a:rPr lang="en-US" altLang="ko-KR" baseline="0" dirty="0" smtClean="0"/>
              <a:t>attribute</a:t>
            </a:r>
            <a:r>
              <a:rPr lang="ko-KR" altLang="en-US" baseline="0" dirty="0" smtClean="0"/>
              <a:t>에 대해서는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collection</a:t>
            </a:r>
            <a:r>
              <a:rPr lang="ko-KR" altLang="en-US" baseline="0" dirty="0" smtClean="0"/>
              <a:t>으로 묶어서 표현할 수 있음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에 해당하는 </a:t>
            </a:r>
            <a:r>
              <a:rPr lang="en-US" altLang="ko-KR" baseline="0" dirty="0" err="1" smtClean="0"/>
              <a:t>datatype</a:t>
            </a:r>
            <a:r>
              <a:rPr lang="ko-KR" altLang="en-US" baseline="0" dirty="0" smtClean="0"/>
              <a:t>은 무엇을 쓰는 지에 대한 명시적 언급은 없으나 일반적으로 </a:t>
            </a:r>
            <a:r>
              <a:rPr lang="en-US" altLang="ko-KR" baseline="0" dirty="0" err="1" smtClean="0"/>
              <a:t>xsd</a:t>
            </a:r>
            <a:r>
              <a:rPr lang="en-US" altLang="ko-KR" baseline="0" dirty="0" smtClean="0"/>
              <a:t>(xml schema definition)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datatype</a:t>
            </a:r>
            <a:r>
              <a:rPr lang="ko-KR" altLang="en-US" baseline="0" dirty="0" smtClean="0"/>
              <a:t>을 따르는 것으로 보임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Pk</a:t>
            </a:r>
            <a:r>
              <a:rPr lang="ko-KR" altLang="en-US" dirty="0" smtClean="0"/>
              <a:t>에 대해서 체크를 하되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의 내용을 확인해본다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Rule1</a:t>
            </a:r>
            <a:r>
              <a:rPr lang="ko-KR" altLang="en-US" dirty="0" smtClean="0"/>
              <a:t>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적용되지 않고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en-US" altLang="ko-KR" dirty="0" err="1" smtClean="0"/>
              <a:t>Ri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에 대한 모든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의 값에 대해서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에도 그 값이 존재한다면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inclusion dependency)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subclass</a:t>
            </a:r>
            <a:r>
              <a:rPr lang="en-US" altLang="ko-KR" baseline="0" dirty="0" smtClean="0"/>
              <a:t> of </a:t>
            </a:r>
            <a:r>
              <a:rPr lang="en-US" altLang="ko-KR" baseline="0" dirty="0" err="1" smtClean="0"/>
              <a:t>Rj</a:t>
            </a:r>
            <a:r>
              <a:rPr lang="ko-KR" altLang="en-US" baseline="0" dirty="0" smtClean="0"/>
              <a:t> 의 관계가 성립한다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Ri</a:t>
            </a:r>
            <a:r>
              <a:rPr lang="ko-KR" altLang="en-US" baseline="0" dirty="0" smtClean="0"/>
              <a:t>에 해당하는 </a:t>
            </a:r>
            <a:r>
              <a:rPr lang="en-US" altLang="ko-KR" baseline="0" dirty="0" smtClean="0"/>
              <a:t>property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subproperty</a:t>
            </a:r>
            <a:r>
              <a:rPr lang="en-US" altLang="ko-KR" baseline="0" dirty="0" smtClean="0"/>
              <a:t> of </a:t>
            </a:r>
            <a:r>
              <a:rPr lang="en-US" altLang="ko-KR" baseline="0" dirty="0" err="1" smtClean="0"/>
              <a:t>Rj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성립</a:t>
            </a:r>
            <a:r>
              <a:rPr lang="en-US" altLang="ko-KR" baseline="0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Rule 8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Rule 1</a:t>
            </a:r>
            <a:r>
              <a:rPr lang="ko-KR" altLang="en-US" dirty="0" smtClean="0"/>
              <a:t>과</a:t>
            </a:r>
            <a:r>
              <a:rPr lang="ko-KR" altLang="en-US" baseline="0" dirty="0" smtClean="0"/>
              <a:t> 다른 부분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Inclusion dependency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equivalence</a:t>
            </a:r>
            <a:r>
              <a:rPr lang="ko-KR" altLang="en-US" baseline="0" dirty="0" smtClean="0"/>
              <a:t>의 차이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Pk</a:t>
            </a:r>
            <a:r>
              <a:rPr lang="en-US" altLang="ko-KR" baseline="0" dirty="0" smtClean="0"/>
              <a:t> = NOT NULL + UNIQUE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Relation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attribute</a:t>
            </a:r>
            <a:r>
              <a:rPr lang="ko-KR" altLang="en-US" baseline="0" dirty="0" smtClean="0"/>
              <a:t>들의 </a:t>
            </a:r>
            <a:r>
              <a:rPr lang="en-US" altLang="ko-KR" baseline="0" dirty="0" smtClean="0"/>
              <a:t>constraint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property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cardinality</a:t>
            </a:r>
            <a:r>
              <a:rPr lang="ko-KR" altLang="en-US" baseline="0" dirty="0" smtClean="0"/>
              <a:t>로 표현함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그림은 개념적으로 표현한 것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Ci</a:t>
            </a:r>
            <a:r>
              <a:rPr lang="ko-KR" altLang="en-US" baseline="0" dirty="0" smtClean="0"/>
              <a:t>안에 정의된 </a:t>
            </a:r>
            <a:r>
              <a:rPr lang="en-US" altLang="ko-KR" baseline="0" dirty="0" smtClean="0"/>
              <a:t>resource A1 (attribute)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cardinality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restriction</a:t>
            </a:r>
            <a:r>
              <a:rPr lang="ko-KR" altLang="en-US" baseline="0" smtClean="0"/>
              <a:t>으로 표현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SOAM</a:t>
            </a:r>
            <a:r>
              <a:rPr lang="ko-KR" altLang="en-US" dirty="0" smtClean="0"/>
              <a:t>은 중국 </a:t>
            </a:r>
            <a:r>
              <a:rPr lang="en-US" altLang="ko-KR" dirty="0" err="1" smtClean="0"/>
              <a:t>Renmin</a:t>
            </a:r>
            <a:r>
              <a:rPr lang="en-US" altLang="ko-KR" dirty="0" smtClean="0"/>
              <a:t> University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Semantic Web </a:t>
            </a:r>
            <a:r>
              <a:rPr lang="ko-KR" altLang="en-US" dirty="0" smtClean="0"/>
              <a:t>프로젝트로 적용되었다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Renmin</a:t>
            </a:r>
            <a:r>
              <a:rPr lang="en-US" altLang="ko-KR" dirty="0" smtClean="0"/>
              <a:t> University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로 저장되어있는 </a:t>
            </a:r>
            <a:r>
              <a:rPr lang="en-US" altLang="ko-KR" dirty="0" smtClean="0"/>
              <a:t>digital library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OWL</a:t>
            </a:r>
            <a:r>
              <a:rPr lang="en-US" altLang="ko-KR" baseline="0" dirty="0" smtClean="0"/>
              <a:t> ontology</a:t>
            </a:r>
            <a:r>
              <a:rPr lang="ko-KR" altLang="en-US" baseline="0" dirty="0" smtClean="0"/>
              <a:t>로 만드는 일을 진행했다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Obtained ontology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refinement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Classified Chinese Library </a:t>
            </a:r>
            <a:r>
              <a:rPr lang="en-US" altLang="ko-KR" baseline="0" dirty="0" err="1" smtClean="0"/>
              <a:t>Theasurus</a:t>
            </a:r>
            <a:r>
              <a:rPr lang="ko-KR" altLang="en-US" baseline="0" dirty="0" smtClean="0"/>
              <a:t>를 기반으로 이루어졌다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샘플 테스트로 자료들 중 </a:t>
            </a:r>
            <a:r>
              <a:rPr lang="en-US" altLang="ko-KR" baseline="0" dirty="0" smtClean="0"/>
              <a:t>economics </a:t>
            </a:r>
            <a:r>
              <a:rPr lang="ko-KR" altLang="en-US" baseline="0" dirty="0" smtClean="0"/>
              <a:t>분야를 적용시켜보았고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결과 약 </a:t>
            </a:r>
            <a:r>
              <a:rPr lang="en-US" altLang="ko-KR" baseline="0" dirty="0" smtClean="0"/>
              <a:t>900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1,100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property,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30,000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instance</a:t>
            </a:r>
            <a:r>
              <a:rPr lang="ko-KR" altLang="en-US" baseline="0" dirty="0" smtClean="0"/>
              <a:t>를 얻을 수 있었다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6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Step</a:t>
            </a:r>
            <a:r>
              <a:rPr lang="en-US" altLang="ko-KR" baseline="0" dirty="0" smtClean="0"/>
              <a:t> 1 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reverse engineering of relational database </a:t>
            </a:r>
            <a:r>
              <a:rPr lang="ko-KR" altLang="en-US" baseline="0" dirty="0" smtClean="0"/>
              <a:t>라는 논문을 통해서 구현될 수 있다고 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이 논문에서는 내용이 빠졌음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Step 3 </a:t>
            </a:r>
            <a:r>
              <a:rPr lang="ko-KR" altLang="en-US" dirty="0" smtClean="0"/>
              <a:t>은 사용자로 하여금 만들어진 </a:t>
            </a:r>
            <a:r>
              <a:rPr lang="ko-KR" altLang="en-US" dirty="0" err="1" smtClean="0"/>
              <a:t>온톨로지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스트럭쳐를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validate</a:t>
            </a:r>
            <a:r>
              <a:rPr lang="ko-KR" altLang="en-US" dirty="0" smtClean="0"/>
              <a:t>하고 최종결과를 만들어냄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이 과정은 </a:t>
            </a:r>
            <a:r>
              <a:rPr lang="ko-KR" altLang="en-US" baseline="0" dirty="0" err="1" smtClean="0"/>
              <a:t>온톨로지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스트럭쳐가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온톨로지의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backbone </a:t>
            </a:r>
            <a:r>
              <a:rPr lang="ko-KR" altLang="en-US" baseline="0" dirty="0" smtClean="0"/>
              <a:t>역할을 하기에 당연히 필요한 과정임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</a:t>
            </a:r>
            <a:r>
              <a:rPr lang="ko-KR" altLang="en-US" baseline="0" dirty="0" err="1" smtClean="0"/>
              <a:t>온톨로지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스트럭쳐가</a:t>
            </a:r>
            <a:r>
              <a:rPr lang="ko-KR" altLang="en-US" baseline="0" dirty="0" smtClean="0"/>
              <a:t> 변경되면 거기에 따른 </a:t>
            </a:r>
            <a:r>
              <a:rPr lang="en-US" altLang="ko-KR" baseline="0" dirty="0" smtClean="0"/>
              <a:t>cost</a:t>
            </a:r>
            <a:r>
              <a:rPr lang="ko-KR" altLang="en-US" baseline="0" dirty="0" smtClean="0"/>
              <a:t>는 커질 수 밖에 없으므로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많은 관련된 </a:t>
            </a:r>
            <a:r>
              <a:rPr lang="en-US" altLang="ko-KR" baseline="0" dirty="0" smtClean="0"/>
              <a:t>instance</a:t>
            </a:r>
            <a:r>
              <a:rPr lang="ko-KR" altLang="en-US" baseline="0" dirty="0" smtClean="0"/>
              <a:t>에 영향을 주기 때문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유저로 하여금 구한 </a:t>
            </a:r>
            <a:r>
              <a:rPr lang="ko-KR" altLang="en-US" baseline="0" dirty="0" err="1" smtClean="0"/>
              <a:t>온톨로지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스트럭쳐를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evaluate</a:t>
            </a:r>
            <a:r>
              <a:rPr lang="ko-KR" altLang="en-US" baseline="0" dirty="0" smtClean="0"/>
              <a:t>하고 </a:t>
            </a:r>
            <a:r>
              <a:rPr lang="en-US" altLang="ko-KR" baseline="0" dirty="0" smtClean="0"/>
              <a:t>refine</a:t>
            </a:r>
            <a:r>
              <a:rPr lang="ko-KR" altLang="en-US" baseline="0" dirty="0" smtClean="0"/>
              <a:t>하는 과정이 필요함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5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3NF</a:t>
            </a:r>
            <a:r>
              <a:rPr lang="ko-KR" altLang="en-US" dirty="0" smtClean="0"/>
              <a:t>가 되어야 한다는 가정이 있지만 이것이 실제로 문제가 되지는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왜냐하면 실질적으로 많은 </a:t>
            </a:r>
            <a:r>
              <a:rPr lang="en-US" altLang="ko-KR" dirty="0" smtClean="0"/>
              <a:t>relational schema</a:t>
            </a:r>
            <a:r>
              <a:rPr lang="ko-KR" altLang="en-US" dirty="0" smtClean="0"/>
              <a:t>가 이러한 유형을 따르고 있고 그렇지 않더라도 </a:t>
            </a:r>
            <a:r>
              <a:rPr lang="en-US" altLang="ko-KR" dirty="0" smtClean="0"/>
              <a:t>1NF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3NF</a:t>
            </a:r>
            <a:r>
              <a:rPr lang="ko-KR" altLang="en-US" dirty="0" smtClean="0"/>
              <a:t>로 쉽게 </a:t>
            </a:r>
            <a:r>
              <a:rPr lang="en-US" altLang="ko-KR" dirty="0" smtClean="0"/>
              <a:t>convert</a:t>
            </a:r>
            <a:r>
              <a:rPr lang="ko-KR" altLang="en-US" dirty="0" smtClean="0"/>
              <a:t>하는 연구가 많이 있기 때문임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0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들이 하나의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설명하기 위해 존재하는 것</a:t>
            </a:r>
            <a:r>
              <a:rPr lang="ko-KR" altLang="en-US" baseline="0" dirty="0" smtClean="0"/>
              <a:t>일 경우에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정보들은 하나의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로 합쳐져야 한다는 규칙임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이것은 단순히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가 같아서 합치는 것이 아니고</a:t>
            </a:r>
            <a:r>
              <a:rPr lang="en-US" altLang="ko-KR" dirty="0" smtClean="0"/>
              <a:t>,</a:t>
            </a:r>
          </a:p>
          <a:p>
            <a:r>
              <a:rPr lang="en-US" altLang="ko-KR" baseline="0" dirty="0" smtClean="0"/>
              <a:t>Equivalence </a:t>
            </a:r>
            <a:r>
              <a:rPr lang="ko-KR" altLang="en-US" baseline="0" dirty="0" smtClean="0"/>
              <a:t>관계에 있는지를 체크함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R2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R3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R1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A1</a:t>
            </a:r>
            <a:r>
              <a:rPr lang="ko-KR" altLang="en-US" baseline="0" dirty="0" smtClean="0"/>
              <a:t>을 참조하고 있지만 </a:t>
            </a:r>
            <a:r>
              <a:rPr lang="en-US" altLang="ko-KR" baseline="0" dirty="0" smtClean="0"/>
              <a:t>R1</a:t>
            </a:r>
            <a:r>
              <a:rPr lang="ko-KR" altLang="en-US" baseline="0" dirty="0" smtClean="0"/>
              <a:t>에 존재하는 </a:t>
            </a:r>
            <a:r>
              <a:rPr lang="en-US" altLang="ko-KR" baseline="0" dirty="0" smtClean="0"/>
              <a:t>tuple</a:t>
            </a:r>
            <a:r>
              <a:rPr lang="ko-KR" altLang="en-US" baseline="0" dirty="0" smtClean="0"/>
              <a:t>의 개수만큼 </a:t>
            </a:r>
            <a:r>
              <a:rPr lang="en-US" altLang="ko-KR" baseline="0" dirty="0" smtClean="0"/>
              <a:t>R2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R3</a:t>
            </a:r>
            <a:r>
              <a:rPr lang="ko-KR" altLang="en-US" baseline="0" dirty="0" smtClean="0"/>
              <a:t>에도 있어야 한다는 것을 의미함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i</a:t>
            </a:r>
            <a:r>
              <a:rPr lang="ko-KR" altLang="en-US" dirty="0" smtClean="0"/>
              <a:t>는 개념적으로 표현한 것임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ko-KR" baseline="0" dirty="0" err="1" smtClean="0"/>
              <a:t>p</a:t>
            </a:r>
            <a:r>
              <a:rPr lang="en-US" altLang="ko-KR" dirty="0" err="1" smtClean="0"/>
              <a:t>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개이거나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pk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이상이되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적어도 그 중 하나는 </a:t>
            </a:r>
            <a:r>
              <a:rPr lang="en-US" altLang="ko-KR" dirty="0" err="1" smtClean="0"/>
              <a:t>fk</a:t>
            </a:r>
            <a:r>
              <a:rPr lang="ko-KR" altLang="en-US" dirty="0" smtClean="0"/>
              <a:t>가 아니어야 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arenR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모든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가 모두 </a:t>
            </a:r>
            <a:r>
              <a:rPr lang="en-US" altLang="ko-KR" dirty="0" err="1" smtClean="0"/>
              <a:t>fk</a:t>
            </a:r>
            <a:r>
              <a:rPr lang="ko-KR" altLang="en-US" dirty="0" smtClean="0"/>
              <a:t>면 그것은 </a:t>
            </a:r>
            <a:r>
              <a:rPr lang="en-US" altLang="ko-KR" dirty="0" smtClean="0"/>
              <a:t>relationship between</a:t>
            </a:r>
            <a:r>
              <a:rPr lang="en-US" altLang="ko-KR" baseline="0" dirty="0" smtClean="0"/>
              <a:t> relations </a:t>
            </a:r>
            <a:r>
              <a:rPr lang="ko-KR" altLang="en-US" baseline="0" dirty="0" smtClean="0"/>
              <a:t>이기 때문에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mapping </a:t>
            </a:r>
            <a:r>
              <a:rPr lang="ko-KR" altLang="en-US" baseline="0" dirty="0" smtClean="0"/>
              <a:t>하지 않는다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relation </a:t>
            </a:r>
            <a:r>
              <a:rPr lang="ko-KR" altLang="en-US" dirty="0" smtClean="0"/>
              <a:t>사이에 </a:t>
            </a:r>
            <a:r>
              <a:rPr lang="en-US" altLang="ko-KR" dirty="0" smtClean="0"/>
              <a:t>reference relationship</a:t>
            </a:r>
            <a:r>
              <a:rPr lang="ko-KR" altLang="en-US" dirty="0" smtClean="0"/>
              <a:t>을 보인다면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그것은 </a:t>
            </a:r>
            <a:r>
              <a:rPr lang="en-US" altLang="ko-KR" dirty="0" smtClean="0"/>
              <a:t>object property</a:t>
            </a:r>
            <a:r>
              <a:rPr lang="ko-KR" altLang="en-US" dirty="0" smtClean="0"/>
              <a:t>로 표현할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이상이고</a:t>
            </a:r>
            <a:endParaRPr lang="en-US" altLang="ko-KR" dirty="0" smtClean="0"/>
          </a:p>
          <a:p>
            <a:r>
              <a:rPr lang="en-US" altLang="ko-KR" dirty="0" err="1" smtClean="0"/>
              <a:t>Ri</a:t>
            </a:r>
            <a:r>
              <a:rPr lang="ko-KR" altLang="en-US" dirty="0" smtClean="0"/>
              <a:t>의 모든 </a:t>
            </a:r>
            <a:r>
              <a:rPr lang="en-US" altLang="ko-KR" dirty="0" err="1" smtClean="0"/>
              <a:t>fk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에 속할 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fk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가르킨다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is-part-of</a:t>
            </a:r>
            <a:r>
              <a:rPr lang="en-US" altLang="ko-KR" baseline="0" dirty="0" smtClean="0"/>
              <a:t>, has-part-of </a:t>
            </a:r>
            <a:r>
              <a:rPr lang="ko-KR" altLang="en-US" baseline="0" dirty="0" smtClean="0"/>
              <a:t>의 관계를 가진다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하나의 </a:t>
            </a:r>
            <a:r>
              <a:rPr lang="en-US" altLang="ko-KR" baseline="0" dirty="0" smtClean="0"/>
              <a:t>entity</a:t>
            </a:r>
            <a:r>
              <a:rPr lang="ko-KR" altLang="en-US" baseline="0" dirty="0" smtClean="0"/>
              <a:t>를 다른 </a:t>
            </a:r>
            <a:r>
              <a:rPr lang="en-US" altLang="ko-KR" baseline="0" dirty="0" smtClean="0"/>
              <a:t>entity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special kind</a:t>
            </a:r>
            <a:r>
              <a:rPr lang="ko-KR" altLang="en-US" baseline="0" dirty="0" smtClean="0"/>
              <a:t>중 하나로 간주하는 것임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relation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relationship</a:t>
            </a:r>
            <a:r>
              <a:rPr lang="ko-KR" altLang="en-US" dirty="0" smtClean="0"/>
              <a:t>을 표현할 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inverse </a:t>
            </a:r>
            <a:r>
              <a:rPr lang="ko-KR" altLang="en-US" baseline="0" dirty="0" smtClean="0"/>
              <a:t>관계에 있는 </a:t>
            </a:r>
            <a:r>
              <a:rPr lang="en-US" altLang="ko-KR" baseline="0" dirty="0" smtClean="0"/>
              <a:t>object property</a:t>
            </a:r>
            <a:r>
              <a:rPr lang="ko-KR" altLang="en-US" baseline="0" dirty="0" smtClean="0"/>
              <a:t>를 생성함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Semi-automatic Ontology Acquisition Method for the Semantic Web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Man Li, </a:t>
            </a:r>
            <a:r>
              <a:rPr lang="en-US" altLang="ko-KR" dirty="0" err="1" smtClean="0"/>
              <a:t>Xiaoyong</a:t>
            </a:r>
            <a:r>
              <a:rPr lang="en-US" altLang="ko-KR" dirty="0" smtClean="0"/>
              <a:t> Du, Shan Wang</a:t>
            </a:r>
          </a:p>
          <a:p>
            <a:r>
              <a:rPr lang="en-US" altLang="ko-KR" dirty="0" err="1" smtClean="0"/>
              <a:t>Renmin</a:t>
            </a:r>
            <a:r>
              <a:rPr lang="en-US" altLang="ko-KR" dirty="0" smtClean="0"/>
              <a:t> University </a:t>
            </a:r>
            <a:r>
              <a:rPr lang="en-US" altLang="ko-KR" dirty="0" smtClean="0"/>
              <a:t>of China, Beijing</a:t>
            </a:r>
            <a:endParaRPr lang="en-US" altLang="ko-KR" dirty="0"/>
          </a:p>
          <a:p>
            <a:r>
              <a:rPr lang="en-US" altLang="ko-KR" dirty="0" smtClean="0"/>
              <a:t>WAIM 2005</a:t>
            </a:r>
          </a:p>
          <a:p>
            <a:pPr algn="r"/>
            <a:r>
              <a:rPr lang="en-US" altLang="ko-KR" dirty="0" smtClean="0"/>
              <a:t>4 May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dirty="0" smtClean="0"/>
              <a:t> Chan, </a:t>
            </a:r>
            <a:r>
              <a:rPr lang="en-US" altLang="ko-KR" dirty="0" err="1" smtClean="0"/>
              <a:t>Bae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3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Acquiring Ontological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Prior</a:t>
            </a:r>
            <a:r>
              <a:rPr lang="ko-KR" altLang="en-US" dirty="0" smtClean="0"/>
              <a:t> </a:t>
            </a:r>
            <a:r>
              <a:rPr lang="en-US" altLang="ko-KR" dirty="0" smtClean="0"/>
              <a:t>assumption</a:t>
            </a:r>
          </a:p>
          <a:p>
            <a:pPr lvl="1"/>
            <a:r>
              <a:rPr lang="en-US" altLang="ko-KR" dirty="0" smtClean="0"/>
              <a:t>Relational schema is at least in 3NF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</a:t>
            </a:r>
            <a:r>
              <a:rPr lang="ko-KR" altLang="en-US" dirty="0"/>
              <a:t> </a:t>
            </a:r>
            <a:r>
              <a:rPr lang="en-US" altLang="ko-KR" dirty="0" smtClean="0"/>
              <a:t>have 11 rules for acquiring ontological structure!!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1028" name="Picture 4" descr="http://pds11.egloos.com/pds/200810/27/72/b0038872_4904d52979e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20119"/>
            <a:ext cx="27432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1</a:t>
            </a:r>
            <a:endParaRPr lang="ko-KR" altLang="en-US" sz="40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090224"/>
              </p:ext>
            </p:extLst>
          </p:nvPr>
        </p:nvGraphicFramePr>
        <p:xfrm>
          <a:off x="1907704" y="1340768"/>
          <a:ext cx="10082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59935"/>
              </p:ext>
            </p:extLst>
          </p:nvPr>
        </p:nvGraphicFramePr>
        <p:xfrm>
          <a:off x="4031878" y="1340768"/>
          <a:ext cx="10082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200490"/>
              </p:ext>
            </p:extLst>
          </p:nvPr>
        </p:nvGraphicFramePr>
        <p:xfrm>
          <a:off x="6156052" y="1340768"/>
          <a:ext cx="100823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3995936" y="2780928"/>
            <a:ext cx="1152128" cy="93610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276896"/>
              </p:ext>
            </p:extLst>
          </p:nvPr>
        </p:nvGraphicFramePr>
        <p:xfrm>
          <a:off x="4067882" y="3943686"/>
          <a:ext cx="100823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5292080" y="4941168"/>
            <a:ext cx="936104" cy="4320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6216" y="4581128"/>
            <a:ext cx="1656184" cy="11521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66457" y="2708920"/>
            <a:ext cx="2185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6"/>
                </a:solidFill>
              </a:rPr>
              <a:t>Equivalence</a:t>
            </a:r>
            <a:endParaRPr lang="ko-KR" altLang="en-US" sz="2800" b="1" dirty="0">
              <a:solidFill>
                <a:schemeClr val="accent6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15816" y="1792098"/>
            <a:ext cx="111606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5816" y="1916832"/>
            <a:ext cx="316835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2</a:t>
            </a:r>
            <a:endParaRPr lang="ko-KR" altLang="en-US" sz="40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783679"/>
              </p:ext>
            </p:extLst>
          </p:nvPr>
        </p:nvGraphicFramePr>
        <p:xfrm>
          <a:off x="1403524" y="1484784"/>
          <a:ext cx="1008236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361525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14995"/>
              </p:ext>
            </p:extLst>
          </p:nvPr>
        </p:nvGraphicFramePr>
        <p:xfrm>
          <a:off x="1403524" y="3789040"/>
          <a:ext cx="100823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A3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13655"/>
              </p:ext>
            </p:extLst>
          </p:nvPr>
        </p:nvGraphicFramePr>
        <p:xfrm>
          <a:off x="3131840" y="5119072"/>
          <a:ext cx="100823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j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A3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6200000">
            <a:off x="4211960" y="2708920"/>
            <a:ext cx="1152128" cy="144016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68144" y="2862065"/>
            <a:ext cx="1656184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1520" y="3429000"/>
            <a:ext cx="3312368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>
            <a:off x="2411760" y="5137388"/>
            <a:ext cx="720080" cy="4823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2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361525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556"/>
              </p:ext>
            </p:extLst>
          </p:nvPr>
        </p:nvGraphicFramePr>
        <p:xfrm>
          <a:off x="683320" y="2537584"/>
          <a:ext cx="10082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21157"/>
              </p:ext>
            </p:extLst>
          </p:nvPr>
        </p:nvGraphicFramePr>
        <p:xfrm>
          <a:off x="2411636" y="4049752"/>
          <a:ext cx="1008236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6200000">
            <a:off x="4211960" y="2708920"/>
            <a:ext cx="1152128" cy="144016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012160" y="2862065"/>
            <a:ext cx="1656184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81281"/>
              </p:ext>
            </p:extLst>
          </p:nvPr>
        </p:nvGraphicFramePr>
        <p:xfrm>
          <a:off x="2411636" y="2033528"/>
          <a:ext cx="1008236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꺾인 연결선 14"/>
          <p:cNvCxnSpPr/>
          <p:nvPr/>
        </p:nvCxnSpPr>
        <p:spPr>
          <a:xfrm flipV="1">
            <a:off x="1691556" y="2534196"/>
            <a:ext cx="720080" cy="5794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>
            <a:off x="1680519" y="3473688"/>
            <a:ext cx="720080" cy="1108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곱셈 기호 17"/>
          <p:cNvSpPr/>
          <p:nvPr/>
        </p:nvSpPr>
        <p:spPr>
          <a:xfrm>
            <a:off x="3419872" y="2132856"/>
            <a:ext cx="2592288" cy="2592288"/>
          </a:xfrm>
          <a:prstGeom prst="mathMultiply">
            <a:avLst>
              <a:gd name="adj1" fmla="val 559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3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902212"/>
              </p:ext>
            </p:extLst>
          </p:nvPr>
        </p:nvGraphicFramePr>
        <p:xfrm>
          <a:off x="611560" y="2204864"/>
          <a:ext cx="1008236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A2</a:t>
                      </a:r>
                      <a:endParaRPr lang="ko-KR" altLang="en-US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A3</a:t>
                      </a:r>
                      <a:endParaRPr lang="ko-KR" altLang="en-US" b="0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412948"/>
              </p:ext>
            </p:extLst>
          </p:nvPr>
        </p:nvGraphicFramePr>
        <p:xfrm>
          <a:off x="2339876" y="3246864"/>
          <a:ext cx="1008236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j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A3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A4</a:t>
                      </a:r>
                      <a:endParaRPr lang="ko-KR" altLang="en-US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6200000">
            <a:off x="3995936" y="2708920"/>
            <a:ext cx="1152128" cy="14401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68144" y="1988840"/>
            <a:ext cx="1656184" cy="11521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sp>
        <p:nvSpPr>
          <p:cNvPr id="10" name="타원 9"/>
          <p:cNvSpPr/>
          <p:nvPr/>
        </p:nvSpPr>
        <p:spPr>
          <a:xfrm>
            <a:off x="5868144" y="4437112"/>
            <a:ext cx="1656184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j</a:t>
            </a:r>
            <a:endParaRPr lang="ko-KR" altLang="en-US" sz="2000" b="1" baseline="-250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732240" y="3284984"/>
            <a:ext cx="0" cy="10081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>
            <a:off x="1619796" y="3554831"/>
            <a:ext cx="720080" cy="2342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02623" y="3561801"/>
            <a:ext cx="461665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</a:rPr>
              <a:t>A3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419" y="5117122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Inclusion dependency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4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graphicFrame>
        <p:nvGraphicFramePr>
          <p:cNvPr id="8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646931"/>
              </p:ext>
            </p:extLst>
          </p:nvPr>
        </p:nvGraphicFramePr>
        <p:xfrm>
          <a:off x="611560" y="2204864"/>
          <a:ext cx="10082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A3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947739"/>
              </p:ext>
            </p:extLst>
          </p:nvPr>
        </p:nvGraphicFramePr>
        <p:xfrm>
          <a:off x="2339876" y="3140968"/>
          <a:ext cx="1008236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j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A3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꺾인 연결선 10"/>
          <p:cNvCxnSpPr/>
          <p:nvPr/>
        </p:nvCxnSpPr>
        <p:spPr>
          <a:xfrm>
            <a:off x="1619796" y="3212976"/>
            <a:ext cx="720080" cy="4823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 rot="16200000">
            <a:off x="3995936" y="2708920"/>
            <a:ext cx="1152128" cy="144016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68144" y="1988840"/>
            <a:ext cx="1656184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sp>
        <p:nvSpPr>
          <p:cNvPr id="16" name="타원 15"/>
          <p:cNvSpPr/>
          <p:nvPr/>
        </p:nvSpPr>
        <p:spPr>
          <a:xfrm>
            <a:off x="5868144" y="4437112"/>
            <a:ext cx="1656184" cy="11521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j</a:t>
            </a:r>
            <a:endParaRPr lang="ko-KR" altLang="en-US" sz="2000" b="1" baseline="-250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516216" y="3284984"/>
            <a:ext cx="0" cy="10081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948264" y="3284984"/>
            <a:ext cx="0" cy="10081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62663" y="3140968"/>
            <a:ext cx="461665" cy="11234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is-part-of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6054551" y="3110988"/>
            <a:ext cx="461665" cy="13238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has-part-of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cxnSp>
        <p:nvCxnSpPr>
          <p:cNvPr id="23" name="꺾인 연결선 22"/>
          <p:cNvCxnSpPr/>
          <p:nvPr/>
        </p:nvCxnSpPr>
        <p:spPr>
          <a:xfrm>
            <a:off x="1619796" y="3554831"/>
            <a:ext cx="720080" cy="482352"/>
          </a:xfrm>
          <a:prstGeom prst="bentConnector3">
            <a:avLst>
              <a:gd name="adj1" fmla="val 3751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5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74790"/>
              </p:ext>
            </p:extLst>
          </p:nvPr>
        </p:nvGraphicFramePr>
        <p:xfrm>
          <a:off x="1043360" y="2465576"/>
          <a:ext cx="10082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k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807986"/>
              </p:ext>
            </p:extLst>
          </p:nvPr>
        </p:nvGraphicFramePr>
        <p:xfrm>
          <a:off x="2771676" y="3977744"/>
          <a:ext cx="1008236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j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476287"/>
              </p:ext>
            </p:extLst>
          </p:nvPr>
        </p:nvGraphicFramePr>
        <p:xfrm>
          <a:off x="2771676" y="1961520"/>
          <a:ext cx="1008236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2051596" y="2462188"/>
            <a:ext cx="720080" cy="5794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>
            <a:off x="2040559" y="3401680"/>
            <a:ext cx="720080" cy="1108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아래쪽 화살표 9"/>
          <p:cNvSpPr/>
          <p:nvPr/>
        </p:nvSpPr>
        <p:spPr>
          <a:xfrm rot="16200000">
            <a:off x="4427984" y="2636912"/>
            <a:ext cx="1152128" cy="14401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00192" y="1916832"/>
            <a:ext cx="1656184" cy="11521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sp>
        <p:nvSpPr>
          <p:cNvPr id="12" name="타원 11"/>
          <p:cNvSpPr/>
          <p:nvPr/>
        </p:nvSpPr>
        <p:spPr>
          <a:xfrm>
            <a:off x="6300192" y="4365104"/>
            <a:ext cx="1656184" cy="11521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j</a:t>
            </a:r>
            <a:endParaRPr lang="ko-KR" altLang="en-US" sz="2000" b="1" baseline="-250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948264" y="3212976"/>
            <a:ext cx="0" cy="10081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380312" y="3212976"/>
            <a:ext cx="0" cy="10081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6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075818"/>
              </p:ext>
            </p:extLst>
          </p:nvPr>
        </p:nvGraphicFramePr>
        <p:xfrm>
          <a:off x="611188" y="2465576"/>
          <a:ext cx="10082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l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A3</a:t>
                      </a:r>
                      <a:endParaRPr lang="ko-KR" altLang="en-US" b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191099"/>
              </p:ext>
            </p:extLst>
          </p:nvPr>
        </p:nvGraphicFramePr>
        <p:xfrm>
          <a:off x="2339504" y="3356992"/>
          <a:ext cx="1008236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j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A2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700606"/>
              </p:ext>
            </p:extLst>
          </p:nvPr>
        </p:nvGraphicFramePr>
        <p:xfrm>
          <a:off x="2339628" y="1412776"/>
          <a:ext cx="1008236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 rot="16200000">
            <a:off x="3815916" y="2888940"/>
            <a:ext cx="1152128" cy="9361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84168" y="1916832"/>
            <a:ext cx="1656184" cy="11521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sp>
        <p:nvSpPr>
          <p:cNvPr id="12" name="타원 11"/>
          <p:cNvSpPr/>
          <p:nvPr/>
        </p:nvSpPr>
        <p:spPr>
          <a:xfrm>
            <a:off x="4788024" y="4365104"/>
            <a:ext cx="1656184" cy="11521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j</a:t>
            </a:r>
            <a:endParaRPr lang="ko-KR" altLang="en-US" sz="2000" b="1" baseline="-250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580112" y="3116136"/>
            <a:ext cx="720081" cy="11049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493215"/>
              </p:ext>
            </p:extLst>
          </p:nvPr>
        </p:nvGraphicFramePr>
        <p:xfrm>
          <a:off x="2339504" y="4941168"/>
          <a:ext cx="1008236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k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A3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V="1">
            <a:off x="1619548" y="1916832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6" idx="1"/>
          </p:cNvCxnSpPr>
          <p:nvPr/>
        </p:nvCxnSpPr>
        <p:spPr>
          <a:xfrm>
            <a:off x="1619548" y="3429000"/>
            <a:ext cx="719956" cy="481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5" idx="1"/>
          </p:cNvCxnSpPr>
          <p:nvPr/>
        </p:nvCxnSpPr>
        <p:spPr>
          <a:xfrm>
            <a:off x="1619548" y="3717032"/>
            <a:ext cx="719956" cy="1777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308304" y="4365104"/>
            <a:ext cx="1656184" cy="11521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k</a:t>
            </a:r>
            <a:endParaRPr lang="ko-KR" altLang="en-US" sz="2000" b="1" baseline="-25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819954" y="3116136"/>
            <a:ext cx="720081" cy="11049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7308303" y="3116136"/>
            <a:ext cx="720081" cy="11049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548145" y="3116136"/>
            <a:ext cx="720081" cy="11049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525045" y="4797152"/>
            <a:ext cx="76826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525045" y="4992024"/>
            <a:ext cx="76826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7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26307"/>
              </p:ext>
            </p:extLst>
          </p:nvPr>
        </p:nvGraphicFramePr>
        <p:xfrm>
          <a:off x="827584" y="2689860"/>
          <a:ext cx="1008236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236"/>
              </a:tblGrid>
              <a:tr h="34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6200000">
            <a:off x="2627784" y="2708920"/>
            <a:ext cx="1152128" cy="14401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24128" y="1988840"/>
            <a:ext cx="1656184" cy="11521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4365104"/>
            <a:ext cx="129614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String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16954" y="4365104"/>
            <a:ext cx="129614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String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33917" y="4365104"/>
            <a:ext cx="129614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Number</a:t>
            </a:r>
            <a:endParaRPr lang="ko-KR" altLang="en-US" b="1" dirty="0"/>
          </a:p>
        </p:txBody>
      </p:sp>
      <p:cxnSp>
        <p:nvCxnSpPr>
          <p:cNvPr id="12" name="직선 화살표 연결선 11"/>
          <p:cNvCxnSpPr>
            <a:stCxn id="7" idx="3"/>
            <a:endCxn id="8" idx="0"/>
          </p:cNvCxnSpPr>
          <p:nvPr/>
        </p:nvCxnSpPr>
        <p:spPr>
          <a:xfrm flipH="1">
            <a:off x="5148064" y="2972243"/>
            <a:ext cx="818607" cy="1392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4"/>
            <a:endCxn id="9" idx="0"/>
          </p:cNvCxnSpPr>
          <p:nvPr/>
        </p:nvCxnSpPr>
        <p:spPr>
          <a:xfrm>
            <a:off x="6552220" y="3140968"/>
            <a:ext cx="12806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5"/>
            <a:endCxn id="10" idx="0"/>
          </p:cNvCxnSpPr>
          <p:nvPr/>
        </p:nvCxnSpPr>
        <p:spPr>
          <a:xfrm>
            <a:off x="7137769" y="2972243"/>
            <a:ext cx="844220" cy="1392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78044" y="3816441"/>
            <a:ext cx="318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2"/>
                </a:solidFill>
              </a:rPr>
              <a:t>Datatype</a:t>
            </a:r>
            <a:r>
              <a:rPr lang="en-US" altLang="ko-KR" sz="2400" dirty="0" smtClean="0">
                <a:solidFill>
                  <a:schemeClr val="accent2"/>
                </a:solidFill>
              </a:rPr>
              <a:t> property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8273745">
            <a:off x="5200747" y="32756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A1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6451781" y="340412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A2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3478031">
            <a:off x="7438191" y="33356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A3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8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096981"/>
              </p:ext>
            </p:extLst>
          </p:nvPr>
        </p:nvGraphicFramePr>
        <p:xfrm>
          <a:off x="611560" y="2665720"/>
          <a:ext cx="10082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dirty="0" smtClean="0"/>
                        <a:t>A2</a:t>
                      </a:r>
                      <a:endParaRPr lang="ko-KR" altLang="en-US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325796"/>
              </p:ext>
            </p:extLst>
          </p:nvPr>
        </p:nvGraphicFramePr>
        <p:xfrm>
          <a:off x="2915692" y="3140968"/>
          <a:ext cx="1008236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j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dirty="0" smtClean="0"/>
                        <a:t>A4</a:t>
                      </a:r>
                      <a:endParaRPr lang="ko-KR" altLang="en-US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꺾인 연결선 6"/>
          <p:cNvCxnSpPr/>
          <p:nvPr/>
        </p:nvCxnSpPr>
        <p:spPr>
          <a:xfrm>
            <a:off x="1619796" y="3212976"/>
            <a:ext cx="1296020" cy="4823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3451" y="472514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6"/>
                </a:solidFill>
              </a:rPr>
              <a:t>Inclusion dependency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4644008" y="2852937"/>
            <a:ext cx="1152128" cy="14401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52220" y="1839972"/>
            <a:ext cx="1656184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sp>
        <p:nvSpPr>
          <p:cNvPr id="18" name="타원 17"/>
          <p:cNvSpPr/>
          <p:nvPr/>
        </p:nvSpPr>
        <p:spPr>
          <a:xfrm>
            <a:off x="6552220" y="4437112"/>
            <a:ext cx="1656184" cy="11521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cxnSp>
        <p:nvCxnSpPr>
          <p:cNvPr id="20" name="직선 화살표 연결선 19"/>
          <p:cNvCxnSpPr>
            <a:stCxn id="17" idx="4"/>
            <a:endCxn id="18" idx="0"/>
          </p:cNvCxnSpPr>
          <p:nvPr/>
        </p:nvCxnSpPr>
        <p:spPr>
          <a:xfrm>
            <a:off x="7380312" y="2992100"/>
            <a:ext cx="0" cy="1445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50695" y="3068960"/>
            <a:ext cx="461665" cy="13227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</a:t>
            </a:r>
            <a:r>
              <a:rPr lang="en-US" altLang="ko-KR" b="1" dirty="0" smtClean="0">
                <a:solidFill>
                  <a:schemeClr val="accent2"/>
                </a:solidFill>
              </a:rPr>
              <a:t>ubclass-of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SOAM</a:t>
            </a:r>
          </a:p>
          <a:p>
            <a:r>
              <a:rPr lang="en-US" altLang="ko-KR" dirty="0" smtClean="0"/>
              <a:t>Case Study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7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1 (ref.)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574145"/>
              </p:ext>
            </p:extLst>
          </p:nvPr>
        </p:nvGraphicFramePr>
        <p:xfrm>
          <a:off x="611560" y="2665720"/>
          <a:ext cx="10082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dirty="0" smtClean="0"/>
                        <a:t>A2</a:t>
                      </a:r>
                      <a:endParaRPr lang="ko-KR" altLang="en-US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316412"/>
              </p:ext>
            </p:extLst>
          </p:nvPr>
        </p:nvGraphicFramePr>
        <p:xfrm>
          <a:off x="2915692" y="3140968"/>
          <a:ext cx="1008236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2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j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dirty="0" smtClean="0"/>
                        <a:t>A4</a:t>
                      </a:r>
                      <a:endParaRPr lang="ko-KR" altLang="en-US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꺾인 연결선 6"/>
          <p:cNvCxnSpPr/>
          <p:nvPr/>
        </p:nvCxnSpPr>
        <p:spPr>
          <a:xfrm>
            <a:off x="1619796" y="3212976"/>
            <a:ext cx="1296020" cy="4823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0245" y="4757082"/>
            <a:ext cx="161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6"/>
                </a:solidFill>
              </a:rPr>
              <a:t>Equivalence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4644008" y="2852937"/>
            <a:ext cx="1152128" cy="14401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52220" y="2276872"/>
            <a:ext cx="1656184" cy="11521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j</a:t>
            </a:r>
            <a:endParaRPr lang="ko-KR" altLang="en-US" sz="2000" b="1" baseline="-25000" dirty="0"/>
          </a:p>
        </p:txBody>
      </p:sp>
      <p:graphicFrame>
        <p:nvGraphicFramePr>
          <p:cNvPr id="13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47394"/>
              </p:ext>
            </p:extLst>
          </p:nvPr>
        </p:nvGraphicFramePr>
        <p:xfrm>
          <a:off x="6876194" y="3745840"/>
          <a:ext cx="100823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2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A2</a:t>
                      </a:r>
                      <a:endParaRPr lang="ko-KR" altLang="en-US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Acquiring Ontological </a:t>
            </a:r>
            <a:r>
              <a:rPr lang="en-US" altLang="ko-KR" sz="2200" dirty="0" smtClean="0"/>
              <a:t>Structure</a:t>
            </a:r>
            <a:br>
              <a:rPr lang="en-US" altLang="ko-KR" sz="2200" dirty="0" smtClean="0"/>
            </a:br>
            <a:r>
              <a:rPr lang="en-US" altLang="ko-KR" sz="4000" dirty="0" smtClean="0"/>
              <a:t>Rule 9, 10, 11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459030"/>
              </p:ext>
            </p:extLst>
          </p:nvPr>
        </p:nvGraphicFramePr>
        <p:xfrm>
          <a:off x="1835572" y="2689860"/>
          <a:ext cx="1008236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236"/>
              </a:tblGrid>
              <a:tr h="34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</a:t>
                      </a:r>
                      <a:endParaRPr lang="ko-KR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smtClean="0"/>
                        <a:t>A1</a:t>
                      </a:r>
                      <a:endParaRPr lang="ko-KR" alt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364088" y="2060848"/>
            <a:ext cx="1656184" cy="11521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C</a:t>
            </a:r>
            <a:r>
              <a:rPr lang="en-US" altLang="ko-KR" sz="2000" b="1" baseline="-25000" dirty="0" err="1" smtClean="0"/>
              <a:t>i</a:t>
            </a:r>
            <a:endParaRPr lang="ko-KR" altLang="en-US" sz="2000" b="1" baseline="-25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12160" y="2915863"/>
            <a:ext cx="129614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A1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38637" y="3585210"/>
            <a:ext cx="233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2"/>
                </a:solidFill>
              </a:rPr>
              <a:t>minCardinality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=1</a:t>
            </a:r>
          </a:p>
          <a:p>
            <a:r>
              <a:rPr lang="en-US" altLang="ko-KR" sz="2000" b="1" dirty="0" err="1" smtClean="0">
                <a:solidFill>
                  <a:schemeClr val="accent2"/>
                </a:solidFill>
              </a:rPr>
              <a:t>maxCardinality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=1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 rot="16200000">
            <a:off x="3851920" y="2708920"/>
            <a:ext cx="1152128" cy="14401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5373216"/>
            <a:ext cx="476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NOT NULL : </a:t>
            </a:r>
            <a:r>
              <a:rPr lang="en-US" altLang="ko-KR" sz="2400" b="1" dirty="0" err="1" smtClean="0">
                <a:solidFill>
                  <a:schemeClr val="accent2"/>
                </a:solidFill>
              </a:rPr>
              <a:t>minCardinality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ko-KR" sz="2400" b="1" dirty="0" smtClean="0">
                <a:solidFill>
                  <a:schemeClr val="accent2"/>
                </a:solidFill>
              </a:rPr>
              <a:t>UNIQUE : </a:t>
            </a:r>
            <a:r>
              <a:rPr lang="en-US" altLang="ko-KR" sz="2400" b="1" dirty="0" err="1" smtClean="0">
                <a:solidFill>
                  <a:schemeClr val="accent2"/>
                </a:solidFill>
              </a:rPr>
              <a:t>maxCardinality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 = 1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Refining Ontological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obtained ontological structure is coarse</a:t>
            </a:r>
          </a:p>
          <a:p>
            <a:r>
              <a:rPr lang="en-US" altLang="ko-KR" dirty="0" smtClean="0"/>
              <a:t>Refining obtained ontology according to machine-readable</a:t>
            </a:r>
          </a:p>
          <a:p>
            <a:pPr lvl="1"/>
            <a:r>
              <a:rPr lang="en-US" altLang="ko-KR" dirty="0" smtClean="0"/>
              <a:t>dictionaries</a:t>
            </a:r>
          </a:p>
          <a:p>
            <a:pPr lvl="1"/>
            <a:r>
              <a:rPr lang="en-US" altLang="ko-KR" dirty="0" smtClean="0"/>
              <a:t>thesauri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2050" name="Picture 2" descr="Back to Home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16" y="3356992"/>
            <a:ext cx="17281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64" y="3771871"/>
            <a:ext cx="3072408" cy="109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1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Refinement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basic idea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A user wants to refine a concept in the ontology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The algorithm can help him find some similar lexical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The user can refine the concept according to the information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2867050" cy="330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877272"/>
            <a:ext cx="246291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Medium Cond" pitchFamily="34" charset="0"/>
              </a:rPr>
              <a:t>to REFINE</a:t>
            </a:r>
            <a:endParaRPr lang="ko-KR" alt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ranklin Gothic Medium Cond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12397"/>
            <a:ext cx="4255407" cy="1347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1907704" y="4725144"/>
            <a:ext cx="1800200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Concepts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88024" y="5229200"/>
            <a:ext cx="3168352" cy="1063570"/>
            <a:chOff x="4788024" y="5229200"/>
            <a:chExt cx="3168352" cy="1063570"/>
          </a:xfrm>
        </p:grpSpPr>
        <p:sp>
          <p:nvSpPr>
            <p:cNvPr id="8" name="타원 7"/>
            <p:cNvSpPr/>
            <p:nvPr/>
          </p:nvSpPr>
          <p:spPr>
            <a:xfrm>
              <a:off x="4788024" y="5229200"/>
              <a:ext cx="1080120" cy="56372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004048" y="5406985"/>
              <a:ext cx="1080120" cy="56372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28084" y="5595407"/>
              <a:ext cx="1080120" cy="56372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544108" y="5729041"/>
              <a:ext cx="1080120" cy="56372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99164" y="5445224"/>
              <a:ext cx="1757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k most similar</a:t>
              </a:r>
            </a:p>
            <a:p>
              <a:pPr algn="ctr"/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lexical entries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0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4104E-6 L 0.03125 -0.14936 C 0.0375 -0.18219 0.05434 -0.20948 0.07725 -0.22427 C 0.10312 -0.24046 0.12847 -0.24046 0.15156 -0.22659 L 0.25885 -0.16624 " pathEditMode="relative" rAng="-1544280" ptsTypes="FffFF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-15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5549E-6 L -0.1099 0.05086 C -0.13299 0.06242 -0.16737 0.06936 -0.20313 0.06936 C -0.2441 0.06936 -0.27674 0.06242 -0.29983 0.05086 L -0.40955 4.85549E-6 " pathEditMode="relative" rAng="0" ptsTypes="FffFF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3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measures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Lexical similarity</a:t>
            </a:r>
          </a:p>
          <a:p>
            <a:pPr lvl="1"/>
            <a:r>
              <a:rPr lang="en-US" altLang="ko-KR" dirty="0" smtClean="0"/>
              <a:t>Edit distance method is used (</a:t>
            </a:r>
            <a:r>
              <a:rPr lang="en-US" altLang="ko-KR" dirty="0" err="1" smtClean="0"/>
              <a:t>LSim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Similarity in conceptual level</a:t>
            </a:r>
          </a:p>
          <a:p>
            <a:pPr lvl="1"/>
            <a:r>
              <a:rPr lang="en-US" altLang="ko-KR" dirty="0" smtClean="0"/>
              <a:t>Considers the similarity about</a:t>
            </a:r>
          </a:p>
          <a:p>
            <a:pPr lvl="2"/>
            <a:r>
              <a:rPr lang="en-US" altLang="ko-KR" dirty="0" smtClean="0"/>
              <a:t>Super-concepts (</a:t>
            </a:r>
            <a:r>
              <a:rPr lang="en-US" altLang="ko-KR" dirty="0" err="1" smtClean="0"/>
              <a:t>SupSim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Sub-concepts (</a:t>
            </a:r>
            <a:r>
              <a:rPr lang="en-US" altLang="ko-KR" dirty="0" err="1" smtClean="0"/>
              <a:t>SubSim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95"/>
            <a:ext cx="7853993" cy="4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6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3" y="980728"/>
            <a:ext cx="7335565" cy="55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5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Gives a semi-automatic ontology acquisition method</a:t>
            </a:r>
          </a:p>
          <a:p>
            <a:pPr lvl="1"/>
            <a:r>
              <a:rPr lang="en-US" altLang="ko-KR" dirty="0" smtClean="0"/>
              <a:t>Based on data in relational database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Apply our approach in other domains</a:t>
            </a:r>
          </a:p>
          <a:p>
            <a:pPr lvl="1"/>
            <a:r>
              <a:rPr lang="en-US" altLang="ko-KR" dirty="0" smtClean="0"/>
              <a:t>Do some researched on acquiring ontology from other resources</a:t>
            </a:r>
          </a:p>
          <a:p>
            <a:pPr lvl="2"/>
            <a:r>
              <a:rPr lang="en-US" altLang="ko-KR" dirty="0" smtClean="0"/>
              <a:t>Natural language text</a:t>
            </a:r>
          </a:p>
          <a:p>
            <a:pPr lvl="2"/>
            <a:r>
              <a:rPr lang="en-US" altLang="ko-KR" dirty="0" smtClean="0"/>
              <a:t>XML</a:t>
            </a:r>
          </a:p>
          <a:p>
            <a:pPr lvl="2"/>
            <a:r>
              <a:rPr lang="en-US" altLang="ko-KR" dirty="0" smtClean="0"/>
              <a:t>And so 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More practical rules for real data in relational database?</a:t>
            </a:r>
          </a:p>
          <a:p>
            <a:pPr lvl="1"/>
            <a:r>
              <a:rPr lang="en-US" altLang="ko-KR" dirty="0" smtClean="0"/>
              <a:t>Refinement using lexical repositories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No example</a:t>
            </a:r>
          </a:p>
          <a:p>
            <a:pPr lvl="2"/>
            <a:r>
              <a:rPr lang="en-US" altLang="ko-KR" dirty="0" smtClean="0"/>
              <a:t>Hard to understand the rules fully</a:t>
            </a:r>
          </a:p>
          <a:p>
            <a:pPr lvl="1"/>
            <a:r>
              <a:rPr lang="en-US" altLang="ko-KR" dirty="0" smtClean="0"/>
              <a:t>Need to understand more about ontology languages</a:t>
            </a:r>
          </a:p>
          <a:p>
            <a:pPr lvl="2"/>
            <a:r>
              <a:rPr lang="en-US" altLang="ko-KR" dirty="0" smtClean="0"/>
              <a:t>OWL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you!!!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803275" cy="215900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Semantic Web aims to add</a:t>
            </a:r>
          </a:p>
          <a:p>
            <a:pPr lvl="1"/>
            <a:r>
              <a:rPr lang="en-US" altLang="ko-KR" dirty="0" smtClean="0"/>
              <a:t>Semantics</a:t>
            </a:r>
          </a:p>
          <a:p>
            <a:pPr lvl="1"/>
            <a:r>
              <a:rPr lang="en-US" altLang="ko-KR" dirty="0" smtClean="0"/>
              <a:t>Better structure to the information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1" name="Picture 4" descr="http://hastac.org/files/dbpedia-l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96748"/>
            <a:ext cx="3547657" cy="280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orion.ipt.pt/~jpramos/IT/imag/retr_TimBernersL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2519958" cy="316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2.bp.blogspot.com/-48gDBfOXFBE/TzpSYnaK2qI/AAAAAAAAAws/Uz5ae7E8Xyo/s1600/semantic-web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37" y="3283333"/>
            <a:ext cx="27717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Success of Semantic Web depends on</a:t>
            </a:r>
            <a:endParaRPr lang="en-US" altLang="ko-KR" dirty="0"/>
          </a:p>
          <a:p>
            <a:pPr lvl="1"/>
            <a:r>
              <a:rPr lang="en-US" altLang="ko-KR" dirty="0" smtClean="0"/>
              <a:t>The proliferation of ontologies</a:t>
            </a:r>
          </a:p>
          <a:p>
            <a:pPr lvl="1"/>
            <a:r>
              <a:rPr lang="en-US" altLang="ko-KR" dirty="0" smtClean="0"/>
              <a:t>Pay more attention to the construction of ontologies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7" name="Picture 8" descr="http://richard.cyganiak.de/2007/10/lod/lod-datasets_2011-09-19_10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07712"/>
            <a:ext cx="5976664" cy="39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440944" y="4394289"/>
            <a:ext cx="360040" cy="3600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5" idx="3"/>
          </p:cNvCxnSpPr>
          <p:nvPr/>
        </p:nvCxnSpPr>
        <p:spPr>
          <a:xfrm rot="5400000">
            <a:off x="1504841" y="4744426"/>
            <a:ext cx="1031654" cy="946007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5661248"/>
            <a:ext cx="231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How do I construct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the ontology?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Manual development of ontologies still remains a tedious and cumbersome task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7971"/>
            <a:ext cx="2023321" cy="183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61672"/>
            <a:ext cx="1651248" cy="159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76" y="2661917"/>
            <a:ext cx="1562348" cy="179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52756"/>
            <a:ext cx="1420522" cy="160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564904"/>
            <a:ext cx="1905182" cy="173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2508" y="4725144"/>
            <a:ext cx="72070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to acquire ontology</a:t>
            </a:r>
            <a:b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automatically or semi-automatically</a:t>
            </a:r>
            <a:b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from existing resources?</a:t>
            </a:r>
          </a:p>
        </p:txBody>
      </p:sp>
    </p:spTree>
    <p:extLst>
      <p:ext uri="{BB962C8B-B14F-4D97-AF65-F5344CB8AC3E}">
        <p14:creationId xmlns:p14="http://schemas.microsoft.com/office/powerpoint/2010/main" val="4288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large amount of data about various domains are organized and stored in relational database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5" name="Picture 4" descr="http://hastac.org/files/dbpedia-l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547657" cy="280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tg2k.com/images/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3707904" y="3861048"/>
            <a:ext cx="1080120" cy="8640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SOAM</a:t>
            </a:r>
          </a:p>
          <a:p>
            <a:pPr lvl="1"/>
            <a:r>
              <a:rPr lang="en-US" altLang="ko-KR" dirty="0" smtClean="0"/>
              <a:t>Semi-automatic Ontology Acquisition Method</a:t>
            </a:r>
          </a:p>
          <a:p>
            <a:pPr lvl="1"/>
            <a:r>
              <a:rPr lang="en-US" altLang="ko-KR" dirty="0" smtClean="0"/>
              <a:t>Based on data in relational database</a:t>
            </a:r>
          </a:p>
          <a:p>
            <a:pPr lvl="1"/>
            <a:r>
              <a:rPr lang="en-US" altLang="ko-KR" dirty="0" smtClean="0"/>
              <a:t>Balance the cooperation between user contributions and machine learning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Acquire</a:t>
            </a:r>
            <a:r>
              <a:rPr lang="en-US" altLang="ko-KR" dirty="0" smtClean="0"/>
              <a:t> ontology directly by using a group of rules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Refine</a:t>
            </a:r>
            <a:r>
              <a:rPr lang="en-US" altLang="ko-KR" dirty="0" smtClean="0"/>
              <a:t> ontology according to lexical knowledge repositories</a:t>
            </a:r>
            <a:br>
              <a:rPr lang="en-US" altLang="ko-KR" dirty="0" smtClean="0"/>
            </a:br>
            <a:r>
              <a:rPr lang="en-US" altLang="ko-KR" dirty="0" smtClean="0"/>
              <a:t>(semi-automatically)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http://cfs4.tistory.com/upload_control/download.blog?fhandle=YmxvZzExMDk5N0BmczQudGlzdG9yeS5jb206L2F0dGFjaC8wLzIwMDAwMDAwMDA2Ny5qcGc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64705"/>
            <a:ext cx="3404270" cy="25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ostfiles8.naver.net/20110715_87/walter_hunt_1310724817379gGsbj_JPEG/dddddddddd.jpg?type=w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71"/>
          <a:stretch/>
        </p:blipFill>
        <p:spPr bwMode="auto">
          <a:xfrm>
            <a:off x="5508104" y="3764706"/>
            <a:ext cx="2750854" cy="255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SOAM overview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88353"/>
              </p:ext>
            </p:extLst>
          </p:nvPr>
        </p:nvGraphicFramePr>
        <p:xfrm>
          <a:off x="827460" y="1412776"/>
          <a:ext cx="75609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0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SOAM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45293"/>
            <a:ext cx="6780946" cy="413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1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1190</Words>
  <Application>Microsoft Office PowerPoint</Application>
  <PresentationFormat>화면 슬라이드 쇼(4:3)</PresentationFormat>
  <Paragraphs>345</Paragraphs>
  <Slides>28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SNU IDB Lab.</vt:lpstr>
      <vt:lpstr>A Semi-automatic Ontology Acquisition Method for the Semantic Web</vt:lpstr>
      <vt:lpstr>Outline</vt:lpstr>
      <vt:lpstr>Introduction</vt:lpstr>
      <vt:lpstr>Introduction</vt:lpstr>
      <vt:lpstr>Introduction</vt:lpstr>
      <vt:lpstr>Introduction</vt:lpstr>
      <vt:lpstr>Introduction</vt:lpstr>
      <vt:lpstr>SOAM overview</vt:lpstr>
      <vt:lpstr>SOAM overview</vt:lpstr>
      <vt:lpstr>Acquiring Ontological Structure</vt:lpstr>
      <vt:lpstr>Acquiring Ontological Structure Rule 1</vt:lpstr>
      <vt:lpstr>Acquiring Ontological Structure Rule 2</vt:lpstr>
      <vt:lpstr>Acquiring Ontological Structure Rule 2</vt:lpstr>
      <vt:lpstr>Acquiring Ontological Structure Rule 3</vt:lpstr>
      <vt:lpstr>Acquiring Ontological Structure Rule 4</vt:lpstr>
      <vt:lpstr>Acquiring Ontological Structure Rule 5</vt:lpstr>
      <vt:lpstr>Acquiring Ontological Structure Rule 6</vt:lpstr>
      <vt:lpstr>Acquiring Ontological Structure Rule 7</vt:lpstr>
      <vt:lpstr>Acquiring Ontological Structure Rule 8</vt:lpstr>
      <vt:lpstr>Acquiring Ontological Structure Rule 1 (ref.)</vt:lpstr>
      <vt:lpstr>Acquiring Ontological Structure Rule 9, 10, 11</vt:lpstr>
      <vt:lpstr>Refining Ontological Structures</vt:lpstr>
      <vt:lpstr>Refinement algorithm</vt:lpstr>
      <vt:lpstr>Similarity measures</vt:lpstr>
      <vt:lpstr>Case Study</vt:lpstr>
      <vt:lpstr>Conclusion</vt:lpstr>
      <vt:lpstr>Discussion</vt:lpstr>
      <vt:lpstr>Thank you!!!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hcbae</cp:lastModifiedBy>
  <cp:revision>287</cp:revision>
  <dcterms:created xsi:type="dcterms:W3CDTF">2006-10-05T04:04:58Z</dcterms:created>
  <dcterms:modified xsi:type="dcterms:W3CDTF">2012-05-04T04:37:56Z</dcterms:modified>
</cp:coreProperties>
</file>