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94" r:id="rId7"/>
    <p:sldId id="261" r:id="rId8"/>
    <p:sldId id="262" r:id="rId9"/>
    <p:sldId id="263" r:id="rId10"/>
    <p:sldId id="264" r:id="rId11"/>
    <p:sldId id="265" r:id="rId12"/>
    <p:sldId id="295" r:id="rId13"/>
    <p:sldId id="266" r:id="rId14"/>
    <p:sldId id="296" r:id="rId15"/>
    <p:sldId id="267" r:id="rId16"/>
    <p:sldId id="268" r:id="rId17"/>
    <p:sldId id="270" r:id="rId18"/>
    <p:sldId id="271" r:id="rId19"/>
    <p:sldId id="272" r:id="rId20"/>
    <p:sldId id="297" r:id="rId21"/>
    <p:sldId id="273" r:id="rId22"/>
    <p:sldId id="274" r:id="rId23"/>
    <p:sldId id="275" r:id="rId24"/>
    <p:sldId id="276" r:id="rId25"/>
    <p:sldId id="277" r:id="rId26"/>
    <p:sldId id="298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1" r:id="rId40"/>
    <p:sldId id="299" r:id="rId41"/>
    <p:sldId id="292" r:id="rId42"/>
    <p:sldId id="300" r:id="rId43"/>
    <p:sldId id="293" r:id="rId44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E9EBF3"/>
    <a:srgbClr val="E4E7F0"/>
    <a:srgbClr val="DFE2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666" autoAdjust="0"/>
  </p:normalViewPr>
  <p:slideViewPr>
    <p:cSldViewPr>
      <p:cViewPr varScale="1">
        <p:scale>
          <a:sx n="87" d="100"/>
          <a:sy n="87" d="100"/>
        </p:scale>
        <p:origin x="-39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A06E7-BAE0-48E5-865C-F5D0A6D40923}" type="datetimeFigureOut">
              <a:rPr lang="ko-KR" altLang="en-US" smtClean="0"/>
              <a:t>2012-03-23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70AB4-D180-4CCA-8DBC-D21DA8206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570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networks would form strong social connections between highly-ranked users, showing the outline of a homogeneous and concentrated distribution. Meanwhile, other networks would show a heterogeneous and distributed structure, as the social connections between highly-ranked users are relatively weak.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70AB4-D180-4CCA-8DBC-D21DA820610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970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70AB4-D180-4CCA-8DBC-D21DA820610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970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PR is effective</a:t>
            </a:r>
            <a:r>
              <a:rPr lang="en-US" altLang="ko-KR" baseline="0" dirty="0" smtClean="0"/>
              <a:t> because it reduces the phenomenon whereby users inadequately obtain their reputation score due to the user’s sociability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70AB4-D180-4CCA-8DBC-D21DA8206108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010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>
            <a:lvl1pPr algn="ctr">
              <a:defRPr/>
            </a:lvl1pPr>
          </a:lstStyle>
          <a:p>
            <a:fld id="{3A6A0E24-3F68-48DB-8975-A55814C5796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A6A0E24-3F68-48DB-8975-A55814C5796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Impact and degree of user sociability </a:t>
            </a:r>
            <a:br>
              <a:rPr lang="en-US" altLang="ko-KR" dirty="0" smtClean="0"/>
            </a:br>
            <a:r>
              <a:rPr lang="en-US" altLang="ko-KR" dirty="0" smtClean="0"/>
              <a:t>in social media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Hyoseop</a:t>
            </a:r>
            <a:r>
              <a:rPr lang="en-US" altLang="ko-KR" dirty="0" smtClean="0"/>
              <a:t> Shin, </a:t>
            </a:r>
            <a:r>
              <a:rPr lang="en-US" altLang="ko-KR" dirty="0" err="1" smtClean="0"/>
              <a:t>Jeehoon</a:t>
            </a:r>
            <a:r>
              <a:rPr lang="en-US" altLang="ko-KR" dirty="0" smtClean="0"/>
              <a:t> Lee</a:t>
            </a:r>
          </a:p>
          <a:p>
            <a:r>
              <a:rPr lang="en-US" altLang="ko-KR" dirty="0" smtClean="0"/>
              <a:t>Information Sciences</a:t>
            </a:r>
            <a:r>
              <a:rPr lang="ko-KR" altLang="en-US" dirty="0" smtClean="0"/>
              <a:t> </a:t>
            </a:r>
            <a:r>
              <a:rPr lang="en-US" altLang="ko-KR" dirty="0" smtClean="0"/>
              <a:t>(2012. 2)</a:t>
            </a:r>
          </a:p>
          <a:p>
            <a:endParaRPr lang="en-US" altLang="ko-KR" dirty="0"/>
          </a:p>
          <a:p>
            <a:r>
              <a:rPr lang="en-US" altLang="ko-KR" dirty="0" smtClean="0"/>
              <a:t>23 March 2012</a:t>
            </a:r>
          </a:p>
          <a:p>
            <a:r>
              <a:rPr lang="en-US" altLang="ko-KR" dirty="0" err="1" smtClean="0"/>
              <a:t>Hyewon</a:t>
            </a:r>
            <a:r>
              <a:rPr lang="en-US" altLang="ko-KR" dirty="0" smtClean="0"/>
              <a:t> Lim</a:t>
            </a:r>
          </a:p>
        </p:txBody>
      </p:sp>
    </p:spTree>
    <p:extLst>
      <p:ext uri="{BB962C8B-B14F-4D97-AF65-F5344CB8AC3E}">
        <p14:creationId xmlns:p14="http://schemas.microsoft.com/office/powerpoint/2010/main" val="293564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 and 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3. Motivation (cont.)</a:t>
            </a:r>
          </a:p>
          <a:p>
            <a:pPr lvl="1"/>
            <a:r>
              <a:rPr lang="en-US" altLang="ko-KR" dirty="0" smtClean="0"/>
              <a:t>Sociability of users</a:t>
            </a:r>
          </a:p>
          <a:p>
            <a:pPr lvl="2"/>
            <a:r>
              <a:rPr lang="en-US" altLang="ko-KR" dirty="0" smtClean="0"/>
              <a:t>Within the random walk model based ranking methods, Users with a lower (higher) sociability rank may </a:t>
            </a:r>
            <a:r>
              <a:rPr lang="en-US" altLang="ko-KR" i="1" dirty="0" smtClean="0">
                <a:solidFill>
                  <a:srgbClr val="FF0000"/>
                </a:solidFill>
              </a:rPr>
              <a:t>unfairly</a:t>
            </a:r>
            <a:r>
              <a:rPr lang="en-US" altLang="ko-KR" dirty="0" smtClean="0"/>
              <a:t> get a lower (higher) score than expected</a:t>
            </a:r>
          </a:p>
          <a:p>
            <a:pPr lvl="2"/>
            <a:r>
              <a:rPr lang="en-US" altLang="ko-KR" dirty="0" smtClean="0"/>
              <a:t>[Shin08] observed that </a:t>
            </a:r>
            <a:r>
              <a:rPr lang="en-US" altLang="ko-KR" i="1" dirty="0" smtClean="0">
                <a:solidFill>
                  <a:srgbClr val="FF0000"/>
                </a:solidFill>
              </a:rPr>
              <a:t>the amount of exchange of feedbacks </a:t>
            </a:r>
            <a:r>
              <a:rPr lang="en-US" altLang="ko-KR" dirty="0" smtClean="0"/>
              <a:t>is heavily associated with the users’ rank</a:t>
            </a:r>
          </a:p>
          <a:p>
            <a:pPr lvl="2"/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979712" y="3628104"/>
            <a:ext cx="5343068" cy="1241056"/>
            <a:chOff x="2339752" y="3628104"/>
            <a:chExt cx="5343068" cy="124105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2339752" y="3628104"/>
              <a:ext cx="4464496" cy="362976"/>
            </a:xfrm>
            <a:prstGeom prst="roundRect">
              <a:avLst>
                <a:gd name="adj" fmla="val 8907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# feedback exchanges between power users</a:t>
              </a:r>
              <a:endParaRPr lang="ko-KR" altLang="en-US" sz="1400" dirty="0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339752" y="4074136"/>
              <a:ext cx="4464496" cy="362976"/>
            </a:xfrm>
            <a:prstGeom prst="roundRect">
              <a:avLst>
                <a:gd name="adj" fmla="val 8907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# feedback exchanges between power &amp; non-power users</a:t>
              </a:r>
              <a:endParaRPr lang="ko-KR" altLang="en-US" sz="1400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339752" y="4506184"/>
              <a:ext cx="4464496" cy="362976"/>
            </a:xfrm>
            <a:prstGeom prst="roundRect">
              <a:avLst>
                <a:gd name="adj" fmla="val 8907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# feedback exchanges between non-power users</a:t>
              </a:r>
              <a:endParaRPr lang="ko-KR" altLang="en-US" sz="1400" dirty="0"/>
            </a:p>
          </p:txBody>
        </p:sp>
        <p:sp>
          <p:nvSpPr>
            <p:cNvPr id="8" name="포인트가 5개인 별 7"/>
            <p:cNvSpPr/>
            <p:nvPr/>
          </p:nvSpPr>
          <p:spPr>
            <a:xfrm>
              <a:off x="6948264" y="3694342"/>
              <a:ext cx="230500" cy="23050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포인트가 5개인 별 8"/>
            <p:cNvSpPr/>
            <p:nvPr/>
          </p:nvSpPr>
          <p:spPr>
            <a:xfrm>
              <a:off x="7194768" y="3694342"/>
              <a:ext cx="230500" cy="23050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포인트가 5개인 별 9"/>
            <p:cNvSpPr/>
            <p:nvPr/>
          </p:nvSpPr>
          <p:spPr>
            <a:xfrm>
              <a:off x="7452320" y="3694342"/>
              <a:ext cx="230500" cy="23050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포인트가 5개인 별 10"/>
            <p:cNvSpPr/>
            <p:nvPr/>
          </p:nvSpPr>
          <p:spPr>
            <a:xfrm>
              <a:off x="7092280" y="4137438"/>
              <a:ext cx="230500" cy="23050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포인트가 5개인 별 11"/>
            <p:cNvSpPr/>
            <p:nvPr/>
          </p:nvSpPr>
          <p:spPr>
            <a:xfrm>
              <a:off x="7349832" y="4137438"/>
              <a:ext cx="230500" cy="23050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포인트가 5개인 별 12"/>
            <p:cNvSpPr/>
            <p:nvPr/>
          </p:nvSpPr>
          <p:spPr>
            <a:xfrm>
              <a:off x="7236296" y="4569486"/>
              <a:ext cx="230500" cy="23050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835696" y="3429000"/>
            <a:ext cx="5631100" cy="1584176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871"/>
          <a:stretch/>
        </p:blipFill>
        <p:spPr bwMode="auto">
          <a:xfrm>
            <a:off x="2729754" y="3345592"/>
            <a:ext cx="3684492" cy="2387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E24-3F68-48DB-8975-A55814C5796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2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 and 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3. Motivation (cont.)</a:t>
            </a:r>
          </a:p>
          <a:p>
            <a:pPr lvl="1"/>
            <a:r>
              <a:rPr lang="en-US" altLang="ko-KR" dirty="0" smtClean="0"/>
              <a:t>Users’ sociability alone plays a very important role in determining the users’ ranks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We propose two separate schemes to measure two different user’s ranking measure</a:t>
            </a:r>
          </a:p>
          <a:p>
            <a:pPr lvl="2"/>
            <a:r>
              <a:rPr lang="en-US" altLang="ko-KR" dirty="0" smtClean="0"/>
              <a:t>Pure reputation measure </a:t>
            </a:r>
          </a:p>
          <a:p>
            <a:pPr lvl="2"/>
            <a:r>
              <a:rPr lang="en-US" altLang="ko-KR" dirty="0" smtClean="0"/>
              <a:t>Sociability measure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Then we combine these two measures together to produce an optimal user ranking model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E24-3F68-48DB-8975-A55814C5796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87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Background and motivation</a:t>
            </a:r>
          </a:p>
          <a:p>
            <a:r>
              <a:rPr lang="en-US" altLang="ko-KR" dirty="0" smtClean="0"/>
              <a:t>The conventional reputation rank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The proposed ranking schemes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Degree of user sociability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Experimental results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Conclusion 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Discussion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E24-3F68-48DB-8975-A55814C5796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68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conventional reputation rank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Conventional user ranking schemes based on PageRank and HITS under the graph model</a:t>
            </a:r>
          </a:p>
          <a:p>
            <a:pPr lvl="1"/>
            <a:r>
              <a:rPr lang="en-US" altLang="ko-KR" dirty="0" smtClean="0"/>
              <a:t>1. user’s Reputation Rank (RR) based on </a:t>
            </a:r>
            <a:r>
              <a:rPr lang="en-US" altLang="ko-KR" i="1" dirty="0" smtClean="0"/>
              <a:t>the random walk model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sz="1200" dirty="0" smtClean="0"/>
              <a:t>				</a:t>
            </a:r>
            <a:endParaRPr lang="en-US" altLang="ko-KR" dirty="0" smtClean="0"/>
          </a:p>
          <a:p>
            <a:pPr lvl="3"/>
            <a:endParaRPr lang="en-US" altLang="ko-KR" dirty="0"/>
          </a:p>
          <a:p>
            <a:pPr lvl="1"/>
            <a:r>
              <a:rPr lang="en-US" altLang="ko-KR" dirty="0" smtClean="0"/>
              <a:t>2. </a:t>
            </a:r>
            <a:r>
              <a:rPr lang="en-US" altLang="ko-KR" i="1" dirty="0" smtClean="0"/>
              <a:t>HITS-based</a:t>
            </a:r>
            <a:r>
              <a:rPr lang="en-US" altLang="ko-KR" dirty="0" smtClean="0"/>
              <a:t> user reputation</a:t>
            </a:r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However, it is not possible to find an optimal user ranking model</a:t>
            </a:r>
          </a:p>
          <a:p>
            <a:pPr lvl="2"/>
            <a:r>
              <a:rPr lang="en-US" altLang="ko-KR" dirty="0" smtClean="0"/>
              <a:t>Two aspects of users are arbitrarily mixed up in the equations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32" y="2348880"/>
            <a:ext cx="3792332" cy="488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819" y="2352034"/>
            <a:ext cx="2039606" cy="424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904" y="4060412"/>
            <a:ext cx="1813512" cy="736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890" y="3861048"/>
            <a:ext cx="3505740" cy="1259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847129" y="2348880"/>
            <a:ext cx="978666" cy="488906"/>
          </a:xfrm>
          <a:prstGeom prst="rect">
            <a:avLst/>
          </a:prstGeom>
          <a:solidFill>
            <a:srgbClr val="FF7C8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구부러진 연결선 7"/>
          <p:cNvCxnSpPr>
            <a:stCxn id="4" idx="2"/>
            <a:endCxn id="7172" idx="1"/>
          </p:cNvCxnSpPr>
          <p:nvPr/>
        </p:nvCxnSpPr>
        <p:spPr>
          <a:xfrm rot="16200000" flipH="1">
            <a:off x="3497483" y="2676765"/>
            <a:ext cx="193416" cy="515458"/>
          </a:xfrm>
          <a:prstGeom prst="curvedConnector2">
            <a:avLst/>
          </a:prstGeom>
          <a:ln>
            <a:solidFill>
              <a:srgbClr val="FF7C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264899" y="2348880"/>
            <a:ext cx="302834" cy="390996"/>
          </a:xfrm>
          <a:prstGeom prst="rect">
            <a:avLst/>
          </a:prstGeom>
          <a:noFill/>
          <a:ln w="9525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059832" y="3861048"/>
            <a:ext cx="917500" cy="488906"/>
          </a:xfrm>
          <a:prstGeom prst="rect">
            <a:avLst/>
          </a:prstGeom>
          <a:solidFill>
            <a:srgbClr val="FF7C8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13264" y="4383578"/>
            <a:ext cx="917500" cy="488906"/>
          </a:xfrm>
          <a:prstGeom prst="rect">
            <a:avLst/>
          </a:prstGeom>
          <a:solidFill>
            <a:srgbClr val="FF7C8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630682" y="4005922"/>
            <a:ext cx="302834" cy="334386"/>
          </a:xfrm>
          <a:prstGeom prst="rect">
            <a:avLst/>
          </a:prstGeom>
          <a:noFill/>
          <a:ln w="9525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321667" y="4395068"/>
            <a:ext cx="302834" cy="334386"/>
          </a:xfrm>
          <a:prstGeom prst="rect">
            <a:avLst/>
          </a:prstGeom>
          <a:noFill/>
          <a:ln w="9525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852936"/>
            <a:ext cx="1549539" cy="356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E24-3F68-48DB-8975-A55814C5796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4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Background and motivation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The conventional reputation rank</a:t>
            </a:r>
          </a:p>
          <a:p>
            <a:r>
              <a:rPr lang="en-US" altLang="ko-KR" dirty="0" smtClean="0"/>
              <a:t>The proposed ranking schemes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Degree of user sociability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Experimental results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Conclusion 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Discussion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E24-3F68-48DB-8975-A55814C5796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68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proposed ranking schemes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70" y="1625564"/>
            <a:ext cx="8046136" cy="3891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E24-3F68-48DB-8975-A55814C5796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proposed ranking schemes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The sociability rank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907704" y="1916832"/>
            <a:ext cx="2592288" cy="39052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Sociability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644008" y="1916832"/>
            <a:ext cx="2592288" cy="39052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Reputation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907704" y="2379360"/>
            <a:ext cx="2592288" cy="390520"/>
          </a:xfrm>
          <a:prstGeom prst="roundRect">
            <a:avLst>
              <a:gd name="adj" fmla="val 8907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Bi-direction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644008" y="2379360"/>
            <a:ext cx="2592288" cy="390520"/>
          </a:xfrm>
          <a:prstGeom prst="roundRect">
            <a:avLst>
              <a:gd name="adj" fmla="val 8907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Single direction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0" y="3791190"/>
            <a:ext cx="1894950" cy="501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776453" y="3769876"/>
            <a:ext cx="2243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Reputation = may be higher</a:t>
            </a:r>
          </a:p>
          <a:p>
            <a:r>
              <a:rPr lang="en-US" altLang="ko-KR" sz="1400" dirty="0" smtClean="0"/>
              <a:t>Sociability = ???</a:t>
            </a:r>
            <a:endParaRPr lang="ko-KR" altLang="en-US" sz="1400" dirty="0"/>
          </a:p>
        </p:txBody>
      </p:sp>
      <p:sp>
        <p:nvSpPr>
          <p:cNvPr id="10" name="오른쪽 화살표 9"/>
          <p:cNvSpPr/>
          <p:nvPr/>
        </p:nvSpPr>
        <p:spPr>
          <a:xfrm>
            <a:off x="4370454" y="3913891"/>
            <a:ext cx="360040" cy="225317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5292080" y="4626490"/>
            <a:ext cx="1296144" cy="1440160"/>
            <a:chOff x="3196477" y="4626490"/>
            <a:chExt cx="1296144" cy="1440160"/>
          </a:xfrm>
        </p:grpSpPr>
        <p:sp>
          <p:nvSpPr>
            <p:cNvPr id="25" name="타원 24"/>
            <p:cNvSpPr/>
            <p:nvPr/>
          </p:nvSpPr>
          <p:spPr>
            <a:xfrm>
              <a:off x="3556517" y="5126180"/>
              <a:ext cx="432048" cy="43204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  <p:cxnSp>
          <p:nvCxnSpPr>
            <p:cNvPr id="26" name="직선 화살표 연결선 25"/>
            <p:cNvCxnSpPr>
              <a:stCxn id="25" idx="0"/>
            </p:cNvCxnSpPr>
            <p:nvPr/>
          </p:nvCxnSpPr>
          <p:spPr>
            <a:xfrm flipV="1">
              <a:off x="3772541" y="4626490"/>
              <a:ext cx="0" cy="4996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25" idx="1"/>
            </p:cNvCxnSpPr>
            <p:nvPr/>
          </p:nvCxnSpPr>
          <p:spPr>
            <a:xfrm flipH="1" flipV="1">
              <a:off x="3196477" y="4840331"/>
              <a:ext cx="423312" cy="3491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25" idx="4"/>
            </p:cNvCxnSpPr>
            <p:nvPr/>
          </p:nvCxnSpPr>
          <p:spPr>
            <a:xfrm flipH="1">
              <a:off x="3647273" y="5558228"/>
              <a:ext cx="125268" cy="5084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25" idx="6"/>
            </p:cNvCxnSpPr>
            <p:nvPr/>
          </p:nvCxnSpPr>
          <p:spPr>
            <a:xfrm>
              <a:off x="3988565" y="5342204"/>
              <a:ext cx="5040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2771800" y="4626490"/>
            <a:ext cx="1440160" cy="1440160"/>
            <a:chOff x="5424752" y="4575380"/>
            <a:chExt cx="1440160" cy="1440160"/>
          </a:xfrm>
        </p:grpSpPr>
        <p:sp>
          <p:nvSpPr>
            <p:cNvPr id="44" name="타원 43"/>
            <p:cNvSpPr/>
            <p:nvPr/>
          </p:nvSpPr>
          <p:spPr>
            <a:xfrm>
              <a:off x="5928808" y="5075070"/>
              <a:ext cx="432048" cy="43204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  <p:cxnSp>
          <p:nvCxnSpPr>
            <p:cNvPr id="45" name="직선 화살표 연결선 44"/>
            <p:cNvCxnSpPr>
              <a:stCxn id="44" idx="0"/>
            </p:cNvCxnSpPr>
            <p:nvPr/>
          </p:nvCxnSpPr>
          <p:spPr>
            <a:xfrm flipV="1">
              <a:off x="6144832" y="4575380"/>
              <a:ext cx="0" cy="499690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stCxn id="44" idx="1"/>
            </p:cNvCxnSpPr>
            <p:nvPr/>
          </p:nvCxnSpPr>
          <p:spPr>
            <a:xfrm flipH="1" flipV="1">
              <a:off x="5568768" y="4789221"/>
              <a:ext cx="423312" cy="349121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stCxn id="44" idx="2"/>
            </p:cNvCxnSpPr>
            <p:nvPr/>
          </p:nvCxnSpPr>
          <p:spPr>
            <a:xfrm flipH="1">
              <a:off x="5424752" y="5291094"/>
              <a:ext cx="504056" cy="0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44" idx="3"/>
            </p:cNvCxnSpPr>
            <p:nvPr/>
          </p:nvCxnSpPr>
          <p:spPr>
            <a:xfrm flipH="1">
              <a:off x="5568768" y="5443846"/>
              <a:ext cx="423312" cy="355670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44" idx="7"/>
            </p:cNvCxnSpPr>
            <p:nvPr/>
          </p:nvCxnSpPr>
          <p:spPr>
            <a:xfrm flipV="1">
              <a:off x="6297584" y="4825225"/>
              <a:ext cx="370052" cy="313117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stCxn id="44" idx="4"/>
            </p:cNvCxnSpPr>
            <p:nvPr/>
          </p:nvCxnSpPr>
          <p:spPr>
            <a:xfrm flipH="1">
              <a:off x="6019564" y="5507118"/>
              <a:ext cx="125268" cy="508422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44" idx="5"/>
            </p:cNvCxnSpPr>
            <p:nvPr/>
          </p:nvCxnSpPr>
          <p:spPr>
            <a:xfrm>
              <a:off x="6297584" y="5443846"/>
              <a:ext cx="423312" cy="287185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>
              <a:stCxn id="44" idx="6"/>
            </p:cNvCxnSpPr>
            <p:nvPr/>
          </p:nvCxnSpPr>
          <p:spPr>
            <a:xfrm>
              <a:off x="6360856" y="5291094"/>
              <a:ext cx="504056" cy="0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 rot="20792642">
              <a:off x="6125805" y="5546365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1"/>
                  </a:solidFill>
                </a:rPr>
                <a:t>…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E24-3F68-48DB-8975-A55814C5796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54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proposed ranking schemes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The sociability rank (cont.)</a:t>
            </a:r>
          </a:p>
          <a:p>
            <a:pPr lvl="1"/>
            <a:r>
              <a:rPr lang="en-US" altLang="ko-KR" dirty="0" smtClean="0"/>
              <a:t>Sociability strength between user a and b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/>
              <a:t>equation of the user’s sociability based on the random walk model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579" y="2127340"/>
            <a:ext cx="169545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154851" y="2180764"/>
            <a:ext cx="12329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err="1" smtClean="0"/>
              <a:t>F’</a:t>
            </a:r>
            <a:r>
              <a:rPr lang="en-US" altLang="ko-KR" sz="1400" i="1" baseline="-25000" dirty="0" err="1" smtClean="0"/>
              <a:t>a→b</a:t>
            </a:r>
            <a:r>
              <a:rPr lang="en-US" altLang="ko-KR" sz="1400" dirty="0" smtClean="0"/>
              <a:t> = [0 ~ </a:t>
            </a:r>
            <a:r>
              <a:rPr lang="en-US" altLang="ko-KR" sz="1400" i="1" dirty="0" err="1" smtClean="0"/>
              <a:t>P</a:t>
            </a:r>
            <a:r>
              <a:rPr lang="en-US" altLang="ko-KR" sz="1400" i="1" baseline="-25000" dirty="0" err="1" smtClean="0"/>
              <a:t>b</a:t>
            </a:r>
            <a:r>
              <a:rPr lang="en-US" altLang="ko-KR" sz="1400" dirty="0" smtClean="0"/>
              <a:t>]</a:t>
            </a:r>
          </a:p>
          <a:p>
            <a:r>
              <a:rPr lang="en-US" altLang="ko-KR" sz="1200" dirty="0" smtClean="0"/>
              <a:t> </a:t>
            </a:r>
          </a:p>
          <a:p>
            <a:r>
              <a:rPr lang="en-US" altLang="ko-KR" sz="1400" i="1" dirty="0" err="1" smtClean="0"/>
              <a:t>F’</a:t>
            </a:r>
            <a:r>
              <a:rPr lang="en-US" altLang="ko-KR" sz="1400" i="1" baseline="-25000" dirty="0" err="1" smtClean="0"/>
              <a:t>b→a</a:t>
            </a:r>
            <a:r>
              <a:rPr lang="en-US" altLang="ko-KR" sz="1400" dirty="0" smtClean="0"/>
              <a:t> = [0 ~ </a:t>
            </a:r>
            <a:r>
              <a:rPr lang="en-US" altLang="ko-KR" sz="1400" i="1" dirty="0" smtClean="0"/>
              <a:t>P</a:t>
            </a:r>
            <a:r>
              <a:rPr lang="en-US" altLang="ko-KR" sz="1400" i="1" baseline="-25000" dirty="0" smtClean="0"/>
              <a:t>a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4" name="오른쪽 화살표 13"/>
          <p:cNvSpPr/>
          <p:nvPr/>
        </p:nvSpPr>
        <p:spPr>
          <a:xfrm>
            <a:off x="3650795" y="2422048"/>
            <a:ext cx="360040" cy="225317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06578" y="2934668"/>
            <a:ext cx="1670101" cy="484262"/>
          </a:xfrm>
          <a:prstGeom prst="rect">
            <a:avLst/>
          </a:prstGeom>
          <a:noFill/>
          <a:ln w="12700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3650937" y="3064140"/>
            <a:ext cx="360040" cy="225317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154851" y="3049747"/>
            <a:ext cx="2621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u="sng" dirty="0" smtClean="0"/>
              <a:t>Harmonic mean</a:t>
            </a:r>
            <a:r>
              <a:rPr lang="en-US" altLang="ko-KR" sz="1400" i="1" dirty="0" smtClean="0"/>
              <a:t> of </a:t>
            </a:r>
            <a:r>
              <a:rPr lang="en-US" altLang="ko-KR" sz="1400" i="1" dirty="0" err="1" smtClean="0"/>
              <a:t>F’</a:t>
            </a:r>
            <a:r>
              <a:rPr lang="en-US" altLang="ko-KR" sz="1400" i="1" baseline="-25000" dirty="0" err="1" smtClean="0"/>
              <a:t>a→b</a:t>
            </a:r>
            <a:r>
              <a:rPr lang="en-US" altLang="ko-KR" sz="1400" dirty="0" smtClean="0"/>
              <a:t> and </a:t>
            </a:r>
            <a:r>
              <a:rPr lang="en-US" altLang="ko-KR" sz="1400" i="1" dirty="0" err="1" smtClean="0"/>
              <a:t>F’</a:t>
            </a:r>
            <a:r>
              <a:rPr lang="en-US" altLang="ko-KR" sz="1400" i="1" baseline="-25000" dirty="0" err="1" smtClean="0"/>
              <a:t>a→b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5038969" y="2202582"/>
            <a:ext cx="203622" cy="670828"/>
          </a:xfrm>
          <a:prstGeom prst="rect">
            <a:avLst/>
          </a:prstGeom>
          <a:solidFill>
            <a:srgbClr val="FFC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44018" y="1988840"/>
            <a:ext cx="2296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dirty="0" err="1" smtClean="0"/>
              <a:t>P</a:t>
            </a:r>
            <a:r>
              <a:rPr lang="en-US" altLang="ko-KR" sz="1200" i="1" baseline="-25000" dirty="0" err="1" smtClean="0"/>
              <a:t>k</a:t>
            </a:r>
            <a:r>
              <a:rPr lang="en-US" altLang="ko-KR" sz="1200" dirty="0" smtClean="0"/>
              <a:t> = # posts that were posted by </a:t>
            </a:r>
            <a:r>
              <a:rPr lang="en-US" altLang="ko-KR" sz="1200" i="1" dirty="0" smtClean="0"/>
              <a:t>k</a:t>
            </a:r>
            <a:endParaRPr lang="ko-KR" altLang="en-US" sz="1200" i="1" dirty="0"/>
          </a:p>
        </p:txBody>
      </p:sp>
      <p:cxnSp>
        <p:nvCxnSpPr>
          <p:cNvPr id="21" name="구부러진 연결선 20"/>
          <p:cNvCxnSpPr>
            <a:stCxn id="20" idx="0"/>
            <a:endCxn id="15" idx="1"/>
          </p:cNvCxnSpPr>
          <p:nvPr/>
        </p:nvCxnSpPr>
        <p:spPr>
          <a:xfrm rot="5400000" flipH="1" flipV="1">
            <a:off x="5254778" y="2013342"/>
            <a:ext cx="75242" cy="30323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638596"/>
            <a:ext cx="2784220" cy="358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527347"/>
            <a:ext cx="3384376" cy="647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3035336" y="4509120"/>
            <a:ext cx="888591" cy="666117"/>
          </a:xfrm>
          <a:prstGeom prst="rect">
            <a:avLst/>
          </a:prstGeom>
          <a:solidFill>
            <a:srgbClr val="FF7C8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813404" y="4622568"/>
            <a:ext cx="710924" cy="390996"/>
          </a:xfrm>
          <a:prstGeom prst="rect">
            <a:avLst/>
          </a:prstGeom>
          <a:noFill/>
          <a:ln w="9525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E24-3F68-48DB-8975-A55814C5796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80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proposed ranking schemes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2. The pure reputation rank</a:t>
            </a:r>
          </a:p>
          <a:p>
            <a:pPr lvl="1"/>
            <a:r>
              <a:rPr lang="en-US" altLang="ko-KR" dirty="0" smtClean="0"/>
              <a:t>Conventional reputation rank can lead to faulty user’s ranking results </a:t>
            </a:r>
          </a:p>
          <a:p>
            <a:pPr lvl="2"/>
            <a:r>
              <a:rPr lang="en-US" altLang="ko-KR" dirty="0"/>
              <a:t>T</a:t>
            </a:r>
            <a:r>
              <a:rPr lang="en-US" altLang="ko-KR" dirty="0" smtClean="0"/>
              <a:t>he reputation scores randomly reflect both the sociability and the reputation of the users</a:t>
            </a:r>
          </a:p>
          <a:p>
            <a:pPr lvl="2"/>
            <a:r>
              <a:rPr lang="en-US" altLang="ko-KR" dirty="0" smtClean="0"/>
              <a:t>Pure reputation score of a user must be computed by subtracting the sociability score of the user from the general reputation score of the user</a:t>
            </a:r>
          </a:p>
          <a:p>
            <a:pPr lvl="3"/>
            <a:r>
              <a:rPr lang="en-US" altLang="ko-KR" dirty="0"/>
              <a:t>High-level sociability score </a:t>
            </a:r>
            <a:br>
              <a:rPr lang="en-US" altLang="ko-KR" dirty="0"/>
            </a:br>
            <a:r>
              <a:rPr lang="en-US" altLang="ko-KR" dirty="0"/>
              <a:t>=&gt; Part of reputation score was likely gained from some of the user’s acquaintances</a:t>
            </a:r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</p:txBody>
      </p:sp>
      <p:grpSp>
        <p:nvGrpSpPr>
          <p:cNvPr id="9" name="그룹 8"/>
          <p:cNvGrpSpPr/>
          <p:nvPr/>
        </p:nvGrpSpPr>
        <p:grpSpPr>
          <a:xfrm>
            <a:off x="1220941" y="4626881"/>
            <a:ext cx="3711099" cy="594824"/>
            <a:chOff x="2686895" y="3904038"/>
            <a:chExt cx="3711099" cy="594824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2686895" y="3904038"/>
              <a:ext cx="817882" cy="594824"/>
            </a:xfrm>
            <a:prstGeom prst="roundRect">
              <a:avLst>
                <a:gd name="adj" fmla="val 8907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General </a:t>
              </a:r>
            </a:p>
            <a:p>
              <a:pPr algn="ctr"/>
              <a:r>
                <a:rPr lang="en-US" altLang="ko-KR" sz="1200" dirty="0" smtClean="0"/>
                <a:t>R score</a:t>
              </a:r>
              <a:endParaRPr lang="ko-KR" altLang="en-US" sz="1200" dirty="0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127055" y="3904038"/>
              <a:ext cx="817882" cy="594824"/>
            </a:xfrm>
            <a:prstGeom prst="roundRect">
              <a:avLst>
                <a:gd name="adj" fmla="val 8907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S score</a:t>
              </a:r>
              <a:endParaRPr lang="ko-KR" altLang="en-US" sz="1200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5580112" y="3904038"/>
              <a:ext cx="817882" cy="594824"/>
            </a:xfrm>
            <a:prstGeom prst="roundRect">
              <a:avLst>
                <a:gd name="adj" fmla="val 8907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Pure</a:t>
              </a:r>
            </a:p>
            <a:p>
              <a:pPr algn="ctr"/>
              <a:r>
                <a:rPr lang="en-US" altLang="ko-KR" sz="1200" dirty="0" smtClean="0"/>
                <a:t>R score</a:t>
              </a:r>
              <a:endParaRPr lang="ko-KR" altLang="en-US" sz="1200" dirty="0"/>
            </a:p>
          </p:txBody>
        </p:sp>
        <p:sp>
          <p:nvSpPr>
            <p:cNvPr id="7" name="뺄셈 기호 6"/>
            <p:cNvSpPr/>
            <p:nvPr/>
          </p:nvSpPr>
          <p:spPr>
            <a:xfrm>
              <a:off x="3635896" y="4116995"/>
              <a:ext cx="360040" cy="206716"/>
            </a:xfrm>
            <a:prstGeom prst="mathMinus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8" name="등호 7"/>
            <p:cNvSpPr/>
            <p:nvPr/>
          </p:nvSpPr>
          <p:spPr>
            <a:xfrm>
              <a:off x="5076056" y="4108975"/>
              <a:ext cx="360040" cy="216024"/>
            </a:xfrm>
            <a:prstGeom prst="mathEqual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933056"/>
            <a:ext cx="2514963" cy="2388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E24-3F68-48DB-8975-A55814C5796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69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proposed ranking schemes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2. The pure reputation rank (cont.)</a:t>
            </a:r>
          </a:p>
          <a:p>
            <a:pPr lvl="1"/>
            <a:r>
              <a:rPr lang="en-US" altLang="ko-KR" dirty="0" smtClean="0"/>
              <a:t>Pure reputation strength from the user a to the user b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Users’ pure reputation score based on the random walk model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HITS-based pure reputation score can be computed in the corresponding way</a:t>
            </a:r>
          </a:p>
          <a:p>
            <a:pPr lvl="1"/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060848"/>
            <a:ext cx="4968552" cy="439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501008"/>
            <a:ext cx="3744416" cy="655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4127704" y="3490595"/>
            <a:ext cx="948352" cy="666117"/>
          </a:xfrm>
          <a:prstGeom prst="rect">
            <a:avLst/>
          </a:prstGeom>
          <a:solidFill>
            <a:srgbClr val="FF7C8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E24-3F68-48DB-8975-A55814C5796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77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Background and motivation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The conventional reputation rank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The proposed ranking schemes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Degree of user sociability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Experimental results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Conclusion 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Discussion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E24-3F68-48DB-8975-A55814C5796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24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Background and motivation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The conventional reputation rank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The proposed ranking schemes</a:t>
            </a:r>
          </a:p>
          <a:p>
            <a:r>
              <a:rPr lang="en-US" altLang="ko-KR" dirty="0" smtClean="0"/>
              <a:t>Degree of user sociability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Experimental results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Conclusion 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Discussion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E24-3F68-48DB-8975-A55814C5796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68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Degree of user sociability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Several schemes to evaluate the characteristics of the sociability of a social networks</a:t>
            </a:r>
          </a:p>
          <a:p>
            <a:pPr lvl="1"/>
            <a:r>
              <a:rPr lang="en-US" altLang="ko-KR" dirty="0" smtClean="0"/>
              <a:t>Correlation, extent, and density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How the sociability scores of a social network change along the users’ pure reputation rankings</a:t>
            </a:r>
          </a:p>
          <a:p>
            <a:pPr lvl="1"/>
            <a:r>
              <a:rPr lang="en-US" altLang="ko-KR" dirty="0" smtClean="0"/>
              <a:t>Each social network will show a different contour of the fluctuation of the sociability across the users’ pure reputation rankings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E24-3F68-48DB-8975-A55814C5796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57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Degree of user sociability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correlation</a:t>
            </a:r>
          </a:p>
          <a:p>
            <a:pPr lvl="1"/>
            <a:r>
              <a:rPr lang="en-US" altLang="ko-KR" dirty="0" smtClean="0"/>
              <a:t>Measure how much the sociability scores aware correlated with the pure reputation scores of the users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i="1" dirty="0" smtClean="0"/>
              <a:t>Pearson product-moment correlation</a:t>
            </a:r>
            <a:r>
              <a:rPr lang="en-US" altLang="ko-KR" dirty="0" smtClean="0"/>
              <a:t> scheme</a:t>
            </a:r>
          </a:p>
          <a:p>
            <a:pPr lvl="2"/>
            <a:r>
              <a:rPr lang="en-US" altLang="ko-KR" dirty="0" smtClean="0"/>
              <a:t>The large the correlation value, the more correlated the pure reputation and the sociability of top-k users are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5" y="3645024"/>
            <a:ext cx="4104455" cy="685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3635897" y="4386384"/>
            <a:ext cx="2952329" cy="482776"/>
            <a:chOff x="5292080" y="3738313"/>
            <a:chExt cx="2952329" cy="482776"/>
          </a:xfrm>
        </p:grpSpPr>
        <p:pic>
          <p:nvPicPr>
            <p:cNvPr id="13315" name="Picture 3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3" y="3738313"/>
              <a:ext cx="2664296" cy="482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292080" y="37890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65000"/>
                    </a:schemeClr>
                  </a:solidFill>
                </a:rPr>
                <a:t>=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E24-3F68-48DB-8975-A55814C5796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9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Degree of user sociability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2. Extent of sociability</a:t>
            </a:r>
          </a:p>
          <a:p>
            <a:pPr lvl="1"/>
            <a:r>
              <a:rPr lang="en-US" altLang="ko-KR" dirty="0" smtClean="0"/>
              <a:t>Examine the absolute and relative amount of the sociability score of a ranked user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MA (moving average)-applied sociability score of user k (k-</a:t>
            </a:r>
            <a:r>
              <a:rPr lang="en-US" altLang="ko-KR" dirty="0" err="1" smtClean="0"/>
              <a:t>th</a:t>
            </a:r>
            <a:r>
              <a:rPr lang="en-US" altLang="ko-KR" dirty="0" smtClean="0"/>
              <a:t> ranked user)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Relative extent of the sociability against the pure reputation of user k</a:t>
            </a:r>
          </a:p>
          <a:p>
            <a:pPr lvl="1"/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62" y="3068960"/>
            <a:ext cx="22669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549165"/>
            <a:ext cx="1944216" cy="24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E24-3F68-48DB-8975-A55814C5796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84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Degree of user sociability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3. Density of sociability</a:t>
            </a:r>
          </a:p>
          <a:p>
            <a:pPr lvl="1"/>
            <a:r>
              <a:rPr lang="en-US" altLang="ko-KR" dirty="0" smtClean="0"/>
              <a:t>Conjecture the outline of the distributions of the social interactions in a social network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Density of a dichotomous graph, G = (V, E)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Density of a weighted graph, G = (V, E)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999122"/>
            <a:ext cx="16383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077072"/>
            <a:ext cx="28479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E24-3F68-48DB-8975-A55814C5796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19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Degree of user sociability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3. Density of sociability</a:t>
            </a:r>
          </a:p>
          <a:p>
            <a:pPr lvl="1"/>
            <a:r>
              <a:rPr lang="en-US" altLang="ko-KR" dirty="0" smtClean="0"/>
              <a:t>Sociability density of the top-k users a social network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Pure reputation density of a social network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Relative density of the sociability against the pure reputation of the top-k users in a social network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143" y="1961516"/>
            <a:ext cx="4066312" cy="60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18" y="3429000"/>
            <a:ext cx="7424298" cy="612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75" y="5301208"/>
            <a:ext cx="215265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E24-3F68-48DB-8975-A55814C5796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21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Background and motivation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The conventional reputation rank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The proposed ranking schemes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Degree of user sociability</a:t>
            </a:r>
          </a:p>
          <a:p>
            <a:r>
              <a:rPr lang="en-US" altLang="ko-KR" dirty="0" smtClean="0"/>
              <a:t>Experimental results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Conclusion 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Discussion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E24-3F68-48DB-8975-A55814C5796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68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Experimental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Experimental environments</a:t>
            </a:r>
          </a:p>
          <a:p>
            <a:pPr lvl="1"/>
            <a:r>
              <a:rPr lang="en-US" altLang="ko-KR" dirty="0" smtClean="0"/>
              <a:t>Data sets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Three algorithms </a:t>
            </a:r>
            <a:r>
              <a:rPr lang="en-US" altLang="ko-KR" sz="1600" dirty="0" smtClean="0"/>
              <a:t>(PageRank-based formulae)</a:t>
            </a:r>
            <a:endParaRPr lang="en-US" altLang="ko-KR" dirty="0" smtClean="0"/>
          </a:p>
          <a:p>
            <a:pPr lvl="2"/>
            <a:r>
              <a:rPr lang="en-US" altLang="ko-KR" b="1" dirty="0" smtClean="0"/>
              <a:t>RR</a:t>
            </a:r>
            <a:r>
              <a:rPr lang="en-US" altLang="ko-KR" dirty="0" smtClean="0"/>
              <a:t>: general reputation-based user ranking algorithms</a:t>
            </a:r>
          </a:p>
          <a:p>
            <a:pPr lvl="2"/>
            <a:r>
              <a:rPr lang="en-US" altLang="ko-KR" b="1" dirty="0" smtClean="0"/>
              <a:t>SR</a:t>
            </a:r>
            <a:r>
              <a:rPr lang="en-US" altLang="ko-KR" dirty="0" smtClean="0"/>
              <a:t>: proposed user ranking algorithm for sociability</a:t>
            </a:r>
          </a:p>
          <a:p>
            <a:pPr lvl="2"/>
            <a:r>
              <a:rPr lang="en-US" altLang="ko-KR" b="1" dirty="0" smtClean="0"/>
              <a:t>PR</a:t>
            </a:r>
            <a:r>
              <a:rPr lang="en-US" altLang="ko-KR" dirty="0" smtClean="0"/>
              <a:t>: proposed user ranking algorithms for pure reputation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958842"/>
            <a:ext cx="7632848" cy="1830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E24-3F68-48DB-8975-A55814C5796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85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Experimental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User score/rank distributions</a:t>
            </a:r>
          </a:p>
          <a:p>
            <a:pPr lvl="1"/>
            <a:r>
              <a:rPr lang="en-US" altLang="ko-KR" dirty="0" smtClean="0"/>
              <a:t>Distributions of the number of users against the user scores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916832"/>
            <a:ext cx="5256584" cy="4618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E24-3F68-48DB-8975-A55814C5796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5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Experimental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User score/rank distributions (cont.)</a:t>
            </a:r>
          </a:p>
          <a:p>
            <a:pPr lvl="1"/>
            <a:r>
              <a:rPr lang="en-US" altLang="ko-KR" dirty="0" smtClean="0"/>
              <a:t>User rank vs. user score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30" y="1922389"/>
            <a:ext cx="4896542" cy="4518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E24-3F68-48DB-8975-A55814C5796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27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051720" y="2420888"/>
            <a:ext cx="2232248" cy="50405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Ability to rank users</a:t>
            </a:r>
            <a:endParaRPr lang="ko-KR" altLang="en-US" sz="16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427984" y="2420888"/>
            <a:ext cx="2664296" cy="50405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Discover the power users</a:t>
            </a:r>
            <a:endParaRPr lang="ko-KR" altLang="en-US" sz="1600" dirty="0"/>
          </a:p>
        </p:txBody>
      </p:sp>
      <p:sp>
        <p:nvSpPr>
          <p:cNvPr id="6" name="아래쪽 화살표 5"/>
          <p:cNvSpPr/>
          <p:nvPr/>
        </p:nvSpPr>
        <p:spPr>
          <a:xfrm>
            <a:off x="4427984" y="3140968"/>
            <a:ext cx="288032" cy="360040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2267744" y="3645024"/>
            <a:ext cx="4608512" cy="5040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 effectively rank user-generated contents</a:t>
            </a:r>
            <a:endParaRPr lang="ko-KR" altLang="en-US" sz="16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267744" y="4293096"/>
            <a:ext cx="4608512" cy="5040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For data mining processes as in user clustering</a:t>
            </a:r>
            <a:endParaRPr lang="ko-KR" altLang="en-US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E24-3F68-48DB-8975-A55814C5796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98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Experimental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User score/rank distributions (cont.)</a:t>
            </a:r>
          </a:p>
          <a:p>
            <a:pPr lvl="1"/>
            <a:r>
              <a:rPr lang="en-US" altLang="ko-KR" dirty="0" smtClean="0"/>
              <a:t>Rank distributions between </a:t>
            </a:r>
            <a:br>
              <a:rPr lang="en-US" altLang="ko-KR" dirty="0" smtClean="0"/>
            </a:br>
            <a:r>
              <a:rPr lang="en-US" altLang="ko-KR" dirty="0" smtClean="0"/>
              <a:t>SR and RR, and SR and PR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726" y="1519336"/>
            <a:ext cx="4023706" cy="5294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E24-3F68-48DB-8975-A55814C57966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21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Experimental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User score/rank distributions (cont.)</a:t>
            </a:r>
          </a:p>
          <a:p>
            <a:pPr lvl="1"/>
            <a:r>
              <a:rPr lang="en-US" altLang="ko-KR" dirty="0" smtClean="0"/>
              <a:t>Relationship between RR and PR ranks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71460"/>
            <a:ext cx="4752528" cy="4625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E24-3F68-48DB-8975-A55814C57966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35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Experimental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User rank performance</a:t>
            </a:r>
          </a:p>
          <a:p>
            <a:pPr lvl="1"/>
            <a:r>
              <a:rPr lang="en-US" altLang="ko-KR" dirty="0" smtClean="0"/>
              <a:t>Pairwise user comparison (RR vs. PR)</a:t>
            </a:r>
          </a:p>
          <a:p>
            <a:pPr lvl="2"/>
            <a:r>
              <a:rPr lang="en-US" altLang="ko-KR" dirty="0" smtClean="0"/>
              <a:t>Two sets of user pairs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259632" y="2312869"/>
            <a:ext cx="1656184" cy="46805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Coarse-grained Selection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131840" y="2312868"/>
            <a:ext cx="1649517" cy="46805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Fine-grained selection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3684" y="6139099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1000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214507" y="318677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 rot="5400000">
            <a:off x="2328211" y="4199131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…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598211" y="2826731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RR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243149" y="2826731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PR</a:t>
            </a:r>
            <a:endParaRPr lang="ko-KR" altLang="en-US" sz="1200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2170"/>
              </p:ext>
            </p:extLst>
          </p:nvPr>
        </p:nvGraphicFramePr>
        <p:xfrm>
          <a:off x="5819486" y="3277942"/>
          <a:ext cx="38370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704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5803444" y="3253879"/>
            <a:ext cx="432048" cy="389112"/>
          </a:xfrm>
          <a:prstGeom prst="rect">
            <a:avLst/>
          </a:prstGeom>
          <a:solidFill>
            <a:schemeClr val="accent2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804156" y="3654930"/>
            <a:ext cx="432048" cy="744143"/>
          </a:xfrm>
          <a:prstGeom prst="rect">
            <a:avLst/>
          </a:prstGeom>
          <a:solidFill>
            <a:schemeClr val="accent5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799416" y="4730369"/>
            <a:ext cx="432048" cy="389112"/>
          </a:xfrm>
          <a:prstGeom prst="rect">
            <a:avLst/>
          </a:prstGeom>
          <a:solidFill>
            <a:schemeClr val="accent2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796136" y="5102295"/>
            <a:ext cx="432048" cy="405154"/>
          </a:xfrm>
          <a:prstGeom prst="rect">
            <a:avLst/>
          </a:prstGeom>
          <a:solidFill>
            <a:schemeClr val="accent5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799416" y="5488849"/>
            <a:ext cx="432048" cy="389112"/>
          </a:xfrm>
          <a:prstGeom prst="rect">
            <a:avLst/>
          </a:prstGeom>
          <a:solidFill>
            <a:schemeClr val="accent2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806893" y="5877961"/>
            <a:ext cx="432048" cy="405154"/>
          </a:xfrm>
          <a:prstGeom prst="rect">
            <a:avLst/>
          </a:prstGeom>
          <a:solidFill>
            <a:schemeClr val="accent5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 rot="5400000">
            <a:off x="5862118" y="4452590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…</a:t>
            </a:r>
            <a:endParaRPr lang="ko-KR" altLang="en-US" sz="1200" dirty="0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474408"/>
              </p:ext>
            </p:extLst>
          </p:nvPr>
        </p:nvGraphicFramePr>
        <p:xfrm>
          <a:off x="7178334" y="3258779"/>
          <a:ext cx="77804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021"/>
                <a:gridCol w="389021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319401"/>
              </p:ext>
            </p:extLst>
          </p:nvPr>
        </p:nvGraphicFramePr>
        <p:xfrm>
          <a:off x="7178334" y="3692700"/>
          <a:ext cx="77804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021"/>
                <a:gridCol w="389021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045559"/>
              </p:ext>
            </p:extLst>
          </p:nvPr>
        </p:nvGraphicFramePr>
        <p:xfrm>
          <a:off x="7178334" y="4121969"/>
          <a:ext cx="77804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021"/>
                <a:gridCol w="389021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017080"/>
              </p:ext>
            </p:extLst>
          </p:nvPr>
        </p:nvGraphicFramePr>
        <p:xfrm>
          <a:off x="7178334" y="5860961"/>
          <a:ext cx="77804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021"/>
                <a:gridCol w="389021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 rot="5400000">
            <a:off x="7457836" y="5003235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…</a:t>
            </a:r>
            <a:endParaRPr lang="ko-KR" altLang="en-US" sz="1200" dirty="0"/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760729"/>
              </p:ext>
            </p:extLst>
          </p:nvPr>
        </p:nvGraphicFramePr>
        <p:xfrm>
          <a:off x="3491531" y="3114763"/>
          <a:ext cx="383704" cy="32869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704"/>
              </a:tblGrid>
              <a:tr h="2191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191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191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1913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</a:tr>
              <a:tr h="2191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191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191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191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191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191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191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191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191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191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191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3071572" y="613283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150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3131491" y="30956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 rot="5400000">
            <a:off x="3595282" y="5283424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…</a:t>
            </a:r>
            <a:endParaRPr lang="ko-KR" altLang="en-US" sz="1200" dirty="0"/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737180"/>
              </p:ext>
            </p:extLst>
          </p:nvPr>
        </p:nvGraphicFramePr>
        <p:xfrm>
          <a:off x="4139603" y="3114763"/>
          <a:ext cx="383704" cy="32869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704"/>
              </a:tblGrid>
              <a:tr h="2191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191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191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191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191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191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1913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</a:tr>
              <a:tr h="2191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191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191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191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191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191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191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191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 rot="5400000">
            <a:off x="4243354" y="5283424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…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515195" y="2826731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RR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4160133" y="2826731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PR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3131491" y="397067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5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3131491" y="505420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10</a:t>
            </a:r>
            <a:endParaRPr lang="ko-KR" altLang="en-US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3459495" y="3987877"/>
            <a:ext cx="432048" cy="242591"/>
          </a:xfrm>
          <a:prstGeom prst="rect">
            <a:avLst/>
          </a:prstGeom>
          <a:solidFill>
            <a:schemeClr val="accent2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459495" y="5078958"/>
            <a:ext cx="432048" cy="242591"/>
          </a:xfrm>
          <a:prstGeom prst="rect">
            <a:avLst/>
          </a:prstGeom>
          <a:solidFill>
            <a:schemeClr val="accent2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3459495" y="6167247"/>
            <a:ext cx="432048" cy="242591"/>
          </a:xfrm>
          <a:prstGeom prst="rect">
            <a:avLst/>
          </a:prstGeom>
          <a:solidFill>
            <a:schemeClr val="accent2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4122676" y="3987877"/>
            <a:ext cx="432048" cy="242591"/>
          </a:xfrm>
          <a:prstGeom prst="rect">
            <a:avLst/>
          </a:prstGeom>
          <a:solidFill>
            <a:schemeClr val="accent5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122676" y="5078958"/>
            <a:ext cx="432048" cy="242591"/>
          </a:xfrm>
          <a:prstGeom prst="rect">
            <a:avLst/>
          </a:prstGeom>
          <a:solidFill>
            <a:schemeClr val="accent5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4122676" y="6167247"/>
            <a:ext cx="432048" cy="242591"/>
          </a:xfrm>
          <a:prstGeom prst="rect">
            <a:avLst/>
          </a:prstGeom>
          <a:solidFill>
            <a:schemeClr val="accent5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588483"/>
              </p:ext>
            </p:extLst>
          </p:nvPr>
        </p:nvGraphicFramePr>
        <p:xfrm>
          <a:off x="2244080" y="3114763"/>
          <a:ext cx="383704" cy="32869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704"/>
              </a:tblGrid>
              <a:tr h="2191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191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191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191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191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191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1913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</a:tr>
              <a:tr h="2191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191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191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191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191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191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191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191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 rot="5400000">
            <a:off x="1682342" y="4199131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…</a:t>
            </a:r>
            <a:endParaRPr lang="ko-KR" altLang="en-US" sz="1200" dirty="0"/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724360"/>
              </p:ext>
            </p:extLst>
          </p:nvPr>
        </p:nvGraphicFramePr>
        <p:xfrm>
          <a:off x="1598211" y="3114763"/>
          <a:ext cx="383704" cy="32869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704"/>
              </a:tblGrid>
              <a:tr h="2191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191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191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191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191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191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1913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</a:tr>
              <a:tr h="2191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191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191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191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191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191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191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19133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1582643" y="3335796"/>
            <a:ext cx="432048" cy="242591"/>
          </a:xfrm>
          <a:prstGeom prst="rect">
            <a:avLst/>
          </a:prstGeom>
          <a:solidFill>
            <a:schemeClr val="accent2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1582643" y="3745286"/>
            <a:ext cx="432048" cy="242591"/>
          </a:xfrm>
          <a:prstGeom prst="rect">
            <a:avLst/>
          </a:prstGeom>
          <a:solidFill>
            <a:schemeClr val="accent2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582643" y="4640014"/>
            <a:ext cx="432048" cy="242591"/>
          </a:xfrm>
          <a:prstGeom prst="rect">
            <a:avLst/>
          </a:prstGeom>
          <a:solidFill>
            <a:schemeClr val="accent2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582643" y="5300627"/>
            <a:ext cx="432048" cy="242591"/>
          </a:xfrm>
          <a:prstGeom prst="rect">
            <a:avLst/>
          </a:prstGeom>
          <a:solidFill>
            <a:schemeClr val="accent2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582643" y="5535925"/>
            <a:ext cx="432048" cy="242591"/>
          </a:xfrm>
          <a:prstGeom prst="rect">
            <a:avLst/>
          </a:prstGeom>
          <a:solidFill>
            <a:schemeClr val="accent2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582643" y="5952474"/>
            <a:ext cx="432048" cy="242591"/>
          </a:xfrm>
          <a:prstGeom prst="rect">
            <a:avLst/>
          </a:prstGeom>
          <a:solidFill>
            <a:schemeClr val="accent2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2221941" y="3113966"/>
            <a:ext cx="432048" cy="242591"/>
          </a:xfrm>
          <a:prstGeom prst="rect">
            <a:avLst/>
          </a:prstGeom>
          <a:solidFill>
            <a:schemeClr val="accent5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2221941" y="3755465"/>
            <a:ext cx="432048" cy="242591"/>
          </a:xfrm>
          <a:prstGeom prst="rect">
            <a:avLst/>
          </a:prstGeom>
          <a:solidFill>
            <a:schemeClr val="accent5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2218856" y="5077123"/>
            <a:ext cx="432048" cy="242591"/>
          </a:xfrm>
          <a:prstGeom prst="rect">
            <a:avLst/>
          </a:prstGeom>
          <a:solidFill>
            <a:schemeClr val="accent5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2224809" y="5300627"/>
            <a:ext cx="432048" cy="242591"/>
          </a:xfrm>
          <a:prstGeom prst="rect">
            <a:avLst/>
          </a:prstGeom>
          <a:solidFill>
            <a:schemeClr val="accent5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2232358" y="6162981"/>
            <a:ext cx="432048" cy="242591"/>
          </a:xfrm>
          <a:prstGeom prst="rect">
            <a:avLst/>
          </a:prstGeom>
          <a:solidFill>
            <a:schemeClr val="accent5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오른쪽 화살표 74"/>
          <p:cNvSpPr/>
          <p:nvPr/>
        </p:nvSpPr>
        <p:spPr>
          <a:xfrm>
            <a:off x="5004048" y="4628472"/>
            <a:ext cx="360040" cy="225317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오른쪽 화살표 75"/>
          <p:cNvSpPr/>
          <p:nvPr/>
        </p:nvSpPr>
        <p:spPr>
          <a:xfrm>
            <a:off x="6516216" y="4628472"/>
            <a:ext cx="360040" cy="225317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5624538" y="2417112"/>
            <a:ext cx="728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Merge</a:t>
            </a:r>
            <a:endParaRPr lang="ko-KR" altLang="en-US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7052949" y="2278613"/>
            <a:ext cx="1006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Generate </a:t>
            </a:r>
          </a:p>
          <a:p>
            <a:r>
              <a:rPr lang="en-US" altLang="ko-KR" sz="1600" dirty="0" smtClean="0"/>
              <a:t>user pair</a:t>
            </a:r>
            <a:endParaRPr lang="ko-KR" altLang="en-US" sz="1600" dirty="0"/>
          </a:p>
        </p:txBody>
      </p:sp>
      <p:sp>
        <p:nvSpPr>
          <p:cNvPr id="79" name="TextBox 78"/>
          <p:cNvSpPr txBox="1"/>
          <p:nvPr/>
        </p:nvSpPr>
        <p:spPr>
          <a:xfrm>
            <a:off x="2244590" y="6479758"/>
            <a:ext cx="16001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Choose 30 random users</a:t>
            </a:r>
            <a:endParaRPr lang="ko-KR" altLang="en-US" sz="11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E24-3F68-48DB-8975-A55814C57966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78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Experimental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User rank </a:t>
            </a:r>
            <a:r>
              <a:rPr lang="en-US" altLang="ko-KR" dirty="0" smtClean="0"/>
              <a:t>performance (cont.)</a:t>
            </a:r>
            <a:endParaRPr lang="en-US" altLang="ko-KR" dirty="0"/>
          </a:p>
          <a:p>
            <a:pPr lvl="1"/>
            <a:r>
              <a:rPr lang="en-US" altLang="ko-KR" dirty="0"/>
              <a:t>Pairwise user comparison (RR vs. PR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132856"/>
            <a:ext cx="4896544" cy="3994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E24-3F68-48DB-8975-A55814C57966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82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Experimental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User rank performance (cont.)</a:t>
            </a:r>
          </a:p>
          <a:p>
            <a:pPr lvl="1"/>
            <a:r>
              <a:rPr lang="en-US" altLang="ko-KR" dirty="0" smtClean="0"/>
              <a:t>Power user detection</a:t>
            </a:r>
          </a:p>
          <a:p>
            <a:pPr lvl="2"/>
            <a:r>
              <a:rPr lang="en-US" altLang="ko-KR" dirty="0" smtClean="0"/>
              <a:t>Selected by human judgment vs. top-k results from each algorithm</a:t>
            </a:r>
          </a:p>
          <a:p>
            <a:pPr lvl="2"/>
            <a:r>
              <a:rPr lang="en-US" altLang="ko-KR" dirty="0" smtClean="0"/>
              <a:t>1. NDCG</a:t>
            </a:r>
          </a:p>
          <a:p>
            <a:pPr lvl="3"/>
            <a:endParaRPr lang="en-US" altLang="ko-KR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686340"/>
            <a:ext cx="6221362" cy="3622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E24-3F68-48DB-8975-A55814C57966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06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Experimental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User rank performance (cont.)</a:t>
            </a:r>
          </a:p>
          <a:p>
            <a:pPr lvl="1"/>
            <a:r>
              <a:rPr lang="en-US" altLang="ko-KR" dirty="0" smtClean="0"/>
              <a:t>Power user detection </a:t>
            </a:r>
          </a:p>
          <a:p>
            <a:pPr lvl="2"/>
            <a:r>
              <a:rPr lang="en-US" altLang="ko-KR" dirty="0" smtClean="0"/>
              <a:t>Selected by human judgment vs. top-k results from each algorithm</a:t>
            </a:r>
          </a:p>
          <a:p>
            <a:pPr lvl="2"/>
            <a:r>
              <a:rPr lang="en-US" altLang="ko-KR" dirty="0" smtClean="0"/>
              <a:t>2. Precision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5" y="2708920"/>
            <a:ext cx="6048672" cy="3598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E24-3F68-48DB-8975-A55814C57966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20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Experimental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Measurement of degree of user sociability</a:t>
            </a:r>
          </a:p>
          <a:p>
            <a:pPr lvl="1"/>
            <a:r>
              <a:rPr lang="en-US" altLang="ko-KR" dirty="0" smtClean="0"/>
              <a:t>Correlation of sociability with reputation</a:t>
            </a:r>
            <a:endParaRPr lang="ko-KR" altLang="en-US" dirty="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293096"/>
            <a:ext cx="2304254" cy="2102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60848"/>
            <a:ext cx="6624736" cy="204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E24-3F68-48DB-8975-A55814C57966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64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Experimental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Measurement of degree of user </a:t>
            </a:r>
            <a:r>
              <a:rPr lang="en-US" altLang="ko-KR" dirty="0" smtClean="0"/>
              <a:t>sociability (cont.)</a:t>
            </a:r>
            <a:endParaRPr lang="en-US" altLang="ko-KR" dirty="0"/>
          </a:p>
          <a:p>
            <a:pPr lvl="1"/>
            <a:r>
              <a:rPr lang="en-US" altLang="ko-KR" dirty="0" smtClean="0"/>
              <a:t>Extent of sociability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460" y="2564904"/>
            <a:ext cx="2811492" cy="2611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643925"/>
            <a:ext cx="3019444" cy="245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E24-3F68-48DB-8975-A55814C57966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34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Experimental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Measurement of degree of user </a:t>
            </a:r>
            <a:r>
              <a:rPr lang="en-US" altLang="ko-KR" dirty="0" smtClean="0"/>
              <a:t>sociability (cont.)</a:t>
            </a:r>
            <a:endParaRPr lang="en-US" altLang="ko-KR" dirty="0"/>
          </a:p>
          <a:p>
            <a:pPr lvl="1"/>
            <a:r>
              <a:rPr lang="en-US" altLang="ko-KR" dirty="0" smtClean="0"/>
              <a:t>Density of sociability</a:t>
            </a:r>
          </a:p>
          <a:p>
            <a:pPr lvl="2"/>
            <a:r>
              <a:rPr lang="en-US" altLang="ko-KR" dirty="0" smtClean="0"/>
              <a:t>How frequent the sociability-based interactions are among the top-k users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200" y="2636912"/>
            <a:ext cx="2736304" cy="2511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543" y="2830104"/>
            <a:ext cx="2959793" cy="225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E24-3F68-48DB-8975-A55814C57966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16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Experimental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Measurement of degree of user </a:t>
            </a:r>
            <a:r>
              <a:rPr lang="en-US" altLang="ko-KR" dirty="0" smtClean="0"/>
              <a:t>sociability (cont.)</a:t>
            </a:r>
            <a:endParaRPr lang="en-US" altLang="ko-KR" dirty="0"/>
          </a:p>
          <a:p>
            <a:pPr lvl="1"/>
            <a:r>
              <a:rPr lang="en-US" altLang="ko-KR" dirty="0" smtClean="0"/>
              <a:t>Density of sociability</a:t>
            </a:r>
          </a:p>
          <a:p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014641"/>
            <a:ext cx="3384376" cy="2214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44824"/>
            <a:ext cx="3910252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E24-3F68-48DB-8975-A55814C57966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91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Problem of users’ rankings</a:t>
            </a:r>
          </a:p>
          <a:p>
            <a:pPr lvl="1"/>
            <a:r>
              <a:rPr lang="en-US" altLang="ko-KR" dirty="0" smtClean="0"/>
              <a:t>Link analysis of the social interactions between the users themselves within the graph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PageRank, HITS</a:t>
            </a:r>
          </a:p>
          <a:p>
            <a:pPr lvl="2"/>
            <a:r>
              <a:rPr lang="en-US" altLang="ko-KR" dirty="0" smtClean="0"/>
              <a:t>For users’ rankings, especially for users’ reputation</a:t>
            </a:r>
          </a:p>
          <a:p>
            <a:pPr lvl="2"/>
            <a:r>
              <a:rPr lang="en-US" altLang="ko-KR" dirty="0" smtClean="0"/>
              <a:t>No consideration of the fact that the user’s sociability can affect the user’s reputation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698472" y="2440004"/>
            <a:ext cx="7641882" cy="2285140"/>
            <a:chOff x="698472" y="2276872"/>
            <a:chExt cx="7641882" cy="228514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03"/>
            <a:stretch/>
          </p:blipFill>
          <p:spPr bwMode="auto">
            <a:xfrm>
              <a:off x="698472" y="2276872"/>
              <a:ext cx="1380993" cy="22851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2276872"/>
              <a:ext cx="2915779" cy="22851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타원 6"/>
            <p:cNvSpPr/>
            <p:nvPr/>
          </p:nvSpPr>
          <p:spPr>
            <a:xfrm>
              <a:off x="5857076" y="3203418"/>
              <a:ext cx="432048" cy="43204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7873300" y="3203418"/>
              <a:ext cx="432048" cy="43204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화살표 연결선 13"/>
            <p:cNvCxnSpPr>
              <a:stCxn id="7" idx="6"/>
              <a:endCxn id="12" idx="2"/>
            </p:cNvCxnSpPr>
            <p:nvPr/>
          </p:nvCxnSpPr>
          <p:spPr>
            <a:xfrm>
              <a:off x="6289124" y="3419442"/>
              <a:ext cx="158417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818996" y="2953076"/>
              <a:ext cx="5020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accent5"/>
                  </a:solidFill>
                </a:rPr>
                <a:t>user</a:t>
              </a:r>
              <a:endParaRPr lang="ko-KR" altLang="en-US" sz="1400" dirty="0">
                <a:solidFill>
                  <a:schemeClr val="accent5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838293" y="2953076"/>
              <a:ext cx="5020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accent5"/>
                  </a:solidFill>
                </a:rPr>
                <a:t>user</a:t>
              </a:r>
              <a:endParaRPr lang="ko-KR" altLang="en-US" sz="1400" dirty="0">
                <a:solidFill>
                  <a:schemeClr val="accent5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60232" y="3169100"/>
              <a:ext cx="8470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accent1">
                      <a:lumMod val="75000"/>
                    </a:schemeClr>
                  </a:solidFill>
                </a:rPr>
                <a:t>feedback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2195736" y="2636912"/>
            <a:ext cx="250284" cy="2088232"/>
          </a:xfrm>
          <a:prstGeom prst="rect">
            <a:avLst/>
          </a:pr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E24-3F68-48DB-8975-A55814C5796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14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Background and motivation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The conventional reputation rank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The proposed ranking schemes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Degree of user sociability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Experimental results</a:t>
            </a:r>
          </a:p>
          <a:p>
            <a:r>
              <a:rPr lang="en-US" altLang="ko-KR" dirty="0" smtClean="0"/>
              <a:t>Conclusion 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Discussion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E24-3F68-48DB-8975-A55814C57966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68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users’ pure reputation could not be precisely measured</a:t>
            </a:r>
          </a:p>
          <a:p>
            <a:pPr lvl="1"/>
            <a:r>
              <a:rPr lang="en-US" altLang="ko-KR" dirty="0" smtClean="0"/>
              <a:t>In social media, a user’s reputation is implicitly affected by the user’s sociability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We presented…</a:t>
            </a:r>
            <a:endParaRPr lang="en-US" altLang="ko-KR" dirty="0"/>
          </a:p>
          <a:p>
            <a:pPr lvl="1"/>
            <a:r>
              <a:rPr lang="en-US" altLang="ko-KR" dirty="0" smtClean="0"/>
              <a:t>Schemes to separate user sociability from user reputation</a:t>
            </a:r>
          </a:p>
          <a:p>
            <a:pPr lvl="1"/>
            <a:r>
              <a:rPr lang="en-US" altLang="ko-KR" dirty="0" smtClean="0"/>
              <a:t>Several measurement schemes of the degree of the user sociability </a:t>
            </a:r>
          </a:p>
          <a:p>
            <a:pPr lvl="2"/>
            <a:r>
              <a:rPr lang="en-US" altLang="ko-KR" dirty="0" smtClean="0"/>
              <a:t>Lead to better understanding of the outline and the structure of social interactions in a social network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Future work</a:t>
            </a:r>
          </a:p>
          <a:p>
            <a:pPr lvl="1"/>
            <a:r>
              <a:rPr lang="en-US" altLang="ko-KR" dirty="0" smtClean="0"/>
              <a:t>Further data mining using user ranking results</a:t>
            </a:r>
          </a:p>
          <a:p>
            <a:pPr lvl="2"/>
            <a:r>
              <a:rPr lang="en-US" altLang="ko-KR" dirty="0" smtClean="0"/>
              <a:t>User clustering </a:t>
            </a:r>
          </a:p>
          <a:p>
            <a:pPr lvl="2"/>
            <a:r>
              <a:rPr lang="en-US" altLang="ko-KR" dirty="0" smtClean="0"/>
              <a:t>User-generated content ranking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E24-3F68-48DB-8975-A55814C57966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92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Background and motivation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The conventional reputation rank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The proposed ranking schemes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Degree of user sociability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Experimental results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Conclusion </a:t>
            </a:r>
          </a:p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E24-3F68-48DB-8975-A55814C57966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68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Pros</a:t>
            </a:r>
          </a:p>
          <a:p>
            <a:pPr lvl="1"/>
            <a:r>
              <a:rPr lang="en-US" altLang="ko-KR" dirty="0" smtClean="0"/>
              <a:t>Various </a:t>
            </a:r>
            <a:r>
              <a:rPr lang="en-US" altLang="ko-KR" dirty="0" smtClean="0"/>
              <a:t>analysis</a:t>
            </a:r>
          </a:p>
          <a:p>
            <a:pPr lvl="1"/>
            <a:r>
              <a:rPr lang="en-US" altLang="ko-KR" dirty="0" smtClean="0"/>
              <a:t>Phased explanation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Cons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E24-3F68-48DB-8975-A55814C57966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32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 this paper…</a:t>
            </a:r>
          </a:p>
          <a:p>
            <a:pPr lvl="1"/>
            <a:r>
              <a:rPr lang="en-US" altLang="ko-KR" dirty="0" smtClean="0"/>
              <a:t>Propose two different factors that affect each user’s ranking score</a:t>
            </a:r>
          </a:p>
          <a:p>
            <a:pPr lvl="2"/>
            <a:r>
              <a:rPr lang="en-US" altLang="ko-KR" dirty="0" smtClean="0"/>
              <a:t>User’s reputation</a:t>
            </a:r>
          </a:p>
          <a:p>
            <a:pPr lvl="2"/>
            <a:r>
              <a:rPr lang="en-US" altLang="ko-KR" dirty="0"/>
              <a:t>U</a:t>
            </a:r>
            <a:r>
              <a:rPr lang="en-US" altLang="ko-KR" dirty="0" smtClean="0"/>
              <a:t>ser’s sociability</a:t>
            </a:r>
          </a:p>
          <a:p>
            <a:pPr lvl="1"/>
            <a:r>
              <a:rPr lang="en-US" altLang="ko-KR" dirty="0" smtClean="0"/>
              <a:t>Present novel schemes to separately and effectively measure both </a:t>
            </a:r>
            <a:br>
              <a:rPr lang="en-US" altLang="ko-KR" dirty="0" smtClean="0"/>
            </a:br>
            <a:r>
              <a:rPr lang="en-US" altLang="ko-KR" dirty="0" smtClean="0"/>
              <a:t>the reputation and the sociability of the users in social media</a:t>
            </a:r>
          </a:p>
          <a:p>
            <a:pPr lvl="1"/>
            <a:r>
              <a:rPr lang="en-US" altLang="ko-KR" dirty="0" smtClean="0"/>
              <a:t>Present several schemes to measure the degree of the user sociability </a:t>
            </a:r>
            <a:br>
              <a:rPr lang="en-US" altLang="ko-KR" dirty="0" smtClean="0"/>
            </a:br>
            <a:r>
              <a:rPr lang="en-US" altLang="ko-KR" dirty="0" smtClean="0"/>
              <a:t>in a social network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E24-3F68-48DB-8975-A55814C5796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01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 smtClean="0"/>
              <a:t>Background and motivation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The conventional reputation rank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The proposed ranking schemes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Degree of user sociability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Experimental results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Conclusion 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Discussion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E24-3F68-48DB-8975-A55814C5796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68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 and 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Graph model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16832"/>
            <a:ext cx="3835490" cy="2804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447" y="2218741"/>
            <a:ext cx="2251052" cy="2233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1475656" y="5373216"/>
            <a:ext cx="6264696" cy="7920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Commonly, if a user gets </a:t>
            </a:r>
            <a:r>
              <a:rPr lang="en-US" altLang="ko-KR" sz="1600" i="1" dirty="0" smtClean="0">
                <a:solidFill>
                  <a:srgbClr val="FF0000"/>
                </a:solidFill>
              </a:rPr>
              <a:t>a large number of feedbacks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/>
              <a:t>from other users, then the user must be </a:t>
            </a:r>
            <a:r>
              <a:rPr lang="en-US" altLang="ko-KR" sz="1600" i="1" dirty="0" smtClean="0">
                <a:solidFill>
                  <a:srgbClr val="FF0000"/>
                </a:solidFill>
              </a:rPr>
              <a:t>very popular </a:t>
            </a:r>
            <a:r>
              <a:rPr lang="en-US" altLang="ko-KR" sz="1600" dirty="0" smtClean="0"/>
              <a:t>or the user has a </a:t>
            </a:r>
            <a:r>
              <a:rPr lang="en-US" altLang="ko-KR" sz="1600" i="1" dirty="0" smtClean="0">
                <a:solidFill>
                  <a:srgbClr val="FF0000"/>
                </a:solidFill>
              </a:rPr>
              <a:t>higher reputation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E24-3F68-48DB-8975-A55814C5796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55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 and 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2. Ranking algorithm</a:t>
            </a:r>
          </a:p>
          <a:p>
            <a:pPr lvl="1"/>
            <a:r>
              <a:rPr lang="en-US" altLang="ko-KR" dirty="0" smtClean="0"/>
              <a:t>PageRank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HITS</a:t>
            </a:r>
          </a:p>
          <a:p>
            <a:pPr lvl="1"/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53419"/>
            <a:ext cx="30670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그룹 13"/>
          <p:cNvGrpSpPr/>
          <p:nvPr/>
        </p:nvGrpSpPr>
        <p:grpSpPr>
          <a:xfrm>
            <a:off x="5724128" y="3985319"/>
            <a:ext cx="2448272" cy="1459905"/>
            <a:chOff x="5849396" y="4077072"/>
            <a:chExt cx="2448272" cy="1459905"/>
          </a:xfrm>
        </p:grpSpPr>
        <p:sp>
          <p:nvSpPr>
            <p:cNvPr id="6" name="타원 5"/>
            <p:cNvSpPr/>
            <p:nvPr/>
          </p:nvSpPr>
          <p:spPr>
            <a:xfrm>
              <a:off x="5849396" y="4581128"/>
              <a:ext cx="432048" cy="43204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2"/>
                  </a:solidFill>
                </a:rPr>
                <a:t>p</a:t>
              </a:r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7865620" y="4581128"/>
              <a:ext cx="432048" cy="43204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2"/>
                  </a:solidFill>
                </a:rPr>
                <a:t>q</a:t>
              </a:r>
              <a:endParaRPr lang="ko-KR" altLang="en-US" dirty="0">
                <a:solidFill>
                  <a:schemeClr val="tx2"/>
                </a:solidFill>
              </a:endParaRPr>
            </a:p>
          </p:txBody>
        </p:sp>
        <p:cxnSp>
          <p:nvCxnSpPr>
            <p:cNvPr id="8" name="직선 화살표 연결선 7"/>
            <p:cNvCxnSpPr>
              <a:stCxn id="6" idx="6"/>
              <a:endCxn id="7" idx="2"/>
            </p:cNvCxnSpPr>
            <p:nvPr/>
          </p:nvCxnSpPr>
          <p:spPr>
            <a:xfrm>
              <a:off x="6281444" y="4797152"/>
              <a:ext cx="1584176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652552" y="4546810"/>
              <a:ext cx="8470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accent1">
                      <a:lumMod val="75000"/>
                    </a:schemeClr>
                  </a:solidFill>
                </a:rPr>
                <a:t>feedback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5" name="구부러진 연결선 4"/>
            <p:cNvCxnSpPr>
              <a:stCxn id="6" idx="7"/>
              <a:endCxn id="7" idx="1"/>
            </p:cNvCxnSpPr>
            <p:nvPr/>
          </p:nvCxnSpPr>
          <p:spPr>
            <a:xfrm rot="5400000" flipH="1" flipV="1">
              <a:off x="7073532" y="3789040"/>
              <a:ext cx="12700" cy="1710720"/>
            </a:xfrm>
            <a:prstGeom prst="curvedConnector3">
              <a:avLst>
                <a:gd name="adj1" fmla="val 2298205"/>
              </a:avLst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구부러진 연결선 12"/>
            <p:cNvCxnSpPr>
              <a:stCxn id="7" idx="3"/>
              <a:endCxn id="6" idx="5"/>
            </p:cNvCxnSpPr>
            <p:nvPr/>
          </p:nvCxnSpPr>
          <p:spPr>
            <a:xfrm rot="5400000">
              <a:off x="7073532" y="4094544"/>
              <a:ext cx="12700" cy="1710720"/>
            </a:xfrm>
            <a:prstGeom prst="curvedConnector3">
              <a:avLst>
                <a:gd name="adj1" fmla="val 2298205"/>
              </a:avLst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661591" y="4077072"/>
              <a:ext cx="8627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accent5"/>
                  </a:solidFill>
                </a:rPr>
                <a:t>authority</a:t>
              </a:r>
              <a:endParaRPr lang="ko-KR" altLang="en-US" sz="1400" dirty="0">
                <a:solidFill>
                  <a:schemeClr val="accent5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76256" y="5229200"/>
              <a:ext cx="468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accent5"/>
                  </a:solidFill>
                </a:rPr>
                <a:t>hub</a:t>
              </a:r>
              <a:endParaRPr lang="ko-KR" altLang="en-US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3088" name="그룹 3087"/>
          <p:cNvGrpSpPr/>
          <p:nvPr/>
        </p:nvGrpSpPr>
        <p:grpSpPr>
          <a:xfrm>
            <a:off x="5921588" y="1389157"/>
            <a:ext cx="2034788" cy="1895827"/>
            <a:chOff x="5855252" y="1367414"/>
            <a:chExt cx="2034788" cy="1895827"/>
          </a:xfrm>
        </p:grpSpPr>
        <p:sp>
          <p:nvSpPr>
            <p:cNvPr id="19" name="타원 18"/>
            <p:cNvSpPr/>
            <p:nvPr/>
          </p:nvSpPr>
          <p:spPr>
            <a:xfrm>
              <a:off x="6660232" y="2056482"/>
              <a:ext cx="432048" cy="43204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2"/>
                  </a:solidFill>
                </a:rPr>
                <a:t>q</a:t>
              </a:r>
              <a:endParaRPr lang="ko-KR" altLang="en-US" dirty="0">
                <a:solidFill>
                  <a:schemeClr val="tx2"/>
                </a:solidFill>
              </a:endParaRPr>
            </a:p>
          </p:txBody>
        </p:sp>
        <p:cxnSp>
          <p:nvCxnSpPr>
            <p:cNvPr id="18" name="직선 화살표 연결선 17"/>
            <p:cNvCxnSpPr>
              <a:stCxn id="19" idx="0"/>
            </p:cNvCxnSpPr>
            <p:nvPr/>
          </p:nvCxnSpPr>
          <p:spPr>
            <a:xfrm flipV="1">
              <a:off x="6876256" y="1556792"/>
              <a:ext cx="0" cy="4996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19" idx="1"/>
            </p:cNvCxnSpPr>
            <p:nvPr/>
          </p:nvCxnSpPr>
          <p:spPr>
            <a:xfrm flipH="1" flipV="1">
              <a:off x="6300192" y="1770633"/>
              <a:ext cx="423312" cy="3491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9" idx="2"/>
            </p:cNvCxnSpPr>
            <p:nvPr/>
          </p:nvCxnSpPr>
          <p:spPr>
            <a:xfrm flipH="1">
              <a:off x="6156176" y="2272506"/>
              <a:ext cx="5040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stCxn id="19" idx="3"/>
            </p:cNvCxnSpPr>
            <p:nvPr/>
          </p:nvCxnSpPr>
          <p:spPr>
            <a:xfrm flipH="1">
              <a:off x="6300192" y="2425258"/>
              <a:ext cx="423312" cy="3556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19" idx="7"/>
            </p:cNvCxnSpPr>
            <p:nvPr/>
          </p:nvCxnSpPr>
          <p:spPr>
            <a:xfrm flipV="1">
              <a:off x="7029008" y="1806637"/>
              <a:ext cx="370052" cy="3131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3" name="직선 화살표 연결선 3072"/>
            <p:cNvCxnSpPr>
              <a:stCxn id="19" idx="4"/>
            </p:cNvCxnSpPr>
            <p:nvPr/>
          </p:nvCxnSpPr>
          <p:spPr>
            <a:xfrm flipH="1">
              <a:off x="6750988" y="2488530"/>
              <a:ext cx="125268" cy="5084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7" name="직선 화살표 연결선 3076"/>
            <p:cNvCxnSpPr>
              <a:stCxn id="19" idx="5"/>
            </p:cNvCxnSpPr>
            <p:nvPr/>
          </p:nvCxnSpPr>
          <p:spPr>
            <a:xfrm>
              <a:off x="7029008" y="2425258"/>
              <a:ext cx="423312" cy="2871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9" name="직선 화살표 연결선 3078"/>
            <p:cNvCxnSpPr>
              <a:stCxn id="19" idx="6"/>
            </p:cNvCxnSpPr>
            <p:nvPr/>
          </p:nvCxnSpPr>
          <p:spPr>
            <a:xfrm>
              <a:off x="7092280" y="2272506"/>
              <a:ext cx="5040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81" name="TextBox 3080"/>
                <p:cNvSpPr txBox="1"/>
                <p:nvPr/>
              </p:nvSpPr>
              <p:spPr>
                <a:xfrm>
                  <a:off x="6854908" y="1367414"/>
                  <a:ext cx="299376" cy="4103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100" i="1" smtClean="0">
                                <a:solidFill>
                                  <a:schemeClr val="accent5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1100" b="0" i="1" smtClean="0">
                                <a:solidFill>
                                  <a:schemeClr val="accent5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100" b="0" i="1" smtClean="0">
                                <a:solidFill>
                                  <a:schemeClr val="accent5"/>
                                </a:solidFill>
                                <a:latin typeface="Cambria Math"/>
                              </a:rPr>
                              <m:t>𝑘</m:t>
                            </m:r>
                          </m:den>
                        </m:f>
                      </m:oMath>
                    </m:oMathPara>
                  </a14:m>
                  <a:endParaRPr lang="ko-KR" altLang="en-US" sz="11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3081" name="TextBox 30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4908" y="1367414"/>
                  <a:ext cx="299376" cy="41030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368968" y="1578535"/>
                  <a:ext cx="299376" cy="4103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100" i="1" smtClean="0">
                                <a:solidFill>
                                  <a:schemeClr val="accent5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1100" b="0" i="1" smtClean="0">
                                <a:solidFill>
                                  <a:schemeClr val="accent5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100" b="0" i="1" smtClean="0">
                                <a:solidFill>
                                  <a:schemeClr val="accent5"/>
                                </a:solidFill>
                                <a:latin typeface="Cambria Math"/>
                              </a:rPr>
                              <m:t>𝑘</m:t>
                            </m:r>
                          </m:den>
                        </m:f>
                      </m:oMath>
                    </m:oMathPara>
                  </a14:m>
                  <a:endParaRPr lang="ko-KR" altLang="en-US" sz="11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8968" y="1578535"/>
                  <a:ext cx="299376" cy="41030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7590664" y="2080924"/>
                  <a:ext cx="299376" cy="4103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100" i="1" smtClean="0">
                                <a:solidFill>
                                  <a:schemeClr val="accent5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1100" b="0" i="1" smtClean="0">
                                <a:solidFill>
                                  <a:schemeClr val="accent5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100" b="0" i="1" smtClean="0">
                                <a:solidFill>
                                  <a:schemeClr val="accent5"/>
                                </a:solidFill>
                                <a:latin typeface="Cambria Math"/>
                              </a:rPr>
                              <m:t>𝑘</m:t>
                            </m:r>
                          </m:den>
                        </m:f>
                      </m:oMath>
                    </m:oMathPara>
                  </a14:m>
                  <a:endParaRPr lang="ko-KR" altLang="en-US" sz="11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0664" y="2080924"/>
                  <a:ext cx="299376" cy="41030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452320" y="2636912"/>
                  <a:ext cx="299376" cy="4103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100" i="1" smtClean="0">
                                <a:solidFill>
                                  <a:schemeClr val="accent5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1100" b="0" i="1" smtClean="0">
                                <a:solidFill>
                                  <a:schemeClr val="accent5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100" b="0" i="1" smtClean="0">
                                <a:solidFill>
                                  <a:schemeClr val="accent5"/>
                                </a:solidFill>
                                <a:latin typeface="Cambria Math"/>
                              </a:rPr>
                              <m:t>𝑘</m:t>
                            </m:r>
                          </m:den>
                        </m:f>
                      </m:oMath>
                    </m:oMathPara>
                  </a14:m>
                  <a:endParaRPr lang="ko-KR" altLang="en-US" sz="11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2320" y="2636912"/>
                  <a:ext cx="299376" cy="41030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6432864" y="2852936"/>
                  <a:ext cx="299376" cy="4103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100" i="1" smtClean="0">
                                <a:solidFill>
                                  <a:schemeClr val="accent5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1100" b="0" i="1" smtClean="0">
                                <a:solidFill>
                                  <a:schemeClr val="accent5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100" b="0" i="1" smtClean="0">
                                <a:solidFill>
                                  <a:schemeClr val="accent5"/>
                                </a:solidFill>
                                <a:latin typeface="Cambria Math"/>
                              </a:rPr>
                              <m:t>𝑘</m:t>
                            </m:r>
                          </m:den>
                        </m:f>
                      </m:oMath>
                    </m:oMathPara>
                  </a14:m>
                  <a:endParaRPr lang="ko-KR" altLang="en-US" sz="11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864" y="2852936"/>
                  <a:ext cx="299376" cy="41030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6006488" y="2689028"/>
                  <a:ext cx="299376" cy="4103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100" i="1" smtClean="0">
                                <a:solidFill>
                                  <a:schemeClr val="accent5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1100" b="0" i="1" smtClean="0">
                                <a:solidFill>
                                  <a:schemeClr val="accent5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100" b="0" i="1" smtClean="0">
                                <a:solidFill>
                                  <a:schemeClr val="accent5"/>
                                </a:solidFill>
                                <a:latin typeface="Cambria Math"/>
                              </a:rPr>
                              <m:t>𝑘</m:t>
                            </m:r>
                          </m:den>
                        </m:f>
                      </m:oMath>
                    </m:oMathPara>
                  </a14:m>
                  <a:endParaRPr lang="ko-KR" altLang="en-US" sz="11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6488" y="2689028"/>
                  <a:ext cx="299376" cy="41030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5855252" y="2067353"/>
                  <a:ext cx="299376" cy="4103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100" i="1" smtClean="0">
                                <a:solidFill>
                                  <a:schemeClr val="accent5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1100" b="0" i="1" smtClean="0">
                                <a:solidFill>
                                  <a:schemeClr val="accent5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100" b="0" i="1" smtClean="0">
                                <a:solidFill>
                                  <a:schemeClr val="accent5"/>
                                </a:solidFill>
                                <a:latin typeface="Cambria Math"/>
                              </a:rPr>
                              <m:t>𝑘</m:t>
                            </m:r>
                          </m:den>
                        </m:f>
                      </m:oMath>
                    </m:oMathPara>
                  </a14:m>
                  <a:endParaRPr lang="ko-KR" altLang="en-US" sz="11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5252" y="2067353"/>
                  <a:ext cx="299376" cy="41030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6011776" y="1543114"/>
                  <a:ext cx="299376" cy="4103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100" i="1" smtClean="0">
                                <a:solidFill>
                                  <a:schemeClr val="accent5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1100" b="0" i="1" smtClean="0">
                                <a:solidFill>
                                  <a:schemeClr val="accent5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100" b="0" i="1" smtClean="0">
                                <a:solidFill>
                                  <a:schemeClr val="accent5"/>
                                </a:solidFill>
                                <a:latin typeface="Cambria Math"/>
                              </a:rPr>
                              <m:t>𝑘</m:t>
                            </m:r>
                          </m:den>
                        </m:f>
                      </m:oMath>
                    </m:oMathPara>
                  </a14:m>
                  <a:endParaRPr lang="ko-KR" altLang="en-US" sz="11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1776" y="1543114"/>
                  <a:ext cx="299376" cy="41030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TextBox 49"/>
            <p:cNvSpPr txBox="1"/>
            <p:nvPr/>
          </p:nvSpPr>
          <p:spPr>
            <a:xfrm rot="20792642">
              <a:off x="6857229" y="2527777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1"/>
                  </a:solidFill>
                </a:rPr>
                <a:t>…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308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752" y="4221088"/>
            <a:ext cx="274320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E24-3F68-48DB-8975-A55814C5796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02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 and 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3. Motivation</a:t>
            </a:r>
          </a:p>
          <a:p>
            <a:pPr lvl="1"/>
            <a:r>
              <a:rPr lang="en-US" altLang="ko-KR" dirty="0" smtClean="0"/>
              <a:t>Characteristics of the links</a:t>
            </a:r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1907704" y="2174384"/>
            <a:ext cx="5328592" cy="3558872"/>
            <a:chOff x="1835696" y="2174384"/>
            <a:chExt cx="5328592" cy="3558872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835696" y="2174384"/>
              <a:ext cx="2592288" cy="50405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</a:rPr>
                <a:t>Online user network graphs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572000" y="2174384"/>
              <a:ext cx="2592288" cy="50405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</a:rPr>
                <a:t>Web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835696" y="2822456"/>
              <a:ext cx="2592288" cy="864096"/>
            </a:xfrm>
            <a:prstGeom prst="roundRect">
              <a:avLst>
                <a:gd name="adj" fmla="val 8907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2339752" y="3134932"/>
              <a:ext cx="263588" cy="26358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3707904" y="3134932"/>
              <a:ext cx="263588" cy="26358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화살표 연결선 7"/>
            <p:cNvCxnSpPr>
              <a:stCxn id="6" idx="6"/>
              <a:endCxn id="7" idx="2"/>
            </p:cNvCxnSpPr>
            <p:nvPr/>
          </p:nvCxnSpPr>
          <p:spPr>
            <a:xfrm>
              <a:off x="2603340" y="3266726"/>
              <a:ext cx="1104564" cy="0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모서리가 둥근 직사각형 13"/>
            <p:cNvSpPr/>
            <p:nvPr/>
          </p:nvSpPr>
          <p:spPr>
            <a:xfrm>
              <a:off x="4572000" y="2822456"/>
              <a:ext cx="2592288" cy="864096"/>
            </a:xfrm>
            <a:prstGeom prst="roundRect">
              <a:avLst>
                <a:gd name="adj" fmla="val 8907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5040714" y="3134932"/>
              <a:ext cx="263588" cy="26358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6444208" y="3134932"/>
              <a:ext cx="263588" cy="26358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화살표 연결선 10"/>
            <p:cNvCxnSpPr>
              <a:stCxn id="9" idx="6"/>
              <a:endCxn id="10" idx="2"/>
            </p:cNvCxnSpPr>
            <p:nvPr/>
          </p:nvCxnSpPr>
          <p:spPr>
            <a:xfrm>
              <a:off x="5304302" y="3266726"/>
              <a:ext cx="1139906" cy="0"/>
            </a:xfrm>
            <a:prstGeom prst="straightConnector1">
              <a:avLst/>
            </a:prstGeom>
            <a:ln>
              <a:prstDash val="solid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619734" y="3038480"/>
              <a:ext cx="6451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1"/>
                  </a:solidFill>
                </a:rPr>
                <a:t>weight</a:t>
              </a:r>
              <a:endParaRPr lang="ko-KR" altLang="en-US" sz="1200" dirty="0">
                <a:solidFill>
                  <a:schemeClr val="accent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1835696" y="3830568"/>
              <a:ext cx="2592288" cy="1080120"/>
            </a:xfrm>
            <a:prstGeom prst="roundRect">
              <a:avLst>
                <a:gd name="adj" fmla="val 8907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Random feedback model</a:t>
              </a:r>
            </a:p>
            <a:p>
              <a:pPr algn="just"/>
              <a:r>
                <a:rPr lang="en-US" altLang="ko-KR" sz="1100" dirty="0" smtClean="0">
                  <a:solidFill>
                    <a:schemeClr val="bg1">
                      <a:lumMod val="65000"/>
                    </a:schemeClr>
                  </a:solidFill>
                </a:rPr>
                <a:t>Choose a user for the next feedback based on the frequencies of previous feedbacks the user gave to other users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4572000" y="3830568"/>
              <a:ext cx="2592288" cy="1080120"/>
            </a:xfrm>
            <a:prstGeom prst="roundRect">
              <a:avLst>
                <a:gd name="adj" fmla="val 8907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Random walk model</a:t>
              </a:r>
            </a:p>
            <a:p>
              <a:pPr lvl="0" algn="just"/>
              <a:r>
                <a:rPr lang="en-US" altLang="ko-KR" sz="1100" dirty="0" smtClean="0">
                  <a:solidFill>
                    <a:prstClr val="white">
                      <a:lumMod val="65000"/>
                    </a:prstClr>
                  </a:solidFill>
                </a:rPr>
                <a:t>Random surfer (or a feedback giver) moves with an equal probability</a:t>
              </a:r>
              <a:endParaRPr lang="en-US" altLang="ko-KR" dirty="0" smtClean="0"/>
            </a:p>
            <a:p>
              <a:pPr lvl="0"/>
              <a:endParaRPr lang="en-US" altLang="ko-KR" sz="1100" dirty="0" smtClean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835696" y="5054704"/>
              <a:ext cx="2592288" cy="678552"/>
            </a:xfrm>
            <a:prstGeom prst="roundRect">
              <a:avLst>
                <a:gd name="adj" fmla="val 8907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Users’ interactivity </a:t>
              </a:r>
              <a:r>
                <a:rPr lang="en-US" altLang="ko-KR" sz="1600" dirty="0" err="1" smtClean="0">
                  <a:solidFill>
                    <a:schemeClr val="bg1"/>
                  </a:solidFill>
                </a:rPr>
                <a:t>aa</a:t>
              </a:r>
              <a:r>
                <a:rPr lang="en-US" altLang="ko-KR" sz="1600" dirty="0" smtClean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4572000" y="5054704"/>
              <a:ext cx="2592288" cy="678552"/>
            </a:xfrm>
            <a:prstGeom prst="roundRect">
              <a:avLst>
                <a:gd name="adj" fmla="val 8907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Users’ interactivity</a:t>
              </a:r>
              <a:r>
                <a:rPr lang="en-US" altLang="ko-KR" sz="1600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1600" dirty="0" err="1" smtClean="0">
                  <a:solidFill>
                    <a:schemeClr val="bg1"/>
                  </a:solidFill>
                </a:rPr>
                <a:t>aa</a:t>
              </a:r>
              <a:r>
                <a:rPr lang="en-US" altLang="ko-KR" sz="1600" dirty="0" smtClean="0"/>
                <a:t> </a:t>
              </a:r>
            </a:p>
          </p:txBody>
        </p:sp>
        <p:sp>
          <p:nvSpPr>
            <p:cNvPr id="19" name="포인트가 5개인 별 18"/>
            <p:cNvSpPr/>
            <p:nvPr/>
          </p:nvSpPr>
          <p:spPr>
            <a:xfrm>
              <a:off x="3851920" y="5229200"/>
              <a:ext cx="288032" cy="288032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아래쪽 화살표 19"/>
            <p:cNvSpPr/>
            <p:nvPr/>
          </p:nvSpPr>
          <p:spPr>
            <a:xfrm>
              <a:off x="6588224" y="5270728"/>
              <a:ext cx="216024" cy="288032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0E24-3F68-48DB-8975-A55814C5796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51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DB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SNU IDB Lab.</Template>
  <TotalTime>420</TotalTime>
  <Words>1534</Words>
  <Application>Microsoft Office PowerPoint</Application>
  <PresentationFormat>화면 슬라이드 쇼(4:3)</PresentationFormat>
  <Paragraphs>418</Paragraphs>
  <Slides>43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SNU IDB Lab.</vt:lpstr>
      <vt:lpstr>Impact and degree of user sociability  in social media</vt:lpstr>
      <vt:lpstr>Outline </vt:lpstr>
      <vt:lpstr>Introduction</vt:lpstr>
      <vt:lpstr>Introduction</vt:lpstr>
      <vt:lpstr>Introduction</vt:lpstr>
      <vt:lpstr>Outline </vt:lpstr>
      <vt:lpstr>Background and motivation</vt:lpstr>
      <vt:lpstr>Background and motivation</vt:lpstr>
      <vt:lpstr>Background and motivation</vt:lpstr>
      <vt:lpstr>Background and motivation</vt:lpstr>
      <vt:lpstr>Background and motivation</vt:lpstr>
      <vt:lpstr>Outline </vt:lpstr>
      <vt:lpstr>The conventional reputation rank</vt:lpstr>
      <vt:lpstr>Outline </vt:lpstr>
      <vt:lpstr>The proposed ranking schemes</vt:lpstr>
      <vt:lpstr>The proposed ranking schemes</vt:lpstr>
      <vt:lpstr>The proposed ranking schemes</vt:lpstr>
      <vt:lpstr>The proposed ranking schemes</vt:lpstr>
      <vt:lpstr>The proposed ranking schemes</vt:lpstr>
      <vt:lpstr>Outline </vt:lpstr>
      <vt:lpstr>Degree of user sociability</vt:lpstr>
      <vt:lpstr>Degree of user sociability</vt:lpstr>
      <vt:lpstr>Degree of user sociability</vt:lpstr>
      <vt:lpstr>Degree of user sociability</vt:lpstr>
      <vt:lpstr>Degree of user sociability</vt:lpstr>
      <vt:lpstr>Outline 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  <vt:lpstr>Outline </vt:lpstr>
      <vt:lpstr>Conclusion</vt:lpstr>
      <vt:lpstr>Outline </vt:lpstr>
      <vt:lpstr>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and degree of user sociability  in social media</dc:title>
  <dc:creator>Hyewon Lim</dc:creator>
  <cp:lastModifiedBy>hyewonkim</cp:lastModifiedBy>
  <cp:revision>37</cp:revision>
  <cp:lastPrinted>2012-03-22T08:06:16Z</cp:lastPrinted>
  <dcterms:created xsi:type="dcterms:W3CDTF">2012-03-22T01:33:06Z</dcterms:created>
  <dcterms:modified xsi:type="dcterms:W3CDTF">2012-03-23T04:49:01Z</dcterms:modified>
</cp:coreProperties>
</file>