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4" r:id="rId2"/>
    <p:sldId id="366" r:id="rId3"/>
    <p:sldId id="381" r:id="rId4"/>
    <p:sldId id="383" r:id="rId5"/>
    <p:sldId id="382" r:id="rId6"/>
    <p:sldId id="384" r:id="rId7"/>
    <p:sldId id="386" r:id="rId8"/>
    <p:sldId id="387" r:id="rId9"/>
    <p:sldId id="362" r:id="rId10"/>
    <p:sldId id="365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80" r:id="rId19"/>
    <p:sldId id="379" r:id="rId20"/>
    <p:sldId id="388" r:id="rId21"/>
    <p:sldId id="390" r:id="rId22"/>
    <p:sldId id="391" r:id="rId23"/>
    <p:sldId id="389" r:id="rId24"/>
  </p:sldIdLst>
  <p:sldSz cx="9144000" cy="6858000" type="screen4x3"/>
  <p:notesSz cx="6858000" cy="9144000"/>
  <p:embeddedFontLst>
    <p:embeddedFont>
      <p:font typeface="Gisha" panose="020B0502040204020203" pitchFamily="34" charset="-79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344" autoAdjust="0"/>
  </p:normalViewPr>
  <p:slideViewPr>
    <p:cSldViewPr>
      <p:cViewPr varScale="1">
        <p:scale>
          <a:sx n="58" d="100"/>
          <a:sy n="58" d="100"/>
        </p:scale>
        <p:origin x="-122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d1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color</c:v>
                </c:pt>
                <c:pt idx="1">
                  <c:v>school</c:v>
                </c:pt>
                <c:pt idx="2">
                  <c:v>fruit</c:v>
                </c:pt>
                <c:pt idx="3">
                  <c:v>company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11840"/>
        <c:axId val="83849152"/>
      </c:barChart>
      <c:catAx>
        <c:axId val="34211840"/>
        <c:scaling>
          <c:orientation val="minMax"/>
        </c:scaling>
        <c:delete val="0"/>
        <c:axPos val="b"/>
        <c:majorTickMark val="out"/>
        <c:minorTickMark val="none"/>
        <c:tickLblPos val="nextTo"/>
        <c:crossAx val="83849152"/>
        <c:crosses val="autoZero"/>
        <c:auto val="1"/>
        <c:lblAlgn val="ctr"/>
        <c:lblOffset val="100"/>
        <c:noMultiLvlLbl val="0"/>
      </c:catAx>
      <c:valAx>
        <c:axId val="8384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1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d2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color</c:v>
                </c:pt>
                <c:pt idx="1">
                  <c:v>school</c:v>
                </c:pt>
                <c:pt idx="2">
                  <c:v>fruit</c:v>
                </c:pt>
                <c:pt idx="3">
                  <c:v>company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40672"/>
        <c:axId val="83852608"/>
      </c:barChart>
      <c:catAx>
        <c:axId val="40540672"/>
        <c:scaling>
          <c:orientation val="minMax"/>
        </c:scaling>
        <c:delete val="0"/>
        <c:axPos val="b"/>
        <c:majorTickMark val="out"/>
        <c:minorTickMark val="none"/>
        <c:tickLblPos val="nextTo"/>
        <c:crossAx val="83852608"/>
        <c:crosses val="autoZero"/>
        <c:auto val="1"/>
        <c:lblAlgn val="ctr"/>
        <c:lblOffset val="100"/>
        <c:noMultiLvlLbl val="0"/>
      </c:catAx>
      <c:valAx>
        <c:axId val="83852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40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topic1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grape</c:v>
                </c:pt>
                <c:pt idx="2">
                  <c:v>MS</c:v>
                </c:pt>
                <c:pt idx="3">
                  <c:v>melon</c:v>
                </c:pt>
                <c:pt idx="4">
                  <c:v>banana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28192"/>
        <c:axId val="83845120"/>
      </c:barChart>
      <c:catAx>
        <c:axId val="49928192"/>
        <c:scaling>
          <c:orientation val="minMax"/>
        </c:scaling>
        <c:delete val="0"/>
        <c:axPos val="b"/>
        <c:majorTickMark val="out"/>
        <c:minorTickMark val="none"/>
        <c:tickLblPos val="nextTo"/>
        <c:crossAx val="83845120"/>
        <c:crosses val="autoZero"/>
        <c:auto val="1"/>
        <c:lblAlgn val="ctr"/>
        <c:lblOffset val="100"/>
        <c:noMultiLvlLbl val="0"/>
      </c:catAx>
      <c:valAx>
        <c:axId val="83845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928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topic2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grape</c:v>
                </c:pt>
                <c:pt idx="2">
                  <c:v>MS</c:v>
                </c:pt>
                <c:pt idx="3">
                  <c:v>melon</c:v>
                </c:pt>
                <c:pt idx="4">
                  <c:v>banana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678272"/>
        <c:axId val="83849728"/>
      </c:barChart>
      <c:catAx>
        <c:axId val="50678272"/>
        <c:scaling>
          <c:orientation val="minMax"/>
        </c:scaling>
        <c:delete val="0"/>
        <c:axPos val="b"/>
        <c:majorTickMark val="out"/>
        <c:minorTickMark val="none"/>
        <c:tickLblPos val="nextTo"/>
        <c:crossAx val="83849728"/>
        <c:crosses val="autoZero"/>
        <c:auto val="1"/>
        <c:lblAlgn val="ctr"/>
        <c:lblOffset val="100"/>
        <c:noMultiLvlLbl val="0"/>
      </c:catAx>
      <c:valAx>
        <c:axId val="8384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67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D. </a:t>
            </a:r>
            <a:r>
              <a:rPr lang="en-US" altLang="ko-KR" dirty="0" err="1" smtClean="0"/>
              <a:t>Blei</a:t>
            </a:r>
            <a:r>
              <a:rPr lang="en-US" altLang="ko-KR" dirty="0" smtClean="0"/>
              <a:t>, A. Ng, M. Jordan, and J. Lafferty. 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allocation. JMLR, 3:993-1022, 20003.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T. </a:t>
            </a:r>
            <a:r>
              <a:rPr lang="en-US" altLang="ko-KR" dirty="0" err="1" smtClean="0"/>
              <a:t>Minka</a:t>
            </a:r>
            <a:r>
              <a:rPr lang="en-US" altLang="ko-KR" dirty="0" smtClean="0"/>
              <a:t> and J. Lafferty. Expectation propagation for the generative aspect model. In UAI, 2002. https://research.microsoft.com/ </a:t>
            </a:r>
            <a:r>
              <a:rPr lang="en-US" altLang="ko-KR" dirty="0" err="1" smtClean="0"/>
              <a:t>minka</a:t>
            </a:r>
            <a:r>
              <a:rPr lang="en-US" altLang="ko-KR" dirty="0" smtClean="0"/>
              <a:t>/papers/aspect/minka-aspect.pdf.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T. Griffiths and M. </a:t>
            </a:r>
            <a:r>
              <a:rPr lang="en-US" altLang="ko-KR" dirty="0" err="1" smtClean="0"/>
              <a:t>Steyvers</a:t>
            </a:r>
            <a:r>
              <a:rPr lang="en-US" altLang="ko-KR" dirty="0" smtClean="0"/>
              <a:t>. Finding scientific topics. In PNAS, volume 101, pages 5228-5235, 2004.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6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http://stats.stackexchange.com/questions/37405/natural-interpretation-for-lda-hyperparameters</a:t>
            </a:r>
          </a:p>
          <a:p>
            <a:r>
              <a:rPr lang="en-US" altLang="ko-KR" dirty="0" smtClean="0"/>
              <a:t>Assume symmetric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9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http://stats.stackexchange.com/questions/37405/natural-interpretation-for-lda-hyperparameters</a:t>
            </a:r>
          </a:p>
          <a:p>
            <a:r>
              <a:rPr lang="en-US" altLang="ko-KR" dirty="0" smtClean="0"/>
              <a:t>Assume symmetric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9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Girolami</a:t>
            </a:r>
            <a:r>
              <a:rPr lang="en-US" altLang="ko-KR" dirty="0" smtClean="0"/>
              <a:t>, Mark; </a:t>
            </a:r>
            <a:r>
              <a:rPr lang="en-US" altLang="ko-KR" dirty="0" err="1" smtClean="0"/>
              <a:t>Kaban</a:t>
            </a:r>
            <a:r>
              <a:rPr lang="en-US" altLang="ko-KR" dirty="0" smtClean="0"/>
              <a:t>, A. (2003). On an Equivalence between PLSI and LDA. Proceedings of SIGIR 2003. New York: Association for Computing Machinery.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497484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7253868" cy="20415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92088"/>
          </a:xfrm>
        </p:spPr>
        <p:txBody>
          <a:bodyPr>
            <a:normAutofit/>
          </a:bodyPr>
          <a:lstStyle>
            <a:lvl1pPr algn="l">
              <a:defRPr sz="3000" b="1" cap="small" baseline="0">
                <a:solidFill>
                  <a:schemeClr val="tx1"/>
                </a:solidFill>
                <a:effectLst/>
                <a:latin typeface="Gisha" pitchFamily="34" charset="-79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Tx/>
              <a:buBlip>
                <a:blip r:embed="rId2"/>
              </a:buBlip>
              <a:defRPr sz="1800" baseline="0">
                <a:latin typeface="Open Sans" pitchFamily="34" charset="0"/>
              </a:defRPr>
            </a:lvl1pPr>
            <a:lvl2pPr marL="742950" indent="-285750">
              <a:buClr>
                <a:srgbClr val="002060"/>
              </a:buClr>
              <a:buFont typeface="Open Sans" pitchFamily="34" charset="0"/>
              <a:buChar char="–"/>
              <a:defRPr sz="1600" baseline="0">
                <a:latin typeface="Open Sans" pitchFamily="34" charset="0"/>
              </a:defRPr>
            </a:lvl2pPr>
            <a:lvl3pPr marL="1143000" indent="-228600">
              <a:buClr>
                <a:srgbClr val="C00000"/>
              </a:buClr>
              <a:buFontTx/>
              <a:buBlip>
                <a:blip r:embed="rId2"/>
              </a:buBlip>
              <a:defRPr sz="1400" baseline="0">
                <a:latin typeface="Open Sans" pitchFamily="34" charset="0"/>
              </a:defRPr>
            </a:lvl3pPr>
            <a:lvl4pPr marL="1600200" indent="-228600">
              <a:buClr>
                <a:srgbClr val="C00000"/>
              </a:buClr>
              <a:buFontTx/>
              <a:buBlip>
                <a:blip r:embed="rId2"/>
              </a:buBlip>
              <a:defRPr sz="1200" baseline="0">
                <a:latin typeface="Open Sans" pitchFamily="34" charset="0"/>
              </a:defRPr>
            </a:lvl4pPr>
            <a:lvl5pPr marL="2057400" indent="-228600">
              <a:buClr>
                <a:srgbClr val="C00000"/>
              </a:buClr>
              <a:buFontTx/>
              <a:buBlip>
                <a:blip r:embed="rId2"/>
              </a:buBlip>
              <a:defRPr sz="1200" baseline="0">
                <a:latin typeface="Open Sans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6576643"/>
            <a:ext cx="9144000" cy="24622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fld id="{A446ACE9-6805-41E3-8C4E-7096CD0B5227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sha" pitchFamily="34" charset="-79"/>
                <a:cs typeface="Gisha" pitchFamily="34" charset="-79"/>
              </a:rPr>
              <a:pPr algn="ctr"/>
              <a:t>‹#›</a:t>
            </a:fld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sha" pitchFamily="34" charset="-79"/>
                <a:cs typeface="Gisha" pitchFamily="34" charset="-79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sha" pitchFamily="34" charset="-79"/>
                <a:ea typeface="Verdana" pitchFamily="34" charset="0"/>
                <a:cs typeface="Gisha" pitchFamily="34" charset="-79"/>
              </a:rPr>
              <a:t>/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sha" pitchFamily="34" charset="-79"/>
                <a:ea typeface="Verdana" pitchFamily="34" charset="0"/>
                <a:cs typeface="Gisha" pitchFamily="34" charset="-79"/>
              </a:rPr>
              <a:t>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6" name="Picture 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59" y="0"/>
            <a:ext cx="360000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LDA (Latent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</a:t>
            </a:r>
            <a:r>
              <a:rPr lang="en-US" altLang="ko-KR" dirty="0" smtClean="0"/>
              <a:t>Allocation</a:t>
            </a:r>
            <a:r>
              <a:rPr lang="en-US" altLang="ko-KR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Yi Wang, Distributed Gibbs Sampling of Latent Topic Models: The Gritty Details, </a:t>
            </a:r>
            <a:r>
              <a:rPr lang="en-US" altLang="ko-KR" sz="1300" dirty="0" smtClean="0"/>
              <a:t>2008.</a:t>
            </a:r>
          </a:p>
          <a:p>
            <a:r>
              <a:rPr lang="en-US" altLang="ko-KR" sz="1300" dirty="0"/>
              <a:t>T. Griffiths and M. </a:t>
            </a:r>
            <a:r>
              <a:rPr lang="en-US" altLang="ko-KR" sz="1300" dirty="0" err="1"/>
              <a:t>Steyvers</a:t>
            </a:r>
            <a:r>
              <a:rPr lang="en-US" altLang="ko-KR" sz="1300" dirty="0"/>
              <a:t>. Finding scientific topics. In PNAS, volume 101, </a:t>
            </a:r>
            <a:r>
              <a:rPr lang="en-US" altLang="ko-KR" sz="1300" dirty="0" smtClean="0"/>
              <a:t>2004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D. </a:t>
            </a:r>
            <a:r>
              <a:rPr lang="en-US" altLang="ko-KR" sz="1300" dirty="0" err="1"/>
              <a:t>Blei</a:t>
            </a:r>
            <a:r>
              <a:rPr lang="en-US" altLang="ko-KR" sz="1300" dirty="0"/>
              <a:t>, A. Ng, M. Jordan, and J. Lafferty. Latent </a:t>
            </a:r>
            <a:r>
              <a:rPr lang="en-US" altLang="ko-KR" sz="1300" dirty="0" err="1"/>
              <a:t>dirichlet</a:t>
            </a:r>
            <a:r>
              <a:rPr lang="en-US" altLang="ko-KR" sz="1300" dirty="0"/>
              <a:t> allocation. JMLR, </a:t>
            </a:r>
            <a:r>
              <a:rPr lang="en-US" altLang="ko-KR" sz="1300" dirty="0" smtClean="0"/>
              <a:t>2003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T. </a:t>
            </a:r>
            <a:r>
              <a:rPr lang="en-US" altLang="ko-KR" sz="1300" dirty="0" err="1"/>
              <a:t>Minka</a:t>
            </a:r>
            <a:r>
              <a:rPr lang="en-US" altLang="ko-KR" sz="1300" dirty="0"/>
              <a:t> and J. Lafferty. Expectation propagation for the generative aspect </a:t>
            </a:r>
            <a:r>
              <a:rPr lang="en-US" altLang="ko-KR" sz="1300" dirty="0" smtClean="0"/>
              <a:t>model, 2002.</a:t>
            </a:r>
          </a:p>
          <a:p>
            <a:endParaRPr lang="en-US" altLang="ko-KR" i="1" dirty="0"/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Hee</a:t>
            </a:r>
            <a:r>
              <a:rPr lang="en-US" altLang="ko-KR" sz="1200" dirty="0" smtClean="0">
                <a:solidFill>
                  <a:schemeClr val="tx1"/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-Gook Jun</a:t>
            </a:r>
            <a:endParaRPr lang="en-US" altLang="ko-KR" sz="1200" dirty="0">
              <a:solidFill>
                <a:schemeClr val="tx1"/>
              </a:solidFill>
              <a:latin typeface="Calibri" pitchFamily="34" charset="0"/>
              <a:ea typeface="Open Sans" panose="020B0606030504020204" pitchFamily="34" charset="0"/>
              <a:cs typeface="Calibri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Apr 28, </a:t>
            </a:r>
            <a:r>
              <a:rPr lang="en-US" altLang="ko-KR" sz="1200" dirty="0">
                <a:solidFill>
                  <a:schemeClr val="tx1"/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2015</a:t>
            </a:r>
            <a:endParaRPr lang="ko-KR" alt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and Multinomial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Posterior = Likelihood x Conjugate prior</a:t>
                </a:r>
              </a:p>
              <a:p>
                <a:endParaRPr lang="en-US" altLang="ko-KR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altLang="ko-KR" sz="16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6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sz="16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𝑝</m:t>
                      </m:r>
                      <m:r>
                        <a:rPr lang="en-US" altLang="ko-KR" sz="1600" i="1">
                          <a:latin typeface="Cambria Math"/>
                        </a:rPr>
                        <m:t>(</m:t>
                      </m:r>
                      <m:r>
                        <a:rPr lang="en-US" altLang="ko-KR" sz="1600" i="1">
                          <a:latin typeface="Cambria Math"/>
                        </a:rPr>
                        <m:t>𝑥</m:t>
                      </m:r>
                      <m:r>
                        <a:rPr lang="en-US" altLang="ko-KR" sz="1600" i="1">
                          <a:latin typeface="Cambria Math"/>
                        </a:rPr>
                        <m:t>|</m:t>
                      </m:r>
                      <m:r>
                        <a:rPr lang="ko-KR" altLang="en-US" sz="1600" i="1">
                          <a:latin typeface="Cambria Math"/>
                        </a:rPr>
                        <m:t>𝜃</m:t>
                      </m:r>
                      <m:r>
                        <a:rPr lang="en-US" altLang="ko-KR" sz="1600" i="1">
                          <a:latin typeface="Cambria Math"/>
                        </a:rPr>
                        <m:t>)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ko-KR" altLang="en-US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ko-KR" sz="16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6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1600" i="1" dirty="0">
                                  <a:latin typeface="Cambria Math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ko-KR" sz="16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600" i="1" dirty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 dirty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 dirty="0">
                                      <a:latin typeface="Cambria Math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sz="16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 dirty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ko-KR" sz="1600" i="1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6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Sum of probability is 1</a:t>
                </a:r>
              </a:p>
              <a:p>
                <a:endParaRPr lang="en-US" altLang="ko-KR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6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ko-KR" altLang="en-US" sz="16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sz="16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ko-KR" alt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 marL="0" indent="0">
                  <a:buNone/>
                </a:pPr>
                <a:endParaRPr lang="en-US" altLang="ko-KR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ko-KR" alt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 marL="0" indent="0">
                  <a:buNone/>
                </a:pPr>
                <a:endParaRPr lang="en-US" altLang="ko-KR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6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6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𝑑</m:t>
                      </m:r>
                      <m:r>
                        <a:rPr lang="ko-KR" altLang="en-US" sz="1600" i="1">
                          <a:latin typeface="Cambria Math"/>
                        </a:rPr>
                        <m:t>𝜃</m:t>
                      </m:r>
                      <m:r>
                        <a:rPr lang="en-US" altLang="ko-KR" sz="16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𝐵𝑒𝑡𝑎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𝑥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+</m:t>
                      </m:r>
                      <m:r>
                        <a:rPr lang="ko-KR" altLang="en-US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Joint Distribution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sz="14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1400" i="1" dirty="0" smtClean="0">
                          <a:latin typeface="Cambria Math"/>
                        </a:rPr>
                        <m:t>𝐴</m:t>
                      </m:r>
                      <m:r>
                        <a:rPr lang="en-US" altLang="ko-KR" sz="140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sz="1400" i="1" dirty="0" smtClean="0">
                          <a:latin typeface="Cambria Math"/>
                        </a:rPr>
                        <m:t>𝐶</m:t>
                      </m:r>
                      <m:r>
                        <a:rPr lang="en-US" altLang="ko-KR" sz="1400" i="1" dirty="0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dirty="0" smtClean="0">
                              <a:latin typeface="Cambria Math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𝐴𝐵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14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 dirty="0">
                              <a:latin typeface="Cambria Math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sz="1400" i="1" dirty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1400" b="0" i="0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0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ko-KR" sz="1400" b="0" i="1" smtClean="0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 b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ko-KR" sz="1400" b="0" smtClean="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altLang="ko-KR" sz="1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Φ</m:t>
                      </m:r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 ~Dirichlet(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/>
                        <a:ea typeface="Cambria Math" pitchFamily="18" charset="0"/>
                      </a:rPr>
                      <m:t>β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i="1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altLang="ko-KR" sz="1400" i="1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1400" i="1">
                              <a:latin typeface="Cambria Math" pitchFamily="18" charset="0"/>
                              <a:ea typeface="Cambria Math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/>
                              <a:ea typeface="Cambria Math"/>
                            </a:rPr>
                            <m:t>β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𝑉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 pitchFamily="18" charset="0"/>
                  </a:rPr>
                  <a:t>W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𝑉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b="0" dirty="0" smtClean="0">
                  <a:latin typeface="Cambria Math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6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Joint Distribution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dirty="0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1400" b="0" i="0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0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ko-KR" sz="1400" b="0" i="1" smtClean="0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 b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ko-KR" sz="1400" b="0" smtClean="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altLang="ko-KR" sz="1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𝐵𝑒𝑡𝑎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 i="1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altLang="ko-KR" sz="1400">
                                                  <a:latin typeface="Cambria Math" pitchFamily="18" charset="0"/>
                                                  <a:ea typeface="Cambria Math" pitchFamily="18" charset="0"/>
                                                </a:rPr>
                                                <m:t>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 i="1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                     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𝐵𝑒𝑡𝑎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altLang="ko-KR" sz="1400" i="1">
                                                  <a:latin typeface="Cambria Math" pitchFamily="18" charset="0"/>
                                                  <a:ea typeface="Cambria Math" pitchFamily="18" charset="0"/>
                                                </a:rPr>
                                                <m:t>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>
                                                      <a:latin typeface="Cambria Math" pitchFamily="18" charset="0"/>
                                                      <a:ea typeface="Cambria Math" pitchFamily="18" charset="0"/>
                                                    </a:rPr>
                                                    <m:t>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𝐵𝑒𝑡𝑎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altLang="ko-KR" sz="1400" i="1">
                                                  <a:latin typeface="Cambria Math" pitchFamily="18" charset="0"/>
                                                  <a:ea typeface="Cambria Math" pitchFamily="18" charset="0"/>
                                                </a:rPr>
                                                <m:t>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>
                                                      <a:latin typeface="Cambria Math" pitchFamily="18" charset="0"/>
                                                      <a:ea typeface="Cambria Math" pitchFamily="18" charset="0"/>
                                                    </a:rPr>
                                                    <m:t>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                     </m:t>
                      </m:r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281130" y="3635871"/>
                <a:ext cx="2282356" cy="591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1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sz="11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𝑑</m:t>
                      </m:r>
                      <m:r>
                        <a:rPr lang="ko-KR" altLang="en-US" sz="1100" i="1">
                          <a:latin typeface="Cambria Math"/>
                        </a:rPr>
                        <m:t>𝜃</m:t>
                      </m:r>
                      <m:r>
                        <a:rPr lang="en-US" altLang="ko-KR" sz="11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𝐵𝑒𝑡𝑎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𝑥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+</m:t>
                      </m:r>
                      <m:r>
                        <a:rPr lang="ko-KR" altLang="en-US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30" y="3635871"/>
                <a:ext cx="2282356" cy="591252"/>
              </a:xfrm>
              <a:prstGeom prst="rect">
                <a:avLst/>
              </a:prstGeom>
              <a:blipFill rotWithShape="1">
                <a:blip r:embed="rId3"/>
                <a:stretch>
                  <a:fillRect l="-20533" t="-100000" b="-154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0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Joint Distribution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1400" dirty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400" dirty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Θ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ko-KR" sz="1400" i="1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a:rPr lang="ko-KR" altLang="en-US" sz="1400" i="1"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~Dirichlet(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i="1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a:rPr lang="ko-KR" altLang="en-US" sz="1400" i="1"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1400" i="1">
                              <a:latin typeface="Cambria Math" pitchFamily="18" charset="0"/>
                              <a:ea typeface="Cambria Math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l-GR" sz="1400" i="1" smtClean="0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l-GR" sz="140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l-GR" sz="140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 smtClean="0">
                    <a:latin typeface="Cambria Math" pitchFamily="18" charset="0"/>
                  </a:rPr>
                  <a:t>Z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/>
                      </a:rPr>
                      <m:t>θ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/>
                            </a:rPr>
                            <m:t>𝑍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 smtClean="0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l-GR" sz="140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altLang="ko-KR" sz="140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400" b="0" dirty="0" smtClean="0">
                  <a:latin typeface="Cambria Math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altLang="ko-KR" sz="1400"/>
                            <m:t> 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8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Joint Distribution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i="1" dirty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4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1400" dirty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 dirty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sz="1400" dirty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Θ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ko-KR" sz="1400" i="1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|</m:t>
                      </m:r>
                      <m:r>
                        <a:rPr lang="ko-KR" altLang="en-US" sz="1400" i="1"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𝐵𝑒𝑡𝑎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l-G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altLang="ko-KR" sz="1400">
                                                  <a:latin typeface="Cambria Math" pitchFamily="18" charset="0"/>
                                                  <a:ea typeface="Cambria Math" pitchFamily="18" charset="0"/>
                                                </a:rPr>
                                                <m:t>Ω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altLang="ko-KR" sz="1400"/>
                                                <m:t>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ko-KR" altLang="el-G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                     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𝐵𝑒𝑡𝑎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l-G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>
                                                      <a:latin typeface="Cambria Math" pitchFamily="18" charset="0"/>
                                                      <a:ea typeface="Cambria Math" pitchFamily="18" charset="0"/>
                                                    </a:rPr>
                                                    <m:t>Ω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/>
                                                    <m:t>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ko-KR" altLang="el-G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𝐵𝑒𝑡𝑎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l-G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>
                                                      <a:latin typeface="Cambria Math" pitchFamily="18" charset="0"/>
                                                      <a:ea typeface="Cambria Math" pitchFamily="18" charset="0"/>
                                                    </a:rPr>
                                                    <m:t>Ω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l-GR" altLang="ko-KR" sz="1400"/>
                                                    <m:t>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ko-KR" altLang="el-GR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                     </m:t>
                      </m:r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40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281130" y="3635871"/>
                <a:ext cx="2282356" cy="591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sz="11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100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sz="11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𝑑</m:t>
                      </m:r>
                      <m:r>
                        <a:rPr lang="ko-KR" altLang="en-US" sz="1100" i="1">
                          <a:latin typeface="Cambria Math"/>
                        </a:rPr>
                        <m:t>𝜃</m:t>
                      </m:r>
                      <m:r>
                        <a:rPr lang="en-US" altLang="ko-KR" sz="11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𝐵𝑒𝑡𝑎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𝑥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+</m:t>
                      </m:r>
                      <m:r>
                        <a:rPr lang="ko-KR" altLang="en-US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sz="1100" i="1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30" y="3635871"/>
                <a:ext cx="2282356" cy="591252"/>
              </a:xfrm>
              <a:prstGeom prst="rect">
                <a:avLst/>
              </a:prstGeom>
              <a:blipFill rotWithShape="1">
                <a:blip r:embed="rId3"/>
                <a:stretch>
                  <a:fillRect l="-20533" t="-100000" b="-154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Joint Distribution of 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40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40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Gibbs Updating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:endParaRPr lang="en-US" altLang="ko-KR" sz="1400" b="0" i="1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</m:e>
                      <m:e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</m:e>
                      <m:e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</m:e>
                      <m:e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Cambria Math" pitchFamily="18" charset="0"/>
                    <a:ea typeface="Cambria Math" pitchFamily="18" charset="0"/>
                  </a:rPr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</m:e>
                      <m:e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  <m:r>
                      <a:rPr lang="ko-KR" altLang="en-US" sz="1400" i="1" smtClean="0">
                        <a:latin typeface="Cambria Math"/>
                        <a:ea typeface="Cambria Math" pitchFamily="18" charset="0"/>
                      </a:rPr>
                      <m:t>∝</m:t>
                    </m:r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0070C0"/>
                        </a:solidFill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  <m:e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=k</a:t>
                </a:r>
                <a:endParaRPr lang="en-US" altLang="ko-KR" sz="14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40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Gibbs Updating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          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ko-KR" sz="1400" b="0" dirty="0" smtClean="0">
                  <a:latin typeface="Cambria Math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          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ψ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+1   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ψ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                             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+1   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𝑖𝑓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𝑎𝑛𝑑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l-GR" altLang="ko-KR" sz="140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l-GR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Gibbs Updating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𝑊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r>
                          <a:rPr lang="ko-KR" altLang="en-US" sz="1400" i="1">
                            <a:latin typeface="Cambria Math"/>
                            <a:ea typeface="Cambria Math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 pitchFamily="18" charset="0"/>
                              </a:rPr>
                              <m:t>𝑍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,</m:t>
                            </m:r>
                            <m:r>
                              <a:rPr lang="ko-KR" altLang="en-US" sz="1400" i="1">
                                <a:latin typeface="Cambria Math"/>
                                <a:ea typeface="Cambria Math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 i="1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 i="1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∏"/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𝐷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altLang="ko-KR" sz="140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i="1">
                                    <a:latin typeface="Cambria Math"/>
                                    <a:ea typeface="Cambria Math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a:rPr lang="ko-KR" altLang="en-US" sz="1400" i="1">
                                    <a:latin typeface="Cambria Math"/>
                                    <a:ea typeface="Cambria Math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ψ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 i="1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 i="1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∏"/>
                            <m:ctrlP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 pitchFamily="18" charset="0"/>
                              </a:rPr>
                              <m:t>𝐷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ko-KR" sz="140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i="1">
                                    <a:latin typeface="Cambria Math"/>
                                    <a:ea typeface="Cambria Math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(</m:t>
                                </m:r>
                                <m:r>
                                  <a:rPr lang="ko-KR" altLang="en-US" sz="1400" i="1">
                                    <a:latin typeface="Cambria Math"/>
                                    <a:ea typeface="Cambria Math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ea typeface="Cambria Math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/>
                              <a:ea typeface="Cambria Math"/>
                            </a:rPr>
                            <m:t>β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/>
                              <a:ea typeface="Cambria Math"/>
                            </a:rPr>
                            <m:t>β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Ω</m:t>
                              </m:r>
                              <m:r>
                                <m:rPr>
                                  <m:nor/>
                                </m:rPr>
                                <a:rPr lang="el-GR" altLang="ko-KR" sz="1400"/>
                                <m:t>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Γ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Γ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Γ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Γ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4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Gibbs Updating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ko-KR" sz="140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Γ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ko-KR" sz="140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1400">
                          <a:latin typeface="Cambria Math" pitchFamily="18" charset="0"/>
                          <a:ea typeface="Cambria Math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)=(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itchFamily="18" charset="0"/>
                          <a:ea typeface="Cambria Math" pitchFamily="18" charset="0"/>
                        </a:rPr>
                        <m:t>−1)!</m:t>
                      </m:r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 smtClean="0">
                    <a:latin typeface="Cambria Math" pitchFamily="18" charset="0"/>
                  </a:rPr>
                  <a:t>in practice (remove independent factors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Cambria Math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>
                              <a:latin typeface="Cambria Math" pitchFamily="18" charset="0"/>
                              <a:ea typeface="Cambria Math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  <a:ea typeface="Cambria Math"/>
                        </a:rPr>
                        <m:t>−1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 smtClean="0">
                    <a:latin typeface="Cambria Math" pitchFamily="18" charset="0"/>
                  </a:rPr>
                  <a:t>Parameter estimation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 i="1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/>
                                  <a:ea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/>
                                      <a:ea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400">
                                  <a:latin typeface="Cambria Math" pitchFamily="18" charset="0"/>
                                  <a:ea typeface="Cambria Math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sz="140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mbria Math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9" t="-558" b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LDA Computation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Limitation: 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 Problem</a:t>
            </a:r>
          </a:p>
          <a:p>
            <a:pPr lvl="1"/>
            <a:r>
              <a:rPr lang="en-US" altLang="ko-KR" dirty="0" smtClean="0"/>
              <a:t>EM with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</a:p>
          <a:p>
            <a:pPr lvl="1"/>
            <a:r>
              <a:rPr lang="en-US" altLang="ko-KR" dirty="0" smtClean="0"/>
              <a:t>EM with expectation propagation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Gibbs sampling</a:t>
            </a:r>
          </a:p>
          <a:p>
            <a:pPr lvl="1"/>
            <a:r>
              <a:rPr lang="en-US" altLang="ko-KR" dirty="0" smtClean="0"/>
              <a:t>Tolerant to local optima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2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of the Gibbs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330380"/>
            <a:ext cx="1965482" cy="49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30924"/>
            <a:ext cx="2090054" cy="47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349740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Iteration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11490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log P(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w|z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69392" y="6069591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latin typeface="Cambria Math" pitchFamily="18" charset="0"/>
                              <a:ea typeface="Cambria Math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392" y="6069591"/>
                <a:ext cx="56464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en-US" altLang="ko-KR" dirty="0" err="1" smtClean="0"/>
              <a:t>Hyperparameters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alpha value</a:t>
            </a:r>
          </a:p>
          <a:p>
            <a:pPr lvl="1"/>
            <a:r>
              <a:rPr lang="en-US" altLang="ko-KR" dirty="0" smtClean="0"/>
              <a:t>Each document contain most of the topics</a:t>
            </a:r>
          </a:p>
          <a:p>
            <a:pPr lvl="1"/>
            <a:r>
              <a:rPr lang="en-US" altLang="ko-KR" dirty="0" smtClean="0"/>
              <a:t>uncertain prior belief (uniform distribution)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Low alpha value</a:t>
            </a:r>
          </a:p>
          <a:p>
            <a:pPr lvl="1"/>
            <a:r>
              <a:rPr lang="en-US" altLang="ko-KR" dirty="0" smtClean="0"/>
              <a:t>Each document contain a few (even only one) topics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4701505"/>
            <a:ext cx="3528392" cy="11521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410742" y="4989537"/>
            <a:ext cx="2177481" cy="7200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4771392" y="5180003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06591" y="5180003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43414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8368" y="4701505"/>
            <a:ext cx="63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Word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619672" y="5925640"/>
                <a:ext cx="13571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40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</m:oMath>
                </a14:m>
                <a:r>
                  <a:rPr lang="en-US" altLang="ko-KR" sz="1400" dirty="0">
                    <a:latin typeface="Cambria Math" pitchFamily="18" charset="0"/>
                  </a:rPr>
                  <a:t>~Dirichlet(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  <a:ea typeface="Cambria Math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925640"/>
                <a:ext cx="1357103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3922" r="-450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203848" y="5925641"/>
                <a:ext cx="16690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 dirty="0">
                    <a:latin typeface="Cambria Math" pitchFamily="18" charset="0"/>
                  </a:rPr>
                  <a:t>Z </a:t>
                </a:r>
                <a:r>
                  <a:rPr lang="en-US" altLang="ko-KR" sz="1400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400">
                        <a:latin typeface="Cambria Math"/>
                      </a:rPr>
                      <m:t>θ</m:t>
                    </m:r>
                    <m:r>
                      <a:rPr lang="en-US" altLang="ko-KR" sz="140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25641"/>
                <a:ext cx="166904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99" t="-3922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/>
          <p:cNvSpPr/>
          <p:nvPr/>
        </p:nvSpPr>
        <p:spPr>
          <a:xfrm>
            <a:off x="2459696" y="5180003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𝛼</a:t>
            </a:r>
          </a:p>
        </p:txBody>
      </p:sp>
      <p:sp>
        <p:nvSpPr>
          <p:cNvPr id="15" name="타원 14"/>
          <p:cNvSpPr/>
          <p:nvPr/>
        </p:nvSpPr>
        <p:spPr>
          <a:xfrm>
            <a:off x="3664497" y="5180003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>
                <a:solidFill>
                  <a:schemeClr val="tx1"/>
                </a:solidFill>
              </a:rPr>
              <a:t>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6"/>
            <a:endCxn id="15" idx="2"/>
          </p:cNvCxnSpPr>
          <p:nvPr/>
        </p:nvCxnSpPr>
        <p:spPr>
          <a:xfrm>
            <a:off x="2845294" y="5372802"/>
            <a:ext cx="819203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6"/>
            <a:endCxn id="6" idx="2"/>
          </p:cNvCxnSpPr>
          <p:nvPr/>
        </p:nvCxnSpPr>
        <p:spPr>
          <a:xfrm>
            <a:off x="4050095" y="5372802"/>
            <a:ext cx="721297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6"/>
            <a:endCxn id="7" idx="2"/>
          </p:cNvCxnSpPr>
          <p:nvPr/>
        </p:nvCxnSpPr>
        <p:spPr>
          <a:xfrm>
            <a:off x="5156990" y="5372802"/>
            <a:ext cx="749601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632202" y="980728"/>
            <a:ext cx="1784252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32735" y="2069212"/>
            <a:ext cx="16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Topics per Document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857751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01767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76154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289799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33815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77831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21847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853646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009879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53895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731940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297911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32202" y="2708920"/>
            <a:ext cx="1784252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7092280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80312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668344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09879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76256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297911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32735" y="3789040"/>
            <a:ext cx="16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Topics per Document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beta value</a:t>
            </a:r>
          </a:p>
          <a:p>
            <a:pPr lvl="1"/>
            <a:r>
              <a:rPr lang="en-US" altLang="ko-KR" dirty="0" smtClean="0"/>
              <a:t>Each topic contain most of the words</a:t>
            </a:r>
          </a:p>
          <a:p>
            <a:pPr lvl="1"/>
            <a:r>
              <a:rPr lang="en-US" altLang="ko-KR" dirty="0"/>
              <a:t>uncertain prior belief (uniform distribution)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Low beta value</a:t>
            </a:r>
          </a:p>
          <a:p>
            <a:pPr lvl="1"/>
            <a:r>
              <a:rPr lang="en-US" altLang="ko-KR" dirty="0" smtClean="0"/>
              <a:t>Each document contain a specific word mix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416730" y="4735458"/>
            <a:ext cx="1447789" cy="58938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en-US" altLang="ko-KR" dirty="0" err="1" smtClean="0"/>
              <a:t>Hyperparameters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5407889"/>
            <a:ext cx="3528392" cy="11521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3546646" y="5695921"/>
            <a:ext cx="2177481" cy="7200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5042495" y="5886387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504784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7839" y="5425017"/>
            <a:ext cx="63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Word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23201" y="4855050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>
                <a:solidFill>
                  <a:schemeClr val="tx1"/>
                </a:solidFill>
              </a:rPr>
              <a:t>β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42495" y="4855050"/>
            <a:ext cx="385598" cy="3855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>
                <a:solidFill>
                  <a:schemeClr val="tx1"/>
                </a:solidFill>
              </a:rPr>
              <a:t>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6"/>
            <a:endCxn id="15" idx="2"/>
          </p:cNvCxnSpPr>
          <p:nvPr/>
        </p:nvCxnSpPr>
        <p:spPr>
          <a:xfrm>
            <a:off x="4008799" y="5047849"/>
            <a:ext cx="1033696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7" idx="0"/>
          </p:cNvCxnSpPr>
          <p:nvPr/>
        </p:nvCxnSpPr>
        <p:spPr>
          <a:xfrm>
            <a:off x="5235294" y="5240648"/>
            <a:ext cx="0" cy="645739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632202" y="980728"/>
            <a:ext cx="1784252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76256" y="2069212"/>
            <a:ext cx="1277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Words per Topic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857751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01767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76154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289799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33815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77831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21847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853646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009879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53895" y="177281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731940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297911" y="1880828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32202" y="2708920"/>
            <a:ext cx="1784252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883110" y="3797404"/>
            <a:ext cx="135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alibri" pitchFamily="34" charset="0"/>
                <a:cs typeface="Calibri" pitchFamily="34" charset="0"/>
              </a:rPr>
              <a:t>Words per Topic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092280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80312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668344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09879" y="350100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76256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297911" y="3609020"/>
            <a:ext cx="0" cy="180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9283" y="4437112"/>
            <a:ext cx="67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Topic</a:t>
            </a:r>
            <a:endParaRPr lang="ko-KR" altLang="en-US" sz="12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676841" y="4179178"/>
                <a:ext cx="14077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400" i="1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</m:oMath>
                </a14:m>
                <a:r>
                  <a:rPr lang="en-US" altLang="ko-KR" sz="1400" dirty="0">
                    <a:latin typeface="Cambria Math" pitchFamily="18" charset="0"/>
                  </a:rPr>
                  <a:t> ~Dirichlet(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400">
                        <a:latin typeface="Cambria Math"/>
                        <a:ea typeface="Cambria Math" pitchFamily="18" charset="0"/>
                      </a:rPr>
                      <m:t>β</m:t>
                    </m:r>
                  </m:oMath>
                </a14:m>
                <a:r>
                  <a:rPr lang="en-US" altLang="ko-KR" sz="1400" dirty="0">
                    <a:latin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41" y="4179178"/>
                <a:ext cx="1407758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4000" r="-866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4288095" y="4178493"/>
                <a:ext cx="17812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 dirty="0">
                    <a:latin typeface="Cambria Math" pitchFamily="18" charset="0"/>
                  </a:rPr>
                  <a:t>W </a:t>
                </a:r>
                <a:r>
                  <a:rPr lang="en-US" altLang="ko-KR" sz="1400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400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  <m:r>
                      <a:rPr lang="en-US" altLang="ko-KR" sz="140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95" y="4178493"/>
                <a:ext cx="178125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83" t="-3922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Equivalence between PLSI and LDA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LDA</a:t>
            </a:r>
          </a:p>
          <a:p>
            <a:pPr lvl="1"/>
            <a:r>
              <a:rPr lang="en-US" altLang="ko-KR" dirty="0" smtClean="0"/>
              <a:t>topic distribution has a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prior</a:t>
            </a:r>
          </a:p>
          <a:p>
            <a:endParaRPr lang="en-US" altLang="ko-KR" dirty="0"/>
          </a:p>
          <a:p>
            <a:r>
              <a:rPr lang="en-US" altLang="ko-KR" dirty="0" smtClean="0"/>
              <a:t>PLSA</a:t>
            </a:r>
          </a:p>
          <a:p>
            <a:pPr lvl="1"/>
            <a:r>
              <a:rPr lang="en-US" altLang="ko-KR" dirty="0" smtClean="0"/>
              <a:t>Equivalent to the LDA under a uniform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prior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LDA: Finding 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 ={d1, d2, d3}</a:t>
            </a:r>
          </a:p>
          <a:p>
            <a:r>
              <a:rPr lang="en-US" altLang="ko-KR" dirty="0" smtClean="0"/>
              <a:t>topic = {color, school, fruit, company}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4522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red blue apple</a:t>
            </a:r>
          </a:p>
          <a:p>
            <a:r>
              <a:rPr lang="en-US" altLang="ko-KR" sz="1400" dirty="0" smtClean="0"/>
              <a:t>book study black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83868" y="263452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grape melon apple</a:t>
            </a:r>
          </a:p>
          <a:p>
            <a:r>
              <a:rPr lang="en-US" altLang="ko-KR" sz="1400" dirty="0" smtClean="0"/>
              <a:t>MS math black white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263452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EA GE apple</a:t>
            </a:r>
          </a:p>
          <a:p>
            <a:r>
              <a:rPr lang="en-US" altLang="ko-KR" sz="1400" dirty="0" smtClean="0"/>
              <a:t>MS science pink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2429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en-US" altLang="ko-KR" sz="1400" dirty="0" err="1" smtClean="0"/>
              <a:t>color</a:t>
            </a:r>
            <a:r>
              <a:rPr lang="en-US" altLang="ko-KR" sz="1400" dirty="0" smtClean="0"/>
              <a:t> fruit</a:t>
            </a:r>
          </a:p>
          <a:p>
            <a:r>
              <a:rPr lang="en-US" altLang="ko-KR" sz="1400" dirty="0"/>
              <a:t>school </a:t>
            </a:r>
            <a:r>
              <a:rPr lang="en-US" altLang="ko-KR" sz="1400" dirty="0" err="1" smtClean="0"/>
              <a:t>school</a:t>
            </a:r>
            <a:r>
              <a:rPr lang="en-US" altLang="ko-KR" sz="1400" dirty="0" smtClean="0"/>
              <a:t> color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83868" y="4502429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fruit </a:t>
            </a:r>
            <a:r>
              <a:rPr lang="en-US" altLang="ko-KR" sz="1400" dirty="0" err="1" smtClean="0"/>
              <a:t>fruit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fruit</a:t>
            </a:r>
            <a:endParaRPr lang="en-US" altLang="ko-KR" sz="1400" dirty="0" smtClean="0"/>
          </a:p>
          <a:p>
            <a:r>
              <a:rPr lang="en-US" altLang="ko-KR" sz="1400" dirty="0" smtClean="0"/>
              <a:t>company school color </a:t>
            </a:r>
            <a:r>
              <a:rPr lang="en-US" altLang="ko-KR" sz="1400" dirty="0" err="1" smtClean="0"/>
              <a:t>color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502429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company </a:t>
            </a:r>
            <a:r>
              <a:rPr lang="en-US" altLang="ko-KR" sz="1400" dirty="0" err="1" smtClean="0"/>
              <a:t>company</a:t>
            </a:r>
            <a:endParaRPr lang="en-US" altLang="ko-KR" sz="1400" dirty="0" smtClean="0"/>
          </a:p>
          <a:p>
            <a:r>
              <a:rPr lang="en-US" altLang="ko-KR" sz="1400" dirty="0" smtClean="0"/>
              <a:t>company</a:t>
            </a:r>
          </a:p>
          <a:p>
            <a:r>
              <a:rPr lang="en-US" altLang="ko-KR" sz="1400" dirty="0" smtClean="0"/>
              <a:t>company school color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2492896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7864" y="2492896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12160" y="2492896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4475452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4475452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12160" y="4475452"/>
            <a:ext cx="2160240" cy="151318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23628" y="21235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d1 - words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628" y="411805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d1 - topics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7924" y="21235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d2 - words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924" y="411805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d2 - topics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24" y="21235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d3 - words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411805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d3 - topics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9553" y="1876264"/>
            <a:ext cx="2410946" cy="4686605"/>
          </a:xfrm>
          <a:prstGeom prst="roundRect">
            <a:avLst>
              <a:gd name="adj" fmla="val 2731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22511" y="1876264"/>
            <a:ext cx="2410946" cy="4686605"/>
          </a:xfrm>
          <a:prstGeom prst="roundRect">
            <a:avLst>
              <a:gd name="adj" fmla="val 2731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86807" y="1876264"/>
            <a:ext cx="2410946" cy="4686605"/>
          </a:xfrm>
          <a:prstGeom prst="roundRect">
            <a:avLst>
              <a:gd name="adj" fmla="val 2731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 Distribution per Document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8536" y="2132856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en-US" altLang="ko-KR" sz="1400" dirty="0" err="1" smtClean="0"/>
              <a:t>color</a:t>
            </a:r>
            <a:r>
              <a:rPr lang="en-US" altLang="ko-KR" sz="1400" dirty="0" smtClean="0"/>
              <a:t> fruit</a:t>
            </a:r>
          </a:p>
          <a:p>
            <a:r>
              <a:rPr lang="en-US" altLang="ko-KR" sz="1400" dirty="0"/>
              <a:t>school </a:t>
            </a:r>
            <a:r>
              <a:rPr lang="en-US" altLang="ko-KR" sz="1400" dirty="0" err="1" smtClean="0"/>
              <a:t>school</a:t>
            </a:r>
            <a:r>
              <a:rPr lang="en-US" altLang="ko-KR" sz="1400" dirty="0" smtClean="0"/>
              <a:t> color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13285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fruit </a:t>
            </a:r>
            <a:r>
              <a:rPr lang="en-US" altLang="ko-KR" sz="1400" dirty="0" err="1" smtClean="0"/>
              <a:t>fruit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fruit</a:t>
            </a:r>
            <a:endParaRPr lang="en-US" altLang="ko-KR" sz="1400" dirty="0" smtClean="0"/>
          </a:p>
          <a:p>
            <a:r>
              <a:rPr lang="en-US" altLang="ko-KR" sz="1400" dirty="0" smtClean="0"/>
              <a:t>company school color </a:t>
            </a:r>
            <a:r>
              <a:rPr lang="en-US" altLang="ko-KR" sz="1400" dirty="0" err="1" smtClean="0"/>
              <a:t>color</a:t>
            </a:r>
            <a:endParaRPr lang="ko-KR" altLang="en-US" sz="1400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04354340"/>
              </p:ext>
            </p:extLst>
          </p:nvPr>
        </p:nvGraphicFramePr>
        <p:xfrm>
          <a:off x="251520" y="3284984"/>
          <a:ext cx="3696072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041916826"/>
              </p:ext>
            </p:extLst>
          </p:nvPr>
        </p:nvGraphicFramePr>
        <p:xfrm>
          <a:off x="4572000" y="3356992"/>
          <a:ext cx="3696072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203848" y="1340768"/>
                <a:ext cx="2097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>
                    <a:latin typeface="Cambria Math" pitchFamily="18" charset="0"/>
                  </a:rPr>
                  <a:t>Z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/>
                      </a:rPr>
                      <m:t>θ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40768"/>
                <a:ext cx="209704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16" t="-9836" r="-87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1338536" y="1988840"/>
            <a:ext cx="1649288" cy="10801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120" y="1988840"/>
            <a:ext cx="1649288" cy="10801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 Distribution per Document Cont.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827379"/>
            <a:ext cx="6192688" cy="268985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3501008"/>
            <a:ext cx="4248472" cy="144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72000" y="384289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32240" y="384289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244429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140968"/>
            <a:ext cx="6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Word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5167400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M: # of documents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8854" y="4605398"/>
            <a:ext cx="188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sz="1400" baseline="-25000" dirty="0" err="1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: # of words in doc d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572000" y="1409410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~Dirichlet(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09410"/>
                <a:ext cx="169527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9836" r="-2878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229813" y="1409410"/>
                <a:ext cx="2097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>
                    <a:latin typeface="Cambria Math" pitchFamily="18" charset="0"/>
                  </a:rPr>
                  <a:t>Z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/>
                      </a:rPr>
                      <m:t>θ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13" y="1409410"/>
                <a:ext cx="209704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616" t="-9836" r="-87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783800" y="384289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𝛼</a:t>
            </a:r>
          </a:p>
        </p:txBody>
      </p:sp>
      <p:sp>
        <p:nvSpPr>
          <p:cNvPr id="24" name="타원 23"/>
          <p:cNvSpPr/>
          <p:nvPr/>
        </p:nvSpPr>
        <p:spPr>
          <a:xfrm>
            <a:off x="2807804" y="384289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6"/>
            <a:endCxn id="24" idx="2"/>
          </p:cNvCxnSpPr>
          <p:nvPr/>
        </p:nvCxnSpPr>
        <p:spPr>
          <a:xfrm>
            <a:off x="1442624" y="4172305"/>
            <a:ext cx="136518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6"/>
            <a:endCxn id="8" idx="2"/>
          </p:cNvCxnSpPr>
          <p:nvPr/>
        </p:nvCxnSpPr>
        <p:spPr>
          <a:xfrm>
            <a:off x="3466628" y="4172305"/>
            <a:ext cx="1105372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6"/>
            <a:endCxn id="9" idx="2"/>
          </p:cNvCxnSpPr>
          <p:nvPr/>
        </p:nvCxnSpPr>
        <p:spPr>
          <a:xfrm>
            <a:off x="5230824" y="4172305"/>
            <a:ext cx="1501416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 Distribution per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 = {fruit, company}</a:t>
            </a:r>
          </a:p>
          <a:p>
            <a:r>
              <a:rPr lang="en-US" altLang="ko-KR" dirty="0" smtClean="0"/>
              <a:t>vocabulary = {apple, grape, apple, MS, melon, MS, apple, banana}</a:t>
            </a:r>
            <a:endParaRPr lang="ko-KR" altLang="en-US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645911178"/>
              </p:ext>
            </p:extLst>
          </p:nvPr>
        </p:nvGraphicFramePr>
        <p:xfrm>
          <a:off x="467544" y="2924944"/>
          <a:ext cx="3696072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271964760"/>
              </p:ext>
            </p:extLst>
          </p:nvPr>
        </p:nvGraphicFramePr>
        <p:xfrm>
          <a:off x="4716016" y="2996952"/>
          <a:ext cx="3696072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275856" y="2204864"/>
                <a:ext cx="2241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>
                    <a:latin typeface="Cambria Math" pitchFamily="18" charset="0"/>
                  </a:rPr>
                  <a:t>W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04864"/>
                <a:ext cx="2241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74" t="-10000" r="-108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8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Distribution per </a:t>
            </a:r>
            <a:r>
              <a:rPr lang="en-US" altLang="ko-KR" dirty="0" smtClean="0"/>
              <a:t>Topic Cont.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4149080"/>
            <a:ext cx="6192688" cy="23243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4653136"/>
            <a:ext cx="4248472" cy="144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32240" y="4995021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383036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293096"/>
            <a:ext cx="6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Word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6165304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M: # of documents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8854" y="5757526"/>
            <a:ext cx="188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sz="1400" baseline="-25000" dirty="0" err="1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: # of words in doc d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7" y="2564904"/>
            <a:ext cx="2669772" cy="12241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2240" y="2739548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Φ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8794" y="22571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Topic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4198" y="348126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K: # of topics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572000" y="1619508"/>
                <a:ext cx="1760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 ~Dirichlet(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/>
                        <a:ea typeface="Cambria Math" pitchFamily="18" charset="0"/>
                      </a:rPr>
                      <m:t>β</m:t>
                    </m:r>
                  </m:oMath>
                </a14:m>
                <a:r>
                  <a:rPr lang="en-US" altLang="ko-KR" dirty="0">
                    <a:latin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19508"/>
                <a:ext cx="176041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0000" r="-276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157677" y="1619508"/>
                <a:ext cx="2241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>
                    <a:latin typeface="Cambria Math" pitchFamily="18" charset="0"/>
                  </a:rPr>
                  <a:t>W </a:t>
                </a:r>
                <a:r>
                  <a:rPr lang="en-US" altLang="ko-KR" dirty="0">
                    <a:latin typeface="Cambria Math" pitchFamily="18" charset="0"/>
                  </a:rPr>
                  <a:t>~ Multinomial(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Φ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endParaRPr lang="en-US" altLang="ko-KR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77" y="1619508"/>
                <a:ext cx="22413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46" t="-10000" r="-815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4220883" y="2739548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β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0" idx="6"/>
            <a:endCxn id="21" idx="2"/>
          </p:cNvCxnSpPr>
          <p:nvPr/>
        </p:nvCxnSpPr>
        <p:spPr>
          <a:xfrm>
            <a:off x="4879707" y="3068960"/>
            <a:ext cx="1852533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4"/>
            <a:endCxn id="9" idx="0"/>
          </p:cNvCxnSpPr>
          <p:nvPr/>
        </p:nvCxnSpPr>
        <p:spPr>
          <a:xfrm>
            <a:off x="7061652" y="3398372"/>
            <a:ext cx="0" cy="1596649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Graphical Representation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3448745"/>
            <a:ext cx="6192688" cy="23243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3952801"/>
            <a:ext cx="4248472" cy="144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72000" y="4294686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32240" y="4294686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313003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592761"/>
            <a:ext cx="6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Word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5464969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M: # of documents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8854" y="5057191"/>
            <a:ext cx="188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sz="1400" baseline="-25000" dirty="0" err="1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: # of words in doc d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83800" y="4294686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𝛼</a:t>
            </a:r>
          </a:p>
        </p:txBody>
      </p:sp>
      <p:sp>
        <p:nvSpPr>
          <p:cNvPr id="24" name="타원 23"/>
          <p:cNvSpPr/>
          <p:nvPr/>
        </p:nvSpPr>
        <p:spPr>
          <a:xfrm>
            <a:off x="2807804" y="4294686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6"/>
            <a:endCxn id="24" idx="2"/>
          </p:cNvCxnSpPr>
          <p:nvPr/>
        </p:nvCxnSpPr>
        <p:spPr>
          <a:xfrm>
            <a:off x="1442624" y="4624098"/>
            <a:ext cx="136518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6"/>
            <a:endCxn id="8" idx="2"/>
          </p:cNvCxnSpPr>
          <p:nvPr/>
        </p:nvCxnSpPr>
        <p:spPr>
          <a:xfrm>
            <a:off x="3466628" y="4624098"/>
            <a:ext cx="1105372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6"/>
            <a:endCxn id="9" idx="2"/>
          </p:cNvCxnSpPr>
          <p:nvPr/>
        </p:nvCxnSpPr>
        <p:spPr>
          <a:xfrm>
            <a:off x="5230824" y="4624098"/>
            <a:ext cx="1501416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96137" y="1864569"/>
            <a:ext cx="2669772" cy="12241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2240" y="203921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Φ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8794" y="15567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Topic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419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K: # of topics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20883" y="2039213"/>
            <a:ext cx="658824" cy="6588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β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0" idx="6"/>
            <a:endCxn id="21" idx="2"/>
          </p:cNvCxnSpPr>
          <p:nvPr/>
        </p:nvCxnSpPr>
        <p:spPr>
          <a:xfrm>
            <a:off x="4879707" y="2368625"/>
            <a:ext cx="1852533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4"/>
            <a:endCxn id="9" idx="0"/>
          </p:cNvCxnSpPr>
          <p:nvPr/>
        </p:nvCxnSpPr>
        <p:spPr>
          <a:xfrm>
            <a:off x="7061652" y="2698037"/>
            <a:ext cx="0" cy="1596649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and Multinomial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Dirichlet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Cambria Math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…,</m:t>
                              </m:r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…,</m:t>
                              </m:r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itchFamily="18" charset="0"/>
                              <a:ea typeface="Cambria Math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)...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…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Multinomial distribution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…,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;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…,</m:t>
                              </m:r>
                              <m:r>
                                <a:rPr lang="ko-KR" altLang="en-US" i="1" dirty="0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b="0" i="0" dirty="0" smtClean="0">
                          <a:latin typeface="Cambria Math"/>
                        </a:rPr>
                        <m:t>…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Posterior = Likelihood x Conjugate prior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𝐵𝑒𝑡𝑎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ko-KR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𝐵𝑒𝑡𝑎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ko-KR" alt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ko-KR" altLang="en-US" i="1">
                                  <a:latin typeface="Cambria Math"/>
                                  <a:ea typeface="Cambria Math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13269</TotalTime>
  <Words>3634</Words>
  <Application>Microsoft Office PowerPoint</Application>
  <PresentationFormat>화면 슬라이드 쇼(4:3)</PresentationFormat>
  <Paragraphs>280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Gisha</vt:lpstr>
      <vt:lpstr>Verdana</vt:lpstr>
      <vt:lpstr>Cambria Math</vt:lpstr>
      <vt:lpstr>Calibri</vt:lpstr>
      <vt:lpstr>맑은 고딕</vt:lpstr>
      <vt:lpstr>Times New Roman</vt:lpstr>
      <vt:lpstr>Open Sans</vt:lpstr>
      <vt:lpstr>SNU IDB Lab.</vt:lpstr>
      <vt:lpstr>LDA (Latent Dirichlet Allocation)</vt:lpstr>
      <vt:lpstr>LDA Computation Methods</vt:lpstr>
      <vt:lpstr>LDA: Finding Topics</vt:lpstr>
      <vt:lpstr>Topic Distribution per Document</vt:lpstr>
      <vt:lpstr>Topic Distribution per Document Cont.</vt:lpstr>
      <vt:lpstr>Word Distribution per Topic</vt:lpstr>
      <vt:lpstr>Word Distribution per Topic Cont.</vt:lpstr>
      <vt:lpstr>Graphical Representation</vt:lpstr>
      <vt:lpstr>Dirichlet and Multinomial</vt:lpstr>
      <vt:lpstr>Dirichlet and Multinomial</vt:lpstr>
      <vt:lpstr>Joint Distribution of LDA</vt:lpstr>
      <vt:lpstr>Joint Distribution of LDA</vt:lpstr>
      <vt:lpstr>Joint Distribution of LDA</vt:lpstr>
      <vt:lpstr>Joint Distribution of LDA</vt:lpstr>
      <vt:lpstr>Joint Distribution of LDA</vt:lpstr>
      <vt:lpstr>Gibbs Updating Rule</vt:lpstr>
      <vt:lpstr>Gibbs Updating Rule</vt:lpstr>
      <vt:lpstr>Gibbs Updating Rule</vt:lpstr>
      <vt:lpstr>Gibbs Updating Rule</vt:lpstr>
      <vt:lpstr>Result of the Gibbs Sampling</vt:lpstr>
      <vt:lpstr>Setting Hyperparameters</vt:lpstr>
      <vt:lpstr>Setting Hyperparameters</vt:lpstr>
      <vt:lpstr>Equivalence between PLSI and LDA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578</cp:revision>
  <dcterms:created xsi:type="dcterms:W3CDTF">2006-10-05T04:04:58Z</dcterms:created>
  <dcterms:modified xsi:type="dcterms:W3CDTF">2015-04-28T07:19:53Z</dcterms:modified>
</cp:coreProperties>
</file>