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91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1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2" r:id="rId26"/>
    <p:sldId id="283" r:id="rId27"/>
    <p:sldId id="284" r:id="rId28"/>
    <p:sldId id="285" r:id="rId29"/>
    <p:sldId id="286" r:id="rId30"/>
    <p:sldId id="279" r:id="rId31"/>
    <p:sldId id="280" r:id="rId32"/>
    <p:sldId id="287" r:id="rId33"/>
    <p:sldId id="288" r:id="rId34"/>
    <p:sldId id="289" r:id="rId35"/>
    <p:sldId id="290" r:id="rId3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D4F68-4F56-4828-AED5-317AD9B5F6B4}" type="datetimeFigureOut">
              <a:rPr lang="ko-KR" altLang="en-US" smtClean="0"/>
              <a:pPr/>
              <a:t>2008-11-27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9AD7D-64E5-431C-AD1C-ADC88D277F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9AD7D-64E5-431C-AD1C-ADC88D277F5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44538" y="2128838"/>
            <a:ext cx="7889875" cy="104775"/>
          </a:xfrm>
          <a:prstGeom prst="rect">
            <a:avLst/>
          </a:prstGeom>
          <a:gradFill rotWithShape="0">
            <a:gsLst>
              <a:gs pos="0">
                <a:srgbClr val="006699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defRPr/>
            </a:pPr>
            <a:endParaRPr kumimoji="0" lang="ko-KR" altLang="en-US" dirty="0"/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5902325" y="5322888"/>
            <a:ext cx="2708275" cy="1587"/>
          </a:xfrm>
          <a:prstGeom prst="line">
            <a:avLst/>
          </a:prstGeom>
          <a:solidFill>
            <a:srgbClr val="66CCFF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sp>
        <p:nvSpPr>
          <p:cNvPr id="1674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990600"/>
            <a:ext cx="7874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674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19274" y="2870068"/>
            <a:ext cx="6400800" cy="17716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6269037" y="5462337"/>
            <a:ext cx="2345573" cy="517358"/>
          </a:xfrm>
        </p:spPr>
        <p:txBody>
          <a:bodyPr/>
          <a:lstStyle>
            <a:lvl1pPr>
              <a:buNone/>
              <a:defRPr sz="24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 sz="1400">
                <a:solidFill>
                  <a:srgbClr val="5E574E"/>
                </a:solidFill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 sz="1400">
                <a:solidFill>
                  <a:srgbClr val="5E574E"/>
                </a:solidFill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 sz="1400">
                <a:solidFill>
                  <a:srgbClr val="5E574E"/>
                </a:solidFill>
                <a:latin typeface="+mn-lt"/>
              </a:defRPr>
            </a:lvl1pPr>
          </a:lstStyle>
          <a:p>
            <a:fld id="{3754178F-94E0-42C8-9FE3-D13FEFFDEDF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D23396-C8D6-42A0-98DE-3F16B3E269A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8600" y="107950"/>
            <a:ext cx="2057400" cy="59499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0" y="107950"/>
            <a:ext cx="6019800" cy="59499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464B9-2668-46BC-BEF0-D480A0CF8F2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D50F-E74B-4B65-B6D1-BD83AA4D8CC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Font typeface="Arial" pitchFamily="34" charset="0"/>
              <a:buChar char="•"/>
              <a:defRPr/>
            </a:lvl3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474B3C-F709-4977-8CC0-7AB97C6D63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56F6F1-588C-4CCA-B498-14285238647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132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0" y="1600200"/>
            <a:ext cx="40132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F103C7-4760-4F3F-A022-0127B704452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6256-6175-459E-9729-FB59C065B48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B4041A-2FB9-400C-87B3-7D396CF58CB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CB56D2-3F51-42ED-ADBA-0664A86DB7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273722-4975-45E9-B164-D9B282B3EDB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BB7F86-FFE2-4B2B-B3D8-3DB80DD77A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079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1788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673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latinLnBrk="0" hangingPunct="0">
              <a:spcBef>
                <a:spcPct val="50000"/>
              </a:spcBef>
              <a:defRPr kumimoji="0" sz="1000">
                <a:solidFill>
                  <a:srgbClr val="969696"/>
                </a:solidFill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673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240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latinLnBrk="0" hangingPunct="0">
              <a:spcBef>
                <a:spcPct val="50000"/>
              </a:spcBef>
              <a:defRPr kumimoji="0" sz="1000">
                <a:solidFill>
                  <a:srgbClr val="969696"/>
                </a:solidFill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673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531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spcBef>
                <a:spcPct val="50000"/>
              </a:spcBef>
              <a:defRPr kumimoji="0" sz="1000">
                <a:solidFill>
                  <a:srgbClr val="969696"/>
                </a:solidFill>
                <a:latin typeface="Arial" charset="0"/>
                <a:ea typeface="굴림" pitchFamily="50" charset="-127"/>
              </a:defRPr>
            </a:lvl1pPr>
          </a:lstStyle>
          <a:p>
            <a:fld id="{3754178F-94E0-42C8-9FE3-D13FEFFDEDF1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673223" name="Rectangle 7"/>
          <p:cNvSpPr>
            <a:spLocks noChangeArrowheads="1"/>
          </p:cNvSpPr>
          <p:nvPr/>
        </p:nvSpPr>
        <p:spPr bwMode="auto">
          <a:xfrm>
            <a:off x="414338" y="1244600"/>
            <a:ext cx="7889875" cy="104775"/>
          </a:xfrm>
          <a:prstGeom prst="rect">
            <a:avLst/>
          </a:prstGeom>
          <a:gradFill rotWithShape="0">
            <a:gsLst>
              <a:gs pos="0">
                <a:srgbClr val="006699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defRPr/>
            </a:pPr>
            <a:endParaRPr kumimoji="0" lang="ko-KR" altLang="en-US" dirty="0"/>
          </a:p>
        </p:txBody>
      </p:sp>
      <p:pic>
        <p:nvPicPr>
          <p:cNvPr id="2056" name="Picture 16" descr="iDB_colo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01613" y="6086475"/>
            <a:ext cx="10160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§"/>
        <a:defRPr kumimoji="1" sz="28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§"/>
        <a:defRPr kumimoji="1" sz="2400">
          <a:solidFill>
            <a:srgbClr val="003366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"/>
        <a:defRPr kumimoji="1" sz="2000">
          <a:solidFill>
            <a:srgbClr val="003366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s"/>
        <a:defRPr kumimoji="1" sz="2000">
          <a:solidFill>
            <a:srgbClr val="003366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 "/>
        <a:defRPr kumimoji="1" sz="2000">
          <a:solidFill>
            <a:srgbClr val="003366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 "/>
        <a:defRPr kumimoji="1" sz="2000">
          <a:solidFill>
            <a:srgbClr val="003366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 "/>
        <a:defRPr kumimoji="1" sz="2000">
          <a:solidFill>
            <a:srgbClr val="003366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 "/>
        <a:defRPr kumimoji="1" sz="2000">
          <a:solidFill>
            <a:srgbClr val="003366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 "/>
        <a:defRPr kumimoji="1" sz="2000">
          <a:solidFill>
            <a:srgbClr val="003366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/>
              <a:t>Multi-column Substring Matching for Database Schema Translation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Robert H. Warren, Frank Wm. </a:t>
            </a:r>
            <a:r>
              <a:rPr lang="en-US" altLang="ko-KR" dirty="0" err="1" smtClean="0"/>
              <a:t>Tompa</a:t>
            </a:r>
            <a:endParaRPr lang="en-US" altLang="ko-KR" dirty="0" smtClean="0"/>
          </a:p>
          <a:p>
            <a:r>
              <a:rPr lang="en-US" altLang="ko-KR" dirty="0" smtClean="0"/>
              <a:t>University of Waterloo</a:t>
            </a:r>
            <a:endParaRPr lang="en-US" altLang="ko-KR" dirty="0"/>
          </a:p>
          <a:p>
            <a:r>
              <a:rPr lang="en-US" altLang="ko-KR" dirty="0"/>
              <a:t>VLDB 2006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5500695" y="4378767"/>
            <a:ext cx="3113916" cy="1479125"/>
          </a:xfrm>
        </p:spPr>
        <p:txBody>
          <a:bodyPr/>
          <a:lstStyle/>
          <a:p>
            <a:pPr algn="r"/>
            <a:r>
              <a:rPr lang="en-US" altLang="ko-KR" sz="2000" dirty="0" smtClean="0">
                <a:latin typeface="+mn-lt"/>
              </a:rPr>
              <a:t>SNU IDB Lab.</a:t>
            </a:r>
          </a:p>
          <a:p>
            <a:pPr algn="r"/>
            <a:r>
              <a:rPr lang="en-US" altLang="ko-KR" sz="2000" dirty="0" err="1" smtClean="0">
                <a:latin typeface="+mn-lt"/>
              </a:rPr>
              <a:t>Hyewon</a:t>
            </a:r>
            <a:r>
              <a:rPr lang="en-US" altLang="ko-KR" sz="2000" dirty="0" smtClean="0">
                <a:latin typeface="+mn-lt"/>
              </a:rPr>
              <a:t> Lim</a:t>
            </a:r>
            <a:br>
              <a:rPr lang="en-US" altLang="ko-KR" sz="2000" dirty="0" smtClean="0">
                <a:latin typeface="+mn-lt"/>
              </a:rPr>
            </a:br>
            <a:endParaRPr lang="en-US" altLang="ko-KR" sz="2000" dirty="0" smtClean="0">
              <a:latin typeface="+mn-lt"/>
            </a:endParaRPr>
          </a:p>
          <a:p>
            <a:pPr algn="r"/>
            <a:r>
              <a:rPr lang="en-US" altLang="ko-KR" sz="2000" dirty="0" smtClean="0">
                <a:solidFill>
                  <a:srgbClr val="C00000"/>
                </a:solidFill>
                <a:latin typeface="+mn-lt"/>
              </a:rPr>
              <a:t>November 27</a:t>
            </a:r>
            <a:r>
              <a:rPr lang="en-US" altLang="ko-KR" sz="2000" baseline="30000" dirty="0" smtClean="0">
                <a:solidFill>
                  <a:srgbClr val="C00000"/>
                </a:solidFill>
                <a:latin typeface="+mn-lt"/>
              </a:rPr>
              <a:t>th</a:t>
            </a:r>
            <a:r>
              <a:rPr lang="en-US" altLang="ko-KR" sz="2000" dirty="0" smtClean="0">
                <a:solidFill>
                  <a:srgbClr val="C00000"/>
                </a:solidFill>
                <a:latin typeface="+mn-lt"/>
              </a:rPr>
              <a:t>, 2008</a:t>
            </a:r>
            <a:endParaRPr lang="ko-KR" altLang="en-US" sz="2000" dirty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Proposed Approach</a:t>
            </a:r>
            <a:br>
              <a:rPr lang="en-US" altLang="ko-KR" dirty="0" smtClean="0"/>
            </a:br>
            <a:r>
              <a:rPr lang="en-US" altLang="ko-KR" dirty="0" smtClean="0"/>
              <a:t>- Beginning the search 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Algorithm’s performance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52149" t="37500" r="11523" b="16964"/>
          <a:stretch>
            <a:fillRect/>
          </a:stretch>
        </p:blipFill>
        <p:spPr bwMode="auto">
          <a:xfrm>
            <a:off x="418791" y="2500306"/>
            <a:ext cx="4081771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12500" t="33928" r="51758" b="54465"/>
          <a:stretch>
            <a:fillRect/>
          </a:stretch>
        </p:blipFill>
        <p:spPr bwMode="auto">
          <a:xfrm>
            <a:off x="4643438" y="3377464"/>
            <a:ext cx="3929090" cy="837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400" y="107950"/>
            <a:ext cx="8594756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Proposed Approach</a:t>
            </a:r>
            <a:br>
              <a:rPr lang="en-US" altLang="ko-KR" dirty="0" smtClean="0"/>
            </a:br>
            <a:r>
              <a:rPr lang="en-US" altLang="ko-KR" dirty="0" smtClean="0"/>
              <a:t>- Creating an initial translation formula (1/7)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 need to retrieve instances of A that are similar to the sampled values from the current source column B</a:t>
            </a:r>
            <a:r>
              <a:rPr lang="en-US" altLang="ko-KR" baseline="-25000" dirty="0" smtClean="0"/>
              <a:t>k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We can use sampled values of </a:t>
            </a:r>
            <a:r>
              <a:rPr lang="en-US" altLang="ko-KR" dirty="0" err="1" smtClean="0"/>
              <a:t>B</a:t>
            </a:r>
            <a:r>
              <a:rPr lang="en-US" altLang="ko-KR" baseline="-25000" dirty="0" err="1" smtClean="0"/>
              <a:t>k</a:t>
            </a:r>
            <a:r>
              <a:rPr lang="en-US" altLang="ko-KR" dirty="0" smtClean="0"/>
              <a:t> and the similar A entities to discover a partial translation formula A = w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+w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+…+</a:t>
            </a:r>
            <a:r>
              <a:rPr lang="en-US" altLang="ko-KR" dirty="0" err="1" smtClean="0"/>
              <a:t>w</a:t>
            </a:r>
            <a:r>
              <a:rPr lang="en-US" altLang="ko-KR" baseline="-25000" dirty="0" err="1" smtClean="0"/>
              <a:t>i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400" y="107950"/>
            <a:ext cx="845188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Proposed Approach</a:t>
            </a:r>
            <a:br>
              <a:rPr lang="en-US" altLang="ko-KR" dirty="0" smtClean="0"/>
            </a:br>
            <a:r>
              <a:rPr lang="en-US" altLang="ko-KR" dirty="0" smtClean="0"/>
              <a:t>- Creating an initial translation formula (2/7)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Identifying candidate pairs</a:t>
            </a:r>
          </a:p>
          <a:p>
            <a:pPr lvl="1"/>
            <a:r>
              <a:rPr lang="en-US" altLang="ko-KR" dirty="0" smtClean="0"/>
              <a:t>A method that will retrieve similar entities from the A column.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ko-KR" dirty="0" smtClean="0"/>
              <a:t>Found </a:t>
            </a:r>
            <a:r>
              <a:rPr lang="en-US" altLang="ko-KR" dirty="0" err="1" smtClean="0"/>
              <a:t>tuples</a:t>
            </a:r>
            <a:r>
              <a:rPr lang="en-US" altLang="ko-KR" dirty="0" smtClean="0"/>
              <a:t> from column A based on the occurrence of any q-gram element from the sampled value.</a:t>
            </a:r>
          </a:p>
          <a:p>
            <a:pPr marL="1371600" lvl="2" indent="-514350"/>
            <a:r>
              <a:rPr lang="en-US" altLang="ko-KR" dirty="0" smtClean="0"/>
              <a:t>Satisfactory for ranking column</a:t>
            </a:r>
          </a:p>
          <a:p>
            <a:pPr marL="1371600" lvl="2" indent="-514350"/>
            <a:r>
              <a:rPr lang="en-US" altLang="ko-KR" dirty="0" smtClean="0"/>
              <a:t>Inadequate for finding suitable matches for specific source values</a:t>
            </a:r>
          </a:p>
          <a:p>
            <a:pPr marL="1371600" lvl="2" indent="-514350"/>
            <a:r>
              <a:rPr lang="en-US" altLang="ko-KR" dirty="0" smtClean="0"/>
              <a:t>Suffers from low precision </a:t>
            </a:r>
          </a:p>
          <a:p>
            <a:pPr marL="1828800" lvl="3" indent="-514350"/>
            <a:r>
              <a:rPr lang="en-US" altLang="ko-KR" dirty="0" smtClean="0"/>
              <a:t>Serendipitous occurrences of q-gram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400" y="107950"/>
            <a:ext cx="8523318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Proposed Approach</a:t>
            </a:r>
            <a:br>
              <a:rPr lang="en-US" altLang="ko-KR" dirty="0" smtClean="0"/>
            </a:br>
            <a:r>
              <a:rPr lang="en-US" altLang="ko-KR" dirty="0" smtClean="0"/>
              <a:t>- Creating an initial translation formula (3/7)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Identifying candidate pairs</a:t>
            </a:r>
          </a:p>
          <a:p>
            <a:pPr marL="971550" lvl="1" indent="-514350">
              <a:buFont typeface="+mj-lt"/>
              <a:buAutoNum type="arabicParenR" startAt="2"/>
            </a:pPr>
            <a:r>
              <a:rPr lang="en-US" altLang="ko-KR" dirty="0" smtClean="0"/>
              <a:t>Rank target values according to the number of q-grams of the sampled column </a:t>
            </a:r>
            <a:r>
              <a:rPr lang="en-US" altLang="ko-KR" dirty="0" err="1" smtClean="0"/>
              <a:t>B</a:t>
            </a:r>
            <a:r>
              <a:rPr lang="en-US" altLang="ko-KR" baseline="-25000" dirty="0" err="1" smtClean="0"/>
              <a:t>k</a:t>
            </a:r>
            <a:r>
              <a:rPr lang="en-US" altLang="ko-KR" dirty="0" smtClean="0"/>
              <a:t> that are matched.</a:t>
            </a:r>
          </a:p>
          <a:p>
            <a:pPr marL="1371600" lvl="2" indent="-514350"/>
            <a:r>
              <a:rPr lang="en-US" altLang="ko-KR" dirty="0" smtClean="0"/>
              <a:t>Improves precision</a:t>
            </a:r>
          </a:p>
          <a:p>
            <a:pPr marL="1828800" lvl="3" indent="-514350"/>
            <a:r>
              <a:rPr lang="en-US" altLang="ko-KR" dirty="0" smtClean="0"/>
              <a:t>Score: </a:t>
            </a:r>
            <a:r>
              <a:rPr lang="en-US" altLang="ko-KR" dirty="0" err="1" smtClean="0"/>
              <a:t>abcd</a:t>
            </a:r>
            <a:r>
              <a:rPr lang="en-US" altLang="ko-KR" dirty="0" smtClean="0"/>
              <a:t> &lt; </a:t>
            </a:r>
            <a:r>
              <a:rPr lang="en-US" altLang="ko-KR" dirty="0" err="1" smtClean="0"/>
              <a:t>abcde</a:t>
            </a:r>
            <a:r>
              <a:rPr lang="en-US" altLang="ko-KR" dirty="0" smtClean="0"/>
              <a:t> with bi-gram ‘</a:t>
            </a:r>
            <a:r>
              <a:rPr lang="en-US" altLang="ko-KR" dirty="0" err="1" smtClean="0"/>
              <a:t>ab</a:t>
            </a:r>
            <a:r>
              <a:rPr lang="en-US" altLang="ko-KR" dirty="0" smtClean="0"/>
              <a:t>’, ‘</a:t>
            </a:r>
            <a:r>
              <a:rPr lang="en-US" altLang="ko-KR" dirty="0" err="1" smtClean="0"/>
              <a:t>bc</a:t>
            </a:r>
            <a:r>
              <a:rPr lang="en-US" altLang="ko-KR" dirty="0" smtClean="0"/>
              <a:t>’, and ‘de’ </a:t>
            </a:r>
          </a:p>
          <a:p>
            <a:pPr marL="1371600" lvl="2" indent="-514350"/>
            <a:r>
              <a:rPr lang="en-US" altLang="ko-KR" dirty="0" smtClean="0"/>
              <a:t>Does not take into account the relative frequencies of q-grams</a:t>
            </a:r>
          </a:p>
          <a:p>
            <a:pPr marL="1371600" lvl="2" indent="-514350"/>
            <a:r>
              <a:rPr lang="en-US" altLang="ko-KR" dirty="0" smtClean="0"/>
              <a:t>Improperly rank some entities </a:t>
            </a:r>
          </a:p>
          <a:p>
            <a:pPr marL="1828800" lvl="3" indent="-514350"/>
            <a:r>
              <a:rPr lang="en-US" altLang="ko-KR" dirty="0" smtClean="0"/>
              <a:t>contain many commonly occurring q-grams over extremely rare and relevant q-grams.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400" y="107950"/>
            <a:ext cx="8594756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Proposed Approach</a:t>
            </a:r>
            <a:br>
              <a:rPr lang="en-US" altLang="ko-KR" dirty="0" smtClean="0"/>
            </a:br>
            <a:r>
              <a:rPr lang="en-US" altLang="ko-KR" dirty="0" smtClean="0"/>
              <a:t>- Creating an initial translation formula (4/7)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Identifying candidate pairs</a:t>
            </a:r>
          </a:p>
          <a:p>
            <a:pPr marL="971550" lvl="1" indent="-514350">
              <a:buFont typeface="+mj-lt"/>
              <a:buAutoNum type="arabicParenR" startAt="3"/>
            </a:pPr>
            <a:r>
              <a:rPr lang="en-US" altLang="ko-KR" dirty="0" smtClean="0"/>
              <a:t>Using </a:t>
            </a:r>
            <a:r>
              <a:rPr lang="en-US" altLang="ko-KR" dirty="0" err="1" smtClean="0"/>
              <a:t>tf-idf</a:t>
            </a:r>
            <a:r>
              <a:rPr lang="en-US" altLang="ko-KR" dirty="0" smtClean="0"/>
              <a:t> and cosine similarity</a:t>
            </a:r>
          </a:p>
          <a:p>
            <a:pPr marL="971550" lvl="1" indent="-514350">
              <a:buFont typeface="+mj-lt"/>
              <a:buAutoNum type="arabicParenR" startAt="3"/>
            </a:pPr>
            <a:endParaRPr lang="en-US" altLang="ko-KR" dirty="0"/>
          </a:p>
          <a:p>
            <a:pPr marL="971550" lvl="1" indent="-514350">
              <a:buFont typeface="+mj-lt"/>
              <a:buAutoNum type="arabicParenR" startAt="3"/>
            </a:pPr>
            <a:endParaRPr lang="en-US" altLang="ko-KR" dirty="0" smtClean="0"/>
          </a:p>
          <a:p>
            <a:pPr marL="971550" lvl="1" indent="-514350">
              <a:buFont typeface="+mj-lt"/>
              <a:buAutoNum type="arabicParenR" startAt="3"/>
            </a:pPr>
            <a:endParaRPr lang="en-US" altLang="ko-KR" dirty="0"/>
          </a:p>
          <a:p>
            <a:pPr marL="971550" lvl="1" indent="-514350">
              <a:buFont typeface="+mj-lt"/>
              <a:buAutoNum type="arabicParenR" startAt="3"/>
            </a:pPr>
            <a:endParaRPr lang="en-US" altLang="ko-KR" dirty="0" smtClean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 l="37500" t="68024" r="38095" b="25652"/>
          <a:stretch>
            <a:fillRect/>
          </a:stretch>
        </p:blipFill>
        <p:spPr bwMode="auto">
          <a:xfrm>
            <a:off x="3005127" y="3062286"/>
            <a:ext cx="3710013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 l="37500" t="77405" r="38095" b="16956"/>
          <a:stretch>
            <a:fillRect/>
          </a:stretch>
        </p:blipFill>
        <p:spPr bwMode="auto">
          <a:xfrm>
            <a:off x="3005127" y="3633790"/>
            <a:ext cx="3710013" cy="509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400" y="107950"/>
            <a:ext cx="8594756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Proposed Approach</a:t>
            </a:r>
            <a:br>
              <a:rPr lang="en-US" altLang="ko-KR" dirty="0" smtClean="0"/>
            </a:br>
            <a:r>
              <a:rPr lang="en-US" altLang="ko-KR" dirty="0" smtClean="0"/>
              <a:t>- Creating an initial translation formula (5/7)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Identifying candidate pairs</a:t>
            </a:r>
          </a:p>
          <a:p>
            <a:pPr marL="971550" lvl="1" indent="-514350"/>
            <a:r>
              <a:rPr lang="en-US" altLang="ko-KR" dirty="0" smtClean="0"/>
              <a:t>To find pairs of similar values from two columns,</a:t>
            </a:r>
          </a:p>
          <a:p>
            <a:pPr marL="1371600" lvl="2" indent="-514350"/>
            <a:r>
              <a:rPr lang="en-US" altLang="ko-KR" dirty="0" smtClean="0"/>
              <a:t>A sample of values are chosen from column B</a:t>
            </a:r>
            <a:r>
              <a:rPr lang="en-US" altLang="ko-KR" baseline="-25000" dirty="0" smtClean="0"/>
              <a:t>k</a:t>
            </a:r>
            <a:r>
              <a:rPr lang="en-US" altLang="ko-KR" dirty="0" smtClean="0"/>
              <a:t>.</a:t>
            </a:r>
          </a:p>
          <a:p>
            <a:pPr marL="1371600" lvl="2" indent="-514350"/>
            <a:r>
              <a:rPr lang="en-US" altLang="ko-KR" dirty="0" smtClean="0"/>
              <a:t>For each source value, the target table is queried for values having have scores from </a:t>
            </a:r>
            <a:r>
              <a:rPr lang="en-US" altLang="ko-KR" dirty="0" err="1" smtClean="0"/>
              <a:t>ScorePair</a:t>
            </a:r>
            <a:r>
              <a:rPr lang="en-US" altLang="ko-KR" dirty="0" smtClean="0"/>
              <a:t>(a, b) that exceed a given threshold.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61524" t="33036" r="19726" b="42857"/>
          <a:stretch>
            <a:fillRect/>
          </a:stretch>
        </p:blipFill>
        <p:spPr bwMode="auto">
          <a:xfrm>
            <a:off x="3143240" y="3929065"/>
            <a:ext cx="2643206" cy="2230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400" y="107950"/>
            <a:ext cx="8594756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Proposed Approach</a:t>
            </a:r>
            <a:br>
              <a:rPr lang="en-US" altLang="ko-KR" dirty="0" smtClean="0"/>
            </a:br>
            <a:r>
              <a:rPr lang="en-US" altLang="ko-KR" dirty="0" smtClean="0"/>
              <a:t>- Creating an initial translation formula (6/7)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ko-KR" dirty="0" smtClean="0"/>
              <a:t>Creating edit recipes for pairs</a:t>
            </a:r>
          </a:p>
          <a:p>
            <a:pPr marL="971550" lvl="1" indent="-514350"/>
            <a:r>
              <a:rPr lang="en-US" altLang="ko-KR" dirty="0" smtClean="0"/>
              <a:t>Look for longest common substrings to find a partial translation formula.</a:t>
            </a:r>
          </a:p>
          <a:p>
            <a:pPr marL="971550" lvl="1" indent="-514350"/>
            <a:r>
              <a:rPr lang="en-US" altLang="ko-KR" dirty="0" smtClean="0"/>
              <a:t>Describe the shortest editing sequence </a:t>
            </a:r>
          </a:p>
          <a:p>
            <a:pPr marL="1371600" lvl="2" indent="-514350"/>
            <a:r>
              <a:rPr lang="en-US" altLang="ko-KR" dirty="0" smtClean="0"/>
              <a:t>To discover appropriate recipes for a single pair of source and target values</a:t>
            </a:r>
          </a:p>
          <a:p>
            <a:pPr marL="1371600" lvl="2" indent="-514350"/>
            <a:r>
              <a:rPr lang="en-US" altLang="ko-KR" dirty="0" smtClean="0"/>
              <a:t>Methods:</a:t>
            </a:r>
          </a:p>
          <a:p>
            <a:pPr marL="1828800" lvl="3" indent="-514350"/>
            <a:r>
              <a:rPr lang="en-US" altLang="ko-KR" dirty="0" err="1" smtClean="0"/>
              <a:t>Levenshtein</a:t>
            </a:r>
            <a:r>
              <a:rPr lang="en-US" altLang="ko-KR" dirty="0" smtClean="0"/>
              <a:t> distance</a:t>
            </a:r>
          </a:p>
          <a:p>
            <a:pPr marL="1828800" lvl="3" indent="-514350"/>
            <a:r>
              <a:rPr lang="en-US" altLang="ko-KR" dirty="0" smtClean="0"/>
              <a:t>Hirschberg</a:t>
            </a:r>
          </a:p>
          <a:p>
            <a:pPr marL="1828800" lvl="3" indent="-514350"/>
            <a:r>
              <a:rPr lang="en-US" altLang="ko-KR" dirty="0" smtClean="0"/>
              <a:t>Hunt and Szymanski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0508" t="46429" r="59570" b="34821"/>
          <a:stretch>
            <a:fillRect/>
          </a:stretch>
        </p:blipFill>
        <p:spPr bwMode="auto">
          <a:xfrm>
            <a:off x="5500694" y="4214818"/>
            <a:ext cx="2428892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400" y="107950"/>
            <a:ext cx="8594756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Proposed Approach</a:t>
            </a:r>
            <a:br>
              <a:rPr lang="en-US" altLang="ko-KR" dirty="0" smtClean="0"/>
            </a:br>
            <a:r>
              <a:rPr lang="en-US" altLang="ko-KR" dirty="0" smtClean="0"/>
              <a:t>- Creating an initial translation formula (7/7)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ko-KR" dirty="0" smtClean="0"/>
              <a:t>Creating a partial translation formula</a:t>
            </a:r>
          </a:p>
          <a:p>
            <a:pPr marL="914400" lvl="1" indent="-514350"/>
            <a:r>
              <a:rPr lang="en-US" altLang="ko-KR" dirty="0" smtClean="0"/>
              <a:t>Create a candidate </a:t>
            </a:r>
            <a:r>
              <a:rPr lang="en-US" altLang="ko-KR" dirty="0" err="1" smtClean="0"/>
              <a:t>w</a:t>
            </a:r>
            <a:r>
              <a:rPr lang="en-US" altLang="ko-KR" baseline="-25000" dirty="0" err="1" smtClean="0"/>
              <a:t>n</a:t>
            </a:r>
            <a:r>
              <a:rPr lang="en-US" altLang="ko-KR" dirty="0" smtClean="0"/>
              <a:t> from</a:t>
            </a:r>
            <a:r>
              <a:rPr lang="ko-KR" altLang="en-US" dirty="0" smtClean="0"/>
              <a:t> </a:t>
            </a:r>
            <a:r>
              <a:rPr lang="en-US" altLang="ko-KR" dirty="0" smtClean="0"/>
              <a:t>each individual region within a recipe.</a:t>
            </a:r>
          </a:p>
          <a:p>
            <a:pPr marL="914400" lvl="1" indent="-514350"/>
            <a:r>
              <a:rPr lang="en-US" altLang="ko-KR" dirty="0" smtClean="0"/>
              <a:t>Then, we collate the candidate translations and select the one that occurs most often.</a:t>
            </a:r>
          </a:p>
          <a:p>
            <a:pPr marL="914400" lvl="1" indent="-514350"/>
            <a:r>
              <a:rPr lang="en-US" altLang="ko-KR" dirty="0" smtClean="0"/>
              <a:t>“%B</a:t>
            </a:r>
            <a:r>
              <a:rPr lang="en-US" altLang="ko-KR" baseline="-25000" dirty="0" smtClean="0"/>
              <a:t>3</a:t>
            </a:r>
            <a:r>
              <a:rPr lang="en-US" altLang="ko-KR" dirty="0" smtClean="0"/>
              <a:t>[123456]”</a:t>
            </a:r>
          </a:p>
          <a:p>
            <a:pPr marL="1314450" lvl="2" indent="-514350"/>
            <a:r>
              <a:rPr lang="en-US" altLang="ko-KR" dirty="0" smtClean="0"/>
              <a:t>One (partial) translation formula </a:t>
            </a:r>
            <a:br>
              <a:rPr lang="en-US" altLang="ko-KR" dirty="0" smtClean="0"/>
            </a:br>
            <a:r>
              <a:rPr lang="en-US" altLang="ko-KR" dirty="0" smtClean="0"/>
              <a:t>relation the instance </a:t>
            </a:r>
            <a:br>
              <a:rPr lang="en-US" altLang="ko-KR" dirty="0" smtClean="0"/>
            </a:br>
            <a:r>
              <a:rPr lang="en-US" altLang="ko-KR" dirty="0" smtClean="0"/>
              <a:t>“</a:t>
            </a:r>
            <a:r>
              <a:rPr lang="en-US" altLang="ko-KR" dirty="0" err="1" smtClean="0"/>
              <a:t>warner</a:t>
            </a:r>
            <a:r>
              <a:rPr lang="en-US" altLang="ko-KR" dirty="0" smtClean="0"/>
              <a:t>” to “</a:t>
            </a:r>
            <a:r>
              <a:rPr lang="en-US" altLang="ko-KR" dirty="0" err="1" smtClean="0"/>
              <a:t>rhwarner</a:t>
            </a:r>
            <a:r>
              <a:rPr lang="en-US" altLang="ko-KR" dirty="0" smtClean="0"/>
              <a:t>”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52344" t="40179" r="10156" b="7143"/>
          <a:stretch>
            <a:fillRect/>
          </a:stretch>
        </p:blipFill>
        <p:spPr bwMode="auto">
          <a:xfrm>
            <a:off x="5357818" y="3500438"/>
            <a:ext cx="350043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Proposed Approach</a:t>
            </a:r>
            <a:br>
              <a:rPr lang="en-US" altLang="ko-KR" dirty="0" smtClean="0"/>
            </a:br>
            <a:r>
              <a:rPr lang="en-US" altLang="ko-KR" dirty="0" smtClean="0"/>
              <a:t>- Selecting additional columns (1/5)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altLang="ko-KR" dirty="0" smtClean="0"/>
              <a:t>The only data fragments that are available for providing additional information to the target value are the ones contained within any of the fields of a corresponding row from the source table. </a:t>
            </a:r>
          </a:p>
          <a:p>
            <a:pPr marL="514350" indent="-514350"/>
            <a:endParaRPr lang="en-US" altLang="ko-KR" dirty="0" smtClean="0"/>
          </a:p>
        </p:txBody>
      </p:sp>
      <p:graphicFrame>
        <p:nvGraphicFramePr>
          <p:cNvPr id="4" name="Group 40"/>
          <p:cNvGraphicFramePr>
            <a:graphicFrameLocks/>
          </p:cNvGraphicFramePr>
          <p:nvPr/>
        </p:nvGraphicFramePr>
        <p:xfrm>
          <a:off x="2549120" y="3857628"/>
          <a:ext cx="2564629" cy="19443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2663"/>
                <a:gridCol w="640655"/>
                <a:gridCol w="640656"/>
                <a:gridCol w="640655"/>
              </a:tblGrid>
              <a:tr h="515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r>
                        <a:rPr kumimoji="1" lang="en-US" altLang="ko-KR" sz="20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US" altLang="ko-KR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r>
                        <a:rPr kumimoji="1" lang="en-US" altLang="ko-KR" sz="20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US" altLang="ko-KR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r>
                        <a:rPr kumimoji="1" lang="en-US" altLang="ko-KR" sz="20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1" lang="en-US" altLang="ko-KR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14292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5" name="Group 41"/>
          <p:cNvGraphicFramePr>
            <a:graphicFrameLocks/>
          </p:cNvGraphicFramePr>
          <p:nvPr/>
        </p:nvGraphicFramePr>
        <p:xfrm>
          <a:off x="5906705" y="3857627"/>
          <a:ext cx="594121" cy="195469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594121"/>
              </a:tblGrid>
              <a:tr h="5276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14270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 bwMode="auto">
          <a:xfrm>
            <a:off x="2591855" y="4701718"/>
            <a:ext cx="571504" cy="3571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3235089" y="4701718"/>
            <a:ext cx="1814360" cy="3571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5906705" y="4701718"/>
            <a:ext cx="571504" cy="3571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 bwMode="auto">
          <a:xfrm>
            <a:off x="5049449" y="4880313"/>
            <a:ext cx="857256" cy="1588"/>
          </a:xfrm>
          <a:prstGeom prst="straightConnector1">
            <a:avLst/>
          </a:prstGeom>
          <a:ln>
            <a:prstDash val="dash"/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Proposed Approach</a:t>
            </a:r>
            <a:br>
              <a:rPr lang="en-US" altLang="ko-KR" dirty="0" smtClean="0"/>
            </a:br>
            <a:r>
              <a:rPr lang="en-US" altLang="ko-KR" dirty="0" smtClean="0"/>
              <a:t>- Selecting additional columns (2/5)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Identifying refined candidate pairs</a:t>
            </a:r>
          </a:p>
          <a:p>
            <a:pPr marL="914400" lvl="1" indent="-514350"/>
            <a:r>
              <a:rPr lang="en-US" altLang="ko-KR" dirty="0" smtClean="0"/>
              <a:t>Retrieve not only the values for the candidate column but also the corresponding values for the source columns that are already part of the translation. 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 l="11719" t="36607" r="50781" b="40179"/>
          <a:stretch>
            <a:fillRect/>
          </a:stretch>
        </p:blipFill>
        <p:spPr bwMode="auto">
          <a:xfrm>
            <a:off x="2143108" y="3500438"/>
            <a:ext cx="4572032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/>
              <a:t>Motivation</a:t>
            </a:r>
          </a:p>
          <a:p>
            <a:pPr>
              <a:lnSpc>
                <a:spcPct val="90000"/>
              </a:lnSpc>
            </a:pPr>
            <a:r>
              <a:rPr lang="en-US" altLang="ko-KR"/>
              <a:t>Previous Work</a:t>
            </a:r>
          </a:p>
          <a:p>
            <a:pPr>
              <a:lnSpc>
                <a:spcPct val="90000"/>
              </a:lnSpc>
            </a:pPr>
            <a:r>
              <a:rPr lang="en-US" altLang="ko-KR"/>
              <a:t>Proposed Approach</a:t>
            </a:r>
          </a:p>
          <a:p>
            <a:pPr>
              <a:lnSpc>
                <a:spcPct val="90000"/>
              </a:lnSpc>
            </a:pPr>
            <a:r>
              <a:rPr lang="en-US" altLang="ko-KR"/>
              <a:t>Experimental Results</a:t>
            </a:r>
          </a:p>
          <a:p>
            <a:pPr>
              <a:lnSpc>
                <a:spcPct val="90000"/>
              </a:lnSpc>
            </a:pPr>
            <a:r>
              <a:rPr lang="en-US" altLang="ko-KR"/>
              <a:t>Algorithmic Analysis</a:t>
            </a:r>
          </a:p>
          <a:p>
            <a:pPr>
              <a:lnSpc>
                <a:spcPct val="90000"/>
              </a:lnSpc>
            </a:pPr>
            <a:r>
              <a:rPr lang="en-US" altLang="ko-KR"/>
              <a:t>Searching for Separators and Many-to-many Translations</a:t>
            </a:r>
          </a:p>
          <a:p>
            <a:pPr>
              <a:lnSpc>
                <a:spcPct val="90000"/>
              </a:lnSpc>
            </a:pPr>
            <a:r>
              <a:rPr lang="en-US" altLang="ko-KR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Proposed Approach</a:t>
            </a:r>
            <a:br>
              <a:rPr lang="en-US" altLang="ko-KR" dirty="0" smtClean="0"/>
            </a:br>
            <a:r>
              <a:rPr lang="en-US" altLang="ko-KR" dirty="0" smtClean="0"/>
              <a:t>- Selecting additional columns (3/5)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ko-KR" dirty="0" smtClean="0"/>
              <a:t>Creating edit recipes for refined pairs</a:t>
            </a:r>
          </a:p>
          <a:p>
            <a:pPr marL="914400" lvl="1" indent="-514350"/>
            <a:r>
              <a:rPr lang="en-US" altLang="ko-KR" dirty="0" smtClean="0"/>
              <a:t>Add a constraint </a:t>
            </a:r>
          </a:p>
          <a:p>
            <a:pPr marL="1314450" lvl="2" indent="-514350"/>
            <a:r>
              <a:rPr lang="en-US" altLang="ko-KR" dirty="0" smtClean="0"/>
              <a:t>Only characters from the target column that are not known to be part of the partial translation formula can be used.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60938" t="40179" r="19140" b="43750"/>
          <a:stretch>
            <a:fillRect/>
          </a:stretch>
        </p:blipFill>
        <p:spPr bwMode="auto">
          <a:xfrm>
            <a:off x="3000364" y="3429000"/>
            <a:ext cx="296864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Proposed Approach</a:t>
            </a:r>
            <a:br>
              <a:rPr lang="en-US" altLang="ko-KR" dirty="0" smtClean="0"/>
            </a:br>
            <a:r>
              <a:rPr lang="en-US" altLang="ko-KR" dirty="0" smtClean="0"/>
              <a:t>- Selecting additional columns (4/5)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ko-KR" dirty="0" smtClean="0"/>
              <a:t>Improving the partial translation formula</a:t>
            </a:r>
          </a:p>
          <a:p>
            <a:pPr marL="914400" lvl="1" indent="-514350"/>
            <a:r>
              <a:rPr lang="en-US" altLang="ko-KR" dirty="0" smtClean="0"/>
              <a:t>All of the candidate translation formulas are collated according to a complete match between the source columns, the sequence of their individual regions and the character positions within the source columns.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Proposed Approach</a:t>
            </a:r>
            <a:br>
              <a:rPr lang="en-US" altLang="ko-KR" dirty="0" smtClean="0"/>
            </a:br>
            <a:r>
              <a:rPr lang="en-US" altLang="ko-KR" dirty="0" smtClean="0"/>
              <a:t>- Selecting additional columns (5/5)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ko-KR" dirty="0" smtClean="0"/>
              <a:t>Scoring and selecting an improved translation formula</a:t>
            </a:r>
          </a:p>
          <a:p>
            <a:pPr marL="914400" lvl="1" indent="-514350"/>
            <a:r>
              <a:rPr lang="en-US" altLang="ko-KR" dirty="0" smtClean="0"/>
              <a:t>Score translations in a normalized manner</a:t>
            </a:r>
          </a:p>
          <a:p>
            <a:pPr marL="914400" lvl="1" indent="-514350"/>
            <a:endParaRPr lang="en-US" altLang="ko-KR" dirty="0" smtClean="0"/>
          </a:p>
          <a:p>
            <a:pPr marL="914400" lvl="1" indent="-514350"/>
            <a:endParaRPr lang="en-US" altLang="ko-KR" dirty="0" smtClean="0"/>
          </a:p>
          <a:p>
            <a:pPr marL="914400" lvl="1" indent="-514350"/>
            <a:endParaRPr lang="en-US" altLang="ko-KR" dirty="0" smtClean="0"/>
          </a:p>
          <a:p>
            <a:pPr marL="914400" lvl="1" indent="-514350"/>
            <a:endParaRPr lang="en-US" altLang="ko-KR" dirty="0" smtClean="0"/>
          </a:p>
          <a:p>
            <a:pPr marL="914400" lvl="1" indent="-514350"/>
            <a:r>
              <a:rPr lang="en-US" altLang="ko-KR" dirty="0" smtClean="0"/>
              <a:t>Score the individual translations based on both the number of their occurrence and the source column (B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) in use.</a:t>
            </a:r>
            <a:endParaRPr lang="en-US" altLang="ko-KR" dirty="0"/>
          </a:p>
          <a:p>
            <a:pPr marL="914400" lvl="1" indent="-514350"/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14648" t="46429" r="56055" b="48214"/>
          <a:stretch>
            <a:fillRect/>
          </a:stretch>
        </p:blipFill>
        <p:spPr bwMode="auto">
          <a:xfrm>
            <a:off x="2214546" y="3286124"/>
            <a:ext cx="4762533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모서리가 둥근 직사각형 4"/>
          <p:cNvSpPr/>
          <p:nvPr/>
        </p:nvSpPr>
        <p:spPr>
          <a:xfrm>
            <a:off x="4143372" y="3571876"/>
            <a:ext cx="500066" cy="214314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구부러진 연결선 5"/>
          <p:cNvCxnSpPr>
            <a:stCxn id="8" idx="1"/>
          </p:cNvCxnSpPr>
          <p:nvPr/>
        </p:nvCxnSpPr>
        <p:spPr>
          <a:xfrm rot="10800000" flipV="1">
            <a:off x="3571868" y="3714752"/>
            <a:ext cx="571504" cy="2857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7" name="TextBox 6"/>
          <p:cNvSpPr txBox="1"/>
          <p:nvPr/>
        </p:nvSpPr>
        <p:spPr>
          <a:xfrm>
            <a:off x="2214546" y="3866381"/>
            <a:ext cx="150019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6"/>
                </a:solidFill>
                <a:latin typeface="+mn-ea"/>
                <a:ea typeface="+mn-ea"/>
              </a:rPr>
              <a:t>Prevents negative</a:t>
            </a:r>
            <a:endParaRPr lang="ko-KR" altLang="en-US" sz="1200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143372" y="3571876"/>
            <a:ext cx="2786082" cy="285752"/>
          </a:xfrm>
          <a:prstGeom prst="roundRect">
            <a:avLst/>
          </a:prstGeom>
          <a:solidFill>
            <a:schemeClr val="accent4">
              <a:lumMod val="60000"/>
              <a:lumOff val="40000"/>
              <a:alpha val="34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구부러진 연결선 8"/>
          <p:cNvCxnSpPr>
            <a:stCxn id="8" idx="2"/>
          </p:cNvCxnSpPr>
          <p:nvPr/>
        </p:nvCxnSpPr>
        <p:spPr>
          <a:xfrm rot="5400000">
            <a:off x="5197082" y="3732613"/>
            <a:ext cx="214316" cy="464347"/>
          </a:xfrm>
          <a:prstGeom prst="curvedConnector2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71868" y="4000505"/>
            <a:ext cx="157163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Penalty term</a:t>
            </a:r>
          </a:p>
          <a:p>
            <a:pPr algn="r"/>
            <a:r>
              <a:rPr lang="en-US" altLang="ko-KR" sz="1200" dirty="0" smtClean="0">
                <a:solidFill>
                  <a:schemeClr val="accent4">
                    <a:lumMod val="75000"/>
                  </a:schemeClr>
                </a:solidFill>
                <a:latin typeface="+mn-ea"/>
              </a:rPr>
              <a:t>(Esp. noisy columns, long strings)</a:t>
            </a:r>
            <a:endParaRPr lang="ko-KR" altLang="en-US" sz="1200" dirty="0">
              <a:solidFill>
                <a:schemeClr val="accent4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72264" y="3571876"/>
            <a:ext cx="239825" cy="25577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구부러진 연결선 11"/>
          <p:cNvCxnSpPr>
            <a:stCxn id="11" idx="3"/>
          </p:cNvCxnSpPr>
          <p:nvPr/>
        </p:nvCxnSpPr>
        <p:spPr>
          <a:xfrm>
            <a:off x="6812089" y="3699765"/>
            <a:ext cx="260241" cy="300739"/>
          </a:xfrm>
          <a:prstGeom prst="curvedConnector2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58016" y="4000504"/>
            <a:ext cx="213361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</a:rPr>
              <a:t>Prevent columns with less than a certain average width.</a:t>
            </a:r>
            <a:endParaRPr lang="ko-KR" altLang="en-US" sz="1200" dirty="0">
              <a:solidFill>
                <a:schemeClr val="accent3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Results (1/7)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Environments</a:t>
            </a:r>
          </a:p>
          <a:p>
            <a:pPr lvl="1"/>
            <a:r>
              <a:rPr lang="en-US" altLang="ko-KR" dirty="0" err="1" smtClean="0"/>
              <a:t>PostgreSQL</a:t>
            </a:r>
            <a:r>
              <a:rPr lang="en-US" altLang="ko-KR" dirty="0" smtClean="0"/>
              <a:t> DBMS</a:t>
            </a:r>
          </a:p>
          <a:p>
            <a:pPr lvl="1"/>
            <a:r>
              <a:rPr lang="en-US" altLang="ko-KR" dirty="0" smtClean="0"/>
              <a:t>Bi-grams (q=2) for scoring purpose</a:t>
            </a:r>
          </a:p>
          <a:p>
            <a:pPr lvl="1"/>
            <a:r>
              <a:rPr lang="en-US" altLang="ko-KR" dirty="0" smtClean="0"/>
              <a:t>Recipe generation: modified Hirschberg algorithm</a:t>
            </a:r>
          </a:p>
          <a:p>
            <a:pPr lvl="1"/>
            <a:r>
              <a:rPr lang="en-US" altLang="ko-KR" dirty="0" smtClean="0"/>
              <a:t>Edit distance: </a:t>
            </a:r>
            <a:r>
              <a:rPr lang="en-US" altLang="ko-KR" dirty="0" err="1" smtClean="0"/>
              <a:t>Monge</a:t>
            </a:r>
            <a:r>
              <a:rPr lang="en-US" altLang="ko-KR" dirty="0" smtClean="0"/>
              <a:t> et al. </a:t>
            </a:r>
          </a:p>
          <a:p>
            <a:pPr lvl="1"/>
            <a:r>
              <a:rPr lang="en-US" altLang="ko-KR" dirty="0" smtClean="0"/>
              <a:t>Operation cost: </a:t>
            </a:r>
          </a:p>
          <a:p>
            <a:pPr lvl="2"/>
            <a:r>
              <a:rPr lang="en-US" altLang="ko-KR" dirty="0" smtClean="0"/>
              <a:t>Copy = deletion = replacement = 1</a:t>
            </a:r>
          </a:p>
          <a:p>
            <a:pPr lvl="1"/>
            <a:r>
              <a:rPr lang="en-US" altLang="ko-KR" dirty="0" smtClean="0"/>
              <a:t>10% samples were used for all experiments</a:t>
            </a:r>
          </a:p>
          <a:p>
            <a:pPr lvl="1"/>
            <a:r>
              <a:rPr lang="en-US" altLang="ko-KR" dirty="0" smtClean="0"/>
              <a:t>Series of noise columns were always added to the source table.</a:t>
            </a:r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Results (2/7)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UserID</a:t>
            </a:r>
            <a:r>
              <a:rPr lang="en-US" altLang="ko-KR" dirty="0" smtClean="0"/>
              <a:t> dataset</a:t>
            </a:r>
          </a:p>
          <a:p>
            <a:pPr lvl="1"/>
            <a:r>
              <a:rPr lang="en-US" altLang="ko-KR" dirty="0" smtClean="0"/>
              <a:t>Translation </a:t>
            </a:r>
            <a:r>
              <a:rPr lang="en-US" altLang="ko-KR" dirty="0" err="1" smtClean="0"/>
              <a:t>formular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Login = first[1-1] + last[1-n]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SQL query</a:t>
            </a:r>
          </a:p>
          <a:p>
            <a:pPr lvl="2">
              <a:buNone/>
            </a:pPr>
            <a:r>
              <a:rPr lang="en-US" altLang="ko-KR" dirty="0" smtClean="0"/>
              <a:t>select substring(first from 1 for 1) || last as login</a:t>
            </a:r>
          </a:p>
          <a:p>
            <a:pPr lvl="2">
              <a:buNone/>
            </a:pPr>
            <a:r>
              <a:rPr lang="en-US" altLang="ko-KR" dirty="0" smtClean="0"/>
              <a:t>from table</a:t>
            </a:r>
          </a:p>
          <a:p>
            <a:pPr lvl="2">
              <a:buNone/>
            </a:pPr>
            <a:r>
              <a:rPr lang="en-US" altLang="ko-KR" dirty="0" smtClean="0"/>
              <a:t>where first is not null and </a:t>
            </a:r>
            <a:r>
              <a:rPr lang="en-US" altLang="ko-KR" dirty="0" err="1" smtClean="0"/>
              <a:t>char_length</a:t>
            </a:r>
            <a:r>
              <a:rPr lang="en-US" altLang="ko-KR" dirty="0" smtClean="0"/>
              <a:t>(substring(</a:t>
            </a:r>
            <a:r>
              <a:rPr lang="en-US" altLang="ko-KR" dirty="0" err="1" smtClean="0"/>
              <a:t>first_name</a:t>
            </a:r>
            <a:r>
              <a:rPr lang="en-US" altLang="ko-KR" dirty="0" smtClean="0"/>
              <a:t> from </a:t>
            </a:r>
            <a:br>
              <a:rPr lang="en-US" altLang="ko-KR" dirty="0" smtClean="0"/>
            </a:br>
            <a:r>
              <a:rPr lang="en-US" altLang="ko-KR" dirty="0" smtClean="0"/>
              <a:t>      1 for 1))=1 and </a:t>
            </a:r>
            <a:r>
              <a:rPr lang="en-US" altLang="ko-KR" dirty="0" err="1" smtClean="0"/>
              <a:t>last_name</a:t>
            </a:r>
            <a:r>
              <a:rPr lang="en-US" altLang="ko-KR" dirty="0" smtClean="0"/>
              <a:t> is not null and </a:t>
            </a:r>
            <a:r>
              <a:rPr lang="en-US" altLang="ko-KR" dirty="0" err="1" smtClean="0"/>
              <a:t>char_length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      (</a:t>
            </a:r>
            <a:r>
              <a:rPr lang="en-US" altLang="ko-KR" dirty="0" err="1" smtClean="0"/>
              <a:t>last_name</a:t>
            </a:r>
            <a:r>
              <a:rPr lang="en-US" altLang="ko-KR" dirty="0" smtClean="0"/>
              <a:t>)&gt;=1</a:t>
            </a: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Results (3/7)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Time dataset</a:t>
            </a:r>
          </a:p>
          <a:p>
            <a:pPr lvl="1"/>
            <a:r>
              <a:rPr lang="en-US" altLang="ko-KR" dirty="0" smtClean="0"/>
              <a:t>Only simple concatenations.</a:t>
            </a:r>
          </a:p>
          <a:p>
            <a:pPr lvl="1"/>
            <a:r>
              <a:rPr lang="en-US" altLang="ko-KR" dirty="0" smtClean="0"/>
              <a:t>Translation </a:t>
            </a:r>
            <a:r>
              <a:rPr lang="en-US" altLang="ko-KR" dirty="0" err="1" smtClean="0"/>
              <a:t>formular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time = hour[1-2] + minutes[1-2] + seconds[1-2]</a:t>
            </a:r>
          </a:p>
          <a:p>
            <a:pPr lvl="1"/>
            <a:r>
              <a:rPr lang="en-US" altLang="ko-KR" dirty="0" smtClean="0"/>
              <a:t>SQL query</a:t>
            </a:r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Even when sources columns are short and the values in those columns come from highly overlapping domains, correct table matches can be found.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 l="52344" t="48214" r="11328" b="43750"/>
          <a:stretch>
            <a:fillRect/>
          </a:stretch>
        </p:blipFill>
        <p:spPr bwMode="auto">
          <a:xfrm>
            <a:off x="1643042" y="3857628"/>
            <a:ext cx="5857916" cy="7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 l="19531" t="51786" r="58203" b="26785"/>
          <a:stretch>
            <a:fillRect/>
          </a:stretch>
        </p:blipFill>
        <p:spPr bwMode="auto">
          <a:xfrm>
            <a:off x="6500826" y="1357298"/>
            <a:ext cx="2500330" cy="157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Results (4/7)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Name concatenations dataset</a:t>
            </a:r>
          </a:p>
          <a:p>
            <a:pPr lvl="1"/>
            <a:r>
              <a:rPr lang="en-US" altLang="ko-KR" dirty="0" smtClean="0"/>
              <a:t>700,000 rows with about 70,000 unique values in both source columns.</a:t>
            </a:r>
          </a:p>
          <a:p>
            <a:pPr lvl="1"/>
            <a:r>
              <a:rPr lang="en-US" altLang="ko-KR" dirty="0" smtClean="0"/>
              <a:t>Translation </a:t>
            </a:r>
            <a:r>
              <a:rPr lang="en-US" altLang="ko-KR" dirty="0" err="1" smtClean="0"/>
              <a:t>formular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full = first[1-n] + last[1-n]</a:t>
            </a:r>
          </a:p>
          <a:p>
            <a:pPr lvl="1"/>
            <a:r>
              <a:rPr lang="en-US" altLang="ko-KR" dirty="0" smtClean="0"/>
              <a:t>SQL query</a:t>
            </a:r>
          </a:p>
          <a:p>
            <a:pPr lvl="2">
              <a:buNone/>
            </a:pPr>
            <a:r>
              <a:rPr lang="en-US" altLang="ko-KR" dirty="0" smtClean="0"/>
              <a:t>select first || last as full</a:t>
            </a:r>
          </a:p>
          <a:p>
            <a:pPr lvl="2">
              <a:buNone/>
            </a:pPr>
            <a:r>
              <a:rPr lang="en-US" altLang="ko-KR" dirty="0" smtClean="0"/>
              <a:t>from table</a:t>
            </a:r>
          </a:p>
          <a:p>
            <a:pPr lvl="2">
              <a:buNone/>
            </a:pPr>
            <a:r>
              <a:rPr lang="en-US" altLang="ko-KR" dirty="0" smtClean="0"/>
              <a:t>where first is not </a:t>
            </a:r>
            <a:r>
              <a:rPr lang="en-US" altLang="ko-KR" dirty="0" err="1" smtClean="0"/>
              <a:t>nujll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char_length</a:t>
            </a:r>
            <a:r>
              <a:rPr lang="en-US" altLang="ko-KR" dirty="0" smtClean="0"/>
              <a:t> (first)&gt;=1</a:t>
            </a:r>
          </a:p>
          <a:p>
            <a:pPr lvl="2">
              <a:buNone/>
            </a:pPr>
            <a:r>
              <a:rPr lang="en-US" altLang="ko-KR" dirty="0" smtClean="0"/>
              <a:t>	       and </a:t>
            </a:r>
            <a:r>
              <a:rPr lang="en-US" altLang="ko-KR" dirty="0" err="1" smtClean="0"/>
              <a:t>last_name</a:t>
            </a:r>
            <a:r>
              <a:rPr lang="en-US" altLang="ko-KR" dirty="0" smtClean="0"/>
              <a:t> is not null and </a:t>
            </a:r>
            <a:r>
              <a:rPr lang="en-US" altLang="ko-KR" dirty="0" err="1" smtClean="0"/>
              <a:t>char_length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last_name</a:t>
            </a:r>
            <a:r>
              <a:rPr lang="en-US" altLang="ko-KR" dirty="0" smtClean="0"/>
              <a:t>)&gt;=1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 l="17578" t="30357" r="56641" b="45536"/>
          <a:stretch>
            <a:fillRect/>
          </a:stretch>
        </p:blipFill>
        <p:spPr bwMode="auto">
          <a:xfrm>
            <a:off x="5429256" y="2714620"/>
            <a:ext cx="3143272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Results (5/7)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Citeseer</a:t>
            </a:r>
            <a:r>
              <a:rPr lang="en-US" altLang="ko-KR" dirty="0" smtClean="0"/>
              <a:t> dataset</a:t>
            </a:r>
          </a:p>
          <a:p>
            <a:pPr lvl="1"/>
            <a:r>
              <a:rPr lang="en-US" altLang="ko-KR" dirty="0" smtClean="0"/>
              <a:t>Use the </a:t>
            </a:r>
            <a:r>
              <a:rPr lang="en-US" altLang="ko-KR" dirty="0" err="1" smtClean="0"/>
              <a:t>Citeseer</a:t>
            </a:r>
            <a:r>
              <a:rPr lang="en-US" altLang="ko-KR" dirty="0" smtClean="0"/>
              <a:t> citation indexes to provide an additional real-world translation problem.</a:t>
            </a:r>
          </a:p>
          <a:p>
            <a:pPr lvl="1"/>
            <a:r>
              <a:rPr lang="en-US" altLang="ko-KR" dirty="0" smtClean="0"/>
              <a:t>Preprocessed 526,000 records into a table</a:t>
            </a:r>
          </a:p>
          <a:p>
            <a:pPr lvl="2"/>
            <a:r>
              <a:rPr lang="en-US" altLang="ko-KR" dirty="0" smtClean="0"/>
              <a:t>Columns for year of publication, title, and a series of 15 columns , each of which contains the name of a single author (up to 15).</a:t>
            </a:r>
          </a:p>
          <a:p>
            <a:pPr lvl="1"/>
            <a:r>
              <a:rPr lang="en-US" altLang="ko-KR" dirty="0" smtClean="0"/>
              <a:t>Create new table </a:t>
            </a:r>
            <a:r>
              <a:rPr lang="en-US" altLang="ko-KR" i="1" dirty="0" smtClean="0"/>
              <a:t>Citation</a:t>
            </a:r>
            <a:r>
              <a:rPr lang="en-US" altLang="ko-KR" dirty="0" smtClean="0"/>
              <a:t> from the concatenation of year, title, first author for all 526,000 records.</a:t>
            </a:r>
          </a:p>
          <a:p>
            <a:pPr lvl="1"/>
            <a:r>
              <a:rPr lang="en-US" altLang="ko-KR" dirty="0" smtClean="0"/>
              <a:t>Sampling size</a:t>
            </a:r>
          </a:p>
          <a:p>
            <a:pPr lvl="2"/>
            <a:r>
              <a:rPr lang="en-US" altLang="ko-KR" dirty="0" smtClean="0"/>
              <a:t>only 1% of the distinct values from each column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Results (6/7)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Citeseer</a:t>
            </a:r>
            <a:r>
              <a:rPr lang="en-US" altLang="ko-KR" dirty="0" smtClean="0"/>
              <a:t> dataset</a:t>
            </a:r>
          </a:p>
          <a:p>
            <a:pPr lvl="1"/>
            <a:r>
              <a:rPr lang="en-US" altLang="ko-KR" dirty="0" smtClean="0"/>
              <a:t>Transformation formula</a:t>
            </a:r>
          </a:p>
          <a:p>
            <a:pPr lvl="2"/>
            <a:r>
              <a:rPr lang="en-US" altLang="ko-KR" dirty="0" smtClean="0"/>
              <a:t>Citation = year[1-n] + title[1-n] + author1[1-n]</a:t>
            </a:r>
          </a:p>
          <a:p>
            <a:pPr lvl="1"/>
            <a:r>
              <a:rPr lang="en-US" altLang="ko-KR" dirty="0" smtClean="0"/>
              <a:t>Run time</a:t>
            </a:r>
          </a:p>
          <a:p>
            <a:pPr lvl="2"/>
            <a:r>
              <a:rPr lang="en-US" altLang="ko-KR" dirty="0" smtClean="0"/>
              <a:t>Under 20 minutes in </a:t>
            </a:r>
            <a:r>
              <a:rPr lang="en-US" altLang="ko-KR" dirty="0" err="1" smtClean="0"/>
              <a:t>Sunfire</a:t>
            </a:r>
            <a:r>
              <a:rPr lang="en-US" altLang="ko-KR" dirty="0" smtClean="0"/>
              <a:t> v880 750MHz machine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Results (7/7)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Cross dataset translation</a:t>
            </a:r>
          </a:p>
          <a:p>
            <a:pPr lvl="1"/>
            <a:r>
              <a:rPr lang="en-US" altLang="ko-KR" dirty="0" smtClean="0"/>
              <a:t>How well the methods would work when very little overlap exists between the source and target tables?</a:t>
            </a:r>
          </a:p>
          <a:p>
            <a:pPr lvl="1"/>
            <a:r>
              <a:rPr lang="en-US" altLang="ko-KR" dirty="0" smtClean="0"/>
              <a:t>Preprocessed the DBLP data similar to the </a:t>
            </a:r>
            <a:r>
              <a:rPr lang="en-US" altLang="ko-KR" dirty="0" err="1" smtClean="0"/>
              <a:t>Citeseer</a:t>
            </a:r>
            <a:r>
              <a:rPr lang="en-US" altLang="ko-KR" dirty="0" smtClean="0"/>
              <a:t> data</a:t>
            </a:r>
          </a:p>
          <a:p>
            <a:pPr lvl="2"/>
            <a:r>
              <a:rPr lang="en-US" altLang="ko-KR" dirty="0" err="1" smtClean="0"/>
              <a:t>Optained</a:t>
            </a:r>
            <a:r>
              <a:rPr lang="en-US" altLang="ko-KR" dirty="0" smtClean="0"/>
              <a:t> a 17-column table with 233,000 rows</a:t>
            </a:r>
          </a:p>
          <a:p>
            <a:pPr lvl="1"/>
            <a:r>
              <a:rPr lang="en-US" altLang="ko-KR" dirty="0" smtClean="0"/>
              <a:t>Translation formula</a:t>
            </a:r>
          </a:p>
          <a:p>
            <a:pPr lvl="2"/>
            <a:r>
              <a:rPr lang="en-US" altLang="ko-KR" dirty="0" smtClean="0"/>
              <a:t>Citation = year[1-n] + title[1-n] + author2[1-n]</a:t>
            </a: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1785918" y="5072074"/>
            <a:ext cx="2786082" cy="1214446"/>
          </a:xfrm>
          <a:prstGeom prst="roundRect">
            <a:avLst>
              <a:gd name="adj" fmla="val 84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Only 714 records match across</a:t>
            </a:r>
            <a:r>
              <a:rPr kumimoji="0" lang="en-US" altLang="ko-K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Title, Year and author1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baseline="0" dirty="0" smtClean="0">
              <a:solidFill>
                <a:schemeClr val="tx1"/>
              </a:solidFill>
              <a:latin typeface="+mn-ea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4643438" y="5072074"/>
            <a:ext cx="2786082" cy="1214446"/>
          </a:xfrm>
          <a:prstGeom prst="roundRect">
            <a:avLst>
              <a:gd name="adj" fmla="val 6976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378 citations within the </a:t>
            </a: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Citeseer</a:t>
            </a:r>
            <a:r>
              <a:rPr kumimoji="0" lang="en-US" altLang="ko-K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are also present within DBLP,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But with the first and second 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authors reversed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785918" y="4714884"/>
            <a:ext cx="2786082" cy="2857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Expected result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4643438" y="4714884"/>
            <a:ext cx="2786082" cy="28575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Actual result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  <a:endParaRPr lang="en-US" altLang="ko-K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Clerical process</a:t>
            </a:r>
          </a:p>
          <a:p>
            <a:pPr lvl="1"/>
            <a:r>
              <a:rPr lang="en-US" altLang="ko-KR" dirty="0" smtClean="0"/>
              <a:t>A great part of the problem of integration process that has little value-add, except for the information extracted about the very high level semantics of the DB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We aim to automate in our research.</a:t>
            </a:r>
            <a:endParaRPr lang="en-US" altLang="ko-KR" dirty="0" smtClean="0"/>
          </a:p>
          <a:p>
            <a:r>
              <a:rPr lang="en-US" altLang="ko-KR" dirty="0" smtClean="0"/>
              <a:t>We wish to find a general purpose method.</a:t>
            </a:r>
          </a:p>
          <a:p>
            <a:pPr lvl="1"/>
            <a:r>
              <a:rPr lang="en-US" altLang="ko-KR" dirty="0" smtClean="0"/>
              <a:t>Resolve complex schema matches made from concatenating substrings from columns within a DB.</a:t>
            </a:r>
          </a:p>
          <a:p>
            <a:pPr lvl="1"/>
            <a:endParaRPr lang="en-US" altLang="ko-KR" dirty="0" smtClean="0"/>
          </a:p>
          <a:p>
            <a:endParaRPr lang="ko-KR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Algorithmic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worst case time</a:t>
            </a:r>
          </a:p>
          <a:p>
            <a:pPr lvl="1"/>
            <a:r>
              <a:rPr lang="en-US" altLang="ko-KR" dirty="0" smtClean="0"/>
              <a:t>O(</a:t>
            </a:r>
            <a:r>
              <a:rPr lang="en-US" altLang="ko-KR" i="1" dirty="0" smtClean="0"/>
              <a:t>w</a:t>
            </a:r>
            <a:r>
              <a:rPr lang="en-US" altLang="ko-KR" dirty="0" smtClean="0"/>
              <a:t> * 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 * </a:t>
            </a:r>
            <a:r>
              <a:rPr lang="en-US" altLang="ko-KR" i="1" dirty="0" smtClean="0"/>
              <a:t>s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* </a:t>
            </a:r>
            <a:r>
              <a:rPr lang="en-US" altLang="ko-KR" i="1" dirty="0" smtClean="0"/>
              <a:t>s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w: the maximum number of characters in any value in the target column in T</a:t>
            </a:r>
            <a:r>
              <a:rPr lang="en-US" altLang="ko-KR" baseline="-25000" dirty="0" smtClean="0"/>
              <a:t>2</a:t>
            </a:r>
          </a:p>
          <a:p>
            <a:pPr lvl="2"/>
            <a:r>
              <a:rPr lang="en-US" altLang="ko-KR" dirty="0" smtClean="0"/>
              <a:t>n: the number of potential source columns from T</a:t>
            </a:r>
            <a:r>
              <a:rPr lang="en-US" altLang="ko-KR" baseline="-25000" dirty="0" smtClean="0"/>
              <a:t>1</a:t>
            </a:r>
          </a:p>
          <a:p>
            <a:pPr lvl="2"/>
            <a:r>
              <a:rPr lang="en-US" altLang="ko-KR" dirty="0" smtClean="0"/>
              <a:t>s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: the number of </a:t>
            </a:r>
            <a:r>
              <a:rPr lang="en-US" altLang="ko-KR" dirty="0" err="1" smtClean="0"/>
              <a:t>tuples</a:t>
            </a:r>
            <a:r>
              <a:rPr lang="en-US" altLang="ko-KR" dirty="0" smtClean="0"/>
              <a:t> in T</a:t>
            </a:r>
            <a:r>
              <a:rPr lang="en-US" altLang="ko-KR" baseline="-25000" dirty="0" smtClean="0"/>
              <a:t>1</a:t>
            </a:r>
          </a:p>
          <a:p>
            <a:pPr lvl="2"/>
            <a:r>
              <a:rPr lang="en-US" altLang="ko-KR" dirty="0" smtClean="0"/>
              <a:t>s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:  the number of </a:t>
            </a:r>
            <a:r>
              <a:rPr lang="en-US" altLang="ko-KR" dirty="0" err="1" smtClean="0"/>
              <a:t>tuples</a:t>
            </a:r>
            <a:r>
              <a:rPr lang="en-US" altLang="ko-KR" dirty="0" smtClean="0"/>
              <a:t> in T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 l="11328" t="34821" r="52344" b="33036"/>
          <a:stretch>
            <a:fillRect/>
          </a:stretch>
        </p:blipFill>
        <p:spPr bwMode="auto">
          <a:xfrm>
            <a:off x="2500298" y="4429132"/>
            <a:ext cx="4429156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Searching for Separators and Many-to-many Translations (1/4)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Non-alphanumeric separators in columns</a:t>
            </a:r>
          </a:p>
          <a:p>
            <a:pPr lvl="1"/>
            <a:r>
              <a:rPr lang="en-US" altLang="ko-KR" dirty="0" smtClean="0"/>
              <a:t>For many reasons, separators are often present within the data.</a:t>
            </a:r>
          </a:p>
          <a:p>
            <a:pPr lvl="2"/>
            <a:r>
              <a:rPr lang="en-US" altLang="ko-KR" dirty="0" smtClean="0"/>
              <a:t>Ex. 2/15/2005, 11:45:34, FRU-13423-2005, +1-321-555-1212, …</a:t>
            </a:r>
          </a:p>
          <a:p>
            <a:pPr lvl="1"/>
            <a:r>
              <a:rPr lang="en-US" altLang="ko-KR" dirty="0" smtClean="0"/>
              <a:t>Assumption</a:t>
            </a:r>
          </a:p>
          <a:p>
            <a:pPr lvl="2"/>
            <a:r>
              <a:rPr lang="en-US" altLang="ko-KR" dirty="0" smtClean="0"/>
              <a:t>Separator character is not alphanumeric.</a:t>
            </a:r>
          </a:p>
          <a:p>
            <a:pPr lvl="2"/>
            <a:r>
              <a:rPr lang="en-US" altLang="ko-KR" dirty="0" smtClean="0"/>
              <a:t>Occurs in all target column instances without exception.</a:t>
            </a:r>
          </a:p>
          <a:p>
            <a:pPr lvl="2"/>
            <a:r>
              <a:rPr lang="en-US" altLang="ko-KR" dirty="0" smtClean="0"/>
              <a:t>Not to be copied over from any of the source columns.</a:t>
            </a:r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Searching for Separators and Many-to-many Translations (2/4)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Non-alphanumeric separators in columns</a:t>
            </a:r>
          </a:p>
          <a:p>
            <a:pPr lvl="1"/>
            <a:r>
              <a:rPr lang="en-US" altLang="ko-KR" dirty="0" smtClean="0"/>
              <a:t>Algorithm</a:t>
            </a:r>
          </a:p>
          <a:p>
            <a:pPr lvl="2"/>
            <a:r>
              <a:rPr lang="en-US" altLang="ko-KR" dirty="0" smtClean="0"/>
              <a:t>Query the target column for consistent patterns of separator uses.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Force the use of a separator template on the identification of similar pairs and on recipe generation.</a:t>
            </a:r>
          </a:p>
          <a:p>
            <a:pPr lvl="3"/>
            <a:r>
              <a:rPr lang="en-US" altLang="ko-KR" dirty="0" smtClean="0"/>
              <a:t>Search terms do not contain separators.</a:t>
            </a:r>
          </a:p>
          <a:p>
            <a:pPr lvl="3"/>
            <a:r>
              <a:rPr lang="en-US" altLang="ko-KR" dirty="0" smtClean="0"/>
              <a:t>Use the characters deemed to be separators to align editing and translation generation.</a:t>
            </a:r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2643174" y="3214686"/>
            <a:ext cx="1357322" cy="2857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11:45:34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5214942" y="3214686"/>
            <a:ext cx="1285884" cy="28575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%:%:%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1802" y="2928934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Gill Sans MT" pitchFamily="34" charset="0"/>
                <a:ea typeface="+mn-ea"/>
              </a:rPr>
              <a:t>input</a:t>
            </a:r>
            <a:endParaRPr lang="ko-KR" altLang="en-US" sz="1200" dirty="0">
              <a:latin typeface="Gill Sans MT" pitchFamily="34" charset="0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2132" y="2928934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Gill Sans MT" pitchFamily="34" charset="0"/>
                <a:ea typeface="+mn-ea"/>
              </a:rPr>
              <a:t>output</a:t>
            </a:r>
            <a:endParaRPr lang="ko-KR" altLang="en-US" sz="1200" dirty="0">
              <a:latin typeface="Gill Sans MT" pitchFamily="34" charset="0"/>
              <a:ea typeface="+mn-ea"/>
            </a:endParaRPr>
          </a:p>
        </p:txBody>
      </p:sp>
      <p:cxnSp>
        <p:nvCxnSpPr>
          <p:cNvPr id="9" name="직선 화살표 연결선 8"/>
          <p:cNvCxnSpPr>
            <a:stCxn id="4" idx="3"/>
            <a:endCxn id="5" idx="1"/>
          </p:cNvCxnSpPr>
          <p:nvPr/>
        </p:nvCxnSpPr>
        <p:spPr bwMode="auto">
          <a:xfrm>
            <a:off x="4000496" y="3357562"/>
            <a:ext cx="1214446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61524" t="41071" r="19726" b="35714"/>
          <a:stretch>
            <a:fillRect/>
          </a:stretch>
        </p:blipFill>
        <p:spPr bwMode="auto">
          <a:xfrm>
            <a:off x="6072198" y="5072074"/>
            <a:ext cx="2022245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Searching for Separators and Many-to-many Translations (3/4)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Non-alphanumeric separators in columns</a:t>
            </a:r>
          </a:p>
          <a:p>
            <a:pPr lvl="1"/>
            <a:r>
              <a:rPr lang="en-US" altLang="ko-KR" dirty="0" smtClean="0"/>
              <a:t>We want to deal with both fixed and variable length target columns.</a:t>
            </a:r>
          </a:p>
          <a:p>
            <a:pPr lvl="2"/>
            <a:r>
              <a:rPr lang="en-US" altLang="ko-KR" dirty="0" smtClean="0"/>
              <a:t>For a fixed column width, set a threshold to the number of instances.</a:t>
            </a:r>
          </a:p>
          <a:p>
            <a:pPr lvl="2"/>
            <a:r>
              <a:rPr lang="en-US" altLang="ko-KR" dirty="0" smtClean="0"/>
              <a:t>Use a </a:t>
            </a:r>
            <a:r>
              <a:rPr lang="en-US" altLang="ko-KR" dirty="0" smtClean="0">
                <a:solidFill>
                  <a:srgbClr val="C00000"/>
                </a:solidFill>
              </a:rPr>
              <a:t>histogram</a:t>
            </a:r>
            <a:r>
              <a:rPr lang="en-US" altLang="ko-KR" dirty="0" smtClean="0"/>
              <a:t> of all non-alphanumeric characters within the target column.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2305" t="40179" r="50781" b="30357"/>
          <a:stretch>
            <a:fillRect/>
          </a:stretch>
        </p:blipFill>
        <p:spPr bwMode="auto">
          <a:xfrm>
            <a:off x="2571736" y="4429132"/>
            <a:ext cx="4500594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Searching for Separators and Many-to-many Translations (4/4)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Dealing with many-to-many translations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One of the translations has already been identified and resolved, and we wish to use this knowledge in finding a subsequent translation.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52149" t="60714" r="10351" b="18750"/>
          <a:stretch>
            <a:fillRect/>
          </a:stretch>
        </p:blipFill>
        <p:spPr bwMode="auto">
          <a:xfrm>
            <a:off x="2000232" y="2143116"/>
            <a:ext cx="5000660" cy="179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present a generalized algorithm for most string-based matches.</a:t>
            </a:r>
          </a:p>
          <a:p>
            <a:pPr lvl="1"/>
            <a:r>
              <a:rPr lang="en-US" altLang="ko-KR" dirty="0" smtClean="0"/>
              <a:t>This method attempts to find a translation formula </a:t>
            </a:r>
          </a:p>
          <a:p>
            <a:r>
              <a:rPr lang="en-US" altLang="ko-KR" dirty="0" smtClean="0"/>
              <a:t>Bi-grams and 10% sample sizes work well in practice.</a:t>
            </a:r>
          </a:p>
          <a:p>
            <a:r>
              <a:rPr lang="en-US" altLang="ko-KR" dirty="0" smtClean="0"/>
              <a:t>We wish to develop a method to combine several applicable translation formulas into a single translation formula.</a:t>
            </a:r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Previous </a:t>
            </a:r>
            <a:r>
              <a:rPr lang="en-US" altLang="ko-KR" dirty="0" smtClean="0"/>
              <a:t>Work</a:t>
            </a: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Format learner (Doan et al.)</a:t>
            </a:r>
          </a:p>
          <a:p>
            <a:pPr lvl="1"/>
            <a:r>
              <a:rPr lang="en-US" altLang="ko-KR" dirty="0" smtClean="0"/>
              <a:t>Infer the formatting and matching of different </a:t>
            </a:r>
            <a:r>
              <a:rPr lang="en-US" altLang="ko-KR" dirty="0" err="1" smtClean="0"/>
              <a:t>datatypes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has not been carried forward to multiple columns.</a:t>
            </a:r>
          </a:p>
          <a:p>
            <a:r>
              <a:rPr lang="en-US" altLang="ko-KR" dirty="0" err="1" smtClean="0"/>
              <a:t>Carreira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Galhardas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Look at conversion algebras required to translate</a:t>
            </a:r>
          </a:p>
          <a:p>
            <a:r>
              <a:rPr lang="en-US" altLang="ko-KR" dirty="0" smtClean="0"/>
              <a:t>IMAP system</a:t>
            </a:r>
          </a:p>
          <a:p>
            <a:pPr lvl="1"/>
            <a:r>
              <a:rPr lang="en-US" altLang="ko-KR" dirty="0" smtClean="0"/>
              <a:t>Domain-oriented approach by utilizing matchers</a:t>
            </a:r>
          </a:p>
          <a:p>
            <a:pPr lvl="1"/>
            <a:r>
              <a:rPr lang="en-US" altLang="ko-KR" dirty="0" smtClean="0"/>
              <a:t>Designed to detect and deal with specific types of data.</a:t>
            </a:r>
          </a:p>
          <a:p>
            <a:pPr lvl="2"/>
            <a:r>
              <a:rPr lang="en-US" altLang="ko-KR" dirty="0" smtClean="0"/>
              <a:t>Phone numbers, …</a:t>
            </a:r>
          </a:p>
          <a:p>
            <a:pPr lvl="1"/>
            <a:r>
              <a:rPr lang="en-US" altLang="ko-KR" dirty="0" smtClean="0"/>
              <a:t>Searching for schema translations for numerical data using equation discovery.</a:t>
            </a:r>
          </a:p>
          <a:p>
            <a:pPr lvl="1"/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Proposed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200" dirty="0" smtClean="0"/>
              <a:t>Operation</a:t>
            </a:r>
          </a:p>
          <a:p>
            <a:pPr lvl="1"/>
            <a:r>
              <a:rPr lang="en-US" altLang="ko-KR" sz="2800" dirty="0" smtClean="0"/>
              <a:t>Concatenate</a:t>
            </a:r>
          </a:p>
          <a:p>
            <a:pPr lvl="1"/>
            <a:r>
              <a:rPr lang="en-US" altLang="ko-KR" sz="2800" dirty="0" smtClean="0"/>
              <a:t>Substring</a:t>
            </a:r>
          </a:p>
          <a:p>
            <a:r>
              <a:rPr lang="en-US" altLang="ko-KR" sz="3200" dirty="0" smtClean="0"/>
              <a:t>A = w</a:t>
            </a:r>
            <a:r>
              <a:rPr lang="en-US" altLang="ko-KR" sz="3200" baseline="-25000" dirty="0" smtClean="0"/>
              <a:t>1</a:t>
            </a:r>
            <a:r>
              <a:rPr lang="en-US" altLang="ko-KR" sz="3200" dirty="0" smtClean="0"/>
              <a:t> + w</a:t>
            </a:r>
            <a:r>
              <a:rPr lang="en-US" altLang="ko-KR" sz="3200" baseline="-25000" dirty="0" smtClean="0"/>
              <a:t>2</a:t>
            </a:r>
            <a:r>
              <a:rPr lang="en-US" altLang="ko-KR" sz="3200" dirty="0" smtClean="0"/>
              <a:t> + … + </a:t>
            </a:r>
            <a:r>
              <a:rPr lang="en-US" altLang="ko-KR" sz="3200" dirty="0" err="1" smtClean="0"/>
              <a:t>w</a:t>
            </a:r>
            <a:r>
              <a:rPr lang="en-US" altLang="ko-KR" sz="3200" baseline="-25000" dirty="0" err="1" smtClean="0"/>
              <a:t>v</a:t>
            </a:r>
            <a:endParaRPr lang="en-US" altLang="ko-KR" sz="3200" baseline="-25000" dirty="0" smtClean="0"/>
          </a:p>
          <a:p>
            <a:pPr lvl="1"/>
            <a:r>
              <a:rPr lang="en-US" altLang="ko-KR" sz="2800" dirty="0" err="1" smtClean="0"/>
              <a:t>w</a:t>
            </a:r>
            <a:r>
              <a:rPr lang="en-US" altLang="ko-KR" sz="2800" baseline="-25000" dirty="0" err="1" smtClean="0"/>
              <a:t>i</a:t>
            </a:r>
            <a:r>
              <a:rPr lang="en-US" altLang="ko-KR" sz="2800" dirty="0" smtClean="0"/>
              <a:t>: a substring function to be applied to some source columns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j</a:t>
            </a:r>
            <a:endParaRPr lang="en-US" altLang="ko-KR" sz="2800" baseline="-25000" dirty="0" smtClean="0"/>
          </a:p>
          <a:p>
            <a:pPr marL="285750" indent="-285750"/>
            <a:r>
              <a:rPr lang="en-US" altLang="ko-KR" sz="3200" dirty="0" smtClean="0"/>
              <a:t> </a:t>
            </a:r>
            <a:endParaRPr lang="en-US" altLang="ko-KR" sz="3200" baseline="-25000" dirty="0" smtClean="0"/>
          </a:p>
          <a:p>
            <a:endParaRPr lang="ko-KR" altLang="en-US" dirty="0"/>
          </a:p>
        </p:txBody>
      </p:sp>
      <p:graphicFrame>
        <p:nvGraphicFramePr>
          <p:cNvPr id="4" name="Group 40"/>
          <p:cNvGraphicFramePr>
            <a:graphicFrameLocks/>
          </p:cNvGraphicFramePr>
          <p:nvPr/>
        </p:nvGraphicFramePr>
        <p:xfrm>
          <a:off x="5857884" y="1571612"/>
          <a:ext cx="1795463" cy="149578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9920"/>
                <a:gridCol w="448514"/>
                <a:gridCol w="448515"/>
                <a:gridCol w="448514"/>
              </a:tblGrid>
              <a:tr h="343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r>
                        <a:rPr kumimoji="1" lang="en-US" altLang="ko-KR" sz="20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US" altLang="ko-KR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r>
                        <a:rPr kumimoji="1" lang="en-US" altLang="ko-KR" sz="20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US" altLang="ko-KR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r>
                        <a:rPr kumimoji="1" lang="en-US" altLang="ko-KR" sz="20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1" lang="en-US" altLang="ko-KR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10995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5" name="Group 41"/>
          <p:cNvGraphicFramePr>
            <a:graphicFrameLocks/>
          </p:cNvGraphicFramePr>
          <p:nvPr/>
        </p:nvGraphicFramePr>
        <p:xfrm>
          <a:off x="7858148" y="1571612"/>
          <a:ext cx="415936" cy="152467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15936"/>
              </a:tblGrid>
              <a:tr h="411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1113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 l="25000" t="42991" r="47619" b="52002"/>
          <a:stretch>
            <a:fillRect/>
          </a:stretch>
        </p:blipFill>
        <p:spPr bwMode="auto">
          <a:xfrm>
            <a:off x="928661" y="4857760"/>
            <a:ext cx="4600607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357290" y="2500306"/>
            <a:ext cx="5857916" cy="135732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>
                <a:solidFill>
                  <a:prstClr val="black"/>
                </a:solidFill>
              </a:rPr>
              <a:t>1: </a:t>
            </a:r>
            <a:r>
              <a:rPr kumimoji="0" lang="en-US" altLang="ko-KR" b="1" dirty="0">
                <a:solidFill>
                  <a:srgbClr val="9BBB59">
                    <a:lumMod val="50000"/>
                  </a:srgbClr>
                </a:solidFill>
              </a:rPr>
              <a:t>select an initial source column </a:t>
            </a:r>
            <a:r>
              <a:rPr kumimoji="0" lang="en-US" altLang="ko-KR" b="1" dirty="0" err="1">
                <a:solidFill>
                  <a:srgbClr val="9BBB59">
                    <a:lumMod val="50000"/>
                  </a:srgbClr>
                </a:solidFill>
              </a:rPr>
              <a:t>B</a:t>
            </a:r>
            <a:r>
              <a:rPr kumimoji="0" lang="en-US" altLang="ko-KR" b="1" baseline="-25000" dirty="0" err="1">
                <a:solidFill>
                  <a:srgbClr val="9BBB59">
                    <a:lumMod val="50000"/>
                  </a:srgbClr>
                </a:solidFill>
              </a:rPr>
              <a:t>k</a:t>
            </a:r>
            <a:endParaRPr kumimoji="0" lang="en-US" altLang="ko-KR" b="1" baseline="-25000" dirty="0">
              <a:solidFill>
                <a:srgbClr val="9BBB59">
                  <a:lumMod val="50000"/>
                </a:srgbClr>
              </a:solidFill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>
                <a:solidFill>
                  <a:prstClr val="black"/>
                </a:solidFill>
              </a:rPr>
              <a:t>2: </a:t>
            </a:r>
            <a:r>
              <a:rPr kumimoji="0" lang="en-US" altLang="ko-KR" b="1" dirty="0">
                <a:solidFill>
                  <a:srgbClr val="4BACC6">
                    <a:lumMod val="75000"/>
                  </a:srgbClr>
                </a:solidFill>
              </a:rPr>
              <a:t>create an initial translation recipe that isolates a </a:t>
            </a:r>
            <a:endParaRPr kumimoji="0" lang="en-US" altLang="ko-KR" b="1" dirty="0" smtClean="0">
              <a:solidFill>
                <a:srgbClr val="4BACC6">
                  <a:lumMod val="75000"/>
                </a:srgbClr>
              </a:solidFill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smtClean="0">
                <a:solidFill>
                  <a:srgbClr val="4BACC6">
                    <a:lumMod val="75000"/>
                  </a:srgbClr>
                </a:solidFill>
              </a:rPr>
              <a:t>   substring </a:t>
            </a:r>
            <a:r>
              <a:rPr kumimoji="0" lang="en-US" altLang="ko-KR" b="1" dirty="0" err="1" smtClean="0">
                <a:solidFill>
                  <a:srgbClr val="4BACC6">
                    <a:lumMod val="75000"/>
                  </a:srgbClr>
                </a:solidFill>
              </a:rPr>
              <a:t>w</a:t>
            </a:r>
            <a:r>
              <a:rPr kumimoji="0" lang="en-US" altLang="ko-KR" b="1" baseline="-25000" dirty="0" err="1" smtClean="0">
                <a:solidFill>
                  <a:srgbClr val="4BACC6">
                    <a:lumMod val="75000"/>
                  </a:srgbClr>
                </a:solidFill>
              </a:rPr>
              <a:t>x</a:t>
            </a:r>
            <a:r>
              <a:rPr kumimoji="0" lang="en-US" altLang="ko-KR" b="1" dirty="0" smtClean="0">
                <a:solidFill>
                  <a:srgbClr val="4BACC6">
                    <a:lumMod val="75000"/>
                  </a:srgbClr>
                </a:solidFill>
              </a:rPr>
              <a:t> from it</a:t>
            </a:r>
          </a:p>
          <a:p>
            <a:pPr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smtClean="0">
                <a:solidFill>
                  <a:prstClr val="black"/>
                </a:solidFill>
              </a:rPr>
              <a:t>3</a:t>
            </a:r>
            <a:r>
              <a:rPr kumimoji="0" lang="en-US" altLang="ko-KR" b="1" dirty="0">
                <a:solidFill>
                  <a:prstClr val="black"/>
                </a:solidFill>
              </a:rPr>
              <a:t>: </a:t>
            </a:r>
            <a:r>
              <a:rPr kumimoji="0" lang="en-US" altLang="ko-KR" b="1" dirty="0">
                <a:solidFill>
                  <a:srgbClr val="7030A0"/>
                </a:solidFill>
              </a:rPr>
              <a:t>iterating for additional </a:t>
            </a:r>
            <a:r>
              <a:rPr kumimoji="0" lang="en-US" altLang="ko-KR" b="1" dirty="0" smtClean="0">
                <a:solidFill>
                  <a:srgbClr val="7030A0"/>
                </a:solidFill>
              </a:rPr>
              <a:t>columns</a:t>
            </a:r>
            <a:endParaRPr kumimoji="0"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Proposed Approach</a:t>
            </a:r>
            <a:br>
              <a:rPr lang="en-US" altLang="ko-KR" sz="3200" dirty="0"/>
            </a:br>
            <a:r>
              <a:rPr lang="en-US" altLang="ko-KR" sz="3200" dirty="0"/>
              <a:t>- Principles of the approach (</a:t>
            </a:r>
            <a:r>
              <a:rPr lang="en-US" altLang="ko-KR" sz="3200" dirty="0" smtClean="0"/>
              <a:t>1/2)</a:t>
            </a:r>
            <a:endParaRPr lang="en-US" altLang="ko-KR" sz="32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</a:p>
          <a:p>
            <a:endParaRPr lang="en-US" altLang="ko-KR" dirty="0" smtClean="0"/>
          </a:p>
          <a:p>
            <a:endParaRPr lang="el-GR" altLang="ko-KR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786314" y="1571612"/>
            <a:ext cx="3571900" cy="928694"/>
          </a:xfrm>
          <a:prstGeom prst="wedgeRoundRectCallout">
            <a:avLst>
              <a:gd name="adj1" fmla="val -32844"/>
              <a:gd name="adj2" fmla="val 77795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All source columns are scored to identify those most likely to be part of the target column.</a:t>
            </a:r>
            <a:endParaRPr lang="ko-KR" altLang="en-US" sz="16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5429256" y="3286124"/>
            <a:ext cx="3571900" cy="642942"/>
          </a:xfrm>
          <a:prstGeom prst="wedgeRoundRectCallout">
            <a:avLst>
              <a:gd name="adj1" fmla="val -74350"/>
              <a:gd name="adj2" fmla="val -70269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Use the identified column to create an initial translation formula.</a:t>
            </a:r>
            <a:endParaRPr lang="ko-KR" altLang="en-US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14348" y="4268500"/>
            <a:ext cx="6500858" cy="2286016"/>
          </a:xfrm>
          <a:prstGeom prst="roundRect">
            <a:avLst>
              <a:gd name="adj" fmla="val 752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500034" y="3911310"/>
            <a:ext cx="2071702" cy="428628"/>
          </a:xfrm>
          <a:prstGeom prst="wedgeRoundRectCallout">
            <a:avLst>
              <a:gd name="adj1" fmla="val -4204"/>
              <a:gd name="adj2" fmla="val -99519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Instead of this…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4348" y="4420975"/>
            <a:ext cx="65008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>
                <a:latin typeface="+mn-lt"/>
                <a:ea typeface="+mn-ea"/>
              </a:rPr>
              <a:t>Identify all possible solutions, and then determine which of these are applicable to many </a:t>
            </a:r>
            <a:r>
              <a:rPr lang="en-US" altLang="ko-KR" sz="1600" dirty="0" err="1" smtClean="0">
                <a:latin typeface="+mn-lt"/>
                <a:ea typeface="+mn-ea"/>
              </a:rPr>
              <a:t>tuples</a:t>
            </a:r>
            <a:r>
              <a:rPr lang="en-US" altLang="ko-KR" sz="1600" dirty="0" smtClean="0">
                <a:latin typeface="+mn-lt"/>
                <a:ea typeface="+mn-ea"/>
              </a:rPr>
              <a:t>.</a:t>
            </a:r>
          </a:p>
          <a:p>
            <a:pPr marL="800100" lvl="1" indent="-342900"/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&gt; Infeasible because of the large # of potential solutions for a single target </a:t>
            </a: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tuple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>
                <a:latin typeface="+mn-lt"/>
                <a:ea typeface="+mn-ea"/>
              </a:rPr>
              <a:t>Identify several possible starting points, and then determine which of these fit together to form the beginning of a solution.</a:t>
            </a:r>
          </a:p>
          <a:p>
            <a:pPr marL="800100" lvl="1" indent="-342900"/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&gt; A target column is often produced from one wide subfield and several very narrow ones.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Proposed Approach</a:t>
            </a:r>
            <a:br>
              <a:rPr lang="en-US" altLang="ko-KR" sz="3200" dirty="0"/>
            </a:br>
            <a:r>
              <a:rPr lang="en-US" altLang="ko-KR" sz="3200" dirty="0"/>
              <a:t>- Principles of the approach </a:t>
            </a:r>
            <a:r>
              <a:rPr lang="en-US" altLang="ko-KR" sz="3200" dirty="0" smtClean="0"/>
              <a:t>(2/2)</a:t>
            </a:r>
            <a:endParaRPr lang="en-US" altLang="ko-KR" sz="32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l-GR" altLang="ko-KR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000231" y="2214554"/>
          <a:ext cx="528641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874"/>
                <a:gridCol w="907097"/>
                <a:gridCol w="1255980"/>
                <a:gridCol w="697766"/>
                <a:gridCol w="1448696"/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Source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Target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first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middle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last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Login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robert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kerry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nawisema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kyle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norman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jlmalton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norma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wiseman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rhkerry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amy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alcase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josh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alderman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ksokmoan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john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malton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ksnorman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Proposed Approach</a:t>
            </a:r>
            <a:br>
              <a:rPr lang="en-US" altLang="ko-KR" dirty="0" smtClean="0"/>
            </a:br>
            <a:r>
              <a:rPr lang="en-US" altLang="ko-KR" dirty="0" smtClean="0"/>
              <a:t>- Beginning the search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 need a method to sample values from the source columns.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smtClean="0"/>
              <a:t>t values</a:t>
            </a:r>
          </a:p>
          <a:p>
            <a:pPr lvl="2"/>
            <a:r>
              <a:rPr lang="en-US" altLang="ko-KR" dirty="0" smtClean="0"/>
              <a:t>For each candidate source column, we first sample a pre determined fraction of the distinct values within the column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t = the </a:t>
            </a:r>
            <a:r>
              <a:rPr lang="en-US" altLang="ko-KR" dirty="0" smtClean="0"/>
              <a:t># of distinct values of </a:t>
            </a:r>
            <a:r>
              <a:rPr lang="en-US" altLang="ko-KR" dirty="0" err="1" smtClean="0"/>
              <a:t>B</a:t>
            </a:r>
            <a:r>
              <a:rPr lang="en-US" altLang="ko-KR" baseline="-25000" dirty="0" err="1" smtClean="0"/>
              <a:t>k</a:t>
            </a:r>
            <a:r>
              <a:rPr lang="en-US" altLang="ko-KR" dirty="0" smtClean="0"/>
              <a:t> * </a:t>
            </a:r>
            <a:r>
              <a:rPr lang="en-US" altLang="ko-KR" dirty="0" err="1" smtClean="0"/>
              <a:t>franction</a:t>
            </a:r>
            <a:endParaRPr lang="en-US" altLang="ko-KR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smtClean="0"/>
              <a:t>Use each of those t values to produce a larger set of q-grams.</a:t>
            </a:r>
          </a:p>
          <a:p>
            <a:pPr lvl="2"/>
            <a:r>
              <a:rPr lang="en-US" altLang="ko-KR" dirty="0" smtClean="0"/>
              <a:t>That is, q-length subsequences of consecutive characters from each string. </a:t>
            </a:r>
          </a:p>
          <a:p>
            <a:pPr lvl="3"/>
            <a:r>
              <a:rPr lang="en-US" altLang="ko-KR" dirty="0" smtClean="0"/>
              <a:t>4-grams of ‘possible’: </a:t>
            </a:r>
            <a:r>
              <a:rPr lang="en-US" altLang="ko-KR" dirty="0" err="1" smtClean="0"/>
              <a:t>poss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ossi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ssib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sibl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ible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Proposed Approach</a:t>
            </a:r>
            <a:br>
              <a:rPr lang="en-US" altLang="ko-KR" dirty="0" smtClean="0"/>
            </a:br>
            <a:r>
              <a:rPr lang="en-US" altLang="ko-KR" dirty="0" smtClean="0"/>
              <a:t>- Beginning the search 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 need a method to sample values from the source columns.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US" altLang="ko-KR" dirty="0" smtClean="0"/>
              <a:t>Use the set of q-grams as search keys for the target column.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US" altLang="ko-KR" dirty="0" smtClean="0"/>
              <a:t>Count the number of matches in target column and normalize the count to yield a score. </a:t>
            </a:r>
          </a:p>
          <a:p>
            <a:pPr lvl="3"/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 l="35714" t="51141" r="37313" b="35915"/>
          <a:stretch>
            <a:fillRect/>
          </a:stretch>
        </p:blipFill>
        <p:spPr bwMode="auto">
          <a:xfrm>
            <a:off x="3000364" y="4862993"/>
            <a:ext cx="3237182" cy="923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모서리가 둥근 직사각형 4"/>
          <p:cNvSpPr/>
          <p:nvPr/>
        </p:nvSpPr>
        <p:spPr>
          <a:xfrm>
            <a:off x="4714876" y="5018392"/>
            <a:ext cx="1143008" cy="285752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6"/>
          <p:cNvCxnSpPr>
            <a:stCxn id="5" idx="3"/>
          </p:cNvCxnSpPr>
          <p:nvPr/>
        </p:nvCxnSpPr>
        <p:spPr>
          <a:xfrm>
            <a:off x="5857884" y="5161268"/>
            <a:ext cx="785818" cy="5537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9" name="TextBox 8"/>
          <p:cNvSpPr txBox="1"/>
          <p:nvPr/>
        </p:nvSpPr>
        <p:spPr>
          <a:xfrm>
            <a:off x="6715140" y="5643578"/>
            <a:ext cx="1714512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6"/>
                </a:solidFill>
                <a:latin typeface="+mn-ea"/>
                <a:ea typeface="+mn-ea"/>
              </a:rPr>
              <a:t>The # of distinct hits for each key</a:t>
            </a:r>
            <a:endParaRPr lang="ko-KR" altLang="en-US" sz="1200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214810" y="4929198"/>
            <a:ext cx="1857388" cy="785818"/>
          </a:xfrm>
          <a:prstGeom prst="roundRect">
            <a:avLst/>
          </a:prstGeom>
          <a:solidFill>
            <a:schemeClr val="accent4">
              <a:lumMod val="60000"/>
              <a:lumOff val="40000"/>
              <a:alpha val="34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구부러진 연결선 10"/>
          <p:cNvCxnSpPr>
            <a:stCxn id="10" idx="2"/>
          </p:cNvCxnSpPr>
          <p:nvPr/>
        </p:nvCxnSpPr>
        <p:spPr>
          <a:xfrm rot="5400000">
            <a:off x="4750595" y="5822173"/>
            <a:ext cx="500066" cy="285752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14810" y="6215082"/>
            <a:ext cx="1500198" cy="27699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Average overlap</a:t>
            </a:r>
            <a:endParaRPr lang="ko-KR" altLang="en-US" sz="1200" dirty="0">
              <a:solidFill>
                <a:schemeClr val="accent4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072198" y="4857760"/>
            <a:ext cx="239825" cy="255778"/>
          </a:xfrm>
          <a:prstGeom prst="roundRect">
            <a:avLst/>
          </a:prstGeom>
          <a:solidFill>
            <a:srgbClr val="92D050">
              <a:alpha val="34000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구부러진 연결선 16"/>
          <p:cNvCxnSpPr>
            <a:stCxn id="16" idx="3"/>
          </p:cNvCxnSpPr>
          <p:nvPr/>
        </p:nvCxnSpPr>
        <p:spPr>
          <a:xfrm>
            <a:off x="6312023" y="4985649"/>
            <a:ext cx="545993" cy="229301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67540" y="4857760"/>
            <a:ext cx="2133616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</a:rPr>
              <a:t>Decreased probability of this substring occurring randomly in the target.</a:t>
            </a:r>
            <a:endParaRPr lang="ko-KR" altLang="en-US" sz="1200" dirty="0">
              <a:solidFill>
                <a:schemeClr val="accent3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NU OOPSLA Lab.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CC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CC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SNU OOPSLA Lab.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NU OOPSLA Lab.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NU OOPSLA Lab.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NU OOPSLA Lab.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NU OOPSLA Lab.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NU OOPSLA Lab.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NU OOPSLA Lab.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</TotalTime>
  <Words>1803</Words>
  <Application>Microsoft Office PowerPoint</Application>
  <PresentationFormat>화면 슬라이드 쇼(4:3)</PresentationFormat>
  <Paragraphs>317</Paragraphs>
  <Slides>35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SNU IDB Lab.</vt:lpstr>
      <vt:lpstr>Multi-column Substring Matching for Database Schema Translation</vt:lpstr>
      <vt:lpstr>Contents</vt:lpstr>
      <vt:lpstr>Motivation</vt:lpstr>
      <vt:lpstr>Previous Work</vt:lpstr>
      <vt:lpstr>Proposed Approach</vt:lpstr>
      <vt:lpstr>Proposed Approach - Principles of the approach (1/2)</vt:lpstr>
      <vt:lpstr>Proposed Approach - Principles of the approach (2/2)</vt:lpstr>
      <vt:lpstr>Proposed Approach - Beginning the search (1/3)</vt:lpstr>
      <vt:lpstr>Proposed Approach - Beginning the search (2/3)</vt:lpstr>
      <vt:lpstr>Proposed Approach - Beginning the search (3/3)</vt:lpstr>
      <vt:lpstr>Proposed Approach - Creating an initial translation formula (1/7)</vt:lpstr>
      <vt:lpstr>Proposed Approach - Creating an initial translation formula (2/7)</vt:lpstr>
      <vt:lpstr>Proposed Approach - Creating an initial translation formula (3/7)</vt:lpstr>
      <vt:lpstr>Proposed Approach - Creating an initial translation formula (4/7)</vt:lpstr>
      <vt:lpstr>Proposed Approach - Creating an initial translation formula (5/7)</vt:lpstr>
      <vt:lpstr>Proposed Approach - Creating an initial translation formula (6/7)</vt:lpstr>
      <vt:lpstr>Proposed Approach - Creating an initial translation formula (7/7)</vt:lpstr>
      <vt:lpstr>Proposed Approach - Selecting additional columns (1/5)</vt:lpstr>
      <vt:lpstr>Proposed Approach - Selecting additional columns (2/5)</vt:lpstr>
      <vt:lpstr>Proposed Approach - Selecting additional columns (3/5)</vt:lpstr>
      <vt:lpstr>Proposed Approach - Selecting additional columns (4/5)</vt:lpstr>
      <vt:lpstr>Proposed Approach - Selecting additional columns (5/5)</vt:lpstr>
      <vt:lpstr>Experimental Results (1/7)</vt:lpstr>
      <vt:lpstr>Experimental Results (2/7)</vt:lpstr>
      <vt:lpstr>Experimental Results (3/7)</vt:lpstr>
      <vt:lpstr>Experimental Results (4/7)</vt:lpstr>
      <vt:lpstr>Experimental Results (5/7)</vt:lpstr>
      <vt:lpstr>Experimental Results (6/7)</vt:lpstr>
      <vt:lpstr>Experimental Results (7/7)</vt:lpstr>
      <vt:lpstr>Algorithmic Analysis</vt:lpstr>
      <vt:lpstr>Searching for Separators and Many-to-many Translations (1/4)</vt:lpstr>
      <vt:lpstr>Searching for Separators and Many-to-many Translations (2/4)</vt:lpstr>
      <vt:lpstr>Searching for Separators and Many-to-many Translations (3/4)</vt:lpstr>
      <vt:lpstr>Searching for Separators and Many-to-many Translations (4/4)</vt:lpstr>
      <vt:lpstr>Conclusion</vt:lpstr>
    </vt:vector>
  </TitlesOfParts>
  <Company>우리집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Multi-column Substring Matching for Database Schema Translation</dc:title>
  <dc:creator>우리집</dc:creator>
  <cp:lastModifiedBy>Hyewon Lim</cp:lastModifiedBy>
  <cp:revision>65</cp:revision>
  <dcterms:created xsi:type="dcterms:W3CDTF">2008-11-26T15:49:31Z</dcterms:created>
  <dcterms:modified xsi:type="dcterms:W3CDTF">2008-11-27T09:04:31Z</dcterms:modified>
</cp:coreProperties>
</file>