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79" r:id="rId3"/>
    <p:sldId id="280" r:id="rId4"/>
    <p:sldId id="281" r:id="rId5"/>
    <p:sldId id="269" r:id="rId6"/>
    <p:sldId id="270" r:id="rId7"/>
    <p:sldId id="283" r:id="rId8"/>
    <p:sldId id="286" r:id="rId9"/>
    <p:sldId id="287" r:id="rId10"/>
    <p:sldId id="274" r:id="rId11"/>
    <p:sldId id="285" r:id="rId12"/>
    <p:sldId id="284" r:id="rId13"/>
  </p:sldIdLst>
  <p:sldSz cx="9144000" cy="6858000" type="screen4x3"/>
  <p:notesSz cx="6858000" cy="9266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71915" autoAdjust="0"/>
  </p:normalViewPr>
  <p:slideViewPr>
    <p:cSldViewPr>
      <p:cViewPr>
        <p:scale>
          <a:sx n="75" d="100"/>
          <a:sy n="75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824" y="-90"/>
      </p:cViewPr>
      <p:guideLst>
        <p:guide orient="horz" pos="291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37CEF-C49B-4AA5-A6FA-B0928837F0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6451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2838" y="695325"/>
            <a:ext cx="4633912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2138"/>
            <a:ext cx="5486400" cy="41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dddddd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0110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charset="-127"/>
              </a:defRPr>
            </a:lvl1pPr>
          </a:lstStyle>
          <a:p>
            <a:pPr>
              <a:defRPr/>
            </a:pPr>
            <a:fld id="{103B219A-5ED9-40DA-B90D-C206ADA2DC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3060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세미나 발표를 맡은 이인회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1981</a:t>
            </a:r>
            <a:r>
              <a:rPr lang="ko-KR" altLang="en-US" smtClean="0"/>
              <a:t>년 </a:t>
            </a:r>
            <a:r>
              <a:rPr lang="en-US" altLang="ko-KR" smtClean="0"/>
              <a:t>Communications of the ACM</a:t>
            </a:r>
            <a:r>
              <a:rPr lang="ko-KR" altLang="en-US" smtClean="0"/>
              <a:t>에 실린</a:t>
            </a:r>
            <a:endParaRPr lang="en-US" altLang="ko-KR" smtClean="0"/>
          </a:p>
          <a:p>
            <a:r>
              <a:rPr lang="en-US" altLang="ko-KR" smtClean="0"/>
              <a:t>Operating System Support for Database management </a:t>
            </a:r>
            <a:r>
              <a:rPr lang="ko-KR" altLang="en-US" smtClean="0"/>
              <a:t>에 대하여 발표하겠습니다</a:t>
            </a:r>
            <a:r>
              <a:rPr lang="en-US" altLang="ko-KR" smtClean="0"/>
              <a:t>.</a:t>
            </a:r>
          </a:p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cs typeface="Arial" charset="0"/>
              </a:rPr>
              <a:t>A </a:t>
            </a:r>
            <a:r>
              <a:rPr lang="en-US" altLang="ko-KR" b="1" smtClean="0">
                <a:cs typeface="Arial" charset="0"/>
              </a:rPr>
              <a:t>DBMS</a:t>
            </a:r>
            <a:r>
              <a:rPr lang="en-US" altLang="ko-KR" smtClean="0">
                <a:cs typeface="Arial" charset="0"/>
              </a:rPr>
              <a:t> would prefer a </a:t>
            </a:r>
            <a:r>
              <a:rPr lang="en-US" altLang="ko-KR" b="1" smtClean="0">
                <a:cs typeface="Arial" charset="0"/>
              </a:rPr>
              <a:t>small efficient </a:t>
            </a:r>
            <a:r>
              <a:rPr lang="en-US" altLang="ko-KR" smtClean="0">
                <a:cs typeface="Arial" charset="0"/>
              </a:rPr>
              <a:t>operating system with only desired services. </a:t>
            </a:r>
          </a:p>
          <a:p>
            <a:endParaRPr lang="en-US" altLang="ko-KR" smtClean="0">
              <a:cs typeface="Arial" charset="0"/>
            </a:endParaRPr>
          </a:p>
          <a:p>
            <a:r>
              <a:rPr lang="en-US" altLang="ko-KR" b="1" smtClean="0">
                <a:cs typeface="Arial" charset="0"/>
              </a:rPr>
              <a:t>On the other hand,</a:t>
            </a:r>
          </a:p>
          <a:p>
            <a:endParaRPr lang="en-GB" altLang="ko-KR" smtClean="0">
              <a:cs typeface="Arial" charset="0"/>
            </a:endParaRPr>
          </a:p>
          <a:p>
            <a:r>
              <a:rPr lang="en-GB" altLang="ko-KR" smtClean="0">
                <a:cs typeface="Arial" charset="0"/>
              </a:rPr>
              <a:t>most </a:t>
            </a:r>
            <a:r>
              <a:rPr lang="en-GB" altLang="ko-KR" b="1" smtClean="0">
                <a:cs typeface="Arial" charset="0"/>
              </a:rPr>
              <a:t>general-purpose operating systems </a:t>
            </a:r>
            <a:r>
              <a:rPr lang="en-US" altLang="ko-KR" smtClean="0">
                <a:cs typeface="Arial" charset="0"/>
              </a:rPr>
              <a:t>offer </a:t>
            </a:r>
            <a:r>
              <a:rPr lang="en-US" altLang="ko-KR" b="1" smtClean="0">
                <a:cs typeface="Arial" charset="0"/>
              </a:rPr>
              <a:t>all things to all people </a:t>
            </a:r>
            <a:r>
              <a:rPr lang="en-US" altLang="ko-KR" smtClean="0">
                <a:cs typeface="Arial" charset="0"/>
              </a:rPr>
              <a:t>at much higher overhead. </a:t>
            </a:r>
          </a:p>
          <a:p>
            <a:r>
              <a:rPr lang="en-US" altLang="ko-KR" smtClean="0">
                <a:cs typeface="Arial" charset="0"/>
              </a:rPr>
              <a:t>It is our hope that future operating systems will be able to provide both sets of services</a:t>
            </a:r>
          </a:p>
          <a:p>
            <a:r>
              <a:rPr lang="en-GB" altLang="ko-KR" smtClean="0">
                <a:cs typeface="Arial" charset="0"/>
              </a:rPr>
              <a:t>in one environment.</a:t>
            </a:r>
            <a:endParaRPr lang="ko-KR" alt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여담으로 </a:t>
            </a:r>
            <a:r>
              <a:rPr lang="en-US" altLang="ko-KR" smtClean="0"/>
              <a:t>Stonebraker</a:t>
            </a:r>
            <a:r>
              <a:rPr lang="ko-KR" altLang="en-US" smtClean="0"/>
              <a:t>라는 성씨는 </a:t>
            </a:r>
            <a:r>
              <a:rPr lang="en-US" altLang="ko-KR" smtClean="0"/>
              <a:t>local surname</a:t>
            </a:r>
            <a:r>
              <a:rPr lang="ko-KR" altLang="en-US" smtClean="0"/>
              <a:t>을 이용할때 </a:t>
            </a:r>
            <a:endParaRPr lang="en-US" altLang="ko-KR" smtClean="0"/>
          </a:p>
          <a:p>
            <a:r>
              <a:rPr lang="ko-KR" altLang="en-US" smtClean="0"/>
              <a:t>영국 </a:t>
            </a:r>
            <a:r>
              <a:rPr lang="en-US" altLang="ko-KR" smtClean="0"/>
              <a:t>Cornwall</a:t>
            </a:r>
            <a:r>
              <a:rPr lang="ko-KR" altLang="en-US" smtClean="0"/>
              <a:t>이라는 지방에 살 때 어디에 사는지를 성씨로 만들었는데 </a:t>
            </a:r>
            <a:endParaRPr lang="en-US" altLang="ko-KR" smtClean="0"/>
          </a:p>
          <a:p>
            <a:r>
              <a:rPr lang="ko-KR" altLang="en-US" smtClean="0"/>
              <a:t>유명한 돌 옆에 살아서 </a:t>
            </a:r>
            <a:r>
              <a:rPr lang="en-US" altLang="ko-KR" smtClean="0"/>
              <a:t>Stonebraker</a:t>
            </a:r>
            <a:r>
              <a:rPr lang="ko-KR" altLang="en-US" smtClean="0"/>
              <a:t>라고 인터넷에서 보았습니다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ea typeface="굴림" charset="-127"/>
              </a:rPr>
              <a:t>발표순서는 </a:t>
            </a:r>
            <a:r>
              <a:rPr lang="en-US" altLang="ko-KR" smtClean="0">
                <a:ea typeface="굴림" charset="-127"/>
              </a:rPr>
              <a:t>Intro </a:t>
            </a:r>
          </a:p>
          <a:p>
            <a:r>
              <a:rPr lang="en-US" altLang="ko-KR" smtClean="0">
                <a:ea typeface="굴림" charset="-127"/>
              </a:rPr>
              <a:t>OS service</a:t>
            </a:r>
            <a:r>
              <a:rPr lang="ko-KR" altLang="en-US" smtClean="0">
                <a:ea typeface="굴림" charset="-127"/>
              </a:rPr>
              <a:t>의</a:t>
            </a:r>
            <a:endParaRPr lang="en-US" altLang="ko-KR" smtClean="0">
              <a:ea typeface="굴림" charset="-127"/>
            </a:endParaRPr>
          </a:p>
          <a:p>
            <a:r>
              <a:rPr lang="en-US" altLang="ko-KR" smtClean="0">
                <a:ea typeface="굴림" charset="-127"/>
              </a:rPr>
              <a:t>Consider the following</a:t>
            </a:r>
          </a:p>
          <a:p>
            <a:r>
              <a:rPr lang="en-US" altLang="ko-KR" smtClean="0"/>
              <a:t>	BPM</a:t>
            </a:r>
          </a:p>
          <a:p>
            <a:r>
              <a:rPr lang="en-US" altLang="ko-KR" smtClean="0"/>
              <a:t>	FS</a:t>
            </a:r>
          </a:p>
          <a:p>
            <a:r>
              <a:rPr lang="en-US" altLang="ko-KR" smtClean="0"/>
              <a:t>	S/PM</a:t>
            </a:r>
          </a:p>
          <a:p>
            <a:r>
              <a:rPr lang="ko-KR" altLang="en-US" smtClean="0"/>
              <a:t>과 </a:t>
            </a:r>
            <a:r>
              <a:rPr lang="en-US" altLang="ko-KR" smtClean="0"/>
              <a:t>Conclusions</a:t>
            </a:r>
            <a:r>
              <a:rPr lang="ko-KR" altLang="en-US" smtClean="0"/>
              <a:t>이 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In this paper we examine several popular operating system services</a:t>
            </a:r>
          </a:p>
          <a:p>
            <a:r>
              <a:rPr lang="en-US" altLang="ko-KR" smtClean="0"/>
              <a:t>and indicate whether they are appropriate for support of database management functions. </a:t>
            </a:r>
          </a:p>
          <a:p>
            <a:r>
              <a:rPr lang="en-US" altLang="ko-KR" smtClean="0"/>
              <a:t>Often we will see that the wrong service is provided or that severe performance problems exist.</a:t>
            </a:r>
          </a:p>
          <a:p>
            <a:endParaRPr lang="en-US" altLang="ko-KR" smtClean="0"/>
          </a:p>
          <a:p>
            <a:r>
              <a:rPr lang="ko-KR" altLang="en-US" smtClean="0"/>
              <a:t>논문에서 </a:t>
            </a:r>
            <a:r>
              <a:rPr lang="en-US" altLang="ko-KR" smtClean="0"/>
              <a:t>OS service</a:t>
            </a:r>
            <a:r>
              <a:rPr lang="ko-KR" altLang="en-US" smtClean="0"/>
              <a:t>가 </a:t>
            </a:r>
            <a:r>
              <a:rPr lang="en-US" altLang="ko-KR" smtClean="0"/>
              <a:t>DBM</a:t>
            </a:r>
            <a:r>
              <a:rPr lang="ko-KR" altLang="en-US" smtClean="0"/>
              <a:t>의 기능을 </a:t>
            </a:r>
            <a:r>
              <a:rPr lang="en-US" altLang="ko-KR" smtClean="0"/>
              <a:t>support</a:t>
            </a:r>
            <a:r>
              <a:rPr lang="ko-KR" altLang="en-US" smtClean="0"/>
              <a:t>함에 있어서 적당한지를 보고</a:t>
            </a:r>
            <a:endParaRPr lang="en-US" altLang="ko-KR" smtClean="0"/>
          </a:p>
          <a:p>
            <a:r>
              <a:rPr lang="ko-KR" altLang="en-US" smtClean="0"/>
              <a:t>잘못된 점을 지적하고 해결방법을 제시하고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OS</a:t>
            </a:r>
            <a:r>
              <a:rPr lang="ko-KR" altLang="en-US" smtClean="0"/>
              <a:t>로는 </a:t>
            </a:r>
            <a:r>
              <a:rPr lang="en-US" altLang="ko-KR" smtClean="0"/>
              <a:t>Unix</a:t>
            </a:r>
            <a:r>
              <a:rPr lang="ko-KR" altLang="en-US" smtClean="0"/>
              <a:t>가 사용되었고</a:t>
            </a:r>
            <a:endParaRPr lang="en-US" altLang="ko-KR" smtClean="0"/>
          </a:p>
          <a:p>
            <a:r>
              <a:rPr lang="en-US" altLang="ko-KR" smtClean="0"/>
              <a:t>DBMS</a:t>
            </a:r>
            <a:r>
              <a:rPr lang="ko-KR" altLang="en-US" smtClean="0"/>
              <a:t>로는 </a:t>
            </a:r>
            <a:r>
              <a:rPr lang="en-US" altLang="ko-KR" smtClean="0"/>
              <a:t>INGRES</a:t>
            </a:r>
            <a:r>
              <a:rPr lang="ko-KR" altLang="en-US" smtClean="0"/>
              <a:t>가 사용되었습니다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File-read (Read X) returns data directly from a block in the cache.</a:t>
            </a:r>
          </a:p>
          <a:p>
            <a:r>
              <a:rPr lang="en-US" altLang="ko-KR" smtClean="0">
                <a:ea typeface="굴림" charset="-127"/>
              </a:rPr>
              <a:t>If there is a miss (block not yet in cache), a block gets replaced (pushed to disk) and then the needed block is placed in cache from its source (disk.)</a:t>
            </a:r>
          </a:p>
          <a:p>
            <a:r>
              <a:rPr lang="en-US" altLang="ko-KR" smtClean="0">
                <a:ea typeface="굴림" charset="-127"/>
              </a:rPr>
              <a:t>LRU used to determine which block gets tossed. </a:t>
            </a:r>
          </a:p>
          <a:p>
            <a:endParaRPr lang="en-US" altLang="ko-KR" smtClean="0"/>
          </a:p>
          <a:p>
            <a:r>
              <a:rPr lang="ko-KR" altLang="en-US" smtClean="0"/>
              <a:t>먼저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OS</a:t>
            </a:r>
            <a:r>
              <a:rPr lang="ko-KR" altLang="en-US" smtClean="0"/>
              <a:t>는 </a:t>
            </a:r>
            <a:r>
              <a:rPr lang="en-US" altLang="ko-KR" smtClean="0"/>
              <a:t>File System</a:t>
            </a:r>
            <a:r>
              <a:rPr lang="ko-KR" altLang="en-US" smtClean="0"/>
              <a:t>을 위해서 </a:t>
            </a:r>
            <a:r>
              <a:rPr lang="en-US" altLang="ko-KR" smtClean="0"/>
              <a:t>Main memory cache</a:t>
            </a:r>
            <a:r>
              <a:rPr lang="ko-KR" altLang="en-US" smtClean="0"/>
              <a:t>를 제공합니다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Complie</a:t>
            </a:r>
            <a:r>
              <a:rPr lang="ko-KR" altLang="en-US" smtClean="0"/>
              <a:t>할때 생기는 </a:t>
            </a:r>
            <a:r>
              <a:rPr lang="en-US" altLang="ko-KR" smtClean="0"/>
              <a:t>fixed size buffer pool</a:t>
            </a:r>
            <a:r>
              <a:rPr lang="ko-KR" altLang="en-US" smtClean="0"/>
              <a:t>이고요</a:t>
            </a:r>
            <a:endParaRPr lang="en-US" altLang="ko-KR" smtClean="0"/>
          </a:p>
          <a:p>
            <a:r>
              <a:rPr lang="ko-KR" altLang="en-US" smtClean="0"/>
              <a:t>모든 </a:t>
            </a:r>
            <a:r>
              <a:rPr lang="en-US" altLang="ko-KR" smtClean="0"/>
              <a:t>file IO</a:t>
            </a:r>
            <a:r>
              <a:rPr lang="ko-KR" altLang="en-US" smtClean="0"/>
              <a:t>는 이 </a:t>
            </a:r>
            <a:r>
              <a:rPr lang="en-US" altLang="ko-KR" smtClean="0"/>
              <a:t>cache</a:t>
            </a:r>
            <a:r>
              <a:rPr lang="ko-KR" altLang="en-US" smtClean="0"/>
              <a:t>를 통해서 </a:t>
            </a:r>
            <a:r>
              <a:rPr lang="en-US" altLang="ko-KR" smtClean="0"/>
              <a:t>handle </a:t>
            </a:r>
            <a:r>
              <a:rPr lang="ko-KR" altLang="en-US" smtClean="0"/>
              <a:t>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OS</a:t>
            </a:r>
            <a:r>
              <a:rPr lang="ko-KR" altLang="en-US" smtClean="0"/>
              <a:t>가 </a:t>
            </a:r>
            <a:r>
              <a:rPr lang="en-US" altLang="ko-KR" smtClean="0"/>
              <a:t>sequential access</a:t>
            </a:r>
            <a:r>
              <a:rPr lang="ko-KR" altLang="en-US" smtClean="0"/>
              <a:t>를 </a:t>
            </a:r>
            <a:r>
              <a:rPr lang="en-US" altLang="ko-KR" smtClean="0"/>
              <a:t>detect</a:t>
            </a:r>
            <a:r>
              <a:rPr lang="ko-KR" altLang="en-US" smtClean="0"/>
              <a:t>했을 때는 </a:t>
            </a:r>
            <a:r>
              <a:rPr lang="en-US" altLang="ko-KR" smtClean="0"/>
              <a:t>request</a:t>
            </a:r>
            <a:r>
              <a:rPr lang="ko-KR" altLang="en-US" smtClean="0"/>
              <a:t>가 있지 않아도 </a:t>
            </a:r>
            <a:r>
              <a:rPr lang="en-US" altLang="ko-KR" smtClean="0"/>
              <a:t>prefetch</a:t>
            </a:r>
            <a:r>
              <a:rPr lang="ko-KR" altLang="en-US" smtClean="0"/>
              <a:t>해 놓죠</a:t>
            </a:r>
            <a:endParaRPr lang="en-US" altLang="ko-KR" smtClean="0"/>
          </a:p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Fetch Performance: Fetching a block from the buffer pull manager includes a system call and a core-core move. 512 B could exceed 5,000 instructions.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Replacement Strategy: Database access consists of combinations of (4 examples.) DBMS KNOWS IN ADVANCE what type of access is required, and can adjust the replacement strategy accordingly.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1 and 3 – toss immediately (won’t use again.) 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4 – LRU. 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2. (</a:t>
            </a:r>
            <a:r>
              <a:rPr lang="en-US" altLang="ko-KR" dirty="0" err="1" smtClean="0">
                <a:ea typeface="굴림" charset="-127"/>
              </a:rPr>
              <a:t>abcd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ea typeface="굴림" charset="-127"/>
              </a:rPr>
              <a:t>abcd</a:t>
            </a:r>
            <a:r>
              <a:rPr lang="en-US" altLang="ko-KR" dirty="0" smtClean="0">
                <a:ea typeface="굴림" charset="-127"/>
              </a:rPr>
              <a:t>, </a:t>
            </a:r>
            <a:r>
              <a:rPr lang="en-US" altLang="ko-KR" dirty="0" err="1" smtClean="0">
                <a:ea typeface="굴림" charset="-127"/>
              </a:rPr>
              <a:t>abcd</a:t>
            </a:r>
            <a:r>
              <a:rPr lang="en-US" altLang="ko-KR" dirty="0" smtClean="0">
                <a:ea typeface="굴림" charset="-127"/>
              </a:rPr>
              <a:t>) LRU will result in misses every time! MRU will reduce the misses. 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err="1" smtClean="0">
                <a:ea typeface="굴림" charset="-127"/>
              </a:rPr>
              <a:t>Prefetch:UNIX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en-US" altLang="ko-KR" dirty="0" err="1" smtClean="0">
                <a:ea typeface="굴림" charset="-127"/>
              </a:rPr>
              <a:t>prefetch</a:t>
            </a:r>
            <a:r>
              <a:rPr lang="en-US" altLang="ko-KR" dirty="0" smtClean="0">
                <a:ea typeface="굴림" charset="-127"/>
              </a:rPr>
              <a:t> works if sequential access is detected. DBMS knows where next block is. Next block is rarely sequential (logically). OS cannot effectively </a:t>
            </a:r>
            <a:r>
              <a:rPr lang="en-US" altLang="ko-KR" dirty="0" err="1" smtClean="0">
                <a:ea typeface="굴림" charset="-127"/>
              </a:rPr>
              <a:t>prefetch</a:t>
            </a:r>
            <a:r>
              <a:rPr lang="en-US" altLang="ko-KR" dirty="0" smtClean="0">
                <a:ea typeface="굴림" charset="-127"/>
              </a:rPr>
              <a:t> without guidance (hints from DBMS)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Projection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Nested loop join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Single select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Join using index</a:t>
            </a:r>
          </a:p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marL="228600" indent="-228600" eaLnBrk="1" hangingPunct="1">
              <a:defRPr/>
            </a:pPr>
            <a:r>
              <a:rPr lang="en-US" altLang="ko-KR" dirty="0" smtClean="0">
                <a:ea typeface="굴림" charset="-127"/>
              </a:rPr>
              <a:t>LRU is acceptable in operating systems, </a:t>
            </a:r>
            <a:r>
              <a:rPr lang="en-US" altLang="ko-KR" b="1" dirty="0" smtClean="0">
                <a:ea typeface="굴림" charset="-127"/>
              </a:rPr>
              <a:t>however</a:t>
            </a:r>
            <a:r>
              <a:rPr lang="en-US" altLang="ko-KR" dirty="0" smtClean="0">
                <a:ea typeface="굴림" charset="-127"/>
              </a:rPr>
              <a:t>, a database system is able to predict future references more accurately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Tx/>
              <a:buAutoNum type="arabicPeriod"/>
              <a:defRPr/>
            </a:pPr>
            <a:r>
              <a:rPr lang="en-US" altLang="ko-KR" dirty="0" smtClean="0">
                <a:ea typeface="굴림" charset="-127"/>
              </a:rPr>
              <a:t>DBMS-managed buffer pool. Resides in User Space. Reduced overhead. Virtual Memory?</a:t>
            </a:r>
          </a:p>
          <a:p>
            <a:pPr marL="228600" indent="-228600" eaLnBrk="1" hangingPunct="1">
              <a:defRPr/>
            </a:pPr>
            <a:r>
              <a:rPr lang="en-US" altLang="ko-KR" dirty="0" smtClean="0">
                <a:ea typeface="굴림" charset="-127"/>
              </a:rPr>
              <a:t>2. OS cannot take advice from program. DBMS must provide its own replacement solution.</a:t>
            </a:r>
          </a:p>
          <a:p>
            <a:pPr marL="685800" lvl="1" indent="-228600" eaLnBrk="1" hangingPunct="1">
              <a:defRPr/>
            </a:pPr>
            <a:r>
              <a:rPr lang="en-US" altLang="ko-KR" dirty="0" smtClean="0">
                <a:ea typeface="굴림" charset="-127"/>
              </a:rPr>
              <a:t>Use a Specific replacement strategy for each access category when the DBMS knows category</a:t>
            </a:r>
          </a:p>
          <a:p>
            <a:pPr marL="685800" lvl="1" indent="-228600" eaLnBrk="1" hangingPunct="1">
              <a:defRPr/>
            </a:pPr>
            <a:r>
              <a:rPr lang="en-US" altLang="ko-KR" dirty="0" smtClean="0">
                <a:ea typeface="굴림" charset="-127"/>
              </a:rPr>
              <a:t>Reduce miss rate by 10-15%</a:t>
            </a:r>
          </a:p>
          <a:p>
            <a:pPr marL="685800" lvl="1" indent="-228600" eaLnBrk="1" hangingPunct="1">
              <a:defRPr/>
            </a:pPr>
            <a:r>
              <a:rPr lang="en-US" altLang="ko-KR" dirty="0" smtClean="0">
                <a:ea typeface="굴림" charset="-127"/>
              </a:rPr>
              <a:t>OS must take “advice” from an application</a:t>
            </a:r>
          </a:p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r>
              <a:rPr lang="en-US" altLang="ko-KR" dirty="0" smtClean="0"/>
              <a:t>Once a tuple of borrower has been processed, it is not needed again. Therefore, once processing of an</a:t>
            </a:r>
          </a:p>
          <a:p>
            <a:pPr>
              <a:defRPr/>
            </a:pPr>
            <a:r>
              <a:rPr lang="en-US" altLang="ko-KR" dirty="0" smtClean="0"/>
              <a:t>entire block of tuples is finished, that block is not needed in main memory, even though it has been used very recently.</a:t>
            </a:r>
          </a:p>
          <a:p>
            <a:pPr>
              <a:defRPr/>
            </a:pPr>
            <a:r>
              <a:rPr lang="en-US" altLang="ko-KR" dirty="0" smtClean="0"/>
              <a:t>Buffer manager should free the space occupied by a borrow block as soon as it is processed. This strategy</a:t>
            </a:r>
          </a:p>
          <a:p>
            <a:pPr>
              <a:defRPr/>
            </a:pPr>
            <a:r>
              <a:rPr lang="en-US" altLang="ko-KR" dirty="0" smtClean="0"/>
              <a:t>is called </a:t>
            </a:r>
            <a:r>
              <a:rPr lang="en-US" altLang="ko-KR" b="1" dirty="0" smtClean="0"/>
              <a:t>toss-immediate.</a:t>
            </a:r>
            <a:endParaRPr lang="ko-KR" altLang="en-US" b="1" dirty="0" smtClean="0"/>
          </a:p>
          <a:p>
            <a:pPr marL="228600" indent="-228600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/>
              <a:t>Multi user DB system 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위해서 </a:t>
            </a:r>
            <a:endParaRPr lang="en-US" altLang="ko-KR" smtClean="0"/>
          </a:p>
          <a:p>
            <a:r>
              <a:rPr lang="ko-KR" altLang="en-US" smtClean="0"/>
              <a:t>두 가지 </a:t>
            </a:r>
            <a:r>
              <a:rPr lang="en-US" altLang="ko-KR" smtClean="0"/>
              <a:t>Structure</a:t>
            </a:r>
            <a:r>
              <a:rPr lang="ko-KR" altLang="en-US" smtClean="0"/>
              <a:t>가 가능합니다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One ps / user</a:t>
            </a:r>
          </a:p>
          <a:p>
            <a:r>
              <a:rPr lang="en-US" altLang="ko-KR" smtClean="0"/>
              <a:t>Server Model 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Problems</a:t>
            </a:r>
          </a:p>
          <a:p>
            <a:pPr>
              <a:defRPr/>
            </a:pPr>
            <a:r>
              <a:rPr lang="en-US" altLang="ko-KR" dirty="0" smtClean="0"/>
              <a:t>1. Performance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dirty="0" smtClean="0"/>
              <a:t>Buffer pool miss</a:t>
            </a:r>
            <a:r>
              <a:rPr lang="ko-KR" altLang="en-US" dirty="0" smtClean="0"/>
              <a:t>가 일어날 때 </a:t>
            </a:r>
            <a:r>
              <a:rPr lang="en-US" altLang="ko-KR" dirty="0" smtClean="0"/>
              <a:t>task switch</a:t>
            </a:r>
            <a:r>
              <a:rPr lang="ko-KR" altLang="en-US" dirty="0" smtClean="0"/>
              <a:t>가 일어나서 수 </a:t>
            </a:r>
            <a:r>
              <a:rPr lang="ko-KR" altLang="en-US" dirty="0" err="1" smtClean="0"/>
              <a:t>천개의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instruction</a:t>
            </a:r>
            <a:r>
              <a:rPr lang="ko-KR" altLang="en-US" dirty="0" smtClean="0"/>
              <a:t>이 발생하여 </a:t>
            </a:r>
            <a:r>
              <a:rPr lang="en-US" altLang="ko-KR" dirty="0" smtClean="0"/>
              <a:t>performance</a:t>
            </a:r>
            <a:r>
              <a:rPr lang="ko-KR" altLang="en-US" dirty="0" smtClean="0"/>
              <a:t>떨어질 수 있다</a:t>
            </a:r>
            <a:r>
              <a:rPr lang="en-US" altLang="ko-KR" dirty="0" smtClean="0"/>
              <a:t>.</a:t>
            </a:r>
          </a:p>
          <a:p>
            <a:pPr>
              <a:defRPr/>
            </a:pPr>
            <a:r>
              <a:rPr lang="en-US" altLang="ko-KR" dirty="0" smtClean="0"/>
              <a:t>2. Critical section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dirty="0" smtClean="0"/>
              <a:t>Code segment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buffer pool</a:t>
            </a:r>
            <a:r>
              <a:rPr lang="ko-KR" altLang="en-US" dirty="0" smtClean="0"/>
              <a:t>을</a:t>
            </a:r>
            <a:r>
              <a:rPr lang="en-US" altLang="ko-KR" dirty="0" smtClean="0"/>
              <a:t>share</a:t>
            </a:r>
            <a:r>
              <a:rPr lang="ko-KR" altLang="en-US" dirty="0" smtClean="0"/>
              <a:t>하게 되면 </a:t>
            </a:r>
            <a:r>
              <a:rPr lang="en-US" altLang="ko-KR" dirty="0" smtClean="0"/>
              <a:t>Critical Section</a:t>
            </a:r>
            <a:r>
              <a:rPr lang="ko-KR" altLang="en-US" dirty="0" smtClean="0"/>
              <a:t>이 생기고</a:t>
            </a:r>
            <a:endParaRPr lang="en-US" altLang="ko-KR" dirty="0" smtClean="0"/>
          </a:p>
          <a:p>
            <a:pPr marL="171450" indent="-171450">
              <a:buFontTx/>
              <a:buChar char="-"/>
              <a:defRPr/>
            </a:pPr>
            <a:r>
              <a:rPr lang="ko-KR" altLang="en-US" dirty="0" smtClean="0"/>
              <a:t>만약에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short term lock</a:t>
            </a:r>
            <a:r>
              <a:rPr lang="ko-KR" altLang="en-US" dirty="0" smtClean="0"/>
              <a:t>을 걸어놨을 때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그 </a:t>
            </a:r>
            <a:r>
              <a:rPr lang="en-US" altLang="ko-KR" dirty="0" smtClean="0"/>
              <a:t>DB process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de-schedule</a:t>
            </a:r>
            <a:r>
              <a:rPr lang="ko-KR" altLang="en-US" dirty="0" smtClean="0"/>
              <a:t>하면 모든 </a:t>
            </a:r>
            <a:r>
              <a:rPr lang="en-US" altLang="ko-KR" dirty="0" smtClean="0"/>
              <a:t>DB process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오랜시간</a:t>
            </a:r>
            <a:r>
              <a:rPr lang="ko-KR" altLang="en-US" dirty="0" smtClean="0"/>
              <a:t> 동안 </a:t>
            </a:r>
            <a:r>
              <a:rPr lang="en-US" altLang="ko-KR" dirty="0" smtClean="0"/>
              <a:t>buffer pool</a:t>
            </a:r>
            <a:r>
              <a:rPr lang="ko-KR" altLang="en-US" dirty="0" smtClean="0"/>
              <a:t>에 접근할 수 없게 된다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Task switching requires locking records (semaphore sort of) – task could get queued, while other processes are now locked out of data.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Favored-user scheduling class: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Processes never forcibly descheduled. Could voluntarily give up the CPU at designated intervals. 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Fast path through the task-switch loop to pass control to a sibling process.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ko-KR" altLang="en-US" smtClean="0">
                <a:ea typeface="굴림" charset="-127"/>
              </a:rPr>
              <a:t>앞에 두개다 단점이 있다</a:t>
            </a:r>
            <a:r>
              <a:rPr lang="en-US" altLang="ko-KR" smtClean="0">
                <a:ea typeface="굴림" charset="-127"/>
              </a:rPr>
              <a:t>. </a:t>
            </a:r>
            <a:r>
              <a:rPr lang="ko-KR" altLang="en-US" smtClean="0">
                <a:ea typeface="굴림" charset="-127"/>
              </a:rPr>
              <a:t>그래서 </a:t>
            </a:r>
            <a:r>
              <a:rPr lang="en-US" altLang="ko-KR" smtClean="0">
                <a:ea typeface="굴림" charset="-127"/>
              </a:rPr>
              <a:t>U</a:t>
            </a:r>
            <a:r>
              <a:rPr lang="ko-KR" altLang="en-US" smtClean="0">
                <a:ea typeface="굴림" charset="-127"/>
              </a:rPr>
              <a:t>솔루션은</a:t>
            </a:r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714375" y="3427413"/>
            <a:ext cx="7715250" cy="31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6507163"/>
            <a:ext cx="5175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40200" y="6608763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ko-KR" sz="1200" dirty="0" smtClean="0">
                <a:solidFill>
                  <a:srgbClr val="7F7F7F"/>
                </a:solidFill>
              </a:rPr>
              <a:t>&lt;</a:t>
            </a:r>
            <a:fld id="{E66EAFAB-96DA-48EE-819F-02195BE9B95E}" type="slidenum">
              <a:rPr lang="en-US" altLang="ko-KR" sz="1200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r>
              <a:rPr lang="en-US" altLang="ko-KR" sz="1200" dirty="0" smtClean="0">
                <a:solidFill>
                  <a:srgbClr val="7F7F7F"/>
                </a:solidFill>
              </a:rPr>
              <a:t>/12&gt;</a:t>
            </a:r>
          </a:p>
          <a:p>
            <a:pPr>
              <a:defRPr/>
            </a:pPr>
            <a:r>
              <a:rPr lang="en-US" altLang="ko-KR" sz="1200" dirty="0" smtClean="0">
                <a:solidFill>
                  <a:srgbClr val="7F7F7F"/>
                </a:solidFill>
              </a:rPr>
              <a:t>&gt;</a:t>
            </a:r>
            <a:endParaRPr lang="ko-KR" altLang="en-US" sz="1200" dirty="0" smtClean="0">
              <a:solidFill>
                <a:srgbClr val="7F7F7F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02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16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35083F16-7513-43D8-ADB0-C050381969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675"/>
            <a:ext cx="7772400" cy="14700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4000" dirty="0">
                <a:ea typeface="굴림" charset="-127"/>
              </a:rPr>
              <a:t>Operating System Support for Database Management</a:t>
            </a:r>
          </a:p>
        </p:txBody>
      </p:sp>
      <p:sp>
        <p:nvSpPr>
          <p:cNvPr id="5123" name="부제목 1"/>
          <p:cNvSpPr>
            <a:spLocks noGrp="1"/>
          </p:cNvSpPr>
          <p:nvPr>
            <p:ph type="subTitle" idx="1"/>
          </p:nvPr>
        </p:nvSpPr>
        <p:spPr>
          <a:xfrm>
            <a:off x="720725" y="3573463"/>
            <a:ext cx="771525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ko-KR" sz="1700" smtClean="0">
                <a:ea typeface="굴림" charset="-127"/>
              </a:rPr>
              <a:t>Michael Stonebraker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ko-KR" sz="1700" smtClean="0">
                <a:ea typeface="굴림" charset="-127"/>
              </a:rPr>
              <a:t>University of California, Berkeley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ko-KR" sz="1700" smtClean="0">
                <a:ea typeface="굴림" charset="-127"/>
              </a:rPr>
              <a:t>Communications of the ACM 1981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smtClean="0">
                <a:ea typeface="굴림" charset="-127"/>
              </a:rPr>
              <a:t>12 April 2013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smtClean="0">
                <a:ea typeface="굴림" charset="-127"/>
              </a:rPr>
              <a:t>SNU IDB Lab.</a:t>
            </a:r>
          </a:p>
          <a:p>
            <a:pPr algn="r" eaLnBrk="1" hangingPunct="1">
              <a:lnSpc>
                <a:spcPct val="90000"/>
              </a:lnSpc>
            </a:pPr>
            <a:r>
              <a:rPr lang="en-US" altLang="ko-KR" sz="1700" smtClean="0">
                <a:ea typeface="굴림" charset="-127"/>
              </a:rPr>
              <a:t>Inhoe Lee</a:t>
            </a:r>
            <a:endParaRPr lang="ko-KR" altLang="en-US" sz="17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Ultimate Solution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Create a special scheduling class for DBMS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Process never forcibly </a:t>
            </a:r>
            <a:r>
              <a:rPr lang="en-US" altLang="ko-KR" dirty="0" err="1" smtClean="0">
                <a:ea typeface="굴림" charset="-127"/>
              </a:rPr>
              <a:t>decheduled</a:t>
            </a:r>
            <a:endParaRPr lang="en-US" altLang="ko-KR" dirty="0" smtClean="0">
              <a:ea typeface="굴림" charset="-127"/>
            </a:endParaRP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But might voluntarily give up CPU at appropriate interval</a:t>
            </a:r>
          </a:p>
          <a:p>
            <a:pPr eaLnBrk="1" hangingPunct="1">
              <a:defRPr/>
            </a:pPr>
            <a:endParaRPr lang="en-US" altLang="ko-KR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Fast path through the task switch / scheduler loop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To pass control to a sibling process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Hence, DBMS process could pass control to another DBMS process at low overhead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ea typeface="굴림" charset="-127"/>
              </a:rPr>
              <a:t>Conclusion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59813" cy="53054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OS services too slow or inappropriate for database systems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Before designing any system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Carefully study its requirements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Then decide how best to build it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Future OS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A DBMS would prefer a small efficient OS with only desired services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OS offer all things to all people at much higher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Questions and references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83613" cy="53054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Most material from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“Operating system support for database management ” by Michael Stonebreaker (University of California, Berkeley)</a:t>
            </a:r>
          </a:p>
          <a:p>
            <a:pPr lvl="1"/>
            <a:r>
              <a:rPr lang="en-GB" altLang="ko-KR" smtClean="0">
                <a:ea typeface="굴림" charset="-127"/>
              </a:rPr>
              <a:t>Database System Concepts, 6/e</a:t>
            </a: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“Stonebraker”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Cornwall, UK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Local surname, prominent stone</a:t>
            </a:r>
          </a:p>
          <a:p>
            <a:pPr lvl="1"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Questions?</a:t>
            </a:r>
          </a:p>
          <a:p>
            <a:pPr lvl="1" eaLnBrk="1" hangingPunct="1"/>
            <a:endParaRPr lang="en-US" altLang="ko-KR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Outline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a typeface="굴림" charset="-127"/>
              </a:rPr>
              <a:t>Introduction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Buffer Pool Management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Deficiency / Solution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Scheduling / Process Management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One process per user</a:t>
            </a:r>
          </a:p>
          <a:p>
            <a:pPr lvl="1">
              <a:defRPr/>
            </a:pPr>
            <a:r>
              <a:rPr lang="en-US" altLang="ko-KR" dirty="0" smtClean="0">
                <a:ea typeface="굴림" charset="-127"/>
              </a:rPr>
              <a:t>Server model</a:t>
            </a: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Conclusions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en-US" altLang="ko-KR" dirty="0" smtClean="0">
              <a:ea typeface="굴림" charset="-127"/>
            </a:endParaRPr>
          </a:p>
          <a:p>
            <a:pPr>
              <a:defRPr/>
            </a:pPr>
            <a:endParaRPr lang="ko-KR" altLang="en-US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Introduction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Examine OS services as applicable to database use</a:t>
            </a:r>
          </a:p>
          <a:p>
            <a:r>
              <a:rPr lang="en-US" altLang="ko-KR" smtClean="0">
                <a:ea typeface="굴림" charset="-127"/>
              </a:rPr>
              <a:t>UNIX used as example OS</a:t>
            </a:r>
          </a:p>
          <a:p>
            <a:r>
              <a:rPr lang="en-US" altLang="ko-KR" smtClean="0">
                <a:ea typeface="굴림" charset="-127"/>
              </a:rPr>
              <a:t>INGRES used as example DBMS</a:t>
            </a:r>
          </a:p>
          <a:p>
            <a:endParaRPr lang="ko-KR" altLang="en-US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/>
          <a:lstStyle/>
          <a:p>
            <a:pPr>
              <a:defRPr/>
            </a:pPr>
            <a:r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Buffer Pool Management	</a:t>
            </a:r>
            <a:endParaRPr lang="ko-KR" altLang="en-US" smtClean="0"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381000" y="1219200"/>
            <a:ext cx="8583613" cy="5305425"/>
          </a:xfrm>
        </p:spPr>
        <p:txBody>
          <a:bodyPr/>
          <a:lstStyle/>
          <a:p>
            <a:pPr eaLnBrk="1" hangingPunct="1"/>
            <a:r>
              <a:rPr lang="en-US" altLang="ko-KR" sz="2800" smtClean="0">
                <a:ea typeface="굴림" charset="-127"/>
              </a:rPr>
              <a:t>UNIX provisions: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Fixed-size buffer pool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Size set upon compilation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File I/O handled through this cache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LRU replacement strategy for misses</a:t>
            </a:r>
          </a:p>
          <a:p>
            <a:pPr lvl="1" eaLnBrk="1" hangingPunct="1"/>
            <a:r>
              <a:rPr lang="en-US" altLang="ko-KR" sz="2400" smtClean="0">
                <a:ea typeface="굴림" charset="-127"/>
              </a:rPr>
              <a:t>Block-prefetch for sequential access</a:t>
            </a:r>
          </a:p>
          <a:p>
            <a:endParaRPr lang="ko-KR" altLang="en-US" smtClean="0">
              <a:ea typeface="굴림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1295400"/>
            <a:ext cx="208756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BPM-Deficiencies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Fetch performance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System call, ex) 5,000 instructions</a:t>
            </a:r>
          </a:p>
          <a:p>
            <a:pPr eaLnBrk="1" hangingPunct="1"/>
            <a:r>
              <a:rPr lang="en-US" altLang="ko-KR" smtClean="0">
                <a:ea typeface="굴림" charset="-127"/>
              </a:rPr>
              <a:t>Replacement strategy(Access Types)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Sequential access one time (projection)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Sequential access cyclically re-referenced (nested loop join)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Random access one time (select)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Random access possible re-referenced  (join using index)</a:t>
            </a:r>
            <a:r>
              <a:rPr lang="en-US" altLang="ko-KR" sz="2700" smtClean="0">
                <a:ea typeface="굴림" charset="-127"/>
              </a:rPr>
              <a:t>	</a:t>
            </a:r>
            <a:endParaRPr lang="en-US" altLang="ko-KR" smtClean="0">
              <a:ea typeface="굴림" charset="-127"/>
            </a:endParaRPr>
          </a:p>
          <a:p>
            <a:pPr eaLnBrk="1" hangingPunct="1"/>
            <a:r>
              <a:rPr lang="en-US" altLang="ko-KR" smtClean="0">
                <a:ea typeface="굴림" charset="-127"/>
              </a:rPr>
              <a:t>Inefficient prefetch</a:t>
            </a:r>
          </a:p>
          <a:p>
            <a:pPr lvl="1" eaLnBrk="1" hangingPunct="1"/>
            <a:r>
              <a:rPr lang="en-US" altLang="ko-KR" smtClean="0">
                <a:ea typeface="굴림" charset="-127"/>
              </a:rPr>
              <a:t>OS cannot effectively prefetch without guidance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BPM-Solutions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DBMS managed buffer pool in user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To reduce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Composite replacement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Database access in INGRES: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Sequential access (</a:t>
            </a:r>
            <a:r>
              <a:rPr lang="en-US" altLang="ko-KR" b="1" smtClean="0">
                <a:ea typeface="굴림" charset="-127"/>
              </a:rPr>
              <a:t>no</a:t>
            </a:r>
            <a:r>
              <a:rPr lang="en-US" altLang="ko-KR" smtClean="0">
                <a:ea typeface="굴림" charset="-127"/>
              </a:rPr>
              <a:t> re-reference) : toss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Sequential access (cyclical re-reference): MRU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Random access (</a:t>
            </a:r>
            <a:r>
              <a:rPr lang="en-US" altLang="ko-KR" b="1" smtClean="0">
                <a:ea typeface="굴림" charset="-127"/>
              </a:rPr>
              <a:t>no</a:t>
            </a:r>
            <a:r>
              <a:rPr lang="en-US" altLang="ko-KR" smtClean="0">
                <a:ea typeface="굴림" charset="-127"/>
              </a:rPr>
              <a:t> re-reference): toss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Random access (potential re-reference): LRU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Prefetch?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INGRES know next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굴림" charset="-127"/>
              </a:rPr>
              <a:t>But, block is not necessarily next one in logical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50741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>
                <a:latin typeface="Calibri" pitchFamily="34" charset="0"/>
                <a:ea typeface="굴림" charset="-127"/>
                <a:cs typeface="Calibri" pitchFamily="34" charset="0"/>
              </a:rPr>
              <a:t>Two approaches for running a </a:t>
            </a:r>
            <a:r>
              <a:rPr lang="en-US" altLang="ko-KR" sz="2400" b="1">
                <a:latin typeface="Calibri" pitchFamily="34" charset="0"/>
                <a:ea typeface="굴림" charset="-127"/>
                <a:cs typeface="Calibri" pitchFamily="34" charset="0"/>
              </a:rPr>
              <a:t>multi-user</a:t>
            </a:r>
            <a:r>
              <a:rPr lang="en-US" altLang="ko-KR" sz="2400">
                <a:latin typeface="Calibri" pitchFamily="34" charset="0"/>
                <a:ea typeface="굴림" charset="-127"/>
                <a:cs typeface="Calibri" pitchFamily="34" charset="0"/>
              </a:rPr>
              <a:t> database system</a:t>
            </a:r>
          </a:p>
          <a:p>
            <a:pPr lvl="1" eaLnBrk="1" latinLnBrk="1" hangingPunct="1">
              <a:spcBef>
                <a:spcPct val="20000"/>
              </a:spcBef>
              <a:buClr>
                <a:srgbClr val="C00000"/>
              </a:buClr>
              <a:buFont typeface="Arial" charset="0"/>
              <a:buChar char="–"/>
            </a:pPr>
            <a:r>
              <a:rPr lang="en-US" altLang="ko-KR" sz="2000">
                <a:latin typeface="Calibri" pitchFamily="34" charset="0"/>
                <a:ea typeface="굴림" charset="-127"/>
                <a:cs typeface="Calibri" pitchFamily="34" charset="0"/>
              </a:rPr>
              <a:t>One process per user</a:t>
            </a:r>
          </a:p>
          <a:p>
            <a:pPr lvl="1" eaLnBrk="1" latinLnBrk="1" hangingPunct="1">
              <a:spcBef>
                <a:spcPct val="20000"/>
              </a:spcBef>
              <a:buClr>
                <a:srgbClr val="C00000"/>
              </a:buClr>
              <a:buFont typeface="Arial" charset="0"/>
              <a:buChar char="–"/>
            </a:pPr>
            <a:r>
              <a:rPr lang="en-US" altLang="ko-KR" sz="2000">
                <a:latin typeface="Calibri" pitchFamily="34" charset="0"/>
                <a:ea typeface="굴림" charset="-127"/>
                <a:cs typeface="Calibri" pitchFamily="34" charset="0"/>
              </a:rPr>
              <a:t>Server Model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Scheduling, Process Management</a:t>
            </a:r>
            <a:endParaRPr lang="en-US" altLang="ko-KR" dirty="0">
              <a:ea typeface="굴림" charset="-127"/>
            </a:endParaRPr>
          </a:p>
        </p:txBody>
      </p:sp>
      <p:pic>
        <p:nvPicPr>
          <p:cNvPr id="1126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514600"/>
            <a:ext cx="6410325" cy="3810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One process per user	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583613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Concurrent database user runs in a separate process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User share code segment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Easy to implement in Unix</a:t>
            </a:r>
          </a:p>
          <a:p>
            <a:pPr eaLnBrk="1" hangingPunct="1">
              <a:defRPr/>
            </a:pPr>
            <a:endParaRPr lang="en-US" altLang="ko-KR" dirty="0" smtClean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&lt;Problems&gt;</a:t>
            </a:r>
            <a:endParaRPr lang="en-US" altLang="ko-KR" dirty="0">
              <a:ea typeface="굴림" charset="-127"/>
            </a:endParaRP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Performance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 Buffer pool miss will cause a task switch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Critical section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 Convoy problem</a:t>
            </a:r>
          </a:p>
          <a:p>
            <a:pPr lvl="2" eaLnBrk="1" hangingPunct="1">
              <a:defRPr/>
            </a:pPr>
            <a:endParaRPr lang="en-US" altLang="ko-KR" dirty="0">
              <a:ea typeface="굴림" charset="-127"/>
            </a:endParaRPr>
          </a:p>
          <a:p>
            <a:pPr lvl="2" eaLnBrk="1" hangingPunct="1">
              <a:defRPr/>
            </a:pPr>
            <a:endParaRPr lang="en-US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7921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Server Model	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83613" cy="52292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One run-time database process acts as a server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What facility must the OS provide?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n Processes send messages to one destination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 dirty="0">
              <a:ea typeface="굴림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ko-KR" dirty="0" smtClean="0">
                <a:ea typeface="굴림" charset="-127"/>
              </a:rPr>
              <a:t>&lt;Problems&gt;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Even then server must do its own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Scheduling</a:t>
            </a:r>
          </a:p>
          <a:p>
            <a:pPr lvl="1" eaLnBrk="1" hangingPunct="1">
              <a:defRPr/>
            </a:pPr>
            <a:r>
              <a:rPr lang="en-US" altLang="ko-KR" dirty="0" smtClean="0">
                <a:ea typeface="굴림" charset="-127"/>
              </a:rPr>
              <a:t>Multitasking</a:t>
            </a:r>
          </a:p>
          <a:p>
            <a:pPr eaLnBrk="1" hangingPunct="1">
              <a:defRPr/>
            </a:pPr>
            <a:r>
              <a:rPr lang="en-US" altLang="ko-KR" dirty="0" smtClean="0">
                <a:ea typeface="굴림" charset="-127"/>
              </a:rPr>
              <a:t>Duplication of OS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IDB_Theme</Template>
  <TotalTime>1551</TotalTime>
  <Words>1189</Words>
  <Application>Microsoft Office PowerPoint</Application>
  <PresentationFormat>화면 슬라이드 쇼(4:3)</PresentationFormat>
  <Paragraphs>189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Calibri</vt:lpstr>
      <vt:lpstr>맑은 고딕</vt:lpstr>
      <vt:lpstr>굴림</vt:lpstr>
      <vt:lpstr>Wingdings</vt:lpstr>
      <vt:lpstr>IDB_Theme</vt:lpstr>
      <vt:lpstr>Operating System Support for Database Management</vt:lpstr>
      <vt:lpstr>Outline</vt:lpstr>
      <vt:lpstr>Introduction</vt:lpstr>
      <vt:lpstr>Buffer Pool Management </vt:lpstr>
      <vt:lpstr>BPM-Deficiencies</vt:lpstr>
      <vt:lpstr>BPM-Solutions</vt:lpstr>
      <vt:lpstr>Scheduling, Process Management</vt:lpstr>
      <vt:lpstr>One process per user </vt:lpstr>
      <vt:lpstr>Server Model </vt:lpstr>
      <vt:lpstr>Ultimate Solution</vt:lpstr>
      <vt:lpstr>Conclusion </vt:lpstr>
      <vt:lpstr>Questions and references</vt:lpstr>
    </vt:vector>
  </TitlesOfParts>
  <Company>Dolemite's Total 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Support for Database Management</dc:title>
  <dc:creator>Andrew Gladstone</dc:creator>
  <cp:lastModifiedBy>IDB</cp:lastModifiedBy>
  <cp:revision>71</cp:revision>
  <dcterms:created xsi:type="dcterms:W3CDTF">2007-03-20T20:28:13Z</dcterms:created>
  <dcterms:modified xsi:type="dcterms:W3CDTF">2013-04-12T06:39:08Z</dcterms:modified>
</cp:coreProperties>
</file>