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628" r:id="rId2"/>
    <p:sldId id="626" r:id="rId3"/>
    <p:sldId id="672" r:id="rId4"/>
    <p:sldId id="673" r:id="rId5"/>
    <p:sldId id="604" r:id="rId6"/>
    <p:sldId id="603" r:id="rId7"/>
    <p:sldId id="609" r:id="rId8"/>
    <p:sldId id="612" r:id="rId9"/>
    <p:sldId id="652" r:id="rId10"/>
    <p:sldId id="669" r:id="rId11"/>
    <p:sldId id="615" r:id="rId12"/>
    <p:sldId id="653" r:id="rId13"/>
    <p:sldId id="654" r:id="rId14"/>
    <p:sldId id="614" r:id="rId15"/>
    <p:sldId id="670" r:id="rId16"/>
    <p:sldId id="671" r:id="rId17"/>
    <p:sldId id="655" r:id="rId18"/>
    <p:sldId id="616" r:id="rId19"/>
    <p:sldId id="656" r:id="rId20"/>
    <p:sldId id="617" r:id="rId21"/>
    <p:sldId id="657" r:id="rId22"/>
    <p:sldId id="613" r:id="rId23"/>
    <p:sldId id="659" r:id="rId24"/>
    <p:sldId id="658" r:id="rId25"/>
    <p:sldId id="660" r:id="rId26"/>
    <p:sldId id="661" r:id="rId27"/>
    <p:sldId id="674" r:id="rId28"/>
    <p:sldId id="663" r:id="rId29"/>
    <p:sldId id="664" r:id="rId30"/>
    <p:sldId id="666" r:id="rId31"/>
    <p:sldId id="676" r:id="rId32"/>
    <p:sldId id="665" r:id="rId33"/>
    <p:sldId id="667" r:id="rId34"/>
    <p:sldId id="677" r:id="rId3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EB"/>
    <a:srgbClr val="5DD5FF"/>
    <a:srgbClr val="FFFFCC"/>
    <a:srgbClr val="FFFF99"/>
    <a:srgbClr val="EBFAFF"/>
    <a:srgbClr val="ABE9FF"/>
    <a:srgbClr val="FF8989"/>
    <a:srgbClr val="FF5353"/>
    <a:srgbClr val="FF4747"/>
    <a:srgbClr val="C2D3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78441" autoAdjust="0"/>
  </p:normalViewPr>
  <p:slideViewPr>
    <p:cSldViewPr>
      <p:cViewPr varScale="1">
        <p:scale>
          <a:sx n="104" d="100"/>
          <a:sy n="104" d="100"/>
        </p:scale>
        <p:origin x="205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316"/>
    </p:cViewPr>
  </p:sorterViewPr>
  <p:notesViewPr>
    <p:cSldViewPr>
      <p:cViewPr varScale="1">
        <p:scale>
          <a:sx n="92" d="100"/>
          <a:sy n="92" d="100"/>
        </p:scale>
        <p:origin x="-378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64767-9A2E-4752-9542-9FBBA8DB4FD4}" type="datetimeFigureOut">
              <a:rPr lang="ko-KR" altLang="en-US" smtClean="0"/>
              <a:t>2015-02-16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81E1F5-2B45-4EC3-BF57-CB756619C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702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4357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1972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6313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581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2530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03384-5F44-4125-A6EC-BD45C16964F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5100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Wrapper systems that presents</a:t>
            </a:r>
            <a:r>
              <a:rPr lang="en-US" altLang="ko-KR" baseline="0" dirty="0" smtClean="0"/>
              <a:t> a logical RDF representation of relational data that is physically stored in an RDBMS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An alternative is the relational data is extracted from the relational database, translated to RDF, and loaded into a </a:t>
            </a:r>
            <a:r>
              <a:rPr lang="en-US" altLang="ko-KR" baseline="0" dirty="0" err="1" smtClean="0"/>
              <a:t>triplestore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546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Ultrawrap</a:t>
            </a:r>
            <a:r>
              <a:rPr lang="en-US" altLang="ko-KR" dirty="0" smtClean="0"/>
              <a:t> defines a SQL view</a:t>
            </a:r>
            <a:r>
              <a:rPr lang="en-US" altLang="ko-KR" baseline="0" dirty="0" smtClean="0"/>
              <a:t> whose query component is a specification of a mapping from the relational data to an RDF triple representation, the </a:t>
            </a:r>
            <a:r>
              <a:rPr lang="en-US" altLang="ko-KR" baseline="0" dirty="0" err="1" smtClean="0"/>
              <a:t>TripleView</a:t>
            </a:r>
            <a:r>
              <a:rPr lang="en-US" altLang="ko-KR" baseline="0" dirty="0" smtClean="0"/>
              <a:t> (not materialized)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09800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1. The translation of a SQL schema, including constraints, to an OWL ontology: the putative ontology (PO) [44, 46, 52]. 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2. The creation of an </a:t>
            </a:r>
            <a:r>
              <a:rPr lang="en-US" altLang="ko-KR" dirty="0" err="1" smtClean="0"/>
              <a:t>intensional</a:t>
            </a:r>
            <a:r>
              <a:rPr lang="en-US" altLang="ko-KR" dirty="0" smtClean="0"/>
              <a:t> triple table in the database by augmenting the relational schema with one or more SQL Views: the </a:t>
            </a:r>
            <a:r>
              <a:rPr lang="en-US" altLang="ko-KR" dirty="0" err="1" smtClean="0"/>
              <a:t>Tripleview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3. Translation of SPARQL queries to equivalent SQL queries operating on the </a:t>
            </a:r>
            <a:r>
              <a:rPr lang="en-US" altLang="ko-KR" dirty="0" err="1" smtClean="0"/>
              <a:t>Tripleview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4. The native SQL query optimizer, which becomes responsible for rewriting triple based queries and effecting their execution on extensional relational data.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280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Quality of the PO depends on the SQL DDL</a:t>
            </a:r>
          </a:p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 Is it normalized?</a:t>
            </a:r>
          </a:p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 Are all the constraints explicit?</a:t>
            </a:r>
          </a:p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If the Quality is sufficient, all we need to do is rename</a:t>
            </a:r>
          </a:p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Need to map the Putative Ontology to a Domain</a:t>
            </a:r>
          </a:p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Ontology</a:t>
            </a:r>
          </a:p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Evidence: SQL schema from E-R models make</a:t>
            </a:r>
          </a:p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“interesting” ontologies</a:t>
            </a:r>
          </a:p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SQL schemas made without any previous modeling</a:t>
            </a:r>
          </a:p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make “poor” ontologies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83971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28412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558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44824"/>
            <a:ext cx="7772400" cy="1470025"/>
          </a:xfrm>
        </p:spPr>
        <p:txBody>
          <a:bodyPr anchor="b"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20414" y="3573016"/>
            <a:ext cx="7715304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714348" y="3428206"/>
            <a:ext cx="7715304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4139952" y="6573907"/>
            <a:ext cx="8640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3D464FEB-0D73-4787-934F-09E055F72BA9}" type="slidenum">
              <a:rPr lang="ko-KR" altLang="en-US" sz="1100" b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rPr>
              <a:pPr algn="ctr"/>
              <a:t>‹#›</a:t>
            </a:fld>
            <a:r>
              <a:rPr lang="en-US" altLang="ko-KR" sz="11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rPr>
              <a:t>/34</a:t>
            </a:r>
            <a:endParaRPr lang="ko-KR" altLang="en-US" sz="1100" b="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Arial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84976" cy="792088"/>
          </a:xfrm>
        </p:spPr>
        <p:txBody>
          <a:bodyPr>
            <a:normAutofit/>
          </a:bodyPr>
          <a:lstStyle>
            <a:lvl1pPr algn="l"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063277"/>
            <a:ext cx="8784976" cy="5462067"/>
          </a:xfrm>
        </p:spPr>
        <p:txBody>
          <a:bodyPr/>
          <a:lstStyle>
            <a:lvl1pPr marL="342900" indent="-342900">
              <a:buClr>
                <a:srgbClr val="C00000"/>
              </a:buClr>
              <a:buFont typeface="Wingdings" pitchFamily="2" charset="2"/>
              <a:buChar char="§"/>
              <a:defRPr sz="2000"/>
            </a:lvl1pPr>
            <a:lvl2pPr>
              <a:buClr>
                <a:srgbClr val="C00000"/>
              </a:buClr>
              <a:defRPr sz="1800"/>
            </a:lvl2pPr>
            <a:lvl3pPr marL="1143000" indent="-228600">
              <a:buClr>
                <a:srgbClr val="C00000"/>
              </a:buClr>
              <a:buFont typeface="Wingdings" pitchFamily="2" charset="2"/>
              <a:buChar char="§"/>
              <a:defRPr sz="1600"/>
            </a:lvl3pPr>
            <a:lvl4pPr>
              <a:buClr>
                <a:srgbClr val="C00000"/>
              </a:buClr>
              <a:defRPr sz="1400"/>
            </a:lvl4pPr>
            <a:lvl5pPr marL="2057400" indent="-228600">
              <a:buClr>
                <a:srgbClr val="C00000"/>
              </a:buClr>
              <a:buFont typeface="Wingdings" pitchFamily="2" charset="2"/>
              <a:buChar char="§"/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pic>
        <p:nvPicPr>
          <p:cNvPr id="7" name="Picture 16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04448" y="6506386"/>
            <a:ext cx="518091" cy="35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FEA93C70-25B8-4470-969C-801CA5E760E1}" type="datetime1">
              <a:rPr lang="ko-KR" altLang="en-US" smtClean="0"/>
              <a:t>2015-02-16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Calibri" pitchFamily="34" charset="0"/>
          <a:ea typeface="+mj-ea"/>
          <a:cs typeface="Calibri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err="1" smtClean="0"/>
              <a:t>Ultrawrap</a:t>
            </a:r>
            <a:r>
              <a:rPr lang="en-US" altLang="ko-KR" sz="2800" dirty="0" smtClean="0"/>
              <a:t>: SPARQL Execution on Relational Data</a:t>
            </a:r>
            <a:endParaRPr lang="ko-KR" altLang="en-US" sz="2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20414" y="3573016"/>
            <a:ext cx="7715304" cy="2376264"/>
          </a:xfrm>
        </p:spPr>
        <p:txBody>
          <a:bodyPr>
            <a:normAutofit/>
          </a:bodyPr>
          <a:lstStyle/>
          <a:p>
            <a:r>
              <a:rPr lang="en-US" altLang="ko-KR" b="1" spc="-30" dirty="0" smtClean="0"/>
              <a:t>Juan F. </a:t>
            </a:r>
            <a:r>
              <a:rPr lang="en-US" altLang="ko-KR" b="1" spc="-30" dirty="0" err="1" smtClean="0"/>
              <a:t>Sequeda</a:t>
            </a:r>
            <a:r>
              <a:rPr lang="en-US" altLang="ko-KR" b="1" spc="-30" dirty="0" smtClean="0"/>
              <a:t>, Daniel P. </a:t>
            </a:r>
            <a:r>
              <a:rPr lang="en-US" altLang="ko-KR" b="1" spc="-30" dirty="0" err="1" smtClean="0"/>
              <a:t>Miranker</a:t>
            </a:r>
            <a:endParaRPr lang="en-US" altLang="ko-KR" b="1" spc="-30" dirty="0" smtClean="0"/>
          </a:p>
          <a:p>
            <a:r>
              <a:rPr lang="en-US" altLang="ko-KR" b="1" spc="-30" dirty="0" smtClean="0"/>
              <a:t>University of Texas - Austin</a:t>
            </a:r>
          </a:p>
          <a:p>
            <a:r>
              <a:rPr lang="en-US" altLang="ko-KR" b="1" spc="-30" dirty="0" smtClean="0"/>
              <a:t>ISWC 2009</a:t>
            </a:r>
          </a:p>
          <a:p>
            <a:pPr algn="r"/>
            <a:r>
              <a:rPr lang="en-US" altLang="ko-KR" b="1" spc="-3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Seoul National University</a:t>
            </a:r>
          </a:p>
          <a:p>
            <a:pPr algn="r"/>
            <a:r>
              <a:rPr lang="en-US" altLang="ko-KR" b="1" spc="-3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Internet Database Lab.</a:t>
            </a:r>
          </a:p>
          <a:p>
            <a:pPr algn="r"/>
            <a:r>
              <a:rPr lang="en-US" altLang="ko-KR" b="1" spc="-3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Kyung-Bin Lim</a:t>
            </a:r>
            <a:endParaRPr lang="en-US" altLang="ko-KR" b="1" spc="-3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36290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Step 1: Creating a Putative </a:t>
            </a:r>
            <a:r>
              <a:rPr lang="en-US" altLang="ko-KR" dirty="0" smtClean="0"/>
              <a:t>Ontology</a:t>
            </a:r>
            <a:endParaRPr lang="ko-KR" altLang="en-US" dirty="0"/>
          </a:p>
        </p:txBody>
      </p:sp>
      <p:pic>
        <p:nvPicPr>
          <p:cNvPr id="4" name="내용 개체 틀 3" descr="UltrawrapPresentationW3CRDB2RDF.pdf - Adobe Acrobat Pro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2" t="38040" r="16140" b="21084"/>
          <a:stretch/>
        </p:blipFill>
        <p:spPr>
          <a:xfrm>
            <a:off x="683568" y="2060848"/>
            <a:ext cx="7665365" cy="3960440"/>
          </a:xfrm>
        </p:spPr>
      </p:pic>
    </p:spTree>
    <p:extLst>
      <p:ext uri="{BB962C8B-B14F-4D97-AF65-F5344CB8AC3E}">
        <p14:creationId xmlns:p14="http://schemas.microsoft.com/office/powerpoint/2010/main" val="1370825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Step 1: Creating a Putative Ontology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Putative Ontology</a:t>
            </a:r>
          </a:p>
          <a:p>
            <a:pPr lvl="1"/>
            <a:r>
              <a:rPr lang="en-US" altLang="ko-KR" dirty="0" smtClean="0"/>
              <a:t>Putative: “commonly regarded as such”</a:t>
            </a:r>
          </a:p>
          <a:p>
            <a:pPr lvl="1"/>
            <a:r>
              <a:rPr lang="en-US" altLang="ko-KR" dirty="0" smtClean="0"/>
              <a:t>Automatic syntactic transformation from a data source schema to an ontology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err="1" smtClean="0"/>
              <a:t>Ultrawrap</a:t>
            </a:r>
            <a:r>
              <a:rPr lang="en-US" altLang="ko-KR" dirty="0" smtClean="0"/>
              <a:t> creates PO automatically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Example:</a:t>
            </a:r>
            <a:endParaRPr lang="ko-KR" altLang="en-US" dirty="0"/>
          </a:p>
          <a:p>
            <a:endParaRPr lang="ko-KR" alt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4801420"/>
              </p:ext>
            </p:extLst>
          </p:nvPr>
        </p:nvGraphicFramePr>
        <p:xfrm>
          <a:off x="4606810" y="3849303"/>
          <a:ext cx="4069646" cy="224399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302413"/>
                <a:gridCol w="1059981"/>
                <a:gridCol w="1707252"/>
              </a:tblGrid>
              <a:tr h="40435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S</a:t>
                      </a:r>
                      <a:endParaRPr lang="en-US" sz="1800" dirty="0"/>
                    </a:p>
                  </a:txBody>
                  <a:tcPr marL="99703" marR="99703" marT="49852" marB="4985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P</a:t>
                      </a:r>
                      <a:endParaRPr lang="en-US" sz="1800" dirty="0"/>
                    </a:p>
                  </a:txBody>
                  <a:tcPr marL="99703" marR="99703" marT="49852" marB="4985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O</a:t>
                      </a:r>
                      <a:endParaRPr lang="en-US" sz="1800" dirty="0"/>
                    </a:p>
                  </a:txBody>
                  <a:tcPr marL="99703" marR="99703" marT="49852" marB="4985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Product</a:t>
                      </a:r>
                      <a:endParaRPr lang="en-US" sz="1600" dirty="0"/>
                    </a:p>
                  </a:txBody>
                  <a:tcPr marL="99703" marR="99703" marT="49852" marB="4985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type</a:t>
                      </a:r>
                      <a:endParaRPr lang="en-US" sz="1600" dirty="0"/>
                    </a:p>
                  </a:txBody>
                  <a:tcPr marL="99703" marR="99703" marT="49852" marB="4985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Class</a:t>
                      </a:r>
                    </a:p>
                  </a:txBody>
                  <a:tcPr marL="99703" marR="99703" marT="49852" marB="4985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Product#ptID</a:t>
                      </a:r>
                      <a:endParaRPr lang="en-US" sz="1200" dirty="0"/>
                    </a:p>
                  </a:txBody>
                  <a:tcPr marL="99703" marR="99703" marT="49852" marB="4985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type</a:t>
                      </a:r>
                      <a:endParaRPr lang="en-US" sz="1600" dirty="0"/>
                    </a:p>
                  </a:txBody>
                  <a:tcPr marL="99703" marR="99703" marT="49852" marB="4985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Datatype</a:t>
                      </a:r>
                      <a:r>
                        <a:rPr lang="en-US" sz="1400" dirty="0" smtClean="0"/>
                        <a:t>-Property</a:t>
                      </a:r>
                      <a:endParaRPr lang="en-US" sz="1600" dirty="0"/>
                    </a:p>
                  </a:txBody>
                  <a:tcPr marL="99703" marR="99703" marT="49852" marB="4985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Product#ptID</a:t>
                      </a:r>
                      <a:endParaRPr lang="en-US" sz="1200" dirty="0"/>
                    </a:p>
                  </a:txBody>
                  <a:tcPr marL="99703" marR="99703" marT="49852" marB="4985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domain</a:t>
                      </a:r>
                      <a:endParaRPr lang="en-US" sz="1600" dirty="0"/>
                    </a:p>
                  </a:txBody>
                  <a:tcPr marL="99703" marR="99703" marT="49852" marB="4985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Product</a:t>
                      </a:r>
                      <a:endParaRPr lang="en-US" sz="1600" dirty="0"/>
                    </a:p>
                  </a:txBody>
                  <a:tcPr marL="99703" marR="99703" marT="49852" marB="4985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Product#label</a:t>
                      </a:r>
                      <a:endParaRPr lang="en-US" sz="1200" dirty="0"/>
                    </a:p>
                  </a:txBody>
                  <a:tcPr marL="99703" marR="99703" marT="49852" marB="4985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type</a:t>
                      </a:r>
                      <a:endParaRPr lang="en-US" sz="1600" dirty="0"/>
                    </a:p>
                  </a:txBody>
                  <a:tcPr marL="99703" marR="99703" marT="49852" marB="4985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Datatype</a:t>
                      </a:r>
                      <a:r>
                        <a:rPr lang="en-US" sz="1400" dirty="0" smtClean="0"/>
                        <a:t>-Property</a:t>
                      </a:r>
                      <a:endParaRPr lang="en-US" sz="1600" dirty="0"/>
                    </a:p>
                  </a:txBody>
                  <a:tcPr marL="99703" marR="99703" marT="49852" marB="4985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Product#label</a:t>
                      </a:r>
                      <a:endParaRPr lang="en-US" altLang="ko-KR" sz="1200" dirty="0" smtClean="0"/>
                    </a:p>
                    <a:p>
                      <a:pPr algn="ctr"/>
                      <a:endParaRPr lang="en-US" sz="1200" dirty="0"/>
                    </a:p>
                  </a:txBody>
                  <a:tcPr marL="99703" marR="99703" marT="49852" marB="4985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domain</a:t>
                      </a:r>
                      <a:endParaRPr lang="en-US" sz="1600" dirty="0"/>
                    </a:p>
                  </a:txBody>
                  <a:tcPr marL="99703" marR="99703" marT="49852" marB="4985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Product</a:t>
                      </a:r>
                      <a:endParaRPr lang="en-US" sz="1600" dirty="0"/>
                    </a:p>
                  </a:txBody>
                  <a:tcPr marL="99703" marR="99703" marT="49852" marB="4985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233874"/>
              </p:ext>
            </p:extLst>
          </p:nvPr>
        </p:nvGraphicFramePr>
        <p:xfrm>
          <a:off x="611938" y="4437420"/>
          <a:ext cx="2519902" cy="13678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757"/>
                <a:gridCol w="1629145"/>
              </a:tblGrid>
              <a:tr h="453025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err="1" smtClean="0">
                          <a:solidFill>
                            <a:schemeClr val="tx1"/>
                          </a:solidFill>
                        </a:rPr>
                        <a:t>ptID</a:t>
                      </a:r>
                      <a:endParaRPr lang="en-US" sz="2100" dirty="0">
                        <a:solidFill>
                          <a:schemeClr val="tx1"/>
                        </a:solidFill>
                      </a:endParaRPr>
                    </a:p>
                  </a:txBody>
                  <a:tcPr marL="135908" marR="135908" marT="67954" marB="6795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>
                          <a:solidFill>
                            <a:schemeClr val="tx1"/>
                          </a:solidFill>
                        </a:rPr>
                        <a:t>label</a:t>
                      </a:r>
                      <a:endParaRPr lang="en-US" sz="2100" dirty="0">
                        <a:solidFill>
                          <a:schemeClr val="tx1"/>
                        </a:solidFill>
                      </a:endParaRPr>
                    </a:p>
                  </a:txBody>
                  <a:tcPr marL="135908" marR="135908" marT="67954" marB="67954"/>
                </a:tc>
              </a:tr>
              <a:tr h="453025"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1</a:t>
                      </a:r>
                      <a:endParaRPr lang="en-US" sz="2100" dirty="0"/>
                    </a:p>
                  </a:txBody>
                  <a:tcPr marL="135908" marR="135908" marT="67954" marB="67954"/>
                </a:tc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ACME Inc</a:t>
                      </a:r>
                      <a:endParaRPr lang="en-US" sz="2100" dirty="0"/>
                    </a:p>
                  </a:txBody>
                  <a:tcPr marL="135908" marR="135908" marT="67954" marB="67954"/>
                </a:tc>
              </a:tr>
              <a:tr h="453025"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2</a:t>
                      </a:r>
                      <a:endParaRPr lang="en-US" sz="2100" dirty="0"/>
                    </a:p>
                  </a:txBody>
                  <a:tcPr marL="135908" marR="135908" marT="67954" marB="67954"/>
                </a:tc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Foo Bars</a:t>
                      </a:r>
                      <a:endParaRPr lang="en-US" sz="2100" dirty="0"/>
                    </a:p>
                  </a:txBody>
                  <a:tcPr marL="135908" marR="135908" marT="67954" marB="67954"/>
                </a:tc>
              </a:tr>
            </a:tbl>
          </a:graphicData>
        </a:graphic>
      </p:graphicFrame>
      <p:sp>
        <p:nvSpPr>
          <p:cNvPr id="7" name="TextBox 49"/>
          <p:cNvSpPr txBox="1">
            <a:spLocks noChangeArrowheads="1"/>
          </p:cNvSpPr>
          <p:nvPr/>
        </p:nvSpPr>
        <p:spPr bwMode="auto">
          <a:xfrm>
            <a:off x="1408140" y="4005065"/>
            <a:ext cx="9380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 dirty="0" smtClean="0"/>
              <a:t>Product</a:t>
            </a:r>
            <a:endParaRPr lang="en-US" b="1" dirty="0"/>
          </a:p>
        </p:txBody>
      </p:sp>
      <p:sp>
        <p:nvSpPr>
          <p:cNvPr id="8" name="오른쪽 화살표 9"/>
          <p:cNvSpPr/>
          <p:nvPr/>
        </p:nvSpPr>
        <p:spPr>
          <a:xfrm>
            <a:off x="3491880" y="4941168"/>
            <a:ext cx="792088" cy="28803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79512" y="6468828"/>
            <a:ext cx="813690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err="1"/>
              <a:t>Sequeda</a:t>
            </a:r>
            <a:r>
              <a:rPr lang="en-US" altLang="ko-KR" sz="700" dirty="0"/>
              <a:t>, Juan F., and Daniel P. </a:t>
            </a:r>
            <a:r>
              <a:rPr lang="en-US" altLang="ko-KR" sz="700" dirty="0" err="1"/>
              <a:t>Miranker</a:t>
            </a:r>
            <a:r>
              <a:rPr lang="en-US" altLang="ko-KR" sz="700" dirty="0"/>
              <a:t>. "</a:t>
            </a:r>
            <a:r>
              <a:rPr lang="en-US" altLang="ko-KR" sz="700" dirty="0" err="1"/>
              <a:t>Ultrawrap</a:t>
            </a:r>
            <a:r>
              <a:rPr lang="en-US" altLang="ko-KR" sz="700" dirty="0"/>
              <a:t>: </a:t>
            </a:r>
            <a:r>
              <a:rPr lang="en-US" altLang="ko-KR" sz="700" dirty="0" err="1"/>
              <a:t>Sparql</a:t>
            </a:r>
            <a:r>
              <a:rPr lang="en-US" altLang="ko-KR" sz="700" dirty="0"/>
              <a:t> execution on relational data." </a:t>
            </a:r>
            <a:r>
              <a:rPr lang="en-US" altLang="ko-KR" sz="700" i="1" dirty="0"/>
              <a:t>Web Semantics: Science, Services and Agents on the World Wide Web</a:t>
            </a:r>
            <a:r>
              <a:rPr lang="en-US" altLang="ko-KR" sz="700" dirty="0"/>
              <a:t> 22 (2013): 19-39.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193330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Step 1: Creating a Putative Ontology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FOL rules transform SQL DDL to OWL</a:t>
            </a:r>
          </a:p>
          <a:p>
            <a:pPr lvl="1"/>
            <a:r>
              <a:rPr lang="en-US" altLang="ko-KR" dirty="0" smtClean="0"/>
              <a:t>Full </a:t>
            </a:r>
            <a:r>
              <a:rPr lang="en-US" altLang="ko-KR" dirty="0"/>
              <a:t>mapping in </a:t>
            </a:r>
            <a:r>
              <a:rPr lang="en-US" altLang="ko-KR" dirty="0" err="1"/>
              <a:t>Datalog</a:t>
            </a:r>
            <a:endParaRPr lang="en-US" altLang="ko-KR" dirty="0"/>
          </a:p>
          <a:p>
            <a:pPr lvl="2"/>
            <a:r>
              <a:rPr lang="en-US" altLang="ko-KR" dirty="0" smtClean="0"/>
              <a:t>Stratified </a:t>
            </a:r>
            <a:r>
              <a:rPr lang="en-US" altLang="ko-KR" dirty="0"/>
              <a:t>and safe</a:t>
            </a:r>
          </a:p>
          <a:p>
            <a:pPr lvl="1"/>
            <a:r>
              <a:rPr lang="en-US" altLang="ko-KR" dirty="0" smtClean="0"/>
              <a:t>Proof </a:t>
            </a:r>
            <a:r>
              <a:rPr lang="en-US" altLang="ko-KR" dirty="0"/>
              <a:t>of total coverage of all key combinations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18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Step 2: Create </a:t>
            </a:r>
            <a:r>
              <a:rPr lang="en-US" altLang="ko-KR" dirty="0"/>
              <a:t>Virtual Triple </a:t>
            </a:r>
            <a:r>
              <a:rPr lang="en-US" altLang="ko-KR" dirty="0" smtClean="0"/>
              <a:t>Store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15002" t="28658" r="12132" b="22318"/>
          <a:stretch/>
        </p:blipFill>
        <p:spPr>
          <a:xfrm>
            <a:off x="561291" y="1988840"/>
            <a:ext cx="7899141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83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Step 2: Create Virtual Triple Store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Represent all relational data as triple using a view</a:t>
            </a:r>
          </a:p>
          <a:p>
            <a:pPr lvl="1"/>
            <a:r>
              <a:rPr lang="en-US" altLang="ko-KR" dirty="0" smtClean="0"/>
              <a:t>Promise of avoiding self joins (optimizer will do this)</a:t>
            </a:r>
          </a:p>
          <a:p>
            <a:pPr lvl="1"/>
            <a:r>
              <a:rPr lang="en-US" altLang="ko-KR" dirty="0" smtClean="0"/>
              <a:t>Triple table: one view table with three columns</a:t>
            </a:r>
          </a:p>
          <a:p>
            <a:pPr lvl="1"/>
            <a:r>
              <a:rPr lang="en-US" altLang="ko-KR" dirty="0" smtClean="0"/>
              <a:t>Actually, the view is (s, </a:t>
            </a:r>
            <a:r>
              <a:rPr lang="en-US" altLang="ko-KR" dirty="0" err="1" smtClean="0"/>
              <a:t>spk</a:t>
            </a:r>
            <a:r>
              <a:rPr lang="en-US" altLang="ko-KR" dirty="0" smtClean="0"/>
              <a:t>, p, o, </a:t>
            </a:r>
            <a:r>
              <a:rPr lang="en-US" altLang="ko-KR" dirty="0" err="1" smtClean="0"/>
              <a:t>opk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err="1" smtClean="0"/>
              <a:t>Spk</a:t>
            </a:r>
            <a:r>
              <a:rPr lang="en-US" altLang="ko-KR" dirty="0" smtClean="0"/>
              <a:t> and </a:t>
            </a:r>
            <a:r>
              <a:rPr lang="en-US" altLang="ko-KR" dirty="0" err="1" smtClean="0"/>
              <a:t>opk</a:t>
            </a:r>
            <a:r>
              <a:rPr lang="en-US" altLang="ko-KR" dirty="0" smtClean="0"/>
              <a:t> are the index values (optimizer needs to know the index values)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r>
              <a:rPr lang="en-US" altLang="ko-KR" dirty="0" smtClean="0"/>
              <a:t>Example:</a:t>
            </a:r>
            <a:endParaRPr lang="ko-KR" alt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6608409"/>
              </p:ext>
            </p:extLst>
          </p:nvPr>
        </p:nvGraphicFramePr>
        <p:xfrm>
          <a:off x="4606810" y="3456983"/>
          <a:ext cx="4069646" cy="299635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302413"/>
                <a:gridCol w="1059981"/>
                <a:gridCol w="1707252"/>
              </a:tblGrid>
              <a:tr h="40435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S</a:t>
                      </a:r>
                      <a:endParaRPr lang="en-US" sz="1800" dirty="0"/>
                    </a:p>
                  </a:txBody>
                  <a:tcPr marL="99703" marR="99703" marT="49852" marB="4985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P</a:t>
                      </a:r>
                      <a:endParaRPr lang="en-US" sz="1800" dirty="0"/>
                    </a:p>
                  </a:txBody>
                  <a:tcPr marL="99703" marR="99703" marT="49852" marB="4985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O</a:t>
                      </a:r>
                      <a:endParaRPr lang="en-US" sz="1800" dirty="0"/>
                    </a:p>
                  </a:txBody>
                  <a:tcPr marL="99703" marR="99703" marT="49852" marB="4985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80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 smtClean="0"/>
                        <a:t>Product#ptID</a:t>
                      </a:r>
                      <a:r>
                        <a:rPr lang="en-US" sz="1100" dirty="0" smtClean="0"/>
                        <a:t>=1</a:t>
                      </a:r>
                      <a:endParaRPr lang="en-US" sz="1100" dirty="0"/>
                    </a:p>
                  </a:txBody>
                  <a:tcPr marL="99703" marR="99703" marT="49852" marB="4985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type</a:t>
                      </a:r>
                      <a:endParaRPr lang="en-US" sz="1600" dirty="0"/>
                    </a:p>
                  </a:txBody>
                  <a:tcPr marL="99703" marR="99703" marT="49852" marB="4985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Product</a:t>
                      </a:r>
                    </a:p>
                  </a:txBody>
                  <a:tcPr marL="99703" marR="99703" marT="49852" marB="4985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8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50" dirty="0" err="1" smtClean="0"/>
                        <a:t>Product#ptID</a:t>
                      </a:r>
                      <a:r>
                        <a:rPr lang="en-US" altLang="ko-KR" sz="1050" dirty="0" smtClean="0"/>
                        <a:t>=2</a:t>
                      </a:r>
                      <a:endParaRPr lang="en-US" altLang="ko-KR" sz="1000" dirty="0"/>
                    </a:p>
                  </a:txBody>
                  <a:tcPr marL="99703" marR="99703" marT="49852" marB="4985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type</a:t>
                      </a:r>
                      <a:endParaRPr lang="en-US" sz="1600" dirty="0"/>
                    </a:p>
                  </a:txBody>
                  <a:tcPr marL="99703" marR="99703" marT="49852" marB="4985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Product</a:t>
                      </a:r>
                    </a:p>
                  </a:txBody>
                  <a:tcPr marL="99703" marR="99703" marT="49852" marB="4985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80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 smtClean="0"/>
                        <a:t>Product#ptID</a:t>
                      </a:r>
                      <a:r>
                        <a:rPr lang="en-US" sz="1100" dirty="0" smtClean="0"/>
                        <a:t>=1</a:t>
                      </a:r>
                      <a:endParaRPr lang="en-US" sz="1100" dirty="0"/>
                    </a:p>
                  </a:txBody>
                  <a:tcPr marL="99703" marR="99703" marT="49852" marB="4985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label</a:t>
                      </a:r>
                      <a:endParaRPr lang="en-US" sz="1600" dirty="0"/>
                    </a:p>
                  </a:txBody>
                  <a:tcPr marL="99703" marR="99703" marT="49852" marB="4985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ACME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Inc</a:t>
                      </a:r>
                      <a:endParaRPr lang="en-US" sz="1600" dirty="0" smtClean="0"/>
                    </a:p>
                  </a:txBody>
                  <a:tcPr marL="99703" marR="99703" marT="49852" marB="4985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8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50" dirty="0" err="1" smtClean="0"/>
                        <a:t>Product#ptID</a:t>
                      </a:r>
                      <a:r>
                        <a:rPr lang="en-US" altLang="ko-KR" sz="1050" dirty="0" smtClean="0"/>
                        <a:t>=2</a:t>
                      </a:r>
                      <a:endParaRPr lang="en-US" altLang="ko-KR" sz="1000" dirty="0"/>
                    </a:p>
                  </a:txBody>
                  <a:tcPr marL="99703" marR="99703" marT="49852" marB="4985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label</a:t>
                      </a:r>
                      <a:endParaRPr lang="en-US" sz="1600" dirty="0"/>
                    </a:p>
                  </a:txBody>
                  <a:tcPr marL="99703" marR="99703" marT="49852" marB="4985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Foo Bars</a:t>
                      </a:r>
                      <a:endParaRPr lang="en-US" sz="1600" dirty="0"/>
                    </a:p>
                  </a:txBody>
                  <a:tcPr marL="99703" marR="99703" marT="49852" marB="4985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5702612"/>
              </p:ext>
            </p:extLst>
          </p:nvPr>
        </p:nvGraphicFramePr>
        <p:xfrm>
          <a:off x="611938" y="4044509"/>
          <a:ext cx="2519902" cy="13678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757"/>
                <a:gridCol w="1629145"/>
              </a:tblGrid>
              <a:tr h="453025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err="1" smtClean="0">
                          <a:solidFill>
                            <a:schemeClr val="tx1"/>
                          </a:solidFill>
                        </a:rPr>
                        <a:t>ptID</a:t>
                      </a:r>
                      <a:endParaRPr lang="en-US" sz="2100" dirty="0">
                        <a:solidFill>
                          <a:schemeClr val="tx1"/>
                        </a:solidFill>
                      </a:endParaRPr>
                    </a:p>
                  </a:txBody>
                  <a:tcPr marL="135908" marR="135908" marT="67954" marB="6795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>
                          <a:solidFill>
                            <a:schemeClr val="tx1"/>
                          </a:solidFill>
                        </a:rPr>
                        <a:t>label</a:t>
                      </a:r>
                      <a:endParaRPr lang="en-US" sz="2100" dirty="0">
                        <a:solidFill>
                          <a:schemeClr val="tx1"/>
                        </a:solidFill>
                      </a:endParaRPr>
                    </a:p>
                  </a:txBody>
                  <a:tcPr marL="135908" marR="135908" marT="67954" marB="67954"/>
                </a:tc>
              </a:tr>
              <a:tr h="453025"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1</a:t>
                      </a:r>
                      <a:endParaRPr lang="en-US" sz="2100" dirty="0"/>
                    </a:p>
                  </a:txBody>
                  <a:tcPr marL="135908" marR="135908" marT="67954" marB="67954"/>
                </a:tc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ACME Inc</a:t>
                      </a:r>
                      <a:endParaRPr lang="en-US" sz="2100" dirty="0"/>
                    </a:p>
                  </a:txBody>
                  <a:tcPr marL="135908" marR="135908" marT="67954" marB="67954"/>
                </a:tc>
              </a:tr>
              <a:tr h="453025"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2</a:t>
                      </a:r>
                      <a:endParaRPr lang="en-US" sz="2100" dirty="0"/>
                    </a:p>
                  </a:txBody>
                  <a:tcPr marL="135908" marR="135908" marT="67954" marB="67954"/>
                </a:tc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Foo Bars</a:t>
                      </a:r>
                      <a:endParaRPr lang="en-US" sz="2100" dirty="0"/>
                    </a:p>
                  </a:txBody>
                  <a:tcPr marL="135908" marR="135908" marT="67954" marB="67954"/>
                </a:tc>
              </a:tr>
            </a:tbl>
          </a:graphicData>
        </a:graphic>
      </p:graphicFrame>
      <p:sp>
        <p:nvSpPr>
          <p:cNvPr id="14" name="TextBox 49"/>
          <p:cNvSpPr txBox="1">
            <a:spLocks noChangeArrowheads="1"/>
          </p:cNvSpPr>
          <p:nvPr/>
        </p:nvSpPr>
        <p:spPr bwMode="auto">
          <a:xfrm>
            <a:off x="1408140" y="3612154"/>
            <a:ext cx="9380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 dirty="0" smtClean="0"/>
              <a:t>Product</a:t>
            </a:r>
            <a:endParaRPr lang="en-US" b="1" dirty="0"/>
          </a:p>
        </p:txBody>
      </p:sp>
      <p:sp>
        <p:nvSpPr>
          <p:cNvPr id="15" name="오른쪽 화살표 9"/>
          <p:cNvSpPr/>
          <p:nvPr/>
        </p:nvSpPr>
        <p:spPr>
          <a:xfrm>
            <a:off x="3491880" y="4548257"/>
            <a:ext cx="792088" cy="28803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79512" y="6468828"/>
            <a:ext cx="813690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err="1"/>
              <a:t>Sequeda</a:t>
            </a:r>
            <a:r>
              <a:rPr lang="en-US" altLang="ko-KR" sz="700" dirty="0"/>
              <a:t>, Juan F., and Daniel P. </a:t>
            </a:r>
            <a:r>
              <a:rPr lang="en-US" altLang="ko-KR" sz="700" dirty="0" err="1"/>
              <a:t>Miranker</a:t>
            </a:r>
            <a:r>
              <a:rPr lang="en-US" altLang="ko-KR" sz="700" dirty="0"/>
              <a:t>. "</a:t>
            </a:r>
            <a:r>
              <a:rPr lang="en-US" altLang="ko-KR" sz="700" dirty="0" err="1"/>
              <a:t>Ultrawrap</a:t>
            </a:r>
            <a:r>
              <a:rPr lang="en-US" altLang="ko-KR" sz="700" dirty="0"/>
              <a:t>: </a:t>
            </a:r>
            <a:r>
              <a:rPr lang="en-US" altLang="ko-KR" sz="700" dirty="0" err="1"/>
              <a:t>Sparql</a:t>
            </a:r>
            <a:r>
              <a:rPr lang="en-US" altLang="ko-KR" sz="700" dirty="0"/>
              <a:t> execution on relational data." </a:t>
            </a:r>
            <a:r>
              <a:rPr lang="en-US" altLang="ko-KR" sz="700" i="1" dirty="0"/>
              <a:t>Web Semantics: Science, Services and Agents on the World Wide Web</a:t>
            </a:r>
            <a:r>
              <a:rPr lang="en-US" altLang="ko-KR" sz="700" dirty="0"/>
              <a:t> 22 (2013): 19-39.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1702505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Step 2: Create Virtual Triple Store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Create SELECT statements that output triples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Use the PO as basis to create all the SELECT statements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700808"/>
            <a:ext cx="7200800" cy="3660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62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Step 2: Create Virtual Triple Store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Triple View is a union of all the SELECT statements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BSBM generates ~80 select statements in order to represent all relational data as triples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836" y="1844824"/>
            <a:ext cx="8090328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976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Step </a:t>
            </a:r>
            <a:r>
              <a:rPr lang="en-US" altLang="ko-KR" dirty="0"/>
              <a:t>3: Naïve SPARQL to SQL </a:t>
            </a:r>
            <a:r>
              <a:rPr lang="en-US" altLang="ko-KR" dirty="0" smtClean="0"/>
              <a:t>Translation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15001" t="27750" r="11712" b="22301"/>
          <a:stretch/>
        </p:blipFill>
        <p:spPr>
          <a:xfrm>
            <a:off x="533136" y="1844825"/>
            <a:ext cx="8071312" cy="4248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71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Step 3: Naïve SPARQL to SQL Translation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Syntactic transformation from a SPARQL query to an equivalent SQL query on the Triple View</a:t>
            </a:r>
            <a:endParaRPr lang="ko-KR" alt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3686966"/>
              </p:ext>
            </p:extLst>
          </p:nvPr>
        </p:nvGraphicFramePr>
        <p:xfrm>
          <a:off x="457200" y="3068960"/>
          <a:ext cx="3419288" cy="146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19288"/>
              </a:tblGrid>
              <a:tr h="132737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SELECT ?label ?pnum1</a:t>
                      </a:r>
                      <a:br>
                        <a:rPr lang="en-US" sz="1800" dirty="0" smtClean="0"/>
                      </a:br>
                      <a:r>
                        <a:rPr lang="en-US" sz="1800" dirty="0" smtClean="0"/>
                        <a:t>WHERE{ </a:t>
                      </a:r>
                    </a:p>
                    <a:p>
                      <a:r>
                        <a:rPr lang="en-US" sz="1800" dirty="0" smtClean="0"/>
                        <a:t>  ?x label ?label.</a:t>
                      </a:r>
                    </a:p>
                    <a:p>
                      <a:r>
                        <a:rPr lang="en-US" sz="1800" baseline="0" dirty="0" smtClean="0"/>
                        <a:t>  </a:t>
                      </a:r>
                      <a:r>
                        <a:rPr lang="en-US" sz="1800" dirty="0" smtClean="0"/>
                        <a:t>?x pnum1 ?pnum1.</a:t>
                      </a:r>
                    </a:p>
                    <a:p>
                      <a:r>
                        <a:rPr lang="en-US" sz="1800" dirty="0" smtClean="0"/>
                        <a:t>}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ontent Placeholder 4"/>
          <p:cNvSpPr txBox="1">
            <a:spLocks/>
          </p:cNvSpPr>
          <p:nvPr/>
        </p:nvSpPr>
        <p:spPr>
          <a:xfrm>
            <a:off x="3923929" y="3068960"/>
            <a:ext cx="4896543" cy="18002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800" dirty="0" smtClean="0"/>
              <a:t>SELECT t1.o AS label, t2.o AS pnum1</a:t>
            </a:r>
            <a:br>
              <a:rPr lang="en-US" sz="1800" dirty="0" smtClean="0"/>
            </a:br>
            <a:r>
              <a:rPr lang="en-US" sz="1800" dirty="0" smtClean="0"/>
              <a:t>FROM </a:t>
            </a:r>
            <a:r>
              <a:rPr lang="en-US" sz="1800" dirty="0" err="1" smtClean="0"/>
              <a:t>tripleview_varchar</a:t>
            </a:r>
            <a:r>
              <a:rPr lang="en-US" sz="1800" dirty="0" smtClean="0"/>
              <a:t> t1, </a:t>
            </a:r>
            <a:r>
              <a:rPr lang="en-US" sz="1800" dirty="0" err="1" smtClean="0"/>
              <a:t>tripleview_int</a:t>
            </a:r>
            <a:r>
              <a:rPr lang="en-US" sz="1800" dirty="0" smtClean="0"/>
              <a:t> t2</a:t>
            </a:r>
            <a:br>
              <a:rPr lang="en-US" sz="1800" dirty="0" smtClean="0"/>
            </a:br>
            <a:r>
              <a:rPr lang="en-US" sz="1800" dirty="0" smtClean="0"/>
              <a:t>WHERE 	t1.p = 'label' AND </a:t>
            </a:r>
          </a:p>
          <a:p>
            <a:pPr marL="0" indent="0">
              <a:buFont typeface="Arial"/>
              <a:buNone/>
            </a:pPr>
            <a:r>
              <a:rPr lang="en-US" sz="1800" dirty="0"/>
              <a:t>	</a:t>
            </a:r>
            <a:r>
              <a:rPr lang="en-US" sz="1800" dirty="0" smtClean="0"/>
              <a:t>	t2.p = 'pnum1' AND</a:t>
            </a:r>
          </a:p>
          <a:p>
            <a:pPr marL="0" indent="0">
              <a:buFont typeface="Arial"/>
              <a:buNone/>
            </a:pPr>
            <a:r>
              <a:rPr lang="en-US" sz="1800" dirty="0"/>
              <a:t>	</a:t>
            </a:r>
            <a:r>
              <a:rPr lang="en-US" sz="1800" dirty="0" smtClean="0"/>
              <a:t>	t1.s_id = t2.s_id</a:t>
            </a:r>
          </a:p>
          <a:p>
            <a:pPr marL="0" indent="0">
              <a:buFont typeface="Arial"/>
              <a:buNone/>
            </a:pPr>
            <a:endParaRPr lang="en-US" sz="1800" dirty="0"/>
          </a:p>
        </p:txBody>
      </p:sp>
      <p:sp>
        <p:nvSpPr>
          <p:cNvPr id="7" name="오른쪽 화살표 9"/>
          <p:cNvSpPr/>
          <p:nvPr/>
        </p:nvSpPr>
        <p:spPr>
          <a:xfrm>
            <a:off x="3419872" y="3606351"/>
            <a:ext cx="432049" cy="28803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9512" y="6468828"/>
            <a:ext cx="813690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err="1"/>
              <a:t>Sequeda</a:t>
            </a:r>
            <a:r>
              <a:rPr lang="en-US" altLang="ko-KR" sz="700" dirty="0"/>
              <a:t>, Juan F., and Daniel P. </a:t>
            </a:r>
            <a:r>
              <a:rPr lang="en-US" altLang="ko-KR" sz="700" dirty="0" err="1"/>
              <a:t>Miranker</a:t>
            </a:r>
            <a:r>
              <a:rPr lang="en-US" altLang="ko-KR" sz="700" dirty="0"/>
              <a:t>. "</a:t>
            </a:r>
            <a:r>
              <a:rPr lang="en-US" altLang="ko-KR" sz="700" dirty="0" err="1"/>
              <a:t>Ultrawrap</a:t>
            </a:r>
            <a:r>
              <a:rPr lang="en-US" altLang="ko-KR" sz="700" dirty="0"/>
              <a:t>: </a:t>
            </a:r>
            <a:r>
              <a:rPr lang="en-US" altLang="ko-KR" sz="700" dirty="0" err="1"/>
              <a:t>Sparql</a:t>
            </a:r>
            <a:r>
              <a:rPr lang="en-US" altLang="ko-KR" sz="700" dirty="0"/>
              <a:t> execution on relational data." </a:t>
            </a:r>
            <a:r>
              <a:rPr lang="en-US" altLang="ko-KR" sz="700" i="1" dirty="0"/>
              <a:t>Web Semantics: Science, Services and Agents on the World Wide Web</a:t>
            </a:r>
            <a:r>
              <a:rPr lang="en-US" altLang="ko-KR" sz="700" dirty="0"/>
              <a:t> 22 (2013): 19-39.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2963385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Step </a:t>
            </a:r>
            <a:r>
              <a:rPr lang="en-US" altLang="ko-KR" dirty="0"/>
              <a:t>4: SQL Query Optimizer is the Rewrite system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14709" t="27623" r="11712" b="22427"/>
          <a:stretch/>
        </p:blipFill>
        <p:spPr>
          <a:xfrm>
            <a:off x="500881" y="1844824"/>
            <a:ext cx="8103567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80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Ultrawrap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Automatically create SPARQL endpoint for legacy relational databases</a:t>
            </a:r>
          </a:p>
          <a:p>
            <a:endParaRPr lang="en-US" altLang="ko-KR" dirty="0"/>
          </a:p>
          <a:p>
            <a:r>
              <a:rPr lang="en-US" altLang="ko-KR" dirty="0"/>
              <a:t>Real-time consistency between the relational and RDF data</a:t>
            </a:r>
          </a:p>
          <a:p>
            <a:endParaRPr lang="en-US" altLang="ko-KR" dirty="0"/>
          </a:p>
          <a:p>
            <a:r>
              <a:rPr lang="en-US" altLang="ko-KR" dirty="0"/>
              <a:t>Making maximal use of existing SQL </a:t>
            </a:r>
            <a:r>
              <a:rPr lang="en-US" altLang="ko-KR" dirty="0" smtClean="0"/>
              <a:t>infrastructure</a:t>
            </a:r>
          </a:p>
          <a:p>
            <a:endParaRPr lang="en-US" altLang="ko-KR" dirty="0"/>
          </a:p>
          <a:p>
            <a:r>
              <a:rPr lang="en-US" altLang="ko-KR" b="1" dirty="0"/>
              <a:t>Research question</a:t>
            </a:r>
            <a:r>
              <a:rPr lang="en-US" altLang="ko-KR" dirty="0"/>
              <a:t>: Do existing commercial </a:t>
            </a:r>
            <a:r>
              <a:rPr lang="en-US" altLang="ko-KR" dirty="0" smtClean="0"/>
              <a:t>SQL query </a:t>
            </a:r>
            <a:r>
              <a:rPr lang="en-US" altLang="ko-KR" dirty="0"/>
              <a:t>engines already subsume all the </a:t>
            </a:r>
            <a:r>
              <a:rPr lang="en-US" altLang="ko-KR" dirty="0" smtClean="0"/>
              <a:t>algorithms needed </a:t>
            </a:r>
            <a:r>
              <a:rPr lang="en-US" altLang="ko-KR" dirty="0"/>
              <a:t>to support effective SPARQL execution </a:t>
            </a:r>
            <a:r>
              <a:rPr lang="en-US" altLang="ko-KR" dirty="0" smtClean="0"/>
              <a:t>on relational </a:t>
            </a:r>
            <a:r>
              <a:rPr lang="en-US" altLang="ko-KR" dirty="0"/>
              <a:t>data?</a:t>
            </a:r>
          </a:p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6468828"/>
            <a:ext cx="813690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err="1"/>
              <a:t>Sequeda</a:t>
            </a:r>
            <a:r>
              <a:rPr lang="en-US" altLang="ko-KR" sz="700" dirty="0"/>
              <a:t>, Juan F., and Daniel P. </a:t>
            </a:r>
            <a:r>
              <a:rPr lang="en-US" altLang="ko-KR" sz="700" dirty="0" err="1"/>
              <a:t>Miranker</a:t>
            </a:r>
            <a:r>
              <a:rPr lang="en-US" altLang="ko-KR" sz="700" dirty="0"/>
              <a:t>. "</a:t>
            </a:r>
            <a:r>
              <a:rPr lang="en-US" altLang="ko-KR" sz="700" dirty="0" err="1"/>
              <a:t>Ultrawrap</a:t>
            </a:r>
            <a:r>
              <a:rPr lang="en-US" altLang="ko-KR" sz="700" dirty="0"/>
              <a:t>: </a:t>
            </a:r>
            <a:r>
              <a:rPr lang="en-US" altLang="ko-KR" sz="700" dirty="0" err="1"/>
              <a:t>Sparql</a:t>
            </a:r>
            <a:r>
              <a:rPr lang="en-US" altLang="ko-KR" sz="700" dirty="0"/>
              <a:t> execution on relational data." </a:t>
            </a:r>
            <a:r>
              <a:rPr lang="en-US" altLang="ko-KR" sz="700" i="1" dirty="0"/>
              <a:t>Web Semantics: Science, Services and Agents on the World Wide Web</a:t>
            </a:r>
            <a:r>
              <a:rPr lang="en-US" altLang="ko-KR" sz="700" dirty="0"/>
              <a:t> 22 (2013): 19-39.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328486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Step 4: SQL Query Optimizer is the Rewrite system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Rewrite translated SQL query into an optimal execution plan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060848"/>
            <a:ext cx="6840760" cy="4192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오른쪽 화살표 9"/>
          <p:cNvSpPr/>
          <p:nvPr/>
        </p:nvSpPr>
        <p:spPr>
          <a:xfrm>
            <a:off x="4427983" y="3573016"/>
            <a:ext cx="432049" cy="28803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79512" y="6469305"/>
            <a:ext cx="813690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err="1"/>
              <a:t>Sequeda</a:t>
            </a:r>
            <a:r>
              <a:rPr lang="en-US" altLang="ko-KR" sz="700" dirty="0"/>
              <a:t>, Juan F., and Daniel P. </a:t>
            </a:r>
            <a:r>
              <a:rPr lang="en-US" altLang="ko-KR" sz="700" dirty="0" err="1"/>
              <a:t>Miranker</a:t>
            </a:r>
            <a:r>
              <a:rPr lang="en-US" altLang="ko-KR" sz="700" dirty="0"/>
              <a:t>. "</a:t>
            </a:r>
            <a:r>
              <a:rPr lang="en-US" altLang="ko-KR" sz="700" dirty="0" err="1"/>
              <a:t>Ultrawrap</a:t>
            </a:r>
            <a:r>
              <a:rPr lang="en-US" altLang="ko-KR" sz="700" dirty="0"/>
              <a:t>: </a:t>
            </a:r>
            <a:r>
              <a:rPr lang="en-US" altLang="ko-KR" sz="700" dirty="0" err="1"/>
              <a:t>Sparql</a:t>
            </a:r>
            <a:r>
              <a:rPr lang="en-US" altLang="ko-KR" sz="700" dirty="0"/>
              <a:t> execution on relational data." </a:t>
            </a:r>
            <a:r>
              <a:rPr lang="en-US" altLang="ko-KR" sz="700" i="1" dirty="0"/>
              <a:t>Web Semantics: Science, Services and Agents on the World Wide Web</a:t>
            </a:r>
            <a:r>
              <a:rPr lang="en-US" altLang="ko-KR" sz="700" dirty="0"/>
              <a:t> 22 (2013): 19-39.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28950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Ultrawrap</a:t>
            </a:r>
            <a:r>
              <a:rPr lang="en-US" altLang="ko-KR" dirty="0" smtClean="0"/>
              <a:t>: SPARQL and SQL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Translating a SPARQL query to a semantically equivalent SQL query</a:t>
            </a:r>
          </a:p>
          <a:p>
            <a:endParaRPr lang="ko-KR" altLang="en-US" dirty="0"/>
          </a:p>
        </p:txBody>
      </p:sp>
      <p:graphicFrame>
        <p:nvGraphicFramePr>
          <p:cNvPr id="4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8228428"/>
              </p:ext>
            </p:extLst>
          </p:nvPr>
        </p:nvGraphicFramePr>
        <p:xfrm>
          <a:off x="457200" y="1772816"/>
          <a:ext cx="8229600" cy="1615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19288"/>
                <a:gridCol w="1136212"/>
                <a:gridCol w="3674100"/>
              </a:tblGrid>
              <a:tr h="1327376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SELECT ?label ?pnum1</a:t>
                      </a:r>
                      <a:br>
                        <a:rPr lang="en-US" sz="2000" dirty="0" smtClean="0"/>
                      </a:br>
                      <a:r>
                        <a:rPr lang="en-US" sz="2000" dirty="0" smtClean="0"/>
                        <a:t>WHERE{ </a:t>
                      </a:r>
                    </a:p>
                    <a:p>
                      <a:r>
                        <a:rPr lang="en-US" sz="2000" dirty="0" smtClean="0"/>
                        <a:t>  ?x label ?label.</a:t>
                      </a:r>
                    </a:p>
                    <a:p>
                      <a:r>
                        <a:rPr lang="en-US" sz="2000" baseline="0" dirty="0" smtClean="0"/>
                        <a:t>  </a:t>
                      </a:r>
                      <a:r>
                        <a:rPr lang="en-US" sz="2000" dirty="0" smtClean="0"/>
                        <a:t>?x pnum1 ?pnum1.</a:t>
                      </a:r>
                    </a:p>
                    <a:p>
                      <a:r>
                        <a:rPr lang="en-US" sz="2000" dirty="0" smtClean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dirty="0" smtClean="0">
                          <a:sym typeface="Wingdings"/>
                        </a:rPr>
                        <a:t> </a:t>
                      </a:r>
                      <a:endParaRPr lang="en-US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SELECT label, pnum1</a:t>
                      </a:r>
                    </a:p>
                    <a:p>
                      <a:r>
                        <a:rPr lang="en-US" sz="2000" dirty="0" smtClean="0"/>
                        <a:t>FROM product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Bent-Up Arrow 4"/>
          <p:cNvSpPr/>
          <p:nvPr/>
        </p:nvSpPr>
        <p:spPr>
          <a:xfrm rot="5400000">
            <a:off x="1179096" y="3489128"/>
            <a:ext cx="1365307" cy="2578157"/>
          </a:xfrm>
          <a:prstGeom prst="bent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" name="TextBox 5"/>
          <p:cNvSpPr txBox="1"/>
          <p:nvPr/>
        </p:nvSpPr>
        <p:spPr>
          <a:xfrm>
            <a:off x="948180" y="4575916"/>
            <a:ext cx="18501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SQL on Tripleview</a:t>
            </a:r>
            <a:endParaRPr lang="en-US" sz="1600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3444896" y="4110192"/>
            <a:ext cx="5032579" cy="195781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800" dirty="0" smtClean="0"/>
              <a:t>SELECT t1.o AS label, t2.o AS pnum1</a:t>
            </a:r>
            <a:br>
              <a:rPr lang="en-US" sz="1800" dirty="0" smtClean="0"/>
            </a:br>
            <a:r>
              <a:rPr lang="en-US" sz="1800" dirty="0" smtClean="0"/>
              <a:t>FROM </a:t>
            </a:r>
            <a:r>
              <a:rPr lang="en-US" sz="1800" dirty="0" err="1" smtClean="0"/>
              <a:t>tripleview_varchar</a:t>
            </a:r>
            <a:r>
              <a:rPr lang="en-US" sz="1800" dirty="0" smtClean="0"/>
              <a:t> t1, </a:t>
            </a:r>
            <a:r>
              <a:rPr lang="en-US" sz="1800" dirty="0" err="1" smtClean="0"/>
              <a:t>tripleview_int</a:t>
            </a:r>
            <a:r>
              <a:rPr lang="en-US" sz="1800" dirty="0" smtClean="0"/>
              <a:t> t2</a:t>
            </a:r>
            <a:br>
              <a:rPr lang="en-US" sz="1800" dirty="0" smtClean="0"/>
            </a:br>
            <a:r>
              <a:rPr lang="en-US" sz="1800" dirty="0" smtClean="0"/>
              <a:t>WHERE 	t1.p = 'label' AND </a:t>
            </a:r>
          </a:p>
          <a:p>
            <a:pPr marL="0" indent="0">
              <a:buFont typeface="Arial"/>
              <a:buNone/>
            </a:pPr>
            <a:r>
              <a:rPr lang="en-US" sz="1800" dirty="0"/>
              <a:t>	</a:t>
            </a:r>
            <a:r>
              <a:rPr lang="en-US" sz="1800" dirty="0" smtClean="0"/>
              <a:t>	t2.p = 'pnum1' AND</a:t>
            </a:r>
          </a:p>
          <a:p>
            <a:pPr marL="0" indent="0">
              <a:buFont typeface="Arial"/>
              <a:buNone/>
            </a:pPr>
            <a:r>
              <a:rPr lang="en-US" sz="1800" dirty="0"/>
              <a:t>	</a:t>
            </a:r>
            <a:r>
              <a:rPr lang="en-US" sz="1800" dirty="0" smtClean="0"/>
              <a:t>	t1.s_id = t2.s_id</a:t>
            </a:r>
          </a:p>
          <a:p>
            <a:pPr marL="0" indent="0">
              <a:buFont typeface="Arial"/>
              <a:buNone/>
            </a:pPr>
            <a:endParaRPr lang="en-US" sz="1800" dirty="0"/>
          </a:p>
        </p:txBody>
      </p:sp>
      <p:sp>
        <p:nvSpPr>
          <p:cNvPr id="8" name="Cloud Callout 8"/>
          <p:cNvSpPr/>
          <p:nvPr/>
        </p:nvSpPr>
        <p:spPr>
          <a:xfrm>
            <a:off x="7475429" y="2742936"/>
            <a:ext cx="1455757" cy="1367255"/>
          </a:xfrm>
          <a:prstGeom prst="cloud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What is the</a:t>
            </a:r>
          </a:p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Query Plan?</a:t>
            </a:r>
            <a:endParaRPr 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224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Ultrawrap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Architenture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357" y="1412776"/>
            <a:ext cx="6513287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79512" y="6525344"/>
            <a:ext cx="813690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err="1"/>
              <a:t>Sequeda</a:t>
            </a:r>
            <a:r>
              <a:rPr lang="en-US" altLang="ko-KR" sz="700" dirty="0"/>
              <a:t>, Juan F., and Daniel P. </a:t>
            </a:r>
            <a:r>
              <a:rPr lang="en-US" altLang="ko-KR" sz="700" dirty="0" err="1"/>
              <a:t>Miranker</a:t>
            </a:r>
            <a:r>
              <a:rPr lang="en-US" altLang="ko-KR" sz="700" dirty="0"/>
              <a:t>. "</a:t>
            </a:r>
            <a:r>
              <a:rPr lang="en-US" altLang="ko-KR" sz="700" dirty="0" err="1"/>
              <a:t>Ultrawrap</a:t>
            </a:r>
            <a:r>
              <a:rPr lang="en-US" altLang="ko-KR" sz="700" dirty="0"/>
              <a:t>: </a:t>
            </a:r>
            <a:r>
              <a:rPr lang="en-US" altLang="ko-KR" sz="700" dirty="0" err="1"/>
              <a:t>Sparql</a:t>
            </a:r>
            <a:r>
              <a:rPr lang="en-US" altLang="ko-KR" sz="700" dirty="0"/>
              <a:t> execution on relational data." </a:t>
            </a:r>
            <a:r>
              <a:rPr lang="en-US" altLang="ko-KR" sz="700" i="1" dirty="0"/>
              <a:t>Web Semantics: Science, Services and Agents on the World Wide Web</a:t>
            </a:r>
            <a:r>
              <a:rPr lang="en-US" altLang="ko-KR" sz="700" dirty="0"/>
              <a:t> 22 (2013): 19-39.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157294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Detection of </a:t>
            </a:r>
            <a:r>
              <a:rPr lang="en-US" altLang="ko-KR" dirty="0" err="1"/>
              <a:t>Unsatisfiable</a:t>
            </a:r>
            <a:r>
              <a:rPr lang="en-US" altLang="ko-KR" dirty="0"/>
              <a:t> Conditions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Determine that the query result will be empty if the existence of another answer would violate some integrity constraint in the database. 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This </a:t>
            </a:r>
            <a:r>
              <a:rPr lang="en-US" altLang="ko-KR" dirty="0"/>
              <a:t>would imply that the answer to the query is null and therefore the database does not need to be accessed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1315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Detection of </a:t>
            </a:r>
            <a:r>
              <a:rPr lang="en-US" altLang="ko-KR" dirty="0" err="1"/>
              <a:t>Unsatisfiable</a:t>
            </a:r>
            <a:r>
              <a:rPr lang="en-US" altLang="ko-KR" dirty="0"/>
              <a:t> Conditions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4" name="Straight Connector 19"/>
          <p:cNvCxnSpPr/>
          <p:nvPr/>
        </p:nvCxnSpPr>
        <p:spPr>
          <a:xfrm flipV="1">
            <a:off x="1155438" y="6461963"/>
            <a:ext cx="0" cy="1454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260212" y="2901808"/>
            <a:ext cx="1868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Tripleview_varchar</a:t>
            </a:r>
            <a:r>
              <a:rPr lang="en-US" sz="1400" dirty="0" smtClean="0"/>
              <a:t> t1</a:t>
            </a:r>
            <a:endParaRPr lang="en-US" sz="1400" dirty="0"/>
          </a:p>
        </p:txBody>
      </p:sp>
      <p:pic>
        <p:nvPicPr>
          <p:cNvPr id="6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6848" y="1132319"/>
            <a:ext cx="509974" cy="42205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62582" y="6467671"/>
            <a:ext cx="994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Product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-60115" y="5140801"/>
            <a:ext cx="27814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π </a:t>
            </a:r>
            <a:r>
              <a:rPr lang="en-US" sz="1400" baseline="-25000" dirty="0" err="1" smtClean="0"/>
              <a:t>Product+’id</a:t>
            </a:r>
            <a:r>
              <a:rPr lang="en-US" sz="1400" baseline="-25000" dirty="0" smtClean="0"/>
              <a:t>’ AS s</a:t>
            </a:r>
            <a:r>
              <a:rPr lang="en-US" sz="1400" dirty="0" smtClean="0"/>
              <a:t> </a:t>
            </a:r>
            <a:r>
              <a:rPr lang="en-US" sz="1400" baseline="-25000" dirty="0" smtClean="0"/>
              <a:t>, ‘label’ AS p, label AS o 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742770" y="5799043"/>
            <a:ext cx="12554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σ</a:t>
            </a:r>
            <a:r>
              <a:rPr lang="en-US" baseline="-25000" dirty="0" err="1" smtClean="0"/>
              <a:t>label</a:t>
            </a:r>
            <a:r>
              <a:rPr lang="en-US" baseline="-25000" dirty="0" smtClean="0"/>
              <a:t> ≠ NULL</a:t>
            </a:r>
            <a:endParaRPr lang="en-US" sz="2000" dirty="0"/>
          </a:p>
        </p:txBody>
      </p:sp>
      <p:cxnSp>
        <p:nvCxnSpPr>
          <p:cNvPr id="10" name="Straight Connector 23"/>
          <p:cNvCxnSpPr/>
          <p:nvPr/>
        </p:nvCxnSpPr>
        <p:spPr>
          <a:xfrm flipV="1">
            <a:off x="1155438" y="5803721"/>
            <a:ext cx="151" cy="13502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9"/>
          <p:cNvCxnSpPr>
            <a:stCxn id="12" idx="0"/>
            <a:endCxn id="14" idx="2"/>
          </p:cNvCxnSpPr>
          <p:nvPr/>
        </p:nvCxnSpPr>
        <p:spPr>
          <a:xfrm flipV="1">
            <a:off x="3256769" y="5889709"/>
            <a:ext cx="22348" cy="2811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697192" y="6170822"/>
            <a:ext cx="1119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Producer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1860205" y="4831357"/>
            <a:ext cx="27846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π </a:t>
            </a:r>
            <a:r>
              <a:rPr lang="en-US" sz="1400" baseline="-25000" dirty="0" err="1" smtClean="0"/>
              <a:t>Producer+’id</a:t>
            </a:r>
            <a:r>
              <a:rPr lang="en-US" sz="1400" baseline="-25000" dirty="0" smtClean="0"/>
              <a:t>’ AS s</a:t>
            </a:r>
            <a:r>
              <a:rPr lang="en-US" sz="1400" dirty="0" smtClean="0"/>
              <a:t> </a:t>
            </a:r>
            <a:r>
              <a:rPr lang="en-US" sz="1400" baseline="-25000" dirty="0" smtClean="0"/>
              <a:t>, </a:t>
            </a:r>
            <a:r>
              <a:rPr lang="en-US" sz="1400" b="1" baseline="-25000" dirty="0" smtClean="0">
                <a:solidFill>
                  <a:srgbClr val="FF0000"/>
                </a:solidFill>
              </a:rPr>
              <a:t>‘title’ AS p</a:t>
            </a:r>
            <a:r>
              <a:rPr lang="en-US" sz="1400" baseline="-25000" dirty="0" smtClean="0"/>
              <a:t>, title AS </a:t>
            </a:r>
            <a:r>
              <a:rPr lang="en-US" sz="1400" baseline="-25000" dirty="0"/>
              <a:t>o</a:t>
            </a:r>
            <a:r>
              <a:rPr lang="en-US" sz="1400" baseline="-25000" dirty="0" smtClean="0"/>
              <a:t> 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2685044" y="5489599"/>
            <a:ext cx="1188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σ</a:t>
            </a:r>
            <a:r>
              <a:rPr lang="en-US" baseline="-25000" dirty="0" err="1" smtClean="0"/>
              <a:t>title</a:t>
            </a:r>
            <a:r>
              <a:rPr lang="en-US" baseline="-25000" dirty="0" smtClean="0"/>
              <a:t> ≠ NULL</a:t>
            </a:r>
            <a:endParaRPr lang="en-US" sz="2000" dirty="0"/>
          </a:p>
        </p:txBody>
      </p:sp>
      <p:cxnSp>
        <p:nvCxnSpPr>
          <p:cNvPr id="15" name="Straight Connector 33"/>
          <p:cNvCxnSpPr>
            <a:stCxn id="14" idx="0"/>
            <a:endCxn id="13" idx="2"/>
          </p:cNvCxnSpPr>
          <p:nvPr/>
        </p:nvCxnSpPr>
        <p:spPr>
          <a:xfrm flipH="1" flipV="1">
            <a:off x="3252542" y="5231467"/>
            <a:ext cx="26575" cy="25813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164437" y="3403600"/>
            <a:ext cx="364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U</a:t>
            </a:r>
            <a:endParaRPr lang="en-US" sz="2000" dirty="0"/>
          </a:p>
        </p:txBody>
      </p:sp>
      <p:cxnSp>
        <p:nvCxnSpPr>
          <p:cNvPr id="17" name="Straight Connector 39"/>
          <p:cNvCxnSpPr>
            <a:stCxn id="8" idx="0"/>
            <a:endCxn id="16" idx="2"/>
          </p:cNvCxnSpPr>
          <p:nvPr/>
        </p:nvCxnSpPr>
        <p:spPr>
          <a:xfrm flipV="1">
            <a:off x="1330619" y="3803710"/>
            <a:ext cx="1015919" cy="133709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42"/>
          <p:cNvCxnSpPr>
            <a:stCxn id="13" idx="0"/>
            <a:endCxn id="16" idx="2"/>
          </p:cNvCxnSpPr>
          <p:nvPr/>
        </p:nvCxnSpPr>
        <p:spPr>
          <a:xfrm flipH="1" flipV="1">
            <a:off x="2346538" y="3803710"/>
            <a:ext cx="906004" cy="102764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53"/>
          <p:cNvCxnSpPr>
            <a:stCxn id="5" idx="2"/>
            <a:endCxn id="16" idx="0"/>
          </p:cNvCxnSpPr>
          <p:nvPr/>
        </p:nvCxnSpPr>
        <p:spPr>
          <a:xfrm>
            <a:off x="2194667" y="3209585"/>
            <a:ext cx="151871" cy="19401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89"/>
          <p:cNvCxnSpPr>
            <a:stCxn id="22" idx="0"/>
            <a:endCxn id="24" idx="2"/>
          </p:cNvCxnSpPr>
          <p:nvPr/>
        </p:nvCxnSpPr>
        <p:spPr>
          <a:xfrm flipH="1" flipV="1">
            <a:off x="5743720" y="5602699"/>
            <a:ext cx="10861" cy="2941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724006" y="2771971"/>
            <a:ext cx="1495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Tripleview_int</a:t>
            </a:r>
            <a:r>
              <a:rPr lang="en-US" sz="1400" dirty="0" smtClean="0"/>
              <a:t> t2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5257522" y="5896846"/>
            <a:ext cx="994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Product</a:t>
            </a:r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4176848" y="4515664"/>
            <a:ext cx="30315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π </a:t>
            </a:r>
            <a:r>
              <a:rPr lang="en-US" sz="1400" baseline="-25000" dirty="0" err="1" smtClean="0"/>
              <a:t>Product+’id</a:t>
            </a:r>
            <a:r>
              <a:rPr lang="en-US" sz="1400" baseline="-25000" dirty="0" smtClean="0"/>
              <a:t>’ AS s</a:t>
            </a:r>
            <a:r>
              <a:rPr lang="en-US" sz="1400" dirty="0" smtClean="0"/>
              <a:t> </a:t>
            </a:r>
            <a:r>
              <a:rPr lang="en-US" sz="1400" baseline="-25000" dirty="0" smtClean="0"/>
              <a:t>, ‘pnum1’ AS p, pnum1 AS o </a:t>
            </a:r>
            <a:endParaRPr lang="en-US" sz="2000" dirty="0"/>
          </a:p>
        </p:txBody>
      </p:sp>
      <p:sp>
        <p:nvSpPr>
          <p:cNvPr id="24" name="TextBox 23"/>
          <p:cNvSpPr txBox="1"/>
          <p:nvPr/>
        </p:nvSpPr>
        <p:spPr>
          <a:xfrm>
            <a:off x="5035834" y="5202589"/>
            <a:ext cx="14157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σ</a:t>
            </a:r>
            <a:r>
              <a:rPr lang="en-US" baseline="-25000" dirty="0" smtClean="0"/>
              <a:t>pnum1 ≠ NULL</a:t>
            </a:r>
            <a:endParaRPr lang="en-US" sz="2000" dirty="0"/>
          </a:p>
        </p:txBody>
      </p:sp>
      <p:cxnSp>
        <p:nvCxnSpPr>
          <p:cNvPr id="25" name="Straight Connector 94"/>
          <p:cNvCxnSpPr>
            <a:stCxn id="24" idx="0"/>
            <a:endCxn id="23" idx="2"/>
          </p:cNvCxnSpPr>
          <p:nvPr/>
        </p:nvCxnSpPr>
        <p:spPr>
          <a:xfrm flipH="1" flipV="1">
            <a:off x="5692616" y="4915774"/>
            <a:ext cx="51104" cy="28681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95"/>
          <p:cNvCxnSpPr>
            <a:stCxn id="27" idx="0"/>
            <a:endCxn id="29" idx="2"/>
          </p:cNvCxnSpPr>
          <p:nvPr/>
        </p:nvCxnSpPr>
        <p:spPr>
          <a:xfrm flipH="1" flipV="1">
            <a:off x="7515593" y="5264572"/>
            <a:ext cx="16162" cy="3083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034696" y="5572888"/>
            <a:ext cx="994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Product</a:t>
            </a:r>
            <a:endParaRPr lang="en-US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5957468" y="4206220"/>
            <a:ext cx="3073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π </a:t>
            </a:r>
            <a:r>
              <a:rPr lang="en-US" sz="1400" baseline="-25000" dirty="0" err="1" smtClean="0"/>
              <a:t>Product+’id</a:t>
            </a:r>
            <a:r>
              <a:rPr lang="en-US" sz="1400" baseline="-25000" dirty="0" smtClean="0"/>
              <a:t>’ AS s</a:t>
            </a:r>
            <a:r>
              <a:rPr lang="en-US" sz="1400" dirty="0" smtClean="0"/>
              <a:t> </a:t>
            </a:r>
            <a:r>
              <a:rPr lang="en-US" sz="1400" baseline="-25000" dirty="0" smtClean="0"/>
              <a:t>, </a:t>
            </a:r>
            <a:r>
              <a:rPr lang="en-US" sz="1400" b="1" baseline="-25000" dirty="0" smtClean="0">
                <a:solidFill>
                  <a:srgbClr val="FF0000"/>
                </a:solidFill>
              </a:rPr>
              <a:t>‘pnum2’ AS p</a:t>
            </a:r>
            <a:r>
              <a:rPr lang="en-US" sz="1400" baseline="-25000" dirty="0" smtClean="0"/>
              <a:t>, pnum2 AS </a:t>
            </a:r>
            <a:r>
              <a:rPr lang="en-US" sz="1400" baseline="-25000" dirty="0"/>
              <a:t>o</a:t>
            </a:r>
            <a:r>
              <a:rPr lang="en-US" sz="1400" baseline="-25000" dirty="0" smtClean="0"/>
              <a:t> </a:t>
            </a:r>
            <a:endParaRPr lang="en-US" sz="2000" dirty="0"/>
          </a:p>
        </p:txBody>
      </p:sp>
      <p:sp>
        <p:nvSpPr>
          <p:cNvPr id="29" name="TextBox 28"/>
          <p:cNvSpPr txBox="1"/>
          <p:nvPr/>
        </p:nvSpPr>
        <p:spPr>
          <a:xfrm>
            <a:off x="6807707" y="4864462"/>
            <a:ext cx="14157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σ</a:t>
            </a:r>
            <a:r>
              <a:rPr lang="en-US" baseline="-25000" dirty="0" smtClean="0"/>
              <a:t>pnum2 ≠ NULL</a:t>
            </a:r>
            <a:endParaRPr lang="en-US" sz="2000" dirty="0"/>
          </a:p>
        </p:txBody>
      </p:sp>
      <p:cxnSp>
        <p:nvCxnSpPr>
          <p:cNvPr id="30" name="Straight Connector 99"/>
          <p:cNvCxnSpPr>
            <a:stCxn id="29" idx="0"/>
            <a:endCxn id="28" idx="2"/>
          </p:cNvCxnSpPr>
          <p:nvPr/>
        </p:nvCxnSpPr>
        <p:spPr>
          <a:xfrm flipH="1" flipV="1">
            <a:off x="7494075" y="4606330"/>
            <a:ext cx="21518" cy="25813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401400" y="3388063"/>
            <a:ext cx="364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U</a:t>
            </a:r>
            <a:endParaRPr lang="en-US" sz="2000" dirty="0"/>
          </a:p>
        </p:txBody>
      </p:sp>
      <p:cxnSp>
        <p:nvCxnSpPr>
          <p:cNvPr id="32" name="Straight Connector 101"/>
          <p:cNvCxnSpPr>
            <a:stCxn id="23" idx="0"/>
            <a:endCxn id="31" idx="2"/>
          </p:cNvCxnSpPr>
          <p:nvPr/>
        </p:nvCxnSpPr>
        <p:spPr>
          <a:xfrm flipV="1">
            <a:off x="5692616" y="3788173"/>
            <a:ext cx="890885" cy="72749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102"/>
          <p:cNvCxnSpPr>
            <a:stCxn id="28" idx="0"/>
            <a:endCxn id="31" idx="2"/>
          </p:cNvCxnSpPr>
          <p:nvPr/>
        </p:nvCxnSpPr>
        <p:spPr>
          <a:xfrm flipH="1" flipV="1">
            <a:off x="6583501" y="3788173"/>
            <a:ext cx="910574" cy="41804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103"/>
          <p:cNvCxnSpPr>
            <a:stCxn id="21" idx="2"/>
            <a:endCxn id="31" idx="0"/>
          </p:cNvCxnSpPr>
          <p:nvPr/>
        </p:nvCxnSpPr>
        <p:spPr>
          <a:xfrm>
            <a:off x="6471551" y="3079748"/>
            <a:ext cx="111950" cy="30831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780405" y="2102242"/>
            <a:ext cx="12763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σ</a:t>
            </a:r>
            <a:r>
              <a:rPr lang="en-US" b="1" baseline="-25000" dirty="0" err="1" smtClean="0">
                <a:solidFill>
                  <a:srgbClr val="FF0000"/>
                </a:solidFill>
              </a:rPr>
              <a:t>p</a:t>
            </a:r>
            <a:r>
              <a:rPr lang="en-US" b="1" baseline="-25000" dirty="0" smtClean="0">
                <a:solidFill>
                  <a:srgbClr val="FF0000"/>
                </a:solidFill>
              </a:rPr>
              <a:t> = ‘label’</a:t>
            </a:r>
            <a:r>
              <a:rPr lang="en-US" baseline="-25000" dirty="0" smtClean="0"/>
              <a:t> </a:t>
            </a:r>
            <a:r>
              <a:rPr lang="en-US" dirty="0" smtClean="0"/>
              <a:t> </a:t>
            </a:r>
            <a:r>
              <a:rPr lang="en-US" baseline="-25000" dirty="0" smtClean="0"/>
              <a:t> </a:t>
            </a:r>
            <a:endParaRPr lang="en-US" sz="2000" dirty="0"/>
          </a:p>
        </p:txBody>
      </p:sp>
      <p:sp>
        <p:nvSpPr>
          <p:cNvPr id="36" name="TextBox 35"/>
          <p:cNvSpPr txBox="1"/>
          <p:nvPr/>
        </p:nvSpPr>
        <p:spPr>
          <a:xfrm>
            <a:off x="5919368" y="2025241"/>
            <a:ext cx="14430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σ</a:t>
            </a:r>
            <a:r>
              <a:rPr lang="en-US" b="1" baseline="-25000" dirty="0" err="1" smtClean="0">
                <a:solidFill>
                  <a:srgbClr val="FF0000"/>
                </a:solidFill>
              </a:rPr>
              <a:t>p</a:t>
            </a:r>
            <a:r>
              <a:rPr lang="en-US" b="1" baseline="-25000" dirty="0" smtClean="0">
                <a:solidFill>
                  <a:srgbClr val="FF0000"/>
                </a:solidFill>
              </a:rPr>
              <a:t> = ‘pnum1’</a:t>
            </a:r>
            <a:r>
              <a:rPr lang="en-US" baseline="-25000" dirty="0" smtClean="0"/>
              <a:t> </a:t>
            </a:r>
            <a:r>
              <a:rPr lang="en-US" dirty="0" smtClean="0"/>
              <a:t> </a:t>
            </a:r>
            <a:r>
              <a:rPr lang="en-US" baseline="-25000" dirty="0" smtClean="0"/>
              <a:t> </a:t>
            </a:r>
            <a:endParaRPr lang="en-US" sz="2000" dirty="0"/>
          </a:p>
        </p:txBody>
      </p:sp>
      <p:cxnSp>
        <p:nvCxnSpPr>
          <p:cNvPr id="37" name="Straight Connector 132"/>
          <p:cNvCxnSpPr>
            <a:stCxn id="35" idx="2"/>
            <a:endCxn id="5" idx="0"/>
          </p:cNvCxnSpPr>
          <p:nvPr/>
        </p:nvCxnSpPr>
        <p:spPr>
          <a:xfrm flipH="1">
            <a:off x="2194667" y="2502352"/>
            <a:ext cx="223894" cy="39945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136"/>
          <p:cNvCxnSpPr>
            <a:stCxn id="36" idx="2"/>
            <a:endCxn id="21" idx="0"/>
          </p:cNvCxnSpPr>
          <p:nvPr/>
        </p:nvCxnSpPr>
        <p:spPr>
          <a:xfrm flipH="1">
            <a:off x="6471551" y="2425351"/>
            <a:ext cx="169329" cy="34662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141"/>
          <p:cNvCxnSpPr>
            <a:stCxn id="35" idx="0"/>
            <a:endCxn id="6" idx="2"/>
          </p:cNvCxnSpPr>
          <p:nvPr/>
        </p:nvCxnSpPr>
        <p:spPr>
          <a:xfrm flipV="1">
            <a:off x="2418561" y="1554378"/>
            <a:ext cx="2013274" cy="54786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143"/>
          <p:cNvCxnSpPr>
            <a:stCxn id="36" idx="0"/>
          </p:cNvCxnSpPr>
          <p:nvPr/>
        </p:nvCxnSpPr>
        <p:spPr>
          <a:xfrm flipH="1" flipV="1">
            <a:off x="4431838" y="1554379"/>
            <a:ext cx="2209042" cy="47086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145"/>
          <p:cNvCxnSpPr>
            <a:stCxn id="6" idx="0"/>
          </p:cNvCxnSpPr>
          <p:nvPr/>
        </p:nvCxnSpPr>
        <p:spPr>
          <a:xfrm flipV="1">
            <a:off x="4431835" y="611991"/>
            <a:ext cx="0" cy="52032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Frame 40"/>
          <p:cNvSpPr/>
          <p:nvPr/>
        </p:nvSpPr>
        <p:spPr>
          <a:xfrm>
            <a:off x="1776733" y="2120712"/>
            <a:ext cx="1216859" cy="663960"/>
          </a:xfrm>
          <a:prstGeom prst="frame">
            <a:avLst>
              <a:gd name="adj1" fmla="val 7020"/>
            </a:avLst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3" name="Frame 41"/>
          <p:cNvSpPr/>
          <p:nvPr/>
        </p:nvSpPr>
        <p:spPr>
          <a:xfrm>
            <a:off x="1860205" y="4864462"/>
            <a:ext cx="2989082" cy="1879238"/>
          </a:xfrm>
          <a:prstGeom prst="frame">
            <a:avLst>
              <a:gd name="adj1" fmla="val 3641"/>
            </a:avLst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4" name="Frame 43"/>
          <p:cNvSpPr/>
          <p:nvPr/>
        </p:nvSpPr>
        <p:spPr>
          <a:xfrm>
            <a:off x="5919368" y="2120712"/>
            <a:ext cx="1372065" cy="663960"/>
          </a:xfrm>
          <a:prstGeom prst="frame">
            <a:avLst>
              <a:gd name="adj1" fmla="val 7020"/>
            </a:avLst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5" name="Frame 44"/>
          <p:cNvSpPr/>
          <p:nvPr/>
        </p:nvSpPr>
        <p:spPr>
          <a:xfrm>
            <a:off x="6125111" y="4206220"/>
            <a:ext cx="2989082" cy="1879238"/>
          </a:xfrm>
          <a:prstGeom prst="frame">
            <a:avLst>
              <a:gd name="adj1" fmla="val 3641"/>
            </a:avLst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9173" y="3541951"/>
            <a:ext cx="16762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CONTRADICTION</a:t>
            </a:r>
            <a:endParaRPr lang="en-US" sz="1400" b="1" dirty="0">
              <a:solidFill>
                <a:srgbClr val="FF0000"/>
              </a:solidFill>
            </a:endParaRPr>
          </a:p>
        </p:txBody>
      </p:sp>
      <p:cxnSp>
        <p:nvCxnSpPr>
          <p:cNvPr id="47" name="Straight Arrow Connector 46"/>
          <p:cNvCxnSpPr>
            <a:stCxn id="46" idx="0"/>
          </p:cNvCxnSpPr>
          <p:nvPr/>
        </p:nvCxnSpPr>
        <p:spPr>
          <a:xfrm flipV="1">
            <a:off x="867320" y="2363853"/>
            <a:ext cx="913085" cy="117809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6" idx="2"/>
          </p:cNvCxnSpPr>
          <p:nvPr/>
        </p:nvCxnSpPr>
        <p:spPr>
          <a:xfrm>
            <a:off x="867320" y="3849728"/>
            <a:ext cx="992885" cy="195435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393941" y="3131948"/>
            <a:ext cx="16762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CONTRADICTION</a:t>
            </a:r>
            <a:endParaRPr lang="en-US" sz="1400" b="1" dirty="0">
              <a:solidFill>
                <a:srgbClr val="FF0000"/>
              </a:solidFill>
            </a:endParaRPr>
          </a:p>
        </p:txBody>
      </p:sp>
      <p:cxnSp>
        <p:nvCxnSpPr>
          <p:cNvPr id="50" name="Straight Arrow Connector 49"/>
          <p:cNvCxnSpPr>
            <a:stCxn id="49" idx="0"/>
          </p:cNvCxnSpPr>
          <p:nvPr/>
        </p:nvCxnSpPr>
        <p:spPr>
          <a:xfrm flipH="1" flipV="1">
            <a:off x="7291433" y="2452692"/>
            <a:ext cx="940655" cy="6792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9" idx="2"/>
          </p:cNvCxnSpPr>
          <p:nvPr/>
        </p:nvCxnSpPr>
        <p:spPr>
          <a:xfrm flipH="1">
            <a:off x="7619653" y="3439725"/>
            <a:ext cx="612435" cy="76649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871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2" grpId="0"/>
      <p:bldP spid="13" grpId="0"/>
      <p:bldP spid="14" grpId="0"/>
      <p:bldP spid="16" grpId="0"/>
      <p:bldP spid="22" grpId="0"/>
      <p:bldP spid="23" grpId="0"/>
      <p:bldP spid="24" grpId="0"/>
      <p:bldP spid="27" grpId="0"/>
      <p:bldP spid="28" grpId="0"/>
      <p:bldP spid="29" grpId="0"/>
      <p:bldP spid="31" grpId="0"/>
      <p:bldP spid="42" grpId="0" animBg="1"/>
      <p:bldP spid="43" grpId="0" animBg="1"/>
      <p:bldP spid="44" grpId="0" animBg="1"/>
      <p:bldP spid="45" grpId="0" animBg="1"/>
      <p:bldP spid="46" grpId="0"/>
      <p:bldP spid="46" grpId="1"/>
      <p:bldP spid="49" grpId="0"/>
      <p:bldP spid="49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Self Join Elimination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If attributes from the same table are projected separately and then joined, then the join can be dropped</a:t>
            </a:r>
          </a:p>
          <a:p>
            <a:endParaRPr lang="ko-KR" altLang="en-US" dirty="0"/>
          </a:p>
        </p:txBody>
      </p:sp>
      <p:sp>
        <p:nvSpPr>
          <p:cNvPr id="12" name="Rectangle 4"/>
          <p:cNvSpPr/>
          <p:nvPr/>
        </p:nvSpPr>
        <p:spPr>
          <a:xfrm>
            <a:off x="4940300" y="2427612"/>
            <a:ext cx="26543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SELECT label, pnum1 </a:t>
            </a:r>
            <a:endParaRPr lang="en-US" sz="1600" dirty="0" smtClean="0"/>
          </a:p>
          <a:p>
            <a:r>
              <a:rPr lang="en-US" sz="1600" dirty="0" smtClean="0"/>
              <a:t>FROM </a:t>
            </a:r>
            <a:r>
              <a:rPr lang="en-US" sz="1600" dirty="0"/>
              <a:t>product </a:t>
            </a:r>
            <a:endParaRPr lang="en-US" sz="1600" dirty="0" smtClean="0"/>
          </a:p>
          <a:p>
            <a:r>
              <a:rPr lang="en-US" sz="1600" dirty="0" smtClean="0"/>
              <a:t>WHERE 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id </a:t>
            </a:r>
            <a:r>
              <a:rPr lang="en-US" sz="1600" dirty="0"/>
              <a:t>= 1</a:t>
            </a:r>
          </a:p>
        </p:txBody>
      </p:sp>
      <p:sp>
        <p:nvSpPr>
          <p:cNvPr id="13" name="Rectangle 5"/>
          <p:cNvSpPr/>
          <p:nvPr/>
        </p:nvSpPr>
        <p:spPr>
          <a:xfrm>
            <a:off x="1079500" y="2427612"/>
            <a:ext cx="32385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SELECT p1.label, p2.pnum1 </a:t>
            </a:r>
            <a:endParaRPr lang="en-US" sz="1600" dirty="0" smtClean="0"/>
          </a:p>
          <a:p>
            <a:r>
              <a:rPr lang="en-US" sz="1600" dirty="0" smtClean="0"/>
              <a:t>FROM </a:t>
            </a:r>
            <a:r>
              <a:rPr lang="en-US" sz="1600" dirty="0"/>
              <a:t>product p1, product p2 </a:t>
            </a:r>
            <a:endParaRPr lang="en-US" sz="1600" dirty="0" smtClean="0"/>
          </a:p>
          <a:p>
            <a:r>
              <a:rPr lang="en-US" sz="1600" dirty="0" smtClean="0"/>
              <a:t>WHERE 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p1</a:t>
            </a:r>
            <a:r>
              <a:rPr lang="en-US" sz="1600" dirty="0"/>
              <a:t>.id = 1 and </a:t>
            </a:r>
            <a:endParaRPr lang="en-US" sz="1600" dirty="0" smtClean="0"/>
          </a:p>
          <a:p>
            <a:r>
              <a:rPr lang="en-US" sz="1600" dirty="0"/>
              <a:t>	</a:t>
            </a:r>
            <a:r>
              <a:rPr lang="en-US" sz="1600" dirty="0" smtClean="0"/>
              <a:t>p1</a:t>
            </a:r>
            <a:r>
              <a:rPr lang="en-US" sz="1600" dirty="0"/>
              <a:t>.id = p2.id</a:t>
            </a:r>
          </a:p>
        </p:txBody>
      </p:sp>
      <p:sp>
        <p:nvSpPr>
          <p:cNvPr id="14" name="Rectangle 6"/>
          <p:cNvSpPr/>
          <p:nvPr/>
        </p:nvSpPr>
        <p:spPr>
          <a:xfrm>
            <a:off x="1079500" y="4157383"/>
            <a:ext cx="3251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SELECT p1.id </a:t>
            </a:r>
            <a:endParaRPr lang="en-US" sz="1600" dirty="0" smtClean="0"/>
          </a:p>
          <a:p>
            <a:r>
              <a:rPr lang="en-US" sz="1600" dirty="0" smtClean="0"/>
              <a:t>FROM </a:t>
            </a:r>
            <a:r>
              <a:rPr lang="en-US" sz="1600" dirty="0"/>
              <a:t>product p1, product p2 </a:t>
            </a:r>
            <a:endParaRPr lang="en-US" sz="1600" dirty="0" smtClean="0"/>
          </a:p>
          <a:p>
            <a:r>
              <a:rPr lang="en-US" sz="1600" dirty="0" smtClean="0"/>
              <a:t>WHERE 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p1</a:t>
            </a:r>
            <a:r>
              <a:rPr lang="en-US" sz="1600" dirty="0"/>
              <a:t>.pnum1 &gt;100 and </a:t>
            </a:r>
            <a:endParaRPr lang="en-US" sz="1600" dirty="0" smtClean="0"/>
          </a:p>
          <a:p>
            <a:r>
              <a:rPr lang="en-US" sz="1600" dirty="0"/>
              <a:t>	</a:t>
            </a:r>
            <a:r>
              <a:rPr lang="en-US" sz="1600" dirty="0" smtClean="0"/>
              <a:t>p2</a:t>
            </a:r>
            <a:r>
              <a:rPr lang="en-US" sz="1600" dirty="0"/>
              <a:t>.pnum2 &lt; 500 and </a:t>
            </a:r>
            <a:endParaRPr lang="en-US" sz="1600" dirty="0" smtClean="0"/>
          </a:p>
          <a:p>
            <a:r>
              <a:rPr lang="en-US" sz="1600" dirty="0"/>
              <a:t>	</a:t>
            </a:r>
            <a:r>
              <a:rPr lang="en-US" sz="1600" dirty="0" smtClean="0"/>
              <a:t>p1</a:t>
            </a:r>
            <a:r>
              <a:rPr lang="en-US" sz="1600" dirty="0"/>
              <a:t>.id = p2.id</a:t>
            </a:r>
          </a:p>
        </p:txBody>
      </p:sp>
      <p:sp>
        <p:nvSpPr>
          <p:cNvPr id="15" name="Rectangle 7"/>
          <p:cNvSpPr/>
          <p:nvPr/>
        </p:nvSpPr>
        <p:spPr>
          <a:xfrm>
            <a:off x="4940300" y="4157383"/>
            <a:ext cx="39624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SELECT id </a:t>
            </a:r>
            <a:endParaRPr lang="en-US" sz="1600" dirty="0" smtClean="0"/>
          </a:p>
          <a:p>
            <a:r>
              <a:rPr lang="en-US" sz="1600" dirty="0" smtClean="0"/>
              <a:t>FROM </a:t>
            </a:r>
            <a:r>
              <a:rPr lang="en-US" sz="1600" dirty="0"/>
              <a:t>product </a:t>
            </a:r>
            <a:endParaRPr lang="en-US" sz="1600" dirty="0" smtClean="0"/>
          </a:p>
          <a:p>
            <a:r>
              <a:rPr lang="en-US" sz="1600" dirty="0" smtClean="0"/>
              <a:t>WHERE 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pnum1 </a:t>
            </a:r>
            <a:r>
              <a:rPr lang="en-US" sz="1600" dirty="0"/>
              <a:t>&gt; 100 </a:t>
            </a:r>
            <a:r>
              <a:rPr lang="en-US" sz="1600" dirty="0" smtClean="0"/>
              <a:t>and</a:t>
            </a:r>
          </a:p>
          <a:p>
            <a:r>
              <a:rPr lang="en-US" sz="1600" dirty="0" smtClean="0"/>
              <a:t> 	pnum2 </a:t>
            </a:r>
            <a:r>
              <a:rPr lang="en-US" sz="1600" dirty="0"/>
              <a:t>&lt; 500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77800" y="2060848"/>
            <a:ext cx="3938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Self Join Elimination of Projection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230307" y="3848453"/>
            <a:ext cx="3819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Self Join Elimination of Selection</a:t>
            </a:r>
            <a:endParaRPr lang="en-US" b="1" dirty="0"/>
          </a:p>
        </p:txBody>
      </p:sp>
      <p:sp>
        <p:nvSpPr>
          <p:cNvPr id="18" name="Right Arrow 10"/>
          <p:cNvSpPr/>
          <p:nvPr/>
        </p:nvSpPr>
        <p:spPr>
          <a:xfrm>
            <a:off x="4127500" y="4978041"/>
            <a:ext cx="673100" cy="47783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9" name="Right Arrow 11"/>
          <p:cNvSpPr/>
          <p:nvPr/>
        </p:nvSpPr>
        <p:spPr>
          <a:xfrm>
            <a:off x="4127500" y="2946041"/>
            <a:ext cx="673100" cy="47783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54293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Self Join Elimination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4" name="Straight Connector 19"/>
          <p:cNvCxnSpPr>
            <a:stCxn id="6" idx="0"/>
            <a:endCxn id="8" idx="2"/>
          </p:cNvCxnSpPr>
          <p:nvPr/>
        </p:nvCxnSpPr>
        <p:spPr>
          <a:xfrm flipH="1" flipV="1">
            <a:off x="2307975" y="4661311"/>
            <a:ext cx="151" cy="5054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4098" y="1917461"/>
            <a:ext cx="509974" cy="42205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23170" y="5166784"/>
            <a:ext cx="11699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Product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800322" y="3124249"/>
            <a:ext cx="30156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π </a:t>
            </a:r>
            <a:r>
              <a:rPr lang="en-US" baseline="-25000" dirty="0" err="1" smtClean="0"/>
              <a:t>Product+’id</a:t>
            </a:r>
            <a:r>
              <a:rPr lang="en-US" baseline="-25000" dirty="0" smtClean="0"/>
              <a:t>’ AS s</a:t>
            </a:r>
            <a:r>
              <a:rPr lang="en-US" dirty="0" smtClean="0"/>
              <a:t> </a:t>
            </a:r>
            <a:r>
              <a:rPr lang="en-US" baseline="-25000" dirty="0" smtClean="0"/>
              <a:t>, ‘label’ AS p, label AS o 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1603207" y="4138091"/>
            <a:ext cx="14095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σ</a:t>
            </a:r>
            <a:r>
              <a:rPr lang="en-US" sz="2400" baseline="-25000" dirty="0" err="1" smtClean="0"/>
              <a:t>label</a:t>
            </a:r>
            <a:r>
              <a:rPr lang="en-US" sz="2400" baseline="-25000" dirty="0" smtClean="0"/>
              <a:t> ≠ NULL</a:t>
            </a:r>
            <a:endParaRPr lang="en-US" sz="2800" dirty="0"/>
          </a:p>
        </p:txBody>
      </p:sp>
      <p:cxnSp>
        <p:nvCxnSpPr>
          <p:cNvPr id="9" name="Straight Connector 23"/>
          <p:cNvCxnSpPr>
            <a:stCxn id="8" idx="0"/>
            <a:endCxn id="7" idx="2"/>
          </p:cNvCxnSpPr>
          <p:nvPr/>
        </p:nvCxnSpPr>
        <p:spPr>
          <a:xfrm flipV="1">
            <a:off x="2307975" y="3647469"/>
            <a:ext cx="151" cy="49062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161058" y="5101051"/>
            <a:ext cx="11699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Product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5093084" y="3078306"/>
            <a:ext cx="33009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π </a:t>
            </a:r>
            <a:r>
              <a:rPr lang="en-US" baseline="-25000" dirty="0" err="1" smtClean="0"/>
              <a:t>Product+’id</a:t>
            </a:r>
            <a:r>
              <a:rPr lang="en-US" baseline="-25000" dirty="0" smtClean="0"/>
              <a:t>’ AS s</a:t>
            </a:r>
            <a:r>
              <a:rPr lang="en-US" dirty="0" smtClean="0"/>
              <a:t> </a:t>
            </a:r>
            <a:r>
              <a:rPr lang="en-US" baseline="-25000" dirty="0" smtClean="0"/>
              <a:t>, ‘pnum1’ AS p, pnum1 AS o 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5944291" y="4138091"/>
            <a:ext cx="15984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σ</a:t>
            </a:r>
            <a:r>
              <a:rPr lang="en-US" sz="2400" baseline="-25000" dirty="0" smtClean="0"/>
              <a:t>pnum1 ≠ NULL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3368839" y="873913"/>
            <a:ext cx="2240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π </a:t>
            </a:r>
            <a:r>
              <a:rPr lang="en-US" baseline="-25000" dirty="0" smtClean="0"/>
              <a:t>t1.o AS label, t2.o AS pnum1</a:t>
            </a:r>
            <a:r>
              <a:rPr lang="en-US" dirty="0" smtClean="0"/>
              <a:t> </a:t>
            </a:r>
            <a:r>
              <a:rPr lang="en-US" baseline="-25000" dirty="0" smtClean="0"/>
              <a:t> </a:t>
            </a:r>
            <a:endParaRPr lang="en-US" sz="2800" dirty="0"/>
          </a:p>
        </p:txBody>
      </p:sp>
      <p:cxnSp>
        <p:nvCxnSpPr>
          <p:cNvPr id="14" name="Straight Connector 141"/>
          <p:cNvCxnSpPr>
            <a:stCxn id="7" idx="0"/>
            <a:endCxn id="5" idx="2"/>
          </p:cNvCxnSpPr>
          <p:nvPr/>
        </p:nvCxnSpPr>
        <p:spPr>
          <a:xfrm flipV="1">
            <a:off x="2308126" y="2339520"/>
            <a:ext cx="2180959" cy="784729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3"/>
          <p:cNvCxnSpPr>
            <a:stCxn id="11" idx="0"/>
          </p:cNvCxnSpPr>
          <p:nvPr/>
        </p:nvCxnSpPr>
        <p:spPr>
          <a:xfrm flipH="1" flipV="1">
            <a:off x="4489085" y="2339521"/>
            <a:ext cx="2254451" cy="73878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45"/>
          <p:cNvCxnSpPr>
            <a:stCxn id="5" idx="0"/>
            <a:endCxn id="13" idx="2"/>
          </p:cNvCxnSpPr>
          <p:nvPr/>
        </p:nvCxnSpPr>
        <p:spPr>
          <a:xfrm flipV="1">
            <a:off x="4489085" y="1397133"/>
            <a:ext cx="0" cy="52032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Frame 41"/>
          <p:cNvSpPr/>
          <p:nvPr/>
        </p:nvSpPr>
        <p:spPr>
          <a:xfrm>
            <a:off x="3880655" y="1825315"/>
            <a:ext cx="1216859" cy="663960"/>
          </a:xfrm>
          <a:prstGeom prst="frame">
            <a:avLst>
              <a:gd name="adj1" fmla="val 7020"/>
            </a:avLst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534360" y="6335184"/>
            <a:ext cx="4001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Join on the same table? </a:t>
            </a:r>
            <a:r>
              <a:rPr lang="en-US" b="1" dirty="0" smtClean="0">
                <a:solidFill>
                  <a:srgbClr val="FF0000"/>
                </a:solidFill>
                <a:sym typeface="Wingdings"/>
              </a:rPr>
              <a:t> </a:t>
            </a:r>
            <a:r>
              <a:rPr lang="en-US" b="1" dirty="0" smtClean="0">
                <a:solidFill>
                  <a:srgbClr val="FF0000"/>
                </a:solidFill>
              </a:rPr>
              <a:t>REDUNDANT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9" name="Straight Connector 27"/>
          <p:cNvCxnSpPr>
            <a:stCxn id="12" idx="0"/>
            <a:endCxn id="11" idx="2"/>
          </p:cNvCxnSpPr>
          <p:nvPr/>
        </p:nvCxnSpPr>
        <p:spPr>
          <a:xfrm flipV="1">
            <a:off x="6743536" y="3601526"/>
            <a:ext cx="0" cy="53656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31"/>
          <p:cNvCxnSpPr>
            <a:stCxn id="12" idx="2"/>
            <a:endCxn id="10" idx="0"/>
          </p:cNvCxnSpPr>
          <p:nvPr/>
        </p:nvCxnSpPr>
        <p:spPr>
          <a:xfrm>
            <a:off x="6743536" y="4661311"/>
            <a:ext cx="2478" cy="4397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Frame 36"/>
          <p:cNvSpPr/>
          <p:nvPr/>
        </p:nvSpPr>
        <p:spPr>
          <a:xfrm>
            <a:off x="6161058" y="5009562"/>
            <a:ext cx="1216859" cy="663960"/>
          </a:xfrm>
          <a:prstGeom prst="frame">
            <a:avLst>
              <a:gd name="adj1" fmla="val 7020"/>
            </a:avLst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Frame 37"/>
          <p:cNvSpPr/>
          <p:nvPr/>
        </p:nvSpPr>
        <p:spPr>
          <a:xfrm>
            <a:off x="1723170" y="5029235"/>
            <a:ext cx="1216859" cy="663960"/>
          </a:xfrm>
          <a:prstGeom prst="frame">
            <a:avLst>
              <a:gd name="adj1" fmla="val 7020"/>
            </a:avLst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3" name="Straight Arrow Connector 24"/>
          <p:cNvCxnSpPr>
            <a:stCxn id="22" idx="2"/>
            <a:endCxn id="18" idx="0"/>
          </p:cNvCxnSpPr>
          <p:nvPr/>
        </p:nvCxnSpPr>
        <p:spPr>
          <a:xfrm>
            <a:off x="2331600" y="5693195"/>
            <a:ext cx="2203406" cy="64198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6"/>
          <p:cNvCxnSpPr>
            <a:stCxn id="17" idx="2"/>
            <a:endCxn id="18" idx="0"/>
          </p:cNvCxnSpPr>
          <p:nvPr/>
        </p:nvCxnSpPr>
        <p:spPr>
          <a:xfrm>
            <a:off x="4489085" y="2489275"/>
            <a:ext cx="45921" cy="384590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9"/>
          <p:cNvCxnSpPr>
            <a:stCxn id="21" idx="2"/>
            <a:endCxn id="18" idx="0"/>
          </p:cNvCxnSpPr>
          <p:nvPr/>
        </p:nvCxnSpPr>
        <p:spPr>
          <a:xfrm flipH="1">
            <a:off x="4535006" y="5673522"/>
            <a:ext cx="2234482" cy="66166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323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21" grpId="0" animBg="1"/>
      <p:bldP spid="2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Self Join Elimination</a:t>
            </a:r>
            <a:endParaRPr lang="ko-KR" altLang="en-US" dirty="0"/>
          </a:p>
        </p:txBody>
      </p:sp>
      <p:cxnSp>
        <p:nvCxnSpPr>
          <p:cNvPr id="26" name="Straight Connector 19"/>
          <p:cNvCxnSpPr>
            <a:stCxn id="27" idx="0"/>
            <a:endCxn id="28" idx="2"/>
          </p:cNvCxnSpPr>
          <p:nvPr/>
        </p:nvCxnSpPr>
        <p:spPr>
          <a:xfrm flipV="1">
            <a:off x="4510011" y="3524765"/>
            <a:ext cx="0" cy="6801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925055" y="4204888"/>
            <a:ext cx="11699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Product</a:t>
            </a:r>
            <a:endParaRPr lang="en-US" sz="2000" dirty="0"/>
          </a:p>
        </p:txBody>
      </p:sp>
      <p:sp>
        <p:nvSpPr>
          <p:cNvPr id="28" name="TextBox 27"/>
          <p:cNvSpPr txBox="1"/>
          <p:nvPr/>
        </p:nvSpPr>
        <p:spPr>
          <a:xfrm>
            <a:off x="2853147" y="3001545"/>
            <a:ext cx="33137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σ</a:t>
            </a:r>
            <a:r>
              <a:rPr lang="en-US" sz="2400" baseline="-25000" dirty="0" err="1" smtClean="0"/>
              <a:t>label</a:t>
            </a:r>
            <a:r>
              <a:rPr lang="en-US" sz="2400" baseline="-25000" dirty="0" smtClean="0"/>
              <a:t> ≠ NULL AND </a:t>
            </a:r>
            <a:r>
              <a:rPr lang="en-US" sz="2800" baseline="-25000" dirty="0" smtClean="0"/>
              <a:t>pnum1 ≠ NULL</a:t>
            </a:r>
            <a:endParaRPr lang="en-US" sz="2800" dirty="0"/>
          </a:p>
        </p:txBody>
      </p:sp>
      <p:sp>
        <p:nvSpPr>
          <p:cNvPr id="29" name="TextBox 28"/>
          <p:cNvSpPr txBox="1"/>
          <p:nvPr/>
        </p:nvSpPr>
        <p:spPr>
          <a:xfrm>
            <a:off x="3840597" y="1934467"/>
            <a:ext cx="1338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π </a:t>
            </a:r>
            <a:r>
              <a:rPr lang="en-US" baseline="-25000" dirty="0" smtClean="0"/>
              <a:t>label, pnum1</a:t>
            </a:r>
            <a:r>
              <a:rPr lang="en-US" dirty="0" smtClean="0"/>
              <a:t> </a:t>
            </a:r>
            <a:r>
              <a:rPr lang="en-US" baseline="-25000" dirty="0" smtClean="0"/>
              <a:t> </a:t>
            </a:r>
            <a:endParaRPr lang="en-US" sz="2800" dirty="0"/>
          </a:p>
        </p:txBody>
      </p:sp>
      <p:cxnSp>
        <p:nvCxnSpPr>
          <p:cNvPr id="30" name="Straight Connector 145"/>
          <p:cNvCxnSpPr>
            <a:stCxn id="28" idx="0"/>
            <a:endCxn id="29" idx="2"/>
          </p:cNvCxnSpPr>
          <p:nvPr/>
        </p:nvCxnSpPr>
        <p:spPr>
          <a:xfrm flipV="1">
            <a:off x="4510011" y="2457687"/>
            <a:ext cx="0" cy="54385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349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Evaluation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Use Benchmarks that stores data in relational databases, provides SPARQL queries and their semantically equivalent SQL queries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BSBM </a:t>
            </a:r>
            <a:r>
              <a:rPr lang="en-US" altLang="ko-KR" dirty="0"/>
              <a:t>- 100 Million </a:t>
            </a:r>
            <a:r>
              <a:rPr lang="en-US" altLang="ko-KR" dirty="0" smtClean="0"/>
              <a:t>Triples</a:t>
            </a:r>
          </a:p>
          <a:p>
            <a:pPr lvl="1"/>
            <a:r>
              <a:rPr lang="en-US" altLang="ko-KR" dirty="0" smtClean="0"/>
              <a:t>Imitates the query load of an e-commerce website</a:t>
            </a:r>
            <a:endParaRPr lang="en-US" altLang="ko-KR" dirty="0"/>
          </a:p>
          <a:p>
            <a:r>
              <a:rPr lang="en-US" altLang="ko-KR" dirty="0"/>
              <a:t>Barton – 45 million </a:t>
            </a:r>
            <a:r>
              <a:rPr lang="en-US" altLang="ko-KR" dirty="0" smtClean="0"/>
              <a:t>triples</a:t>
            </a:r>
          </a:p>
          <a:p>
            <a:pPr lvl="1"/>
            <a:r>
              <a:rPr lang="en-US" altLang="ko-KR" dirty="0" smtClean="0"/>
              <a:t>Replicates search of bibliographic data (Used relational form </a:t>
            </a:r>
            <a:r>
              <a:rPr lang="en-US" altLang="ko-KR" dirty="0"/>
              <a:t>of </a:t>
            </a:r>
            <a:r>
              <a:rPr lang="en-US" altLang="ko-KR" dirty="0" smtClean="0"/>
              <a:t>DBLP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162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Evaluation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879636"/>
              </p:ext>
            </p:extLst>
          </p:nvPr>
        </p:nvGraphicFramePr>
        <p:xfrm>
          <a:off x="1041083" y="1407621"/>
          <a:ext cx="7090091" cy="461366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32183"/>
                <a:gridCol w="3094544"/>
                <a:gridCol w="2363364"/>
              </a:tblGrid>
              <a:tr h="1564635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Detection of </a:t>
                      </a:r>
                    </a:p>
                    <a:p>
                      <a:pPr algn="ctr"/>
                      <a:r>
                        <a:rPr lang="en-US" sz="2800" b="1" dirty="0" err="1" smtClean="0"/>
                        <a:t>Unsatisfiable</a:t>
                      </a:r>
                      <a:endParaRPr lang="en-US" sz="2800" b="1" baseline="0" dirty="0" smtClean="0"/>
                    </a:p>
                    <a:p>
                      <a:pPr algn="ctr"/>
                      <a:r>
                        <a:rPr lang="en-US" sz="2800" b="1" baseline="0" dirty="0" smtClean="0"/>
                        <a:t>Conditions</a:t>
                      </a:r>
                      <a:endParaRPr 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Self</a:t>
                      </a:r>
                      <a:r>
                        <a:rPr lang="en-US" sz="2800" b="1" baseline="0" dirty="0" smtClean="0"/>
                        <a:t> </a:t>
                      </a:r>
                    </a:p>
                    <a:p>
                      <a:pPr algn="ctr"/>
                      <a:r>
                        <a:rPr lang="en-US" sz="2800" b="1" baseline="0" dirty="0" smtClean="0"/>
                        <a:t>Join Elimination</a:t>
                      </a:r>
                      <a:endParaRPr lang="en-US" sz="2800" b="1" dirty="0"/>
                    </a:p>
                  </a:txBody>
                  <a:tcPr anchor="ctr"/>
                </a:tc>
              </a:tr>
              <a:tr h="762258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MYSQL</a:t>
                      </a:r>
                      <a:endParaRPr 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762258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SQL</a:t>
                      </a:r>
                      <a:r>
                        <a:rPr lang="en-US" sz="2000" b="1" baseline="0" dirty="0" smtClean="0"/>
                        <a:t> Server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dirty="0" smtClean="0">
                        <a:solidFill>
                          <a:srgbClr val="008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762258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ORACLE </a:t>
                      </a:r>
                      <a:endParaRPr 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dirty="0" smtClean="0">
                        <a:solidFill>
                          <a:srgbClr val="008000"/>
                        </a:solidFill>
                      </a:endParaRPr>
                    </a:p>
                  </a:txBody>
                  <a:tcPr anchor="ctr"/>
                </a:tc>
              </a:tr>
              <a:tr h="762258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DB2</a:t>
                      </a:r>
                      <a:endParaRPr 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dirty="0" smtClean="0">
                        <a:solidFill>
                          <a:srgbClr val="008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dirty="0" smtClean="0">
                        <a:solidFill>
                          <a:srgbClr val="008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85211" y="2908960"/>
            <a:ext cx="6141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✖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61242" y="3712965"/>
            <a:ext cx="6621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en-US" sz="4400" dirty="0">
              <a:solidFill>
                <a:srgbClr val="008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91287" y="2901436"/>
            <a:ext cx="6141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✖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91287" y="3712323"/>
            <a:ext cx="6141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✖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61242" y="4482406"/>
            <a:ext cx="6141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✖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67317" y="4481764"/>
            <a:ext cx="6621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en-US" sz="4400" dirty="0">
              <a:solidFill>
                <a:srgbClr val="008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37272" y="5251847"/>
            <a:ext cx="6621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en-US" sz="4400" dirty="0">
              <a:solidFill>
                <a:srgbClr val="008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67317" y="5251847"/>
            <a:ext cx="6621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en-US" sz="44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344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cs typeface="Arial" panose="020B0604020202020204" pitchFamily="34" charset="0"/>
              </a:rPr>
              <a:t>RDF Triples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200" dirty="0">
                <a:cs typeface="Times New Roman" panose="02020603050405020304" pitchFamily="18" charset="0"/>
              </a:rPr>
              <a:t>Semantic breakdown</a:t>
            </a:r>
          </a:p>
          <a:p>
            <a:pPr lvl="1"/>
            <a:r>
              <a:rPr lang="en-US" altLang="ko-KR" sz="2000" dirty="0">
                <a:cs typeface="Times New Roman" panose="02020603050405020304" pitchFamily="18" charset="0"/>
              </a:rPr>
              <a:t>“Rick Hull wrote </a:t>
            </a:r>
            <a:r>
              <a:rPr lang="en-US" altLang="ko-KR" sz="2000" i="1" dirty="0">
                <a:cs typeface="Times New Roman" panose="02020603050405020304" pitchFamily="18" charset="0"/>
              </a:rPr>
              <a:t>Foundations of Databases</a:t>
            </a:r>
            <a:r>
              <a:rPr lang="en-US" altLang="ko-KR" sz="2000" dirty="0">
                <a:cs typeface="Times New Roman" panose="02020603050405020304" pitchFamily="18" charset="0"/>
              </a:rPr>
              <a:t>.”</a:t>
            </a:r>
          </a:p>
          <a:p>
            <a:r>
              <a:rPr lang="en-US" altLang="ko-KR" sz="2200" dirty="0">
                <a:cs typeface="Times New Roman" panose="02020603050405020304" pitchFamily="18" charset="0"/>
              </a:rPr>
              <a:t>Representation</a:t>
            </a:r>
          </a:p>
          <a:p>
            <a:pPr lvl="1"/>
            <a:r>
              <a:rPr lang="en-US" altLang="ko-KR" sz="2000" dirty="0">
                <a:cs typeface="Times New Roman" panose="02020603050405020304" pitchFamily="18" charset="0"/>
              </a:rPr>
              <a:t>Graph</a:t>
            </a:r>
          </a:p>
          <a:p>
            <a:pPr lvl="1">
              <a:buNone/>
            </a:pPr>
            <a:endParaRPr lang="en-US" altLang="ko-KR" sz="2000" dirty="0">
              <a:cs typeface="Times New Roman" panose="02020603050405020304" pitchFamily="18" charset="0"/>
            </a:endParaRPr>
          </a:p>
          <a:p>
            <a:pPr lvl="1">
              <a:buNone/>
            </a:pPr>
            <a:endParaRPr lang="en-US" altLang="ko-KR" sz="2000" dirty="0">
              <a:cs typeface="Times New Roman" panose="02020603050405020304" pitchFamily="18" charset="0"/>
            </a:endParaRPr>
          </a:p>
          <a:p>
            <a:pPr lvl="1"/>
            <a:r>
              <a:rPr lang="en-US" altLang="ko-KR" sz="2000" dirty="0">
                <a:cs typeface="Times New Roman" panose="02020603050405020304" pitchFamily="18" charset="0"/>
              </a:rPr>
              <a:t>Statement</a:t>
            </a:r>
          </a:p>
          <a:p>
            <a:pPr lvl="2">
              <a:buNone/>
            </a:pPr>
            <a:r>
              <a:rPr lang="en-US" altLang="ko-KR" i="1" dirty="0">
                <a:latin typeface="Courier New" panose="02070309020205020404" pitchFamily="49" charset="0"/>
                <a:cs typeface="Courier New" panose="02070309020205020404" pitchFamily="49" charset="0"/>
              </a:rPr>
              <a:t>	&lt;“Foundations of Databases”, </a:t>
            </a:r>
            <a:r>
              <a:rPr lang="en-US" altLang="ko-KR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hasAuthor</a:t>
            </a:r>
            <a:r>
              <a:rPr lang="en-US" altLang="ko-KR" i="1" dirty="0">
                <a:latin typeface="Courier New" panose="02070309020205020404" pitchFamily="49" charset="0"/>
                <a:cs typeface="Courier New" panose="02070309020205020404" pitchFamily="49" charset="0"/>
              </a:rPr>
              <a:t>, “Rick Hull”&gt;</a:t>
            </a:r>
            <a:endParaRPr lang="en-US" altLang="ko-KR" sz="14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ko-KR" dirty="0">
                <a:cs typeface="Times New Roman" panose="02020603050405020304" pitchFamily="18" charset="0"/>
              </a:rPr>
              <a:t>XML format</a:t>
            </a:r>
          </a:p>
          <a:p>
            <a:pPr>
              <a:buNone/>
            </a:pPr>
            <a:r>
              <a:rPr lang="en-US" altLang="ko-KR" sz="1300" i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endParaRPr lang="en-US" altLang="ko-KR" sz="12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ko-KR" altLang="en-US" dirty="0"/>
          </a:p>
        </p:txBody>
      </p: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1428750" y="2780928"/>
            <a:ext cx="6643688" cy="642937"/>
            <a:chOff x="1357290" y="3500438"/>
            <a:chExt cx="6643734" cy="642942"/>
          </a:xfrm>
        </p:grpSpPr>
        <p:grpSp>
          <p:nvGrpSpPr>
            <p:cNvPr id="5" name="Group 7"/>
            <p:cNvGrpSpPr>
              <a:grpSpLocks/>
            </p:cNvGrpSpPr>
            <p:nvPr/>
          </p:nvGrpSpPr>
          <p:grpSpPr bwMode="auto">
            <a:xfrm>
              <a:off x="1357290" y="3571876"/>
              <a:ext cx="3286148" cy="571504"/>
              <a:chOff x="1357290" y="3571876"/>
              <a:chExt cx="3286148" cy="571504"/>
            </a:xfrm>
          </p:grpSpPr>
          <p:sp>
            <p:nvSpPr>
              <p:cNvPr id="11" name="Oval 5"/>
              <p:cNvSpPr/>
              <p:nvPr/>
            </p:nvSpPr>
            <p:spPr>
              <a:xfrm>
                <a:off x="1357290" y="3571876"/>
                <a:ext cx="3286148" cy="57150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he-IL"/>
              </a:p>
            </p:txBody>
          </p:sp>
          <p:sp>
            <p:nvSpPr>
              <p:cNvPr id="12" name="TextBox 6"/>
              <p:cNvSpPr txBox="1">
                <a:spLocks noChangeArrowheads="1"/>
              </p:cNvSpPr>
              <p:nvPr/>
            </p:nvSpPr>
            <p:spPr bwMode="auto">
              <a:xfrm>
                <a:off x="1714480" y="3643314"/>
                <a:ext cx="285752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ko-KR">
                    <a:latin typeface="Georgia" panose="02040502050405020303" pitchFamily="18" charset="0"/>
                    <a:cs typeface="Times New Roman" panose="02020603050405020304" pitchFamily="18" charset="0"/>
                  </a:rPr>
                  <a:t>Foundations of Databases</a:t>
                </a:r>
                <a:endParaRPr lang="he-IL" altLang="ko-KR">
                  <a:latin typeface="Georgia" panose="02040502050405020303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" name="Group 11"/>
            <p:cNvGrpSpPr>
              <a:grpSpLocks/>
            </p:cNvGrpSpPr>
            <p:nvPr/>
          </p:nvGrpSpPr>
          <p:grpSpPr bwMode="auto">
            <a:xfrm>
              <a:off x="6572264" y="3571876"/>
              <a:ext cx="1428760" cy="571504"/>
              <a:chOff x="6572264" y="3571876"/>
              <a:chExt cx="1428760" cy="571504"/>
            </a:xfrm>
          </p:grpSpPr>
          <p:sp>
            <p:nvSpPr>
              <p:cNvPr id="9" name="Oval 9"/>
              <p:cNvSpPr/>
              <p:nvPr/>
            </p:nvSpPr>
            <p:spPr>
              <a:xfrm>
                <a:off x="6572264" y="3571876"/>
                <a:ext cx="1428760" cy="57150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he-IL"/>
              </a:p>
            </p:txBody>
          </p:sp>
          <p:sp>
            <p:nvSpPr>
              <p:cNvPr id="10" name="TextBox 10"/>
              <p:cNvSpPr txBox="1">
                <a:spLocks noChangeArrowheads="1"/>
              </p:cNvSpPr>
              <p:nvPr/>
            </p:nvSpPr>
            <p:spPr bwMode="auto">
              <a:xfrm>
                <a:off x="6643702" y="3643314"/>
                <a:ext cx="121444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ko-KR">
                    <a:latin typeface="Georgia" panose="02040502050405020303" pitchFamily="18" charset="0"/>
                    <a:cs typeface="Times New Roman" panose="02020603050405020304" pitchFamily="18" charset="0"/>
                  </a:rPr>
                  <a:t>Rick Hull</a:t>
                </a:r>
                <a:endParaRPr lang="he-IL" altLang="ko-KR">
                  <a:latin typeface="Georgia" panose="02040502050405020303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" name="Right Arrow 14"/>
            <p:cNvSpPr/>
            <p:nvPr/>
          </p:nvSpPr>
          <p:spPr>
            <a:xfrm>
              <a:off x="4643438" y="3857628"/>
              <a:ext cx="1928826" cy="7143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/>
            </a:p>
          </p:txBody>
        </p:sp>
        <p:sp>
          <p:nvSpPr>
            <p:cNvPr id="8" name="TextBox 15"/>
            <p:cNvSpPr txBox="1">
              <a:spLocks noChangeArrowheads="1"/>
            </p:cNvSpPr>
            <p:nvPr/>
          </p:nvSpPr>
          <p:spPr bwMode="auto">
            <a:xfrm>
              <a:off x="4643438" y="3500438"/>
              <a:ext cx="164307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ko-KR" i="1">
                  <a:latin typeface="Georgia" panose="02040502050405020303" pitchFamily="18" charset="0"/>
                  <a:cs typeface="Times New Roman" panose="02020603050405020304" pitchFamily="18" charset="0"/>
                </a:rPr>
                <a:t>hasAuthor</a:t>
              </a:r>
              <a:endParaRPr lang="he-IL" altLang="ko-KR" i="1">
                <a:latin typeface="Georgia" panose="02040502050405020303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" name="Group 20"/>
          <p:cNvGrpSpPr>
            <a:grpSpLocks/>
          </p:cNvGrpSpPr>
          <p:nvPr/>
        </p:nvGrpSpPr>
        <p:grpSpPr bwMode="auto">
          <a:xfrm>
            <a:off x="1214438" y="4495428"/>
            <a:ext cx="6357937" cy="1214437"/>
            <a:chOff x="1214414" y="5572140"/>
            <a:chExt cx="6357982" cy="1214446"/>
          </a:xfrm>
        </p:grpSpPr>
        <p:sp>
          <p:nvSpPr>
            <p:cNvPr id="14" name="Rectangle 17"/>
            <p:cNvSpPr/>
            <p:nvPr/>
          </p:nvSpPr>
          <p:spPr>
            <a:xfrm>
              <a:off x="1214414" y="5572140"/>
              <a:ext cx="6357982" cy="10001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/>
            </a:p>
          </p:txBody>
        </p:sp>
        <p:sp>
          <p:nvSpPr>
            <p:cNvPr id="15" name="TextBox 18"/>
            <p:cNvSpPr txBox="1">
              <a:spLocks noChangeArrowheads="1"/>
            </p:cNvSpPr>
            <p:nvPr/>
          </p:nvSpPr>
          <p:spPr bwMode="auto">
            <a:xfrm>
              <a:off x="1285852" y="5586257"/>
              <a:ext cx="6215106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rtl="0" eaLnBrk="1" hangingPunct="1"/>
              <a:r>
                <a:rPr lang="en-US" altLang="ko-KR" sz="1200" i="1">
                  <a:latin typeface="Courier New" panose="02070309020205020404" pitchFamily="49" charset="0"/>
                  <a:cs typeface="Courier New" panose="02070309020205020404" pitchFamily="49" charset="0"/>
                </a:rPr>
                <a:t>&lt;rdf:RDF xmlns:rdf="http://www.w3.org/1999/02/22-rdf-syntax-ns#"&gt;</a:t>
              </a:r>
            </a:p>
            <a:p>
              <a:pPr algn="l" rtl="0" eaLnBrk="1" hangingPunct="1"/>
              <a:r>
                <a:rPr lang="en-US" altLang="ko-KR" sz="1200" i="1">
                  <a:latin typeface="Courier New" panose="02070309020205020404" pitchFamily="49" charset="0"/>
                  <a:cs typeface="Courier New" panose="02070309020205020404" pitchFamily="49" charset="0"/>
                </a:rPr>
                <a:t>	&lt;rdf:Description rdf:about="</a:t>
              </a:r>
              <a:r>
                <a:rPr lang="en-US" altLang="ko-KR" sz="1200">
                  <a:latin typeface="Courier New" panose="02070309020205020404" pitchFamily="49" charset="0"/>
                  <a:cs typeface="Courier New" panose="02070309020205020404" pitchFamily="49" charset="0"/>
                </a:rPr>
                <a:t>Foundations of Databases</a:t>
              </a:r>
              <a:r>
                <a:rPr lang="en-US" altLang="ko-KR" sz="1200" i="1"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</a:p>
            <a:p>
              <a:pPr algn="l" rtl="0" eaLnBrk="1" hangingPunct="1"/>
              <a:r>
                <a:rPr lang="en-US" altLang="ko-KR" sz="1200" i="1">
                  <a:latin typeface="Courier New" panose="02070309020205020404" pitchFamily="49" charset="0"/>
                  <a:cs typeface="Courier New" panose="02070309020205020404" pitchFamily="49" charset="0"/>
                </a:rPr>
                <a:t>		&lt;hasAuthor&gt;Rick Hull&lt;/hasAuthor&gt;</a:t>
              </a:r>
            </a:p>
            <a:p>
              <a:pPr algn="l" rtl="0" eaLnBrk="1" hangingPunct="1"/>
              <a:r>
                <a:rPr lang="en-US" altLang="ko-KR" sz="1200" i="1">
                  <a:latin typeface="Courier New" panose="02070309020205020404" pitchFamily="49" charset="0"/>
                  <a:cs typeface="Courier New" panose="02070309020205020404" pitchFamily="49" charset="0"/>
                </a:rPr>
                <a:t>	&lt;/rdf:Description&gt;</a:t>
              </a:r>
            </a:p>
            <a:p>
              <a:pPr algn="l" rtl="0" eaLnBrk="1" hangingPunct="1"/>
              <a:r>
                <a:rPr lang="en-US" altLang="ko-KR" sz="1200" i="1">
                  <a:latin typeface="Courier New" panose="02070309020205020404" pitchFamily="49" charset="0"/>
                  <a:cs typeface="Courier New" panose="02070309020205020404" pitchFamily="49" charset="0"/>
                </a:rPr>
                <a:t>&lt;/rdf:RDF&gt;</a:t>
              </a:r>
            </a:p>
            <a:p>
              <a:pPr eaLnBrk="1" hangingPunct="1"/>
              <a:endParaRPr lang="he-IL" altLang="ko-KR" sz="1200">
                <a:latin typeface="Georgia" panose="02040502050405020303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693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Ultrawrap</a:t>
            </a:r>
            <a:r>
              <a:rPr lang="en-US" altLang="ko-KR" dirty="0"/>
              <a:t> Experiment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4884"/>
            <a:ext cx="9144000" cy="4090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52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Ultrawrap</a:t>
            </a:r>
            <a:r>
              <a:rPr lang="en-US" altLang="ko-KR" dirty="0"/>
              <a:t> Experiment</a:t>
            </a:r>
            <a:endParaRPr lang="ko-KR" altLang="en-US" dirty="0"/>
          </a:p>
        </p:txBody>
      </p:sp>
      <p:pic>
        <p:nvPicPr>
          <p:cNvPr id="5" name="내용 개체 틀 4" descr="ac.els-cdn.com/S1570826813000383/1-s2.0-S1570826813000383-main.pdf?_tid=901db5f4-a832-11e4-8599-00000aab0f02&amp;acdnat=1422589764_915b61ea3ea72ce5ac6974b7f8c3b5df - Chrome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82" t="31447" r="8734" b="15810"/>
          <a:stretch/>
        </p:blipFill>
        <p:spPr>
          <a:xfrm>
            <a:off x="395536" y="1484784"/>
            <a:ext cx="8352928" cy="4640517"/>
          </a:xfrm>
        </p:spPr>
      </p:pic>
    </p:spTree>
    <p:extLst>
      <p:ext uri="{BB962C8B-B14F-4D97-AF65-F5344CB8AC3E}">
        <p14:creationId xmlns:p14="http://schemas.microsoft.com/office/powerpoint/2010/main" val="3124735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Augmented </a:t>
            </a:r>
            <a:r>
              <a:rPr lang="en-US" altLang="ko-KR" dirty="0" err="1"/>
              <a:t>Ultrawrap</a:t>
            </a:r>
            <a:r>
              <a:rPr lang="en-US" altLang="ko-KR" dirty="0"/>
              <a:t> Experiment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Implemented </a:t>
            </a:r>
            <a:r>
              <a:rPr lang="en-US" altLang="ko-KR" dirty="0" err="1"/>
              <a:t>DoUC</a:t>
            </a:r>
            <a:endParaRPr lang="en-US" altLang="ko-KR" dirty="0"/>
          </a:p>
          <a:p>
            <a:pPr lvl="1"/>
            <a:r>
              <a:rPr lang="en-US" altLang="ko-KR" dirty="0"/>
              <a:t>Hash predicate to SQL query</a:t>
            </a:r>
          </a:p>
          <a:p>
            <a:pPr lvl="1"/>
            <a:r>
              <a:rPr lang="en-US" altLang="ko-KR" dirty="0"/>
              <a:t>Few LOC</a:t>
            </a:r>
          </a:p>
          <a:p>
            <a:endParaRPr lang="ko-KR" altLang="en-US" dirty="0"/>
          </a:p>
        </p:txBody>
      </p:sp>
      <p:pic>
        <p:nvPicPr>
          <p:cNvPr id="4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20888"/>
            <a:ext cx="9144000" cy="3650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22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SPARQL as Fast as SQL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Content Placeholder 5" descr="ultrawrap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2352" b="-12352"/>
          <a:stretch>
            <a:fillRect/>
          </a:stretch>
        </p:blipFill>
        <p:spPr>
          <a:xfrm>
            <a:off x="457200" y="1343556"/>
            <a:ext cx="8229600" cy="45259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90600" y="5410200"/>
            <a:ext cx="71281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Calibri" pitchFamily="34" charset="0"/>
                <a:cs typeface="Calibri" pitchFamily="34" charset="0"/>
              </a:rPr>
              <a:t>Berlin Benchmark on 100 Million Triples on Oracle 11g using Ultrawrap</a:t>
            </a:r>
            <a:endParaRPr lang="en-US" sz="20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631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Conclusion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Running of Microsoft SQL Server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 smtClean="0"/>
              <a:t>Initial test on BSBM on 1 million triples</a:t>
            </a:r>
          </a:p>
          <a:p>
            <a:pPr lvl="1"/>
            <a:r>
              <a:rPr lang="en-US" altLang="ko-KR" dirty="0" smtClean="0"/>
              <a:t>Execution time is close to running time of native SQL queries on RDB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Do not replicate relational database content</a:t>
            </a:r>
          </a:p>
          <a:p>
            <a:endParaRPr lang="en-US" altLang="ko-KR" dirty="0"/>
          </a:p>
          <a:p>
            <a:r>
              <a:rPr lang="en-US" altLang="ko-KR" dirty="0" smtClean="0"/>
              <a:t>To date, wrapper systems have suffered problems in performance and scalability</a:t>
            </a:r>
          </a:p>
          <a:p>
            <a:pPr lvl="1"/>
            <a:r>
              <a:rPr lang="en-US" altLang="ko-KR" dirty="0" smtClean="0"/>
              <a:t>Two optimizations may yield a query plan typical of a relational query plan, but starting from a logical plan representation of a SPARQL query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SPARQL queries with bound predicates on </a:t>
            </a:r>
            <a:r>
              <a:rPr lang="en-US" altLang="ko-KR" dirty="0" err="1" smtClean="0"/>
              <a:t>Ultrawrap</a:t>
            </a:r>
            <a:r>
              <a:rPr lang="en-US" altLang="ko-KR" dirty="0" smtClean="0"/>
              <a:t> execute at nearly  the same speed as semantically equivalent benchmark-provided SQL queries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6468828"/>
            <a:ext cx="813690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err="1"/>
              <a:t>Sequeda</a:t>
            </a:r>
            <a:r>
              <a:rPr lang="en-US" altLang="ko-KR" sz="700" dirty="0"/>
              <a:t>, Juan F., and Daniel P. </a:t>
            </a:r>
            <a:r>
              <a:rPr lang="en-US" altLang="ko-KR" sz="700" dirty="0" err="1"/>
              <a:t>Miranker</a:t>
            </a:r>
            <a:r>
              <a:rPr lang="en-US" altLang="ko-KR" sz="700" dirty="0"/>
              <a:t>. "</a:t>
            </a:r>
            <a:r>
              <a:rPr lang="en-US" altLang="ko-KR" sz="700" dirty="0" err="1"/>
              <a:t>Ultrawrap</a:t>
            </a:r>
            <a:r>
              <a:rPr lang="en-US" altLang="ko-KR" sz="700" dirty="0"/>
              <a:t>: </a:t>
            </a:r>
            <a:r>
              <a:rPr lang="en-US" altLang="ko-KR" sz="700" dirty="0" err="1"/>
              <a:t>Sparql</a:t>
            </a:r>
            <a:r>
              <a:rPr lang="en-US" altLang="ko-KR" sz="700" dirty="0"/>
              <a:t> execution on relational data." </a:t>
            </a:r>
            <a:r>
              <a:rPr lang="en-US" altLang="ko-KR" sz="700" i="1" dirty="0"/>
              <a:t>Web Semantics: Science, Services and Agents on the World Wide Web</a:t>
            </a:r>
            <a:r>
              <a:rPr lang="en-US" altLang="ko-KR" sz="700" dirty="0"/>
              <a:t> 22 (2013): 19-39.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221708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590800" y="1752600"/>
            <a:ext cx="7620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XYZ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90800" y="2286000"/>
            <a:ext cx="11430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Fox, Joe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90800" y="2819400"/>
            <a:ext cx="8382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2001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5" idx="6"/>
            <a:endCxn id="8" idx="1"/>
          </p:cNvCxnSpPr>
          <p:nvPr/>
        </p:nvCxnSpPr>
        <p:spPr>
          <a:xfrm>
            <a:off x="1066800" y="2438400"/>
            <a:ext cx="15240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2514600" y="3810000"/>
            <a:ext cx="8382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ABC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514600" y="4267200"/>
            <a:ext cx="12954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Orr, Tim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514600" y="4724400"/>
            <a:ext cx="8382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1985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514600" y="51816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French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2362200" y="5715000"/>
            <a:ext cx="15240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CDType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>
            <a:stCxn id="27" idx="0"/>
            <a:endCxn id="21" idx="1"/>
          </p:cNvCxnSpPr>
          <p:nvPr/>
        </p:nvCxnSpPr>
        <p:spPr>
          <a:xfrm rot="5400000" flipH="1" flipV="1">
            <a:off x="1257300" y="3314700"/>
            <a:ext cx="609600" cy="1905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7" idx="7"/>
            <a:endCxn id="22" idx="1"/>
          </p:cNvCxnSpPr>
          <p:nvPr/>
        </p:nvCxnSpPr>
        <p:spPr>
          <a:xfrm rot="5400000" flipH="1" flipV="1">
            <a:off x="1614067" y="3738423"/>
            <a:ext cx="219355" cy="15817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7" idx="6"/>
            <a:endCxn id="24" idx="1"/>
          </p:cNvCxnSpPr>
          <p:nvPr/>
        </p:nvCxnSpPr>
        <p:spPr>
          <a:xfrm>
            <a:off x="1066800" y="4800600"/>
            <a:ext cx="14478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7" idx="5"/>
            <a:endCxn id="25" idx="1"/>
          </p:cNvCxnSpPr>
          <p:nvPr/>
        </p:nvCxnSpPr>
        <p:spPr>
          <a:xfrm rot="16200000" flipH="1">
            <a:off x="1537867" y="4357266"/>
            <a:ext cx="371755" cy="15817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7" idx="4"/>
            <a:endCxn id="26" idx="2"/>
          </p:cNvCxnSpPr>
          <p:nvPr/>
        </p:nvCxnSpPr>
        <p:spPr>
          <a:xfrm rot="16200000" flipH="1">
            <a:off x="1047750" y="4591050"/>
            <a:ext cx="876300" cy="1752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4648200" y="1752600"/>
            <a:ext cx="8382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MNO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648200" y="2286000"/>
            <a:ext cx="11430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English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572000" y="3657600"/>
            <a:ext cx="8382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2004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438400" y="3276600"/>
            <a:ext cx="17526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BookType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7" name="Straight Arrow Connector 46"/>
          <p:cNvCxnSpPr>
            <a:stCxn id="45" idx="0"/>
            <a:endCxn id="40" idx="3"/>
          </p:cNvCxnSpPr>
          <p:nvPr/>
        </p:nvCxnSpPr>
        <p:spPr>
          <a:xfrm rot="16200000" flipV="1">
            <a:off x="6838950" y="552450"/>
            <a:ext cx="228600" cy="2933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5" idx="2"/>
            <a:endCxn id="41" idx="3"/>
          </p:cNvCxnSpPr>
          <p:nvPr/>
        </p:nvCxnSpPr>
        <p:spPr>
          <a:xfrm rot="10800000" flipV="1">
            <a:off x="5791200" y="2362200"/>
            <a:ext cx="2209800" cy="114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5" idx="3"/>
            <a:endCxn id="43" idx="0"/>
          </p:cNvCxnSpPr>
          <p:nvPr/>
        </p:nvCxnSpPr>
        <p:spPr>
          <a:xfrm rot="5400000">
            <a:off x="5342849" y="495696"/>
            <a:ext cx="752755" cy="48090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2" idx="3"/>
            <a:endCxn id="42" idx="3"/>
          </p:cNvCxnSpPr>
          <p:nvPr/>
        </p:nvCxnSpPr>
        <p:spPr>
          <a:xfrm rot="5400000">
            <a:off x="6085799" y="2686446"/>
            <a:ext cx="447955" cy="17991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7086600" y="3733800"/>
            <a:ext cx="17526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DVDType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7620000" y="4648200"/>
            <a:ext cx="838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DEF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0" name="Straight Arrow Connector 59"/>
          <p:cNvCxnSpPr>
            <a:stCxn id="44" idx="6"/>
            <a:endCxn id="57" idx="2"/>
          </p:cNvCxnSpPr>
          <p:nvPr/>
        </p:nvCxnSpPr>
        <p:spPr>
          <a:xfrm flipV="1">
            <a:off x="5410200" y="3924300"/>
            <a:ext cx="1676400" cy="419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4" idx="5"/>
            <a:endCxn id="58" idx="1"/>
          </p:cNvCxnSpPr>
          <p:nvPr/>
        </p:nvCxnSpPr>
        <p:spPr>
          <a:xfrm rot="16200000" flipH="1">
            <a:off x="6286897" y="3505596"/>
            <a:ext cx="333655" cy="23325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4648200" y="4876800"/>
            <a:ext cx="8382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1985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648200" y="5257800"/>
            <a:ext cx="9144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GHI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3" name="Straight Arrow Connector 72"/>
          <p:cNvCxnSpPr>
            <a:stCxn id="67" idx="3"/>
            <a:endCxn id="26" idx="5"/>
          </p:cNvCxnSpPr>
          <p:nvPr/>
        </p:nvCxnSpPr>
        <p:spPr>
          <a:xfrm rot="5400000" flipH="1">
            <a:off x="5795822" y="3907397"/>
            <a:ext cx="130081" cy="43956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5" idx="0"/>
          </p:cNvCxnSpPr>
          <p:nvPr/>
        </p:nvCxnSpPr>
        <p:spPr>
          <a:xfrm rot="5400000" flipH="1" flipV="1">
            <a:off x="1371600" y="990600"/>
            <a:ext cx="457200" cy="1981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rot="16200000" flipH="1">
            <a:off x="1481278" y="1947722"/>
            <a:ext cx="524155" cy="16579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endCxn id="43" idx="2"/>
          </p:cNvCxnSpPr>
          <p:nvPr/>
        </p:nvCxnSpPr>
        <p:spPr>
          <a:xfrm>
            <a:off x="457200" y="2667000"/>
            <a:ext cx="1981200" cy="800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52" idx="1"/>
            <a:endCxn id="43" idx="6"/>
          </p:cNvCxnSpPr>
          <p:nvPr/>
        </p:nvCxnSpPr>
        <p:spPr>
          <a:xfrm rot="16200000" flipH="1" flipV="1">
            <a:off x="5486003" y="1743751"/>
            <a:ext cx="428345" cy="30183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67" idx="0"/>
            <a:endCxn id="65" idx="3"/>
          </p:cNvCxnSpPr>
          <p:nvPr/>
        </p:nvCxnSpPr>
        <p:spPr>
          <a:xfrm rot="16200000" flipV="1">
            <a:off x="6591300" y="3924300"/>
            <a:ext cx="685800" cy="2895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67" idx="2"/>
          </p:cNvCxnSpPr>
          <p:nvPr/>
        </p:nvCxnSpPr>
        <p:spPr>
          <a:xfrm rot="10800000">
            <a:off x="5562600" y="5562600"/>
            <a:ext cx="2362200" cy="419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1371600" y="2133600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author</a:t>
            </a:r>
            <a:endParaRPr lang="en-US" dirty="0"/>
          </a:p>
        </p:txBody>
      </p:sp>
      <p:sp>
        <p:nvSpPr>
          <p:cNvPr id="104" name="TextBox 103"/>
          <p:cNvSpPr txBox="1"/>
          <p:nvPr/>
        </p:nvSpPr>
        <p:spPr>
          <a:xfrm rot="20843705">
            <a:off x="1175780" y="1663824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05" name="TextBox 104"/>
          <p:cNvSpPr txBox="1"/>
          <p:nvPr/>
        </p:nvSpPr>
        <p:spPr>
          <a:xfrm rot="943300">
            <a:off x="1371600" y="2514600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copyright</a:t>
            </a:r>
            <a:endParaRPr lang="en-US" dirty="0"/>
          </a:p>
        </p:txBody>
      </p:sp>
      <p:sp>
        <p:nvSpPr>
          <p:cNvPr id="106" name="TextBox 105"/>
          <p:cNvSpPr txBox="1"/>
          <p:nvPr/>
        </p:nvSpPr>
        <p:spPr>
          <a:xfrm rot="1083327">
            <a:off x="1295400" y="28194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type</a:t>
            </a:r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 rot="279422">
            <a:off x="6643363" y="1701118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08" name="TextBox 107"/>
          <p:cNvSpPr txBox="1"/>
          <p:nvPr/>
        </p:nvSpPr>
        <p:spPr>
          <a:xfrm rot="21436541">
            <a:off x="6256523" y="2160904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language</a:t>
            </a:r>
            <a:endParaRPr lang="en-US" dirty="0"/>
          </a:p>
        </p:txBody>
      </p:sp>
      <p:sp>
        <p:nvSpPr>
          <p:cNvPr id="109" name="TextBox 108"/>
          <p:cNvSpPr txBox="1"/>
          <p:nvPr/>
        </p:nvSpPr>
        <p:spPr>
          <a:xfrm rot="20993719">
            <a:off x="4904187" y="272083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type</a:t>
            </a:r>
            <a:endParaRPr lang="en-US" dirty="0"/>
          </a:p>
        </p:txBody>
      </p:sp>
      <p:sp>
        <p:nvSpPr>
          <p:cNvPr id="110" name="TextBox 109"/>
          <p:cNvSpPr txBox="1"/>
          <p:nvPr/>
        </p:nvSpPr>
        <p:spPr>
          <a:xfrm rot="21264918">
            <a:off x="5426637" y="292617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type</a:t>
            </a:r>
            <a:endParaRPr lang="en-US" dirty="0"/>
          </a:p>
        </p:txBody>
      </p:sp>
      <p:sp>
        <p:nvSpPr>
          <p:cNvPr id="111" name="TextBox 110"/>
          <p:cNvSpPr txBox="1"/>
          <p:nvPr/>
        </p:nvSpPr>
        <p:spPr>
          <a:xfrm rot="20992077">
            <a:off x="5662021" y="3302027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copyright</a:t>
            </a:r>
            <a:endParaRPr lang="en-US" dirty="0"/>
          </a:p>
        </p:txBody>
      </p:sp>
      <p:sp>
        <p:nvSpPr>
          <p:cNvPr id="112" name="TextBox 111"/>
          <p:cNvSpPr txBox="1"/>
          <p:nvPr/>
        </p:nvSpPr>
        <p:spPr>
          <a:xfrm rot="20858346">
            <a:off x="5943600" y="38100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type</a:t>
            </a:r>
            <a:endParaRPr lang="en-US" dirty="0"/>
          </a:p>
        </p:txBody>
      </p:sp>
      <p:sp>
        <p:nvSpPr>
          <p:cNvPr id="113" name="TextBox 112"/>
          <p:cNvSpPr txBox="1"/>
          <p:nvPr/>
        </p:nvSpPr>
        <p:spPr>
          <a:xfrm rot="537342">
            <a:off x="6425745" y="4389710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14" name="TextBox 113"/>
          <p:cNvSpPr txBox="1"/>
          <p:nvPr/>
        </p:nvSpPr>
        <p:spPr>
          <a:xfrm rot="883035">
            <a:off x="6428224" y="5097865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copyright</a:t>
            </a:r>
            <a:endParaRPr lang="en-US" dirty="0"/>
          </a:p>
        </p:txBody>
      </p:sp>
      <p:sp>
        <p:nvSpPr>
          <p:cNvPr id="115" name="TextBox 114"/>
          <p:cNvSpPr txBox="1"/>
          <p:nvPr/>
        </p:nvSpPr>
        <p:spPr>
          <a:xfrm rot="444008">
            <a:off x="6324600" y="5486400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16" name="TextBox 115"/>
          <p:cNvSpPr txBox="1"/>
          <p:nvPr/>
        </p:nvSpPr>
        <p:spPr>
          <a:xfrm>
            <a:off x="5410200" y="57912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type</a:t>
            </a:r>
            <a:endParaRPr lang="en-US" dirty="0"/>
          </a:p>
        </p:txBody>
      </p:sp>
      <p:sp>
        <p:nvSpPr>
          <p:cNvPr id="117" name="TextBox 116"/>
          <p:cNvSpPr txBox="1"/>
          <p:nvPr/>
        </p:nvSpPr>
        <p:spPr>
          <a:xfrm rot="20524024">
            <a:off x="1260904" y="3973278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18" name="TextBox 117"/>
          <p:cNvSpPr txBox="1"/>
          <p:nvPr/>
        </p:nvSpPr>
        <p:spPr>
          <a:xfrm rot="21146065">
            <a:off x="1392542" y="4240384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artist</a:t>
            </a:r>
            <a:endParaRPr lang="en-US" dirty="0"/>
          </a:p>
        </p:txBody>
      </p:sp>
      <p:sp>
        <p:nvSpPr>
          <p:cNvPr id="119" name="TextBox 118"/>
          <p:cNvSpPr txBox="1"/>
          <p:nvPr/>
        </p:nvSpPr>
        <p:spPr>
          <a:xfrm rot="265513">
            <a:off x="1219200" y="4572000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copyright</a:t>
            </a:r>
            <a:endParaRPr lang="en-US" dirty="0"/>
          </a:p>
        </p:txBody>
      </p:sp>
      <p:sp>
        <p:nvSpPr>
          <p:cNvPr id="120" name="TextBox 119"/>
          <p:cNvSpPr txBox="1"/>
          <p:nvPr/>
        </p:nvSpPr>
        <p:spPr>
          <a:xfrm rot="627050">
            <a:off x="1319295" y="4902533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language</a:t>
            </a:r>
            <a:endParaRPr lang="en-US" dirty="0"/>
          </a:p>
        </p:txBody>
      </p:sp>
      <p:sp>
        <p:nvSpPr>
          <p:cNvPr id="121" name="TextBox 120"/>
          <p:cNvSpPr txBox="1"/>
          <p:nvPr/>
        </p:nvSpPr>
        <p:spPr>
          <a:xfrm rot="1300312">
            <a:off x="1295400" y="52578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type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52400" y="2209800"/>
            <a:ext cx="9144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ID1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152400" y="4572000"/>
            <a:ext cx="9144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ID2</a:t>
            </a:r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4572000" y="4114800"/>
            <a:ext cx="838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ID4</a:t>
            </a:r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8001000" y="2133600"/>
            <a:ext cx="838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ID3</a:t>
            </a:r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7086600" y="2971800"/>
            <a:ext cx="838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ID6</a:t>
            </a:r>
            <a:endParaRPr lang="en-US" dirty="0"/>
          </a:p>
        </p:txBody>
      </p:sp>
      <p:sp>
        <p:nvSpPr>
          <p:cNvPr id="67" name="Oval 66"/>
          <p:cNvSpPr/>
          <p:nvPr/>
        </p:nvSpPr>
        <p:spPr>
          <a:xfrm>
            <a:off x="7924800" y="5715000"/>
            <a:ext cx="9144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ID5</a:t>
            </a:r>
            <a:endParaRPr lang="en-US" dirty="0"/>
          </a:p>
        </p:txBody>
      </p:sp>
      <p:sp>
        <p:nvSpPr>
          <p:cNvPr id="63" name="Title 1"/>
          <p:cNvSpPr txBox="1">
            <a:spLocks/>
          </p:cNvSpPr>
          <p:nvPr/>
        </p:nvSpPr>
        <p:spPr>
          <a:xfrm>
            <a:off x="179512" y="116632"/>
            <a:ext cx="8784976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j-ea"/>
                <a:cs typeface="Calibri" pitchFamily="34" charset="0"/>
              </a:defRPr>
            </a:lvl1pPr>
          </a:lstStyle>
          <a:p>
            <a:r>
              <a:rPr lang="en-US" altLang="ko-KR" dirty="0"/>
              <a:t>Example </a:t>
            </a:r>
            <a:r>
              <a:rPr lang="en-US" altLang="ko-KR" dirty="0" smtClean="0"/>
              <a:t>RDF </a:t>
            </a:r>
            <a:r>
              <a:rPr lang="en-US" altLang="ko-KR" dirty="0"/>
              <a:t>Graph</a:t>
            </a:r>
            <a:endParaRPr lang="he-IL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18566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Taxonomy of RDF Data Management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Ultrawrap</a:t>
            </a:r>
            <a:r>
              <a:rPr lang="en-US" altLang="ko-KR" dirty="0" smtClean="0"/>
              <a:t> is a “wrapper” system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36818" y="1720273"/>
            <a:ext cx="19384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RDF</a:t>
            </a:r>
          </a:p>
          <a:p>
            <a:pPr algn="ctr"/>
            <a:r>
              <a:rPr lang="en-US" dirty="0" smtClean="0"/>
              <a:t>Data Management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31449" y="3082838"/>
            <a:ext cx="27300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Relational Database to RDF</a:t>
            </a:r>
          </a:p>
          <a:p>
            <a:pPr algn="ctr"/>
            <a:r>
              <a:rPr lang="en-US" dirty="0" smtClean="0"/>
              <a:t>(RDB2RDF)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552895" y="4449267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Triplestores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5740" y="4310767"/>
            <a:ext cx="10189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Wrapper </a:t>
            </a:r>
          </a:p>
          <a:p>
            <a:pPr algn="ctr"/>
            <a:r>
              <a:rPr lang="en-US" dirty="0" smtClean="0"/>
              <a:t>Systems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88006" y="4310767"/>
            <a:ext cx="2404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Extract-Transform-Load</a:t>
            </a:r>
          </a:p>
          <a:p>
            <a:pPr algn="ctr"/>
            <a:r>
              <a:rPr lang="en-US" dirty="0" smtClean="0"/>
              <a:t>(ETL)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414355" y="5645512"/>
            <a:ext cx="16221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RDBMS-backed</a:t>
            </a:r>
          </a:p>
          <a:p>
            <a:pPr algn="ctr"/>
            <a:r>
              <a:rPr lang="en-US" dirty="0" smtClean="0"/>
              <a:t>Triplestores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029013" y="5645512"/>
            <a:ext cx="13003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Native</a:t>
            </a:r>
          </a:p>
          <a:p>
            <a:pPr algn="ctr"/>
            <a:r>
              <a:rPr lang="en-US" dirty="0" smtClean="0"/>
              <a:t>Triplestores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036539" y="5645512"/>
            <a:ext cx="13003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NoSQL</a:t>
            </a:r>
            <a:endParaRPr lang="en-US" dirty="0" smtClean="0"/>
          </a:p>
          <a:p>
            <a:pPr algn="ctr"/>
            <a:r>
              <a:rPr lang="en-US" dirty="0" smtClean="0"/>
              <a:t>Triplestores</a:t>
            </a:r>
            <a:endParaRPr lang="en-US" dirty="0"/>
          </a:p>
        </p:txBody>
      </p:sp>
      <p:cxnSp>
        <p:nvCxnSpPr>
          <p:cNvPr id="12" name="Straight Arrow Connector 12"/>
          <p:cNvCxnSpPr>
            <a:stCxn id="4" idx="2"/>
            <a:endCxn id="5" idx="0"/>
          </p:cNvCxnSpPr>
          <p:nvPr/>
        </p:nvCxnSpPr>
        <p:spPr>
          <a:xfrm flipH="1">
            <a:off x="2496460" y="2366604"/>
            <a:ext cx="2109584" cy="716234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3"/>
          <p:cNvCxnSpPr>
            <a:stCxn id="4" idx="2"/>
            <a:endCxn id="6" idx="0"/>
          </p:cNvCxnSpPr>
          <p:nvPr/>
        </p:nvCxnSpPr>
        <p:spPr>
          <a:xfrm>
            <a:off x="4606044" y="2366604"/>
            <a:ext cx="1597029" cy="2082663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6"/>
          <p:cNvCxnSpPr>
            <a:stCxn id="5" idx="2"/>
            <a:endCxn id="7" idx="0"/>
          </p:cNvCxnSpPr>
          <p:nvPr/>
        </p:nvCxnSpPr>
        <p:spPr>
          <a:xfrm flipH="1">
            <a:off x="1105217" y="3729169"/>
            <a:ext cx="1391243" cy="581598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9"/>
          <p:cNvCxnSpPr>
            <a:stCxn id="5" idx="2"/>
            <a:endCxn id="8" idx="0"/>
          </p:cNvCxnSpPr>
          <p:nvPr/>
        </p:nvCxnSpPr>
        <p:spPr>
          <a:xfrm>
            <a:off x="2496460" y="3729169"/>
            <a:ext cx="893915" cy="581598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26"/>
          <p:cNvCxnSpPr>
            <a:stCxn id="6" idx="2"/>
            <a:endCxn id="10" idx="0"/>
          </p:cNvCxnSpPr>
          <p:nvPr/>
        </p:nvCxnSpPr>
        <p:spPr>
          <a:xfrm flipH="1">
            <a:off x="4679191" y="4818599"/>
            <a:ext cx="1523882" cy="826913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29"/>
          <p:cNvCxnSpPr>
            <a:stCxn id="6" idx="2"/>
            <a:endCxn id="9" idx="0"/>
          </p:cNvCxnSpPr>
          <p:nvPr/>
        </p:nvCxnSpPr>
        <p:spPr>
          <a:xfrm>
            <a:off x="6203073" y="4818599"/>
            <a:ext cx="22374" cy="826913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30"/>
          <p:cNvCxnSpPr>
            <a:stCxn id="6" idx="2"/>
            <a:endCxn id="11" idx="0"/>
          </p:cNvCxnSpPr>
          <p:nvPr/>
        </p:nvCxnSpPr>
        <p:spPr>
          <a:xfrm>
            <a:off x="6203073" y="4818599"/>
            <a:ext cx="1483644" cy="826913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44"/>
          <p:cNvCxnSpPr>
            <a:stCxn id="8" idx="3"/>
            <a:endCxn id="6" idx="1"/>
          </p:cNvCxnSpPr>
          <p:nvPr/>
        </p:nvCxnSpPr>
        <p:spPr>
          <a:xfrm>
            <a:off x="4592743" y="4633933"/>
            <a:ext cx="960152" cy="0"/>
          </a:xfrm>
          <a:prstGeom prst="straightConnector1">
            <a:avLst/>
          </a:prstGeom>
          <a:ln w="38100" cmpd="sng">
            <a:solidFill>
              <a:srgbClr val="000000"/>
            </a:solidFill>
            <a:prstDash val="sysDash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79512" y="6468828"/>
            <a:ext cx="813690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err="1"/>
              <a:t>Sequeda</a:t>
            </a:r>
            <a:r>
              <a:rPr lang="en-US" altLang="ko-KR" sz="700" dirty="0"/>
              <a:t>, Juan F., and Daniel P. </a:t>
            </a:r>
            <a:r>
              <a:rPr lang="en-US" altLang="ko-KR" sz="700" dirty="0" err="1"/>
              <a:t>Miranker</a:t>
            </a:r>
            <a:r>
              <a:rPr lang="en-US" altLang="ko-KR" sz="700" dirty="0"/>
              <a:t>. "</a:t>
            </a:r>
            <a:r>
              <a:rPr lang="en-US" altLang="ko-KR" sz="700" dirty="0" err="1"/>
              <a:t>Ultrawrap</a:t>
            </a:r>
            <a:r>
              <a:rPr lang="en-US" altLang="ko-KR" sz="700" dirty="0"/>
              <a:t>: </a:t>
            </a:r>
            <a:r>
              <a:rPr lang="en-US" altLang="ko-KR" sz="700" dirty="0" err="1"/>
              <a:t>Sparql</a:t>
            </a:r>
            <a:r>
              <a:rPr lang="en-US" altLang="ko-KR" sz="700" dirty="0"/>
              <a:t> execution on relational data." </a:t>
            </a:r>
            <a:r>
              <a:rPr lang="en-US" altLang="ko-KR" sz="700" i="1" dirty="0"/>
              <a:t>Web Semantics: Science, Services and Agents on the World Wide Web</a:t>
            </a:r>
            <a:r>
              <a:rPr lang="en-US" altLang="ko-KR" sz="700" dirty="0"/>
              <a:t> 22 (2013): 19-39.</a:t>
            </a:r>
            <a:endParaRPr lang="ko-KR" altLang="en-US" sz="700" dirty="0"/>
          </a:p>
        </p:txBody>
      </p:sp>
      <p:sp>
        <p:nvSpPr>
          <p:cNvPr id="21" name="타원 20"/>
          <p:cNvSpPr/>
          <p:nvPr/>
        </p:nvSpPr>
        <p:spPr>
          <a:xfrm>
            <a:off x="299449" y="3994261"/>
            <a:ext cx="1611535" cy="127934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69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RDB2RDF: Two Ways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Wrapper Systems</a:t>
            </a:r>
          </a:p>
          <a:p>
            <a:pPr lvl="1"/>
            <a:r>
              <a:rPr lang="en-US" altLang="ko-KR" dirty="0" smtClean="0"/>
              <a:t>Presents a logical(“virtual”) RDF representation of relational data</a:t>
            </a:r>
          </a:p>
          <a:p>
            <a:pPr lvl="1"/>
            <a:r>
              <a:rPr lang="en-US" altLang="ko-KR" dirty="0" smtClean="0"/>
              <a:t>Real-time consistency between the relational and RDF data</a:t>
            </a:r>
          </a:p>
          <a:p>
            <a:pPr lvl="1"/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Extract-Transform-Load</a:t>
            </a:r>
          </a:p>
          <a:p>
            <a:pPr lvl="1"/>
            <a:r>
              <a:rPr lang="en-US" altLang="ko-KR" dirty="0" smtClean="0"/>
              <a:t>Relational data is extracted from RDB, translated to RDF, and loaded into a </a:t>
            </a:r>
            <a:r>
              <a:rPr lang="en-US" altLang="ko-KR" dirty="0" err="1" smtClean="0"/>
              <a:t>triplestore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 batch processing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6468828"/>
            <a:ext cx="813690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err="1"/>
              <a:t>Sequeda</a:t>
            </a:r>
            <a:r>
              <a:rPr lang="en-US" altLang="ko-KR" sz="700" dirty="0"/>
              <a:t>, Juan F., and Daniel P. </a:t>
            </a:r>
            <a:r>
              <a:rPr lang="en-US" altLang="ko-KR" sz="700" dirty="0" err="1"/>
              <a:t>Miranker</a:t>
            </a:r>
            <a:r>
              <a:rPr lang="en-US" altLang="ko-KR" sz="700" dirty="0"/>
              <a:t>. "</a:t>
            </a:r>
            <a:r>
              <a:rPr lang="en-US" altLang="ko-KR" sz="700" dirty="0" err="1"/>
              <a:t>Ultrawrap</a:t>
            </a:r>
            <a:r>
              <a:rPr lang="en-US" altLang="ko-KR" sz="700" dirty="0"/>
              <a:t>: </a:t>
            </a:r>
            <a:r>
              <a:rPr lang="en-US" altLang="ko-KR" sz="700" dirty="0" err="1"/>
              <a:t>Sparql</a:t>
            </a:r>
            <a:r>
              <a:rPr lang="en-US" altLang="ko-KR" sz="700" dirty="0"/>
              <a:t> execution on relational data." </a:t>
            </a:r>
            <a:r>
              <a:rPr lang="en-US" altLang="ko-KR" sz="700" i="1" dirty="0"/>
              <a:t>Web Semantics: Science, Services and Agents on the World Wide Web</a:t>
            </a:r>
            <a:r>
              <a:rPr lang="en-US" altLang="ko-KR" sz="700" dirty="0"/>
              <a:t> 22 (2013): 19-39.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465544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Ultrawrap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Overvew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RDB2RDF Mapping</a:t>
            </a:r>
          </a:p>
          <a:p>
            <a:pPr lvl="1"/>
            <a:r>
              <a:rPr lang="en-US" altLang="ko-KR" dirty="0" smtClean="0"/>
              <a:t>Creates virtual RDF representation of relational data</a:t>
            </a:r>
          </a:p>
          <a:p>
            <a:pPr lvl="1"/>
            <a:r>
              <a:rPr lang="en-US" altLang="ko-KR" dirty="0" smtClean="0"/>
              <a:t>SPARQL query is translated to SQL to query physical RDB</a:t>
            </a:r>
            <a:endParaRPr lang="ko-KR" altLang="en-US" dirty="0"/>
          </a:p>
        </p:txBody>
      </p:sp>
      <p:sp>
        <p:nvSpPr>
          <p:cNvPr id="4" name="Rectangle 20"/>
          <p:cNvSpPr/>
          <p:nvPr/>
        </p:nvSpPr>
        <p:spPr>
          <a:xfrm>
            <a:off x="6113463" y="2673055"/>
            <a:ext cx="1079501" cy="4873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latin typeface="Calibri"/>
                <a:cs typeface="Calibri"/>
              </a:rPr>
              <a:t>SPARQL</a:t>
            </a:r>
          </a:p>
        </p:txBody>
      </p:sp>
      <p:cxnSp>
        <p:nvCxnSpPr>
          <p:cNvPr id="5" name="Straight Arrow Connector 22"/>
          <p:cNvCxnSpPr>
            <a:stCxn id="6" idx="3"/>
            <a:endCxn id="4" idx="2"/>
          </p:cNvCxnSpPr>
          <p:nvPr/>
        </p:nvCxnSpPr>
        <p:spPr>
          <a:xfrm flipV="1">
            <a:off x="6653214" y="3160418"/>
            <a:ext cx="0" cy="729856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loud 23"/>
          <p:cNvSpPr/>
          <p:nvPr/>
        </p:nvSpPr>
        <p:spPr>
          <a:xfrm>
            <a:off x="5430839" y="3785892"/>
            <a:ext cx="2444750" cy="1825625"/>
          </a:xfrm>
          <a:prstGeom prst="cloud">
            <a:avLst/>
          </a:prstGeom>
          <a:solidFill>
            <a:srgbClr val="D9D9D9"/>
          </a:solidFill>
          <a:ln w="57150" cmpd="sng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latin typeface="Calibri"/>
              <a:cs typeface="Calibri"/>
            </a:endParaRPr>
          </a:p>
        </p:txBody>
      </p:sp>
      <p:sp>
        <p:nvSpPr>
          <p:cNvPr id="7" name="Oval 24"/>
          <p:cNvSpPr/>
          <p:nvPr/>
        </p:nvSpPr>
        <p:spPr>
          <a:xfrm>
            <a:off x="5951539" y="4476455"/>
            <a:ext cx="190500" cy="1905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Calibri"/>
              <a:cs typeface="Calibri"/>
            </a:endParaRPr>
          </a:p>
        </p:txBody>
      </p:sp>
      <p:sp>
        <p:nvSpPr>
          <p:cNvPr id="8" name="Oval 25"/>
          <p:cNvSpPr/>
          <p:nvPr/>
        </p:nvSpPr>
        <p:spPr>
          <a:xfrm>
            <a:off x="6294439" y="4819355"/>
            <a:ext cx="190500" cy="19050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Calibri"/>
              <a:cs typeface="Calibri"/>
            </a:endParaRPr>
          </a:p>
        </p:txBody>
      </p:sp>
      <p:sp>
        <p:nvSpPr>
          <p:cNvPr id="9" name="Oval 26"/>
          <p:cNvSpPr/>
          <p:nvPr/>
        </p:nvSpPr>
        <p:spPr>
          <a:xfrm>
            <a:off x="5951539" y="5062242"/>
            <a:ext cx="190500" cy="1905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Calibri"/>
              <a:cs typeface="Calibri"/>
            </a:endParaRPr>
          </a:p>
        </p:txBody>
      </p:sp>
      <p:sp>
        <p:nvSpPr>
          <p:cNvPr id="10" name="Oval 27"/>
          <p:cNvSpPr/>
          <p:nvPr/>
        </p:nvSpPr>
        <p:spPr>
          <a:xfrm>
            <a:off x="6656389" y="5157492"/>
            <a:ext cx="190500" cy="190500"/>
          </a:xfrm>
          <a:prstGeom prst="ellipse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Calibri"/>
              <a:cs typeface="Calibri"/>
            </a:endParaRPr>
          </a:p>
        </p:txBody>
      </p:sp>
      <p:sp>
        <p:nvSpPr>
          <p:cNvPr id="11" name="Oval 28"/>
          <p:cNvSpPr/>
          <p:nvPr/>
        </p:nvSpPr>
        <p:spPr>
          <a:xfrm>
            <a:off x="6656389" y="4381205"/>
            <a:ext cx="190500" cy="190500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Calibri"/>
              <a:cs typeface="Calibri"/>
            </a:endParaRPr>
          </a:p>
        </p:txBody>
      </p:sp>
      <p:sp>
        <p:nvSpPr>
          <p:cNvPr id="12" name="Oval 29"/>
          <p:cNvSpPr/>
          <p:nvPr/>
        </p:nvSpPr>
        <p:spPr>
          <a:xfrm>
            <a:off x="6294439" y="4190705"/>
            <a:ext cx="190500" cy="190500"/>
          </a:xfrm>
          <a:prstGeom prst="ellipse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Calibri"/>
              <a:cs typeface="Calibri"/>
            </a:endParaRPr>
          </a:p>
        </p:txBody>
      </p:sp>
      <p:cxnSp>
        <p:nvCxnSpPr>
          <p:cNvPr id="13" name="Straight Arrow Connector 30"/>
          <p:cNvCxnSpPr>
            <a:stCxn id="7" idx="7"/>
            <a:endCxn id="12" idx="3"/>
          </p:cNvCxnSpPr>
          <p:nvPr/>
        </p:nvCxnSpPr>
        <p:spPr>
          <a:xfrm rot="5400000" flipH="1" flipV="1">
            <a:off x="6141246" y="4324848"/>
            <a:ext cx="152400" cy="2079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31"/>
          <p:cNvCxnSpPr>
            <a:stCxn id="7" idx="5"/>
            <a:endCxn id="8" idx="1"/>
          </p:cNvCxnSpPr>
          <p:nvPr/>
        </p:nvCxnSpPr>
        <p:spPr>
          <a:xfrm rot="16200000" flipH="1">
            <a:off x="6112671" y="4639173"/>
            <a:ext cx="209550" cy="2079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32"/>
          <p:cNvCxnSpPr>
            <a:stCxn id="12" idx="5"/>
            <a:endCxn id="11" idx="1"/>
          </p:cNvCxnSpPr>
          <p:nvPr/>
        </p:nvCxnSpPr>
        <p:spPr>
          <a:xfrm rot="16200000" flipH="1">
            <a:off x="6541296" y="4267698"/>
            <a:ext cx="57150" cy="2270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33"/>
          <p:cNvCxnSpPr>
            <a:stCxn id="8" idx="7"/>
            <a:endCxn id="11" idx="3"/>
          </p:cNvCxnSpPr>
          <p:nvPr/>
        </p:nvCxnSpPr>
        <p:spPr>
          <a:xfrm rot="5400000" flipH="1" flipV="1">
            <a:off x="6417471" y="4582023"/>
            <a:ext cx="304800" cy="2270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34"/>
          <p:cNvCxnSpPr>
            <a:stCxn id="8" idx="3"/>
            <a:endCxn id="9" idx="7"/>
          </p:cNvCxnSpPr>
          <p:nvPr/>
        </p:nvCxnSpPr>
        <p:spPr>
          <a:xfrm rot="5400000">
            <a:off x="6162677" y="4932067"/>
            <a:ext cx="109537" cy="2079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35"/>
          <p:cNvCxnSpPr>
            <a:stCxn id="8" idx="5"/>
            <a:endCxn id="10" idx="1"/>
          </p:cNvCxnSpPr>
          <p:nvPr/>
        </p:nvCxnSpPr>
        <p:spPr>
          <a:xfrm rot="16200000" flipH="1">
            <a:off x="6467477" y="4970167"/>
            <a:ext cx="204787" cy="2270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36"/>
          <p:cNvCxnSpPr>
            <a:stCxn id="11" idx="5"/>
            <a:endCxn id="10" idx="0"/>
          </p:cNvCxnSpPr>
          <p:nvPr/>
        </p:nvCxnSpPr>
        <p:spPr>
          <a:xfrm rot="5400000">
            <a:off x="6477796" y="4816973"/>
            <a:ext cx="614362" cy="666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37"/>
          <p:cNvSpPr txBox="1">
            <a:spLocks noChangeArrowheads="1"/>
          </p:cNvSpPr>
          <p:nvPr/>
        </p:nvSpPr>
        <p:spPr bwMode="auto">
          <a:xfrm>
            <a:off x="6846889" y="4043068"/>
            <a:ext cx="904875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400" b="1" dirty="0">
                <a:latin typeface="Calibri"/>
                <a:cs typeface="Calibri"/>
              </a:rPr>
              <a:t>RDF</a:t>
            </a:r>
          </a:p>
        </p:txBody>
      </p:sp>
      <p:sp>
        <p:nvSpPr>
          <p:cNvPr id="21" name="Rectangle 37"/>
          <p:cNvSpPr/>
          <p:nvPr/>
        </p:nvSpPr>
        <p:spPr>
          <a:xfrm>
            <a:off x="3213000" y="2559475"/>
            <a:ext cx="73025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latin typeface="Calibri"/>
                <a:cs typeface="Calibri"/>
              </a:rPr>
              <a:t>SQL</a:t>
            </a:r>
          </a:p>
        </p:txBody>
      </p:sp>
      <p:sp>
        <p:nvSpPr>
          <p:cNvPr id="22" name="Rectangle 38"/>
          <p:cNvSpPr/>
          <p:nvPr/>
        </p:nvSpPr>
        <p:spPr>
          <a:xfrm>
            <a:off x="2217536" y="4097836"/>
            <a:ext cx="1076528" cy="5667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latin typeface="Calibri"/>
                <a:cs typeface="Calibri"/>
              </a:rPr>
              <a:t>SQL</a:t>
            </a:r>
          </a:p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latin typeface="Calibri"/>
                <a:cs typeface="Calibri"/>
              </a:rPr>
              <a:t>Results</a:t>
            </a:r>
          </a:p>
        </p:txBody>
      </p:sp>
      <p:sp>
        <p:nvSpPr>
          <p:cNvPr id="23" name="Rectangle 39"/>
          <p:cNvSpPr/>
          <p:nvPr/>
        </p:nvSpPr>
        <p:spPr>
          <a:xfrm>
            <a:off x="5436930" y="5792489"/>
            <a:ext cx="1441450" cy="8048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 smtClean="0">
                <a:solidFill>
                  <a:schemeClr val="tx1"/>
                </a:solidFill>
                <a:latin typeface="Calibri"/>
                <a:cs typeface="Calibri"/>
              </a:rPr>
              <a:t>SPARQL/RDF</a:t>
            </a:r>
            <a:endParaRPr lang="en-US" b="1" dirty="0">
              <a:solidFill>
                <a:schemeClr val="tx1"/>
              </a:solidFill>
              <a:latin typeface="Calibri"/>
              <a:cs typeface="Calibri"/>
            </a:endParaRPr>
          </a:p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latin typeface="Calibri"/>
                <a:cs typeface="Calibri"/>
              </a:rPr>
              <a:t>Results</a:t>
            </a:r>
          </a:p>
        </p:txBody>
      </p:sp>
      <p:cxnSp>
        <p:nvCxnSpPr>
          <p:cNvPr id="24" name="Curved Connector 41"/>
          <p:cNvCxnSpPr>
            <a:cxnSpLocks noChangeShapeType="1"/>
            <a:stCxn id="4" idx="1"/>
            <a:endCxn id="21" idx="3"/>
          </p:cNvCxnSpPr>
          <p:nvPr/>
        </p:nvCxnSpPr>
        <p:spPr bwMode="auto">
          <a:xfrm rot="10800000">
            <a:off x="3943251" y="2788075"/>
            <a:ext cx="2170213" cy="128662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Curved Connector 45"/>
          <p:cNvCxnSpPr>
            <a:cxnSpLocks noChangeShapeType="1"/>
            <a:stCxn id="22" idx="3"/>
            <a:endCxn id="23" idx="1"/>
          </p:cNvCxnSpPr>
          <p:nvPr/>
        </p:nvCxnSpPr>
        <p:spPr bwMode="auto">
          <a:xfrm>
            <a:off x="3294064" y="4381205"/>
            <a:ext cx="2142866" cy="1813716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Left Arrow 48"/>
          <p:cNvSpPr>
            <a:spLocks noChangeArrowheads="1"/>
          </p:cNvSpPr>
          <p:nvPr/>
        </p:nvSpPr>
        <p:spPr bwMode="auto">
          <a:xfrm>
            <a:off x="2755800" y="2559475"/>
            <a:ext cx="381000" cy="2286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27" name="Right Arrow 49"/>
          <p:cNvSpPr>
            <a:spLocks noChangeArrowheads="1"/>
          </p:cNvSpPr>
          <p:nvPr/>
        </p:nvSpPr>
        <p:spPr bwMode="auto">
          <a:xfrm rot="3811536">
            <a:off x="2227264" y="3564436"/>
            <a:ext cx="4572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28" name="Can 41"/>
          <p:cNvSpPr/>
          <p:nvPr/>
        </p:nvSpPr>
        <p:spPr>
          <a:xfrm>
            <a:off x="1078962" y="2410836"/>
            <a:ext cx="1603813" cy="1011803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Relational</a:t>
            </a:r>
          </a:p>
          <a:p>
            <a:pPr algn="ctr"/>
            <a:r>
              <a:rPr lang="en-US" b="1" dirty="0" smtClean="0">
                <a:solidFill>
                  <a:srgbClr val="000000"/>
                </a:solidFill>
              </a:rPr>
              <a:t>Database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29" name="Right Arrow 42"/>
          <p:cNvSpPr/>
          <p:nvPr/>
        </p:nvSpPr>
        <p:spPr>
          <a:xfrm rot="1101889">
            <a:off x="2821054" y="3442162"/>
            <a:ext cx="2803583" cy="6350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43"/>
          <p:cNvSpPr/>
          <p:nvPr/>
        </p:nvSpPr>
        <p:spPr>
          <a:xfrm>
            <a:off x="3630411" y="3338217"/>
            <a:ext cx="1228725" cy="895350"/>
          </a:xfrm>
          <a:prstGeom prst="rect">
            <a:avLst/>
          </a:prstGeom>
          <a:solidFill>
            <a:schemeClr val="accent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RDB2RDF</a:t>
            </a:r>
          </a:p>
          <a:p>
            <a:pPr algn="ctr"/>
            <a:r>
              <a:rPr lang="en-US" b="1" dirty="0" smtClean="0">
                <a:solidFill>
                  <a:srgbClr val="000000"/>
                </a:solidFill>
              </a:rPr>
              <a:t>Mapping</a:t>
            </a:r>
            <a:endParaRPr lang="en-US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2897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20" grpId="0"/>
      <p:bldP spid="21" grpId="0" animBg="1"/>
      <p:bldP spid="22" grpId="0" animBg="1"/>
      <p:bldP spid="23" grpId="0" animBg="1"/>
      <p:bldP spid="26" grpId="0" animBg="1"/>
      <p:bldP spid="27" grpId="0" animBg="1"/>
      <p:bldP spid="28" grpId="0" animBg="1"/>
      <p:bldP spid="29" grpId="0" animBg="1"/>
      <p:bldP spid="3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Ultrawrap</a:t>
            </a:r>
            <a:r>
              <a:rPr lang="en-US" altLang="ko-KR" dirty="0" smtClean="0"/>
              <a:t>: Process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Compile time</a:t>
            </a:r>
          </a:p>
          <a:p>
            <a:pPr lvl="1"/>
            <a:r>
              <a:rPr lang="en-US" altLang="ko-KR" dirty="0" smtClean="0"/>
              <a:t>Create Putative Ontology</a:t>
            </a:r>
          </a:p>
          <a:p>
            <a:pPr lvl="1"/>
            <a:r>
              <a:rPr lang="en-US" altLang="ko-KR" dirty="0" smtClean="0"/>
              <a:t>Create Virtual Triple Store</a:t>
            </a:r>
          </a:p>
          <a:p>
            <a:pPr lvl="2"/>
            <a:r>
              <a:rPr lang="en-US" altLang="ko-KR" dirty="0" smtClean="0"/>
              <a:t>Use SQL View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Run Time</a:t>
            </a:r>
          </a:p>
          <a:p>
            <a:pPr lvl="1"/>
            <a:r>
              <a:rPr lang="en-US" altLang="ko-KR" dirty="0" smtClean="0"/>
              <a:t>Naïve SPARQL to SQL translation</a:t>
            </a:r>
          </a:p>
          <a:p>
            <a:pPr lvl="1"/>
            <a:r>
              <a:rPr lang="en-US" altLang="ko-KR" dirty="0" smtClean="0"/>
              <a:t>SQL Optimizer is the rewriter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512" y="6468828"/>
            <a:ext cx="813690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err="1"/>
              <a:t>Sequeda</a:t>
            </a:r>
            <a:r>
              <a:rPr lang="en-US" altLang="ko-KR" sz="700" dirty="0"/>
              <a:t>, Juan F., and Daniel P. </a:t>
            </a:r>
            <a:r>
              <a:rPr lang="en-US" altLang="ko-KR" sz="700" dirty="0" err="1"/>
              <a:t>Miranker</a:t>
            </a:r>
            <a:r>
              <a:rPr lang="en-US" altLang="ko-KR" sz="700" dirty="0"/>
              <a:t>. "</a:t>
            </a:r>
            <a:r>
              <a:rPr lang="en-US" altLang="ko-KR" sz="700" dirty="0" err="1"/>
              <a:t>Ultrawrap</a:t>
            </a:r>
            <a:r>
              <a:rPr lang="en-US" altLang="ko-KR" sz="700" dirty="0"/>
              <a:t>: </a:t>
            </a:r>
            <a:r>
              <a:rPr lang="en-US" altLang="ko-KR" sz="700" dirty="0" err="1"/>
              <a:t>Sparql</a:t>
            </a:r>
            <a:r>
              <a:rPr lang="en-US" altLang="ko-KR" sz="700" dirty="0"/>
              <a:t> execution on relational data." </a:t>
            </a:r>
            <a:r>
              <a:rPr lang="en-US" altLang="ko-KR" sz="700" i="1" dirty="0"/>
              <a:t>Web Semantics: Science, Services and Agents on the World Wide Web</a:t>
            </a:r>
            <a:r>
              <a:rPr lang="en-US" altLang="ko-KR" sz="700" dirty="0"/>
              <a:t> 22 (2013): 19-39.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409287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Wrapper System: </a:t>
            </a:r>
            <a:r>
              <a:rPr lang="en-US" altLang="ko-KR" dirty="0" err="1" smtClean="0"/>
              <a:t>Ultrawrap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Ultrawrap</a:t>
            </a:r>
            <a:r>
              <a:rPr lang="en-US" altLang="ko-KR" dirty="0" smtClean="0"/>
              <a:t> Architecture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15427" t="28623" r="12068" b="21760"/>
          <a:stretch/>
        </p:blipFill>
        <p:spPr>
          <a:xfrm>
            <a:off x="641882" y="1988840"/>
            <a:ext cx="7860236" cy="414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697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NU IDB Lab.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19737</TotalTime>
  <Words>1615</Words>
  <Application>Microsoft Office PowerPoint</Application>
  <PresentationFormat>화면 슬라이드 쇼(4:3)</PresentationFormat>
  <Paragraphs>421</Paragraphs>
  <Slides>34</Slides>
  <Notes>12</Notes>
  <HiddenSlides>1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4" baseType="lpstr">
      <vt:lpstr>ＭＳ Ｐゴシック</vt:lpstr>
      <vt:lpstr>Zapf Dingbats</vt:lpstr>
      <vt:lpstr>맑은 고딕</vt:lpstr>
      <vt:lpstr>Arial</vt:lpstr>
      <vt:lpstr>Calibri</vt:lpstr>
      <vt:lpstr>Courier New</vt:lpstr>
      <vt:lpstr>Georgia</vt:lpstr>
      <vt:lpstr>Times New Roman</vt:lpstr>
      <vt:lpstr>Wingdings</vt:lpstr>
      <vt:lpstr>SNU IDB Lab.</vt:lpstr>
      <vt:lpstr>Ultrawrap: SPARQL Execution on Relational Data</vt:lpstr>
      <vt:lpstr>Ultrawrap</vt:lpstr>
      <vt:lpstr>RDF Triples</vt:lpstr>
      <vt:lpstr>PowerPoint 프레젠테이션</vt:lpstr>
      <vt:lpstr>Taxonomy of RDF Data Management</vt:lpstr>
      <vt:lpstr>RDB2RDF: Two Ways</vt:lpstr>
      <vt:lpstr>Ultrawrap: Overvew</vt:lpstr>
      <vt:lpstr>Ultrawrap: Process</vt:lpstr>
      <vt:lpstr>Wrapper System: Ultrawrap</vt:lpstr>
      <vt:lpstr>Step 1: Creating a Putative Ontology</vt:lpstr>
      <vt:lpstr>Step 1: Creating a Putative Ontology</vt:lpstr>
      <vt:lpstr>Step 1: Creating a Putative Ontology</vt:lpstr>
      <vt:lpstr>Step 2: Create Virtual Triple Store</vt:lpstr>
      <vt:lpstr>Step 2: Create Virtual Triple Store</vt:lpstr>
      <vt:lpstr>Step 2: Create Virtual Triple Store</vt:lpstr>
      <vt:lpstr>Step 2: Create Virtual Triple Store</vt:lpstr>
      <vt:lpstr>Step 3: Naïve SPARQL to SQL Translation</vt:lpstr>
      <vt:lpstr>Step 3: Naïve SPARQL to SQL Translation</vt:lpstr>
      <vt:lpstr>Step 4: SQL Query Optimizer is the Rewrite system</vt:lpstr>
      <vt:lpstr>Step 4: SQL Query Optimizer is the Rewrite system</vt:lpstr>
      <vt:lpstr>Ultrawrap: SPARQL and SQL</vt:lpstr>
      <vt:lpstr>Ultrawrap: Architenture</vt:lpstr>
      <vt:lpstr>Detection of Unsatisfiable Conditions</vt:lpstr>
      <vt:lpstr>Detection of Unsatisfiable Conditions</vt:lpstr>
      <vt:lpstr>Self Join Elimination</vt:lpstr>
      <vt:lpstr>Self Join Elimination</vt:lpstr>
      <vt:lpstr>Self Join Elimination</vt:lpstr>
      <vt:lpstr>Evaluation</vt:lpstr>
      <vt:lpstr>Evaluation</vt:lpstr>
      <vt:lpstr>Ultrawrap Experiment</vt:lpstr>
      <vt:lpstr>Ultrawrap Experiment</vt:lpstr>
      <vt:lpstr>Augmented Ultrawrap Experiment</vt:lpstr>
      <vt:lpstr>SPARQL as Fast as SQL</vt:lpstr>
      <vt:lpstr>Conclusion</vt:lpstr>
    </vt:vector>
  </TitlesOfParts>
  <Company>R&amp;D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idb</cp:lastModifiedBy>
  <cp:revision>950</cp:revision>
  <dcterms:created xsi:type="dcterms:W3CDTF">2006-10-05T04:04:58Z</dcterms:created>
  <dcterms:modified xsi:type="dcterms:W3CDTF">2015-02-16T07:20:48Z</dcterms:modified>
</cp:coreProperties>
</file>