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0" r:id="rId2"/>
    <p:sldId id="361" r:id="rId3"/>
    <p:sldId id="362" r:id="rId4"/>
    <p:sldId id="363" r:id="rId5"/>
    <p:sldId id="364" r:id="rId6"/>
    <p:sldId id="377" r:id="rId7"/>
    <p:sldId id="366" r:id="rId8"/>
    <p:sldId id="367" r:id="rId9"/>
    <p:sldId id="379" r:id="rId10"/>
    <p:sldId id="368" r:id="rId11"/>
    <p:sldId id="370" r:id="rId12"/>
    <p:sldId id="380" r:id="rId13"/>
    <p:sldId id="371" r:id="rId14"/>
    <p:sldId id="381" r:id="rId15"/>
    <p:sldId id="372" r:id="rId16"/>
    <p:sldId id="382" r:id="rId17"/>
    <p:sldId id="383" r:id="rId18"/>
    <p:sldId id="374" r:id="rId19"/>
    <p:sldId id="384" r:id="rId20"/>
    <p:sldId id="375" r:id="rId21"/>
    <p:sldId id="385" r:id="rId22"/>
    <p:sldId id="376" r:id="rId23"/>
    <p:sldId id="38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5" autoAdjust="0"/>
    <p:restoredTop sz="85667" autoAdjust="0"/>
  </p:normalViewPr>
  <p:slideViewPr>
    <p:cSldViewPr>
      <p:cViewPr>
        <p:scale>
          <a:sx n="100" d="100"/>
          <a:sy n="100" d="100"/>
        </p:scale>
        <p:origin x="-12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Interactive Document Indexing Method Based on Explicit Semantic Analysis </a:t>
            </a:r>
            <a:br>
              <a:rPr lang="en-US" altLang="ko-KR" sz="2800" dirty="0" smtClean="0"/>
            </a:br>
            <a:r>
              <a:rPr lang="en-US" altLang="ko-KR" sz="2800" dirty="0" smtClean="0"/>
              <a:t>(PART I: INDEX)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Andrzej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Janusz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Wojciech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Swieboda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Adam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Krasuki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Hung Son Nguyen</a:t>
            </a: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Mathematics, Information and Mechanics, The University of Warsaw</a:t>
            </a: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RSCTC 2012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19,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Query: Without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Singer WHERE name </a:t>
            </a:r>
            <a:r>
              <a:rPr lang="en-US" altLang="ko-KR" dirty="0" smtClean="0"/>
              <a:t>like '</a:t>
            </a:r>
            <a:r>
              <a:rPr lang="ko-KR" altLang="en-US" dirty="0" smtClean="0"/>
              <a:t>강</a:t>
            </a:r>
            <a:r>
              <a:rPr lang="en-US" altLang="ko-KR" dirty="0" smtClean="0"/>
              <a:t>%'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BD2F03"/>
                </a:solidFill>
              </a:rPr>
              <a:t>Block </a:t>
            </a:r>
            <a:r>
              <a:rPr lang="en-US" altLang="ko-KR" b="1" dirty="0">
                <a:solidFill>
                  <a:srgbClr val="BD2F03"/>
                </a:solidFill>
              </a:rPr>
              <a:t>Read = 5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11527" y="3215884"/>
            <a:ext cx="2258586" cy="2394755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5091739" y="2996328"/>
            <a:ext cx="3096344" cy="2845467"/>
          </a:xfrm>
          <a:prstGeom prst="can">
            <a:avLst>
              <a:gd name="adj" fmla="val 15155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8732" y="2777997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6939" y="242088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33891" y="4526639"/>
            <a:ext cx="884307" cy="1022013"/>
            <a:chOff x="4113390" y="2098539"/>
            <a:chExt cx="884307" cy="1022013"/>
          </a:xfrm>
        </p:grpSpPr>
        <p:sp>
          <p:nvSpPr>
            <p:cNvPr id="9" name="직사각형 8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245004" y="4526639"/>
            <a:ext cx="884307" cy="1022013"/>
            <a:chOff x="5479897" y="2098539"/>
            <a:chExt cx="884307" cy="1022013"/>
          </a:xfrm>
        </p:grpSpPr>
        <p:sp>
          <p:nvSpPr>
            <p:cNvPr id="18" name="직사각형 17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7213260" y="3510976"/>
            <a:ext cx="894235" cy="1022013"/>
            <a:chOff x="6516216" y="2098539"/>
            <a:chExt cx="894235" cy="1022013"/>
          </a:xfrm>
        </p:grpSpPr>
        <p:sp>
          <p:nvSpPr>
            <p:cNvPr id="27" name="직사각형 26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30315" y="3517284"/>
            <a:ext cx="887883" cy="1022013"/>
            <a:chOff x="6516216" y="3289625"/>
            <a:chExt cx="887883" cy="1022013"/>
          </a:xfrm>
        </p:grpSpPr>
        <p:sp>
          <p:nvSpPr>
            <p:cNvPr id="36" name="직사각형 35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245005" y="3514151"/>
            <a:ext cx="884307" cy="1022013"/>
            <a:chOff x="5497774" y="3289625"/>
            <a:chExt cx="884307" cy="1022013"/>
          </a:xfrm>
        </p:grpSpPr>
        <p:sp>
          <p:nvSpPr>
            <p:cNvPr id="45" name="직사각형 44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6216543" y="5363986"/>
            <a:ext cx="901655" cy="18466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강서연  여  </a:t>
            </a:r>
            <a:r>
              <a:rPr lang="en-US" altLang="ko-KR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..</a:t>
            </a:r>
            <a:endParaRPr lang="ko-KR" alt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514454" y="4421375"/>
            <a:ext cx="894235" cy="1022013"/>
            <a:chOff x="6516216" y="2098539"/>
            <a:chExt cx="894235" cy="1022013"/>
          </a:xfrm>
        </p:grpSpPr>
        <p:sp>
          <p:nvSpPr>
            <p:cNvPr id="64" name="직사각형 63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504729" y="3300978"/>
            <a:ext cx="887883" cy="1022013"/>
            <a:chOff x="6516216" y="3289625"/>
            <a:chExt cx="887883" cy="1022013"/>
          </a:xfrm>
        </p:grpSpPr>
        <p:sp>
          <p:nvSpPr>
            <p:cNvPr id="73" name="직사각형 72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519419" y="3297845"/>
            <a:ext cx="884307" cy="1022013"/>
            <a:chOff x="5497774" y="3289625"/>
            <a:chExt cx="884307" cy="1022013"/>
          </a:xfrm>
        </p:grpSpPr>
        <p:sp>
          <p:nvSpPr>
            <p:cNvPr id="82" name="직사각형 81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왼쪽/오른쪽 화살표 100"/>
          <p:cNvSpPr/>
          <p:nvPr/>
        </p:nvSpPr>
        <p:spPr>
          <a:xfrm>
            <a:off x="3923928" y="4261317"/>
            <a:ext cx="792088" cy="29707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236329" y="5363986"/>
            <a:ext cx="901655" cy="18466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강민준  남  </a:t>
            </a:r>
            <a:r>
              <a:rPr lang="en-US" altLang="ko-KR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..</a:t>
            </a:r>
            <a:endParaRPr lang="ko-KR" alt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491072" y="4433982"/>
            <a:ext cx="901655" cy="1022013"/>
            <a:chOff x="2491072" y="4433982"/>
            <a:chExt cx="901655" cy="102201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04582" y="4433982"/>
              <a:ext cx="884307" cy="1022013"/>
              <a:chOff x="5479897" y="2098539"/>
              <a:chExt cx="884307" cy="102201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479897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05782" y="2380429"/>
                <a:ext cx="837867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고민서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배민성  남 </a:t>
                </a:r>
                <a:r>
                  <a:rPr lang="en-US" altLang="ko-KR" sz="1200" b="1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소동현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강민준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5479897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/>
              <p:cNvSpPr/>
              <p:nvPr/>
            </p:nvSpPr>
            <p:spPr>
              <a:xfrm>
                <a:off x="5738025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6226539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004165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479897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479897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2491072" y="527115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498516" y="3298949"/>
            <a:ext cx="901655" cy="1022013"/>
            <a:chOff x="3707904" y="1926702"/>
            <a:chExt cx="901655" cy="102201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725252" y="1926702"/>
              <a:ext cx="884307" cy="1022013"/>
              <a:chOff x="4113390" y="2098539"/>
              <a:chExt cx="884307" cy="1022013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직사각형 113"/>
            <p:cNvSpPr/>
            <p:nvPr/>
          </p:nvSpPr>
          <p:spPr>
            <a:xfrm>
              <a:off x="3707904" y="276404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강서연  여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 Query: With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Singer WHERE name like '</a:t>
            </a:r>
            <a:r>
              <a:rPr lang="ko-KR" altLang="en-US" dirty="0"/>
              <a:t>강</a:t>
            </a:r>
            <a:r>
              <a:rPr lang="en-US" altLang="ko-KR" dirty="0"/>
              <a:t>%'</a:t>
            </a:r>
          </a:p>
          <a:p>
            <a:pPr lvl="1"/>
            <a:r>
              <a:rPr lang="en-US" altLang="ko-KR" b="1" dirty="0">
                <a:solidFill>
                  <a:srgbClr val="BD2F03"/>
                </a:solidFill>
              </a:rPr>
              <a:t>Block Read = </a:t>
            </a:r>
            <a:r>
              <a:rPr lang="en-US" altLang="ko-KR" b="1" dirty="0" smtClean="0">
                <a:solidFill>
                  <a:srgbClr val="BD2F03"/>
                </a:solidFill>
              </a:rPr>
              <a:t>2</a:t>
            </a:r>
            <a:endParaRPr lang="en-US" altLang="ko-KR" b="1" dirty="0">
              <a:solidFill>
                <a:srgbClr val="BD2F03"/>
              </a:solidFill>
            </a:endParaRP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002140" y="3736498"/>
            <a:ext cx="2128636" cy="1365622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6736126" y="2751423"/>
            <a:ext cx="2160240" cy="3642116"/>
          </a:xfrm>
          <a:prstGeom prst="can">
            <a:avLst>
              <a:gd name="adj" fmla="val 10767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80363" y="3003523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7168" y="2266335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66764" y="4097854"/>
            <a:ext cx="894235" cy="1022013"/>
            <a:chOff x="6516216" y="2098539"/>
            <a:chExt cx="894235" cy="1022013"/>
          </a:xfrm>
        </p:grpSpPr>
        <p:sp>
          <p:nvSpPr>
            <p:cNvPr id="27" name="직사각형 26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7874702" y="3052823"/>
            <a:ext cx="887883" cy="1022013"/>
            <a:chOff x="6516216" y="3289625"/>
            <a:chExt cx="887883" cy="1022013"/>
          </a:xfrm>
        </p:grpSpPr>
        <p:sp>
          <p:nvSpPr>
            <p:cNvPr id="36" name="직사각형 35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6889392" y="3049690"/>
            <a:ext cx="884307" cy="1022013"/>
            <a:chOff x="5497774" y="3289625"/>
            <a:chExt cx="884307" cy="1022013"/>
          </a:xfrm>
        </p:grpSpPr>
        <p:sp>
          <p:nvSpPr>
            <p:cNvPr id="45" name="직사각형 44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왼쪽/오른쪽 화살표 64"/>
          <p:cNvSpPr/>
          <p:nvPr/>
        </p:nvSpPr>
        <p:spPr>
          <a:xfrm>
            <a:off x="6202784" y="4290185"/>
            <a:ext cx="471428" cy="25284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423874"/>
              </p:ext>
            </p:extLst>
          </p:nvPr>
        </p:nvGraphicFramePr>
        <p:xfrm>
          <a:off x="1259632" y="3063808"/>
          <a:ext cx="24414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52"/>
                <a:gridCol w="1564150"/>
              </a:tblGrid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Idx</a:t>
                      </a:r>
                      <a:r>
                        <a:rPr lang="en-US" altLang="ko-KR" sz="1400" dirty="0" smtClean="0"/>
                        <a:t>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RowID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강민준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AAPLO/AAUAAAAPAAA</a:t>
                      </a:r>
                      <a:endParaRPr lang="ko-KR" altLang="en-US" sz="1000" b="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강서연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AAPLO/AAUAAAAPAAD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AAPLO/AAUAAAAPAAI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고지훈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AAPLO/AAUAAAAPAAJ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구준서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AAPLO/AAUAAAAPAB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금수빈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16200000">
            <a:off x="-907845" y="4115828"/>
            <a:ext cx="2509291" cy="56462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29113" y="5364751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29113" y="4932703"/>
            <a:ext cx="288032" cy="288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29113" y="4428646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29113" y="399659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29113" y="3564551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29113" y="3132503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endCxn id="69" idx="1"/>
          </p:cNvCxnSpPr>
          <p:nvPr/>
        </p:nvCxnSpPr>
        <p:spPr>
          <a:xfrm>
            <a:off x="179063" y="4409389"/>
            <a:ext cx="450050" cy="667331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670460" y="3519189"/>
            <a:ext cx="437946" cy="1169325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917145" y="3132503"/>
            <a:ext cx="342487" cy="182857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17145" y="5260535"/>
            <a:ext cx="342487" cy="52107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66027" y="4097854"/>
            <a:ext cx="901655" cy="1022013"/>
            <a:chOff x="2491072" y="4433982"/>
            <a:chExt cx="901655" cy="1022013"/>
          </a:xfrm>
        </p:grpSpPr>
        <p:grpSp>
          <p:nvGrpSpPr>
            <p:cNvPr id="79" name="그룹 78"/>
            <p:cNvGrpSpPr/>
            <p:nvPr/>
          </p:nvGrpSpPr>
          <p:grpSpPr>
            <a:xfrm>
              <a:off x="2504582" y="4433982"/>
              <a:ext cx="884307" cy="1022013"/>
              <a:chOff x="5479897" y="2098539"/>
              <a:chExt cx="884307" cy="102201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479897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505782" y="2380429"/>
                <a:ext cx="837867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고민서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배민성  남 </a:t>
                </a:r>
                <a:r>
                  <a:rPr lang="en-US" altLang="ko-KR" sz="1200" b="1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소동현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강민준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5479897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직사각형 83"/>
              <p:cNvSpPr/>
              <p:nvPr/>
            </p:nvSpPr>
            <p:spPr>
              <a:xfrm>
                <a:off x="5738025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6226539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6004165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5479897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479897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2491072" y="527115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846644" y="5129077"/>
            <a:ext cx="901655" cy="1022013"/>
            <a:chOff x="3707904" y="1926702"/>
            <a:chExt cx="901655" cy="1022013"/>
          </a:xfrm>
        </p:grpSpPr>
        <p:grpSp>
          <p:nvGrpSpPr>
            <p:cNvPr id="90" name="그룹 89"/>
            <p:cNvGrpSpPr/>
            <p:nvPr/>
          </p:nvGrpSpPr>
          <p:grpSpPr>
            <a:xfrm>
              <a:off x="3725252" y="1926702"/>
              <a:ext cx="884307" cy="1022013"/>
              <a:chOff x="4113390" y="2098539"/>
              <a:chExt cx="884307" cy="1022013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직사각형 90"/>
            <p:cNvSpPr/>
            <p:nvPr/>
          </p:nvSpPr>
          <p:spPr>
            <a:xfrm>
              <a:off x="3707904" y="276404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강서연  여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108406" y="3852584"/>
            <a:ext cx="901655" cy="1022013"/>
            <a:chOff x="2491072" y="4433982"/>
            <a:chExt cx="901655" cy="1022013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504582" y="4433982"/>
              <a:ext cx="884307" cy="1022013"/>
              <a:chOff x="5479897" y="2098539"/>
              <a:chExt cx="884307" cy="1022013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479897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505782" y="2380429"/>
                <a:ext cx="837867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고민서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배민성  남 </a:t>
                </a:r>
                <a:r>
                  <a:rPr lang="en-US" altLang="ko-KR" sz="1200" b="1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소동현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강민준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5479897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5738025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6226539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6004165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5479897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5479897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직사각형 101"/>
            <p:cNvSpPr/>
            <p:nvPr/>
          </p:nvSpPr>
          <p:spPr>
            <a:xfrm>
              <a:off x="2491072" y="527115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117358" y="3854745"/>
            <a:ext cx="901655" cy="1022013"/>
            <a:chOff x="3707904" y="1926702"/>
            <a:chExt cx="901655" cy="1022013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725252" y="1926702"/>
              <a:ext cx="884307" cy="1022013"/>
              <a:chOff x="4113390" y="2098539"/>
              <a:chExt cx="884307" cy="1022013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직사각형 112"/>
            <p:cNvSpPr/>
            <p:nvPr/>
          </p:nvSpPr>
          <p:spPr>
            <a:xfrm>
              <a:off x="3707904" y="2764049"/>
              <a:ext cx="901655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강서연  여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23" name="직선 연결선 122"/>
          <p:cNvCxnSpPr/>
          <p:nvPr/>
        </p:nvCxnSpPr>
        <p:spPr>
          <a:xfrm>
            <a:off x="3670460" y="3824726"/>
            <a:ext cx="1464246" cy="863788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 All Data: Without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BD2F03"/>
                </a:solidFill>
              </a:rPr>
              <a:t>Block </a:t>
            </a:r>
            <a:r>
              <a:rPr lang="en-US" altLang="ko-KR" b="1" dirty="0">
                <a:solidFill>
                  <a:srgbClr val="BD2F03"/>
                </a:solidFill>
              </a:rPr>
              <a:t>Read = </a:t>
            </a:r>
            <a:r>
              <a:rPr lang="en-US" altLang="ko-KR" b="1" dirty="0" smtClean="0">
                <a:solidFill>
                  <a:srgbClr val="BD2F03"/>
                </a:solidFill>
              </a:rPr>
              <a:t>Number of Blocks</a:t>
            </a:r>
            <a:endParaRPr lang="en-US" altLang="ko-KR" b="1" dirty="0">
              <a:solidFill>
                <a:srgbClr val="BD2F03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11527" y="3215884"/>
            <a:ext cx="2258586" cy="2394755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5091739" y="2996328"/>
            <a:ext cx="3096344" cy="2845467"/>
          </a:xfrm>
          <a:prstGeom prst="can">
            <a:avLst>
              <a:gd name="adj" fmla="val 15155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8732" y="2777997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6939" y="242088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33891" y="4526639"/>
            <a:ext cx="884307" cy="1022013"/>
            <a:chOff x="4113390" y="2098539"/>
            <a:chExt cx="884307" cy="1022013"/>
          </a:xfrm>
        </p:grpSpPr>
        <p:sp>
          <p:nvSpPr>
            <p:cNvPr id="9" name="직사각형 8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245004" y="4526639"/>
            <a:ext cx="884307" cy="1022013"/>
            <a:chOff x="5479897" y="2098539"/>
            <a:chExt cx="884307" cy="1022013"/>
          </a:xfrm>
        </p:grpSpPr>
        <p:sp>
          <p:nvSpPr>
            <p:cNvPr id="18" name="직사각형 17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7213260" y="3510976"/>
            <a:ext cx="894235" cy="1022013"/>
            <a:chOff x="6516216" y="2098539"/>
            <a:chExt cx="894235" cy="1022013"/>
          </a:xfrm>
        </p:grpSpPr>
        <p:sp>
          <p:nvSpPr>
            <p:cNvPr id="27" name="직사각형 26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30315" y="3517284"/>
            <a:ext cx="887883" cy="1022013"/>
            <a:chOff x="6516216" y="3289625"/>
            <a:chExt cx="887883" cy="1022013"/>
          </a:xfrm>
        </p:grpSpPr>
        <p:sp>
          <p:nvSpPr>
            <p:cNvPr id="36" name="직사각형 35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245005" y="3514151"/>
            <a:ext cx="884307" cy="1022013"/>
            <a:chOff x="5497774" y="3289625"/>
            <a:chExt cx="884307" cy="1022013"/>
          </a:xfrm>
        </p:grpSpPr>
        <p:sp>
          <p:nvSpPr>
            <p:cNvPr id="45" name="직사각형 44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6235593" y="5194098"/>
            <a:ext cx="875743" cy="18466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200" b="1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구준서</a:t>
            </a:r>
            <a:r>
              <a:rPr lang="ko-KR" altLang="en-US" sz="12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남  </a:t>
            </a:r>
            <a:r>
              <a:rPr lang="en-US" altLang="ko-KR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..</a:t>
            </a:r>
            <a:endParaRPr lang="ko-KR" alt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04582" y="4433982"/>
            <a:ext cx="884307" cy="1022013"/>
            <a:chOff x="5479897" y="2098539"/>
            <a:chExt cx="884307" cy="1022013"/>
          </a:xfrm>
        </p:grpSpPr>
        <p:sp>
          <p:nvSpPr>
            <p:cNvPr id="55" name="직사각형 54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514454" y="4421375"/>
            <a:ext cx="894235" cy="1022013"/>
            <a:chOff x="6516216" y="2098539"/>
            <a:chExt cx="894235" cy="1022013"/>
          </a:xfrm>
        </p:grpSpPr>
        <p:sp>
          <p:nvSpPr>
            <p:cNvPr id="64" name="직사각형 63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504729" y="3300978"/>
            <a:ext cx="887883" cy="1022013"/>
            <a:chOff x="6516216" y="3289625"/>
            <a:chExt cx="887883" cy="1022013"/>
          </a:xfrm>
        </p:grpSpPr>
        <p:sp>
          <p:nvSpPr>
            <p:cNvPr id="73" name="직사각형 72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519419" y="3297845"/>
            <a:ext cx="884307" cy="1022013"/>
            <a:chOff x="5497774" y="3289625"/>
            <a:chExt cx="884307" cy="1022013"/>
          </a:xfrm>
        </p:grpSpPr>
        <p:sp>
          <p:nvSpPr>
            <p:cNvPr id="82" name="직사각형 81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1519976" y="3301486"/>
            <a:ext cx="884307" cy="1022013"/>
            <a:chOff x="825882" y="3212767"/>
            <a:chExt cx="884307" cy="1022013"/>
          </a:xfrm>
        </p:grpSpPr>
        <p:grpSp>
          <p:nvGrpSpPr>
            <p:cNvPr id="91" name="그룹 90"/>
            <p:cNvGrpSpPr/>
            <p:nvPr/>
          </p:nvGrpSpPr>
          <p:grpSpPr>
            <a:xfrm>
              <a:off x="825882" y="3212767"/>
              <a:ext cx="884307" cy="1022013"/>
              <a:chOff x="4113390" y="2098539"/>
              <a:chExt cx="884307" cy="1022013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/>
            <p:cNvSpPr/>
            <p:nvPr/>
          </p:nvSpPr>
          <p:spPr>
            <a:xfrm>
              <a:off x="833934" y="3861176"/>
              <a:ext cx="875743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1" name="왼쪽/오른쪽 화살표 100"/>
          <p:cNvSpPr/>
          <p:nvPr/>
        </p:nvSpPr>
        <p:spPr>
          <a:xfrm>
            <a:off x="3923928" y="4261317"/>
            <a:ext cx="792088" cy="29707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 All Data: With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case, do not use index</a:t>
            </a:r>
          </a:p>
          <a:p>
            <a:pPr lvl="1"/>
            <a:r>
              <a:rPr lang="en-US" altLang="ko-KR" b="1" dirty="0">
                <a:solidFill>
                  <a:srgbClr val="BD2F03"/>
                </a:solidFill>
              </a:rPr>
              <a:t>Block Read = </a:t>
            </a:r>
            <a:r>
              <a:rPr lang="en-US" altLang="ko-KR" b="1" dirty="0" smtClean="0">
                <a:solidFill>
                  <a:srgbClr val="BD2F03"/>
                </a:solidFill>
              </a:rPr>
              <a:t>Number of tuples</a:t>
            </a:r>
            <a:endParaRPr lang="en-US" altLang="ko-KR" b="1" dirty="0">
              <a:solidFill>
                <a:srgbClr val="BD2F03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136483"/>
              </p:ext>
            </p:extLst>
          </p:nvPr>
        </p:nvGraphicFramePr>
        <p:xfrm>
          <a:off x="2241348" y="2708920"/>
          <a:ext cx="39216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5534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Index Key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RowID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강민준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AAPLO/AAUAAAAPAAA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강서연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AAPLO/AAUAAAAPAAD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AAPLO/AAUAAAAPAAH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AAPLO/AAUAAAAPAAI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고지훈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AAPLO/AAUAAAAPAAJ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구준서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AAPLO/AAUAAAAPAB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금수빈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AAPLO/AAUAAAAPAAE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이등변 삼각형 4"/>
          <p:cNvSpPr/>
          <p:nvPr/>
        </p:nvSpPr>
        <p:spPr>
          <a:xfrm rot="16200000">
            <a:off x="-732027" y="3836483"/>
            <a:ext cx="2952330" cy="112925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124" y="225435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B tree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9460" y="225435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Leaf Node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8428" y="558923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8428" y="515719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8428" y="4725144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8428" y="4221087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8428" y="3789040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8428" y="335699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8428" y="2924944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626460" y="2708920"/>
            <a:ext cx="614888" cy="288031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26460" y="5888702"/>
            <a:ext cx="614888" cy="14401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892922" y="3651132"/>
            <a:ext cx="2128636" cy="1365622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249522" y="2914580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56176" y="3624250"/>
            <a:ext cx="1387682" cy="524829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63370" y="4056938"/>
            <a:ext cx="1380488" cy="164149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7543858" y="3789040"/>
            <a:ext cx="884307" cy="1022013"/>
            <a:chOff x="4113390" y="2098539"/>
            <a:chExt cx="884307" cy="1022013"/>
          </a:xfrm>
        </p:grpSpPr>
        <p:sp>
          <p:nvSpPr>
            <p:cNvPr id="24" name="직사각형 23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0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Index Structure</a:t>
            </a:r>
          </a:p>
          <a:p>
            <a:r>
              <a:rPr lang="en-US" altLang="ko-KR" dirty="0" smtClean="0"/>
              <a:t>Index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4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Structure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rot="16200000">
            <a:off x="-563059" y="3327844"/>
            <a:ext cx="2049765" cy="56462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4136" y="2585273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4136" y="3025706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4136" y="346613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4136" y="390657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4136" y="4347005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9485" y="3456323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27959" y="3456323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96433" y="3456323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64907" y="3456323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0" idx="3"/>
            <a:endCxn id="11" idx="1"/>
          </p:cNvCxnSpPr>
          <p:nvPr/>
        </p:nvCxnSpPr>
        <p:spPr>
          <a:xfrm>
            <a:off x="3491533" y="3528331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0007" y="3528331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628481" y="3528331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59485" y="3168290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59485" y="2880258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27959" y="2880258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3" idx="3"/>
            <a:endCxn id="24" idx="1"/>
          </p:cNvCxnSpPr>
          <p:nvPr/>
        </p:nvCxnSpPr>
        <p:spPr>
          <a:xfrm>
            <a:off x="3491533" y="2952266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059485" y="2592226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27959" y="2592226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96433" y="2592226"/>
            <a:ext cx="432048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6" idx="3"/>
            <a:endCxn id="27" idx="1"/>
          </p:cNvCxnSpPr>
          <p:nvPr/>
        </p:nvCxnSpPr>
        <p:spPr>
          <a:xfrm>
            <a:off x="3491533" y="2664234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0007" y="2664234"/>
            <a:ext cx="136426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왼쪽 대괄호 6"/>
          <p:cNvSpPr/>
          <p:nvPr/>
        </p:nvSpPr>
        <p:spPr>
          <a:xfrm>
            <a:off x="2768005" y="2664233"/>
            <a:ext cx="216024" cy="93610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0787" y="2817317"/>
            <a:ext cx="108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Hash</a:t>
            </a:r>
          </a:p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Function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3989" y="2033324"/>
            <a:ext cx="2734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Cache Buffer Chain Latch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32371" y="2748707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 smtClean="0">
                <a:latin typeface="Calibri" pitchFamily="34" charset="0"/>
                <a:cs typeface="Calibri" pitchFamily="34" charset="0"/>
              </a:rPr>
              <a:t>RowID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1032169" y="3140483"/>
            <a:ext cx="659511" cy="55614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00192" y="1319078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Buffer Block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4342" y="1831324"/>
            <a:ext cx="2520280" cy="2537441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51521" y="2802190"/>
            <a:ext cx="648072" cy="634850"/>
            <a:chOff x="7213436" y="4082283"/>
            <a:chExt cx="648072" cy="634850"/>
          </a:xfrm>
        </p:grpSpPr>
        <p:sp>
          <p:nvSpPr>
            <p:cNvPr id="38" name="직사각형 3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251521" y="2117856"/>
            <a:ext cx="648072" cy="634850"/>
            <a:chOff x="7213436" y="4082283"/>
            <a:chExt cx="648072" cy="634850"/>
          </a:xfrm>
        </p:grpSpPr>
        <p:sp>
          <p:nvSpPr>
            <p:cNvPr id="43" name="직사각형 4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948264" y="2802190"/>
            <a:ext cx="648072" cy="634850"/>
            <a:chOff x="7213436" y="4082283"/>
            <a:chExt cx="648072" cy="634850"/>
          </a:xfrm>
        </p:grpSpPr>
        <p:sp>
          <p:nvSpPr>
            <p:cNvPr id="48" name="직사각형 4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948264" y="2117856"/>
            <a:ext cx="648072" cy="634850"/>
            <a:chOff x="7213436" y="4082283"/>
            <a:chExt cx="648072" cy="634850"/>
          </a:xfrm>
        </p:grpSpPr>
        <p:sp>
          <p:nvSpPr>
            <p:cNvPr id="53" name="직사각형 5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645250" y="2802190"/>
            <a:ext cx="648072" cy="634850"/>
            <a:chOff x="7213436" y="4082283"/>
            <a:chExt cx="648072" cy="634850"/>
          </a:xfrm>
        </p:grpSpPr>
        <p:sp>
          <p:nvSpPr>
            <p:cNvPr id="58" name="직사각형 5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7645250" y="2117856"/>
            <a:ext cx="648072" cy="634850"/>
            <a:chOff x="7213436" y="4082283"/>
            <a:chExt cx="648072" cy="634850"/>
          </a:xfrm>
        </p:grpSpPr>
        <p:sp>
          <p:nvSpPr>
            <p:cNvPr id="63" name="직사각형 6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6251521" y="3475401"/>
            <a:ext cx="648072" cy="634850"/>
            <a:chOff x="7213436" y="4082283"/>
            <a:chExt cx="648072" cy="634850"/>
          </a:xfrm>
        </p:grpSpPr>
        <p:sp>
          <p:nvSpPr>
            <p:cNvPr id="68" name="직사각형 6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6948264" y="3475401"/>
            <a:ext cx="648072" cy="634850"/>
            <a:chOff x="7213436" y="4082283"/>
            <a:chExt cx="648072" cy="634850"/>
          </a:xfrm>
        </p:grpSpPr>
        <p:sp>
          <p:nvSpPr>
            <p:cNvPr id="73" name="직사각형 7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7645250" y="3475401"/>
            <a:ext cx="648072" cy="634850"/>
            <a:chOff x="7213436" y="4082283"/>
            <a:chExt cx="648072" cy="634850"/>
          </a:xfrm>
        </p:grpSpPr>
        <p:sp>
          <p:nvSpPr>
            <p:cNvPr id="78" name="직사각형 7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원통 83"/>
          <p:cNvSpPr/>
          <p:nvPr/>
        </p:nvSpPr>
        <p:spPr>
          <a:xfrm>
            <a:off x="6530391" y="5246531"/>
            <a:ext cx="1483818" cy="1206756"/>
          </a:xfrm>
          <a:prstGeom prst="can">
            <a:avLst>
              <a:gd name="adj" fmla="val 15155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왼쪽/오른쪽 화살표 84"/>
          <p:cNvSpPr/>
          <p:nvPr/>
        </p:nvSpPr>
        <p:spPr>
          <a:xfrm rot="5400000">
            <a:off x="6986161" y="4672626"/>
            <a:ext cx="572276" cy="25284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3866677" y="2585273"/>
            <a:ext cx="2384844" cy="394800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Cost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52069" y="634997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Data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59734" y="2020466"/>
            <a:ext cx="3216722" cy="4317477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5699095" y="2862907"/>
            <a:ext cx="648072" cy="634850"/>
            <a:chOff x="7213436" y="4082283"/>
            <a:chExt cx="648072" cy="634850"/>
          </a:xfrm>
        </p:grpSpPr>
        <p:sp>
          <p:nvSpPr>
            <p:cNvPr id="38" name="직사각형 3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699095" y="2178573"/>
            <a:ext cx="648072" cy="634850"/>
            <a:chOff x="7213436" y="4082283"/>
            <a:chExt cx="648072" cy="634850"/>
          </a:xfrm>
        </p:grpSpPr>
        <p:sp>
          <p:nvSpPr>
            <p:cNvPr id="43" name="직사각형 4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395838" y="2862907"/>
            <a:ext cx="648072" cy="634850"/>
            <a:chOff x="7213436" y="4082283"/>
            <a:chExt cx="648072" cy="634850"/>
          </a:xfrm>
        </p:grpSpPr>
        <p:sp>
          <p:nvSpPr>
            <p:cNvPr id="48" name="직사각형 4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395838" y="2178573"/>
            <a:ext cx="648072" cy="634850"/>
            <a:chOff x="7213436" y="4082283"/>
            <a:chExt cx="648072" cy="634850"/>
          </a:xfrm>
        </p:grpSpPr>
        <p:sp>
          <p:nvSpPr>
            <p:cNvPr id="53" name="직사각형 5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092824" y="2862907"/>
            <a:ext cx="648072" cy="634850"/>
            <a:chOff x="7213436" y="4082283"/>
            <a:chExt cx="648072" cy="634850"/>
          </a:xfrm>
        </p:grpSpPr>
        <p:sp>
          <p:nvSpPr>
            <p:cNvPr id="58" name="직사각형 5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7092824" y="2178573"/>
            <a:ext cx="648072" cy="634850"/>
            <a:chOff x="7213436" y="4082283"/>
            <a:chExt cx="648072" cy="634850"/>
          </a:xfrm>
        </p:grpSpPr>
        <p:sp>
          <p:nvSpPr>
            <p:cNvPr id="63" name="직사각형 6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699095" y="3536118"/>
            <a:ext cx="648072" cy="634850"/>
            <a:chOff x="7213436" y="4082283"/>
            <a:chExt cx="648072" cy="634850"/>
          </a:xfrm>
        </p:grpSpPr>
        <p:sp>
          <p:nvSpPr>
            <p:cNvPr id="68" name="직사각형 6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6395838" y="3536118"/>
            <a:ext cx="648072" cy="634850"/>
            <a:chOff x="7213436" y="4082283"/>
            <a:chExt cx="648072" cy="634850"/>
          </a:xfrm>
        </p:grpSpPr>
        <p:sp>
          <p:nvSpPr>
            <p:cNvPr id="73" name="직사각형 72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7092824" y="3536118"/>
            <a:ext cx="648072" cy="634850"/>
            <a:chOff x="7213436" y="4082283"/>
            <a:chExt cx="648072" cy="634850"/>
          </a:xfrm>
        </p:grpSpPr>
        <p:sp>
          <p:nvSpPr>
            <p:cNvPr id="78" name="직사각형 77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이등변 삼각형 81"/>
          <p:cNvSpPr/>
          <p:nvPr/>
        </p:nvSpPr>
        <p:spPr>
          <a:xfrm rot="16200000">
            <a:off x="-516288" y="3188605"/>
            <a:ext cx="4274411" cy="1985391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651358" y="2053240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953425" y="4122411"/>
            <a:ext cx="1687620" cy="1598309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650563" y="2493673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649768" y="2934106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648973" y="337453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648178" y="381497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647383" y="4255405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646588" y="4695838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645793" y="5136271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644998" y="5576704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644203" y="6017137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endCxn id="93" idx="2"/>
          </p:cNvCxnSpPr>
          <p:nvPr/>
        </p:nvCxnSpPr>
        <p:spPr>
          <a:xfrm flipV="1">
            <a:off x="2778077" y="2781706"/>
            <a:ext cx="16502" cy="290987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403648" y="634997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699095" y="4208435"/>
            <a:ext cx="648072" cy="634850"/>
            <a:chOff x="7213436" y="4082283"/>
            <a:chExt cx="648072" cy="634850"/>
          </a:xfrm>
        </p:grpSpPr>
        <p:sp>
          <p:nvSpPr>
            <p:cNvPr id="109" name="직사각형 10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6395838" y="4208435"/>
            <a:ext cx="648072" cy="634850"/>
            <a:chOff x="7213436" y="4082283"/>
            <a:chExt cx="648072" cy="634850"/>
          </a:xfrm>
        </p:grpSpPr>
        <p:sp>
          <p:nvSpPr>
            <p:cNvPr id="114" name="직사각형 11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7092824" y="4208435"/>
            <a:ext cx="648072" cy="634850"/>
            <a:chOff x="7213436" y="4082283"/>
            <a:chExt cx="648072" cy="634850"/>
          </a:xfrm>
        </p:grpSpPr>
        <p:sp>
          <p:nvSpPr>
            <p:cNvPr id="119" name="직사각형 11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5699095" y="4887163"/>
            <a:ext cx="648072" cy="634850"/>
            <a:chOff x="7213436" y="4082283"/>
            <a:chExt cx="648072" cy="634850"/>
          </a:xfrm>
        </p:grpSpPr>
        <p:sp>
          <p:nvSpPr>
            <p:cNvPr id="124" name="직사각형 12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395838" y="4887163"/>
            <a:ext cx="648072" cy="634850"/>
            <a:chOff x="7213436" y="4082283"/>
            <a:chExt cx="648072" cy="634850"/>
          </a:xfrm>
        </p:grpSpPr>
        <p:sp>
          <p:nvSpPr>
            <p:cNvPr id="129" name="직사각형 12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092824" y="4887163"/>
            <a:ext cx="648072" cy="634850"/>
            <a:chOff x="7213436" y="4082283"/>
            <a:chExt cx="648072" cy="634850"/>
          </a:xfrm>
        </p:grpSpPr>
        <p:sp>
          <p:nvSpPr>
            <p:cNvPr id="134" name="직사각형 13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>
            <a:off x="5699095" y="5559480"/>
            <a:ext cx="648072" cy="634850"/>
            <a:chOff x="7213436" y="4082283"/>
            <a:chExt cx="648072" cy="634850"/>
          </a:xfrm>
        </p:grpSpPr>
        <p:sp>
          <p:nvSpPr>
            <p:cNvPr id="139" name="직사각형 13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6395838" y="5559480"/>
            <a:ext cx="648072" cy="634850"/>
            <a:chOff x="7213436" y="4082283"/>
            <a:chExt cx="648072" cy="634850"/>
          </a:xfrm>
        </p:grpSpPr>
        <p:sp>
          <p:nvSpPr>
            <p:cNvPr id="144" name="직사각형 14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7092824" y="5559480"/>
            <a:ext cx="648072" cy="634850"/>
            <a:chOff x="7213436" y="4082283"/>
            <a:chExt cx="648072" cy="634850"/>
          </a:xfrm>
        </p:grpSpPr>
        <p:sp>
          <p:nvSpPr>
            <p:cNvPr id="149" name="직사각형 14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/>
          <p:cNvGrpSpPr/>
          <p:nvPr/>
        </p:nvGrpSpPr>
        <p:grpSpPr>
          <a:xfrm>
            <a:off x="7792928" y="2862907"/>
            <a:ext cx="648072" cy="634850"/>
            <a:chOff x="7213436" y="4082283"/>
            <a:chExt cx="648072" cy="634850"/>
          </a:xfrm>
        </p:grpSpPr>
        <p:sp>
          <p:nvSpPr>
            <p:cNvPr id="214" name="직사각형 21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>
            <a:off x="7792928" y="2178573"/>
            <a:ext cx="648072" cy="634850"/>
            <a:chOff x="7213436" y="4082283"/>
            <a:chExt cx="648072" cy="634850"/>
          </a:xfrm>
        </p:grpSpPr>
        <p:sp>
          <p:nvSpPr>
            <p:cNvPr id="219" name="직사각형 21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>
            <a:off x="7792928" y="3536118"/>
            <a:ext cx="648072" cy="634850"/>
            <a:chOff x="7213436" y="4082283"/>
            <a:chExt cx="648072" cy="634850"/>
          </a:xfrm>
        </p:grpSpPr>
        <p:sp>
          <p:nvSpPr>
            <p:cNvPr id="234" name="직사각형 23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/>
          <p:cNvGrpSpPr/>
          <p:nvPr/>
        </p:nvGrpSpPr>
        <p:grpSpPr>
          <a:xfrm>
            <a:off x="7792928" y="4208435"/>
            <a:ext cx="648072" cy="634850"/>
            <a:chOff x="7213436" y="4082283"/>
            <a:chExt cx="648072" cy="634850"/>
          </a:xfrm>
        </p:grpSpPr>
        <p:sp>
          <p:nvSpPr>
            <p:cNvPr id="244" name="직사각형 24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/>
          <p:cNvGrpSpPr/>
          <p:nvPr/>
        </p:nvGrpSpPr>
        <p:grpSpPr>
          <a:xfrm>
            <a:off x="7792928" y="4887163"/>
            <a:ext cx="648072" cy="634850"/>
            <a:chOff x="7213436" y="4082283"/>
            <a:chExt cx="648072" cy="634850"/>
          </a:xfrm>
        </p:grpSpPr>
        <p:sp>
          <p:nvSpPr>
            <p:cNvPr id="254" name="직사각형 25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7792928" y="5559480"/>
            <a:ext cx="648072" cy="634850"/>
            <a:chOff x="7213436" y="4082283"/>
            <a:chExt cx="648072" cy="634850"/>
          </a:xfrm>
        </p:grpSpPr>
        <p:sp>
          <p:nvSpPr>
            <p:cNvPr id="264" name="직사각형 263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/>
          <p:cNvCxnSpPr>
            <a:stCxn id="99" idx="3"/>
          </p:cNvCxnSpPr>
          <p:nvPr/>
        </p:nvCxnSpPr>
        <p:spPr>
          <a:xfrm flipV="1">
            <a:off x="2933825" y="3833785"/>
            <a:ext cx="3089306" cy="1446503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6" idx="3"/>
          </p:cNvCxnSpPr>
          <p:nvPr/>
        </p:nvCxnSpPr>
        <p:spPr>
          <a:xfrm flipV="1">
            <a:off x="2936210" y="2495998"/>
            <a:ext cx="3086921" cy="1462991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4" idx="3"/>
          </p:cNvCxnSpPr>
          <p:nvPr/>
        </p:nvCxnSpPr>
        <p:spPr>
          <a:xfrm>
            <a:off x="2937800" y="3078123"/>
            <a:ext cx="3650424" cy="2126465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>
            <a:off x="151706" y="1097136"/>
            <a:ext cx="1944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Vertical</a:t>
            </a:r>
          </a:p>
          <a:p>
            <a:pPr algn="ctr"/>
            <a:r>
              <a:rPr lang="en-US" altLang="ko-KR" b="1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Search</a:t>
            </a:r>
            <a:endParaRPr lang="ko-KR" altLang="en-US" b="1" dirty="0">
              <a:solidFill>
                <a:srgbClr val="BD2F0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1665989" y="1097136"/>
            <a:ext cx="2185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Horizontal</a:t>
            </a:r>
          </a:p>
          <a:p>
            <a:pPr algn="ctr"/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Search</a:t>
            </a:r>
            <a:endParaRPr lang="ko-KR" altLang="en-US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3399021" y="1097136"/>
            <a:ext cx="1944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Random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Access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Index Structure</a:t>
            </a:r>
          </a:p>
          <a:p>
            <a:r>
              <a:rPr lang="en-US" altLang="ko-KR" b="1" dirty="0" smtClean="0"/>
              <a:t>Index Optimization</a:t>
            </a:r>
          </a:p>
          <a:p>
            <a:pPr lvl="1"/>
            <a:r>
              <a:rPr lang="en-US" altLang="ko-KR" b="1" dirty="0" smtClean="0"/>
              <a:t>Reduce Random Access</a:t>
            </a:r>
          </a:p>
          <a:p>
            <a:pPr lvl="1"/>
            <a:r>
              <a:rPr lang="en-US" altLang="ko-KR" dirty="0" smtClean="0"/>
              <a:t>Reduce Horizontal Search</a:t>
            </a:r>
            <a:endParaRPr lang="ko-KR" altLang="en-US" dirty="0"/>
          </a:p>
        </p:txBody>
      </p:sp>
      <p:pic>
        <p:nvPicPr>
          <p:cNvPr id="4" name="Picture 2" descr="C:\Users\Administrator\Desktop\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2" y="3248371"/>
            <a:ext cx="4593525" cy="27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Random Access: Buffer Pinning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not count as logical read</a:t>
            </a:r>
          </a:p>
          <a:p>
            <a:pPr lvl="1"/>
            <a:r>
              <a:rPr lang="en-US" altLang="ko-KR" dirty="0" smtClean="0"/>
              <a:t>Prevent age-out of </a:t>
            </a:r>
            <a:r>
              <a:rPr lang="en-US" altLang="ko-KR" dirty="0"/>
              <a:t>shared </a:t>
            </a:r>
            <a:r>
              <a:rPr lang="en-US" altLang="ko-KR" dirty="0" smtClean="0"/>
              <a:t>Block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Before buffer pinning</a:t>
            </a:r>
          </a:p>
          <a:p>
            <a:pPr lvl="1"/>
            <a:r>
              <a:rPr lang="en-US" altLang="ko-KR" dirty="0" smtClean="0"/>
              <a:t>Clustering Factor = number of index key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152434"/>
              </p:ext>
            </p:extLst>
          </p:nvPr>
        </p:nvGraphicFramePr>
        <p:xfrm>
          <a:off x="827584" y="2996952"/>
          <a:ext cx="244140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52"/>
                <a:gridCol w="1564150"/>
              </a:tblGrid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Idx</a:t>
                      </a:r>
                      <a:r>
                        <a:rPr lang="en-US" altLang="ko-KR" sz="1400" dirty="0" smtClean="0"/>
                        <a:t>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RowID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강민준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AAPLO/AAUAAAAPAAA</a:t>
                      </a:r>
                      <a:endParaRPr lang="ko-KR" altLang="en-US" sz="1000" b="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강서연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AAPLO/AAUAAAAPAAD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AAPLO/AAUAAAAPAAI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고지훈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AAPLO/AAUAAAAPAAJ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구준서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AAPLO/AAUAAAAPAB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금수빈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AAPLO/AAUAAAAPAAC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김서현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김현우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나민지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836958" y="3190315"/>
            <a:ext cx="3642368" cy="2691698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233891" y="4526639"/>
            <a:ext cx="884307" cy="1022013"/>
            <a:chOff x="4113390" y="2098539"/>
            <a:chExt cx="884307" cy="1022013"/>
          </a:xfrm>
        </p:grpSpPr>
        <p:sp>
          <p:nvSpPr>
            <p:cNvPr id="7" name="직사각형 6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245004" y="4526639"/>
            <a:ext cx="884307" cy="1022013"/>
            <a:chOff x="5479897" y="2098539"/>
            <a:chExt cx="884307" cy="1022013"/>
          </a:xfrm>
        </p:grpSpPr>
        <p:sp>
          <p:nvSpPr>
            <p:cNvPr id="16" name="직사각형 15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213260" y="3510976"/>
            <a:ext cx="894235" cy="1022013"/>
            <a:chOff x="6516216" y="2098539"/>
            <a:chExt cx="894235" cy="1022013"/>
          </a:xfrm>
        </p:grpSpPr>
        <p:sp>
          <p:nvSpPr>
            <p:cNvPr id="25" name="직사각형 24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230315" y="3517284"/>
            <a:ext cx="887883" cy="1022013"/>
            <a:chOff x="6516216" y="3289625"/>
            <a:chExt cx="887883" cy="1022013"/>
          </a:xfrm>
        </p:grpSpPr>
        <p:sp>
          <p:nvSpPr>
            <p:cNvPr id="34" name="직사각형 33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245005" y="3514151"/>
            <a:ext cx="884307" cy="1022013"/>
            <a:chOff x="5497774" y="3289625"/>
            <a:chExt cx="884307" cy="1022013"/>
          </a:xfrm>
        </p:grpSpPr>
        <p:sp>
          <p:nvSpPr>
            <p:cNvPr id="43" name="직사각형 42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3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Random Access: Buffer Pinning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buffer pinning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Clustering Factor = 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233485"/>
              </p:ext>
            </p:extLst>
          </p:nvPr>
        </p:nvGraphicFramePr>
        <p:xfrm>
          <a:off x="1043608" y="2479531"/>
          <a:ext cx="244140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52"/>
                <a:gridCol w="1564150"/>
              </a:tblGrid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Idx</a:t>
                      </a:r>
                      <a:r>
                        <a:rPr lang="en-US" altLang="ko-KR" sz="1400" dirty="0" smtClean="0"/>
                        <a:t>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RowID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강민준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AAPLO/AAUAAAAPAAA</a:t>
                      </a:r>
                      <a:endParaRPr lang="ko-KR" altLang="en-US" sz="1000" b="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강서연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AAPLO/AAUAAAAPAAD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AAPLO/AAUAAAAPAAI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고지훈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AAPLO/AAUAAAAPAAJ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구준서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AAPLO/AAUAAAAPAB</a:t>
                      </a:r>
                      <a:endParaRPr lang="ko-KR" altLang="en-US" sz="1000" b="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금수빈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AAPLO/AAUAAAAPAAC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김서현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김현우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나민지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AAPLO/AAUAAAAPAAE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5596162" y="1213655"/>
            <a:ext cx="2100813" cy="5527713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203275" y="5553886"/>
            <a:ext cx="884307" cy="1022013"/>
            <a:chOff x="4113390" y="2098539"/>
            <a:chExt cx="884307" cy="1022013"/>
          </a:xfrm>
        </p:grpSpPr>
        <p:sp>
          <p:nvSpPr>
            <p:cNvPr id="7" name="직사각형 6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강서연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190576" y="4519557"/>
            <a:ext cx="884307" cy="1022013"/>
            <a:chOff x="5479897" y="2098539"/>
            <a:chExt cx="884307" cy="1022013"/>
          </a:xfrm>
        </p:grpSpPr>
        <p:sp>
          <p:nvSpPr>
            <p:cNvPr id="16" name="직사각형 15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209437" y="3473576"/>
            <a:ext cx="894235" cy="1022013"/>
            <a:chOff x="6516216" y="2098539"/>
            <a:chExt cx="894235" cy="1022013"/>
          </a:xfrm>
        </p:grpSpPr>
        <p:sp>
          <p:nvSpPr>
            <p:cNvPr id="25" name="직사각형 24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219365" y="2421728"/>
            <a:ext cx="887883" cy="1022013"/>
            <a:chOff x="6516216" y="3289625"/>
            <a:chExt cx="887883" cy="1022013"/>
          </a:xfrm>
        </p:grpSpPr>
        <p:sp>
          <p:nvSpPr>
            <p:cNvPr id="34" name="직사각형 33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203276" y="1371443"/>
            <a:ext cx="884307" cy="1022013"/>
            <a:chOff x="5497774" y="3289625"/>
            <a:chExt cx="884307" cy="1022013"/>
          </a:xfrm>
        </p:grpSpPr>
        <p:sp>
          <p:nvSpPr>
            <p:cNvPr id="43" name="직사각형 42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연결선 50"/>
          <p:cNvCxnSpPr/>
          <p:nvPr/>
        </p:nvCxnSpPr>
        <p:spPr>
          <a:xfrm>
            <a:off x="3491880" y="2938868"/>
            <a:ext cx="2698696" cy="2506356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88456" y="3236061"/>
            <a:ext cx="2720981" cy="2713219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488456" y="3430845"/>
            <a:ext cx="2720981" cy="2713219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88456" y="3861048"/>
            <a:ext cx="2702120" cy="1080120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488456" y="3140968"/>
            <a:ext cx="2698696" cy="996781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488456" y="4489240"/>
            <a:ext cx="2698696" cy="1820080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488456" y="3356992"/>
            <a:ext cx="2698696" cy="1398827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3488456" y="3977511"/>
            <a:ext cx="2698696" cy="1072099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3488456" y="4219769"/>
            <a:ext cx="2698696" cy="1072099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3488456" y="4449872"/>
            <a:ext cx="2698696" cy="1072099"/>
          </a:xfrm>
          <a:prstGeom prst="line">
            <a:avLst/>
          </a:prstGeom>
          <a:ln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Index Structure</a:t>
            </a:r>
          </a:p>
          <a:p>
            <a:r>
              <a:rPr lang="en-US" altLang="ko-KR" dirty="0" smtClean="0"/>
              <a:t>Index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Random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Minimize clustering factor</a:t>
            </a:r>
          </a:p>
          <a:p>
            <a:pPr lvl="1"/>
            <a:r>
              <a:rPr lang="en-US" altLang="ko-KR" dirty="0" smtClean="0"/>
              <a:t>SQL Server: Cluster Index</a:t>
            </a:r>
          </a:p>
          <a:p>
            <a:pPr lvl="1"/>
            <a:r>
              <a:rPr lang="en-US" altLang="ko-KR" dirty="0" smtClean="0"/>
              <a:t>Oracle: Clustered Index, IOT (Index Organized Table)</a:t>
            </a:r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16200000">
            <a:off x="5073009" y="4025273"/>
            <a:ext cx="2549253" cy="78064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37959" y="3140968"/>
            <a:ext cx="1019551" cy="2549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135581" y="4025271"/>
            <a:ext cx="2549253" cy="78064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11484" y="3140968"/>
            <a:ext cx="848348" cy="2549255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9884" y="2619014"/>
            <a:ext cx="97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800531" y="3429000"/>
            <a:ext cx="410953" cy="432048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49604" y="2619014"/>
            <a:ext cx="97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Data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0890" y="4183015"/>
            <a:ext cx="390594" cy="686145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17419" y="5207682"/>
            <a:ext cx="394065" cy="237542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24128" y="2619014"/>
            <a:ext cx="208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Index   +   Data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949081" y="4125948"/>
            <a:ext cx="1512168" cy="53284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05056" y="3321858"/>
            <a:ext cx="1517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Clustered</a:t>
            </a:r>
          </a:p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Index Structure</a:t>
            </a:r>
          </a:p>
          <a:p>
            <a:r>
              <a:rPr lang="en-US" altLang="ko-KR" b="1" dirty="0" smtClean="0"/>
              <a:t>Index Optimization</a:t>
            </a:r>
          </a:p>
          <a:p>
            <a:pPr lvl="1"/>
            <a:r>
              <a:rPr lang="en-US" altLang="ko-KR" dirty="0" smtClean="0"/>
              <a:t>Reduce Random Access</a:t>
            </a:r>
          </a:p>
          <a:p>
            <a:pPr lvl="1"/>
            <a:r>
              <a:rPr lang="en-US" altLang="ko-KR" b="1" dirty="0" smtClean="0"/>
              <a:t>Reduce Horizontal Search</a:t>
            </a:r>
            <a:endParaRPr lang="ko-KR" altLang="en-US" b="1" dirty="0"/>
          </a:p>
        </p:txBody>
      </p:sp>
      <p:pic>
        <p:nvPicPr>
          <p:cNvPr id="4" name="Picture 2" descr="C:\Users\Administrator\Desktop\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2" y="3248371"/>
            <a:ext cx="4593525" cy="27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Driving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Consider distinct</a:t>
            </a:r>
          </a:p>
          <a:p>
            <a:pPr lvl="1"/>
            <a:r>
              <a:rPr lang="en-US" altLang="ko-KR" dirty="0" err="1" smtClean="0"/>
              <a:t>debutDate</a:t>
            </a:r>
            <a:r>
              <a:rPr lang="en-US" altLang="ko-KR" dirty="0" smtClean="0"/>
              <a:t>: Low</a:t>
            </a:r>
          </a:p>
          <a:p>
            <a:pPr lvl="1"/>
            <a:r>
              <a:rPr lang="en-US" altLang="ko-KR" dirty="0" smtClean="0"/>
              <a:t>gender      </a:t>
            </a:r>
            <a:r>
              <a:rPr lang="en-US" altLang="ko-KR" sz="1050" dirty="0" smtClean="0"/>
              <a:t> </a:t>
            </a:r>
            <a:r>
              <a:rPr lang="en-US" altLang="ko-KR" dirty="0" smtClean="0"/>
              <a:t>: High</a:t>
            </a:r>
          </a:p>
          <a:p>
            <a:pPr lvl="1"/>
            <a:r>
              <a:rPr lang="en-US" altLang="ko-KR" dirty="0" err="1" smtClean="0"/>
              <a:t>mgtCode</a:t>
            </a:r>
            <a:r>
              <a:rPr lang="en-US" altLang="ko-KR" dirty="0" smtClean="0"/>
              <a:t>   : Medium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Equal (or IN) condition</a:t>
            </a:r>
          </a:p>
          <a:p>
            <a:pPr lvl="1"/>
            <a:r>
              <a:rPr lang="en-US" altLang="ko-KR" dirty="0" smtClean="0"/>
              <a:t>Driving condition with next condition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Range condition</a:t>
            </a:r>
          </a:p>
          <a:p>
            <a:pPr lvl="1"/>
            <a:r>
              <a:rPr lang="en-US" altLang="ko-KR" dirty="0" smtClean="0"/>
              <a:t>Check condition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75625"/>
              </p:ext>
            </p:extLst>
          </p:nvPr>
        </p:nvGraphicFramePr>
        <p:xfrm>
          <a:off x="5652120" y="1340768"/>
          <a:ext cx="3262859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468"/>
                <a:gridCol w="717468"/>
                <a:gridCol w="999259"/>
                <a:gridCol w="828664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강민준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20100305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강서연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20020206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고민재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20030506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고민서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20100607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고지훈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20050708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구준서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20060901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금수빈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20071015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김서현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20080909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김현우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20090516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나민지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20100123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노예은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20111109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마현준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20101005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박지원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20130608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박승민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20050709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A0073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배민성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20100908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서수민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20101215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소동현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20080130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소지민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20090807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안성민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20100626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여유진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20110519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5536" y="1268760"/>
            <a:ext cx="4176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SELECT 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  <a:endParaRPr lang="en-US" altLang="ko-K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FROM  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Singer</a:t>
            </a:r>
          </a:p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WHERE 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debutDate</a:t>
            </a:r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BETWEEN '20100101</a:t>
            </a:r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endParaRPr lang="en-US" altLang="ko-KR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AND          '20131212</a:t>
            </a:r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AND   gender       = ‘F'</a:t>
            </a:r>
            <a:endParaRPr lang="en-US" altLang="ko-K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AND   </a:t>
            </a:r>
            <a:r>
              <a:rPr lang="en-US" altLang="ko-KR" sz="1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mgtCode</a:t>
            </a:r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= 'A0065'</a:t>
            </a:r>
            <a:endParaRPr lang="ko-KR" altLang="en-US" sz="1400" b="1" dirty="0">
              <a:latin typeface="Tahoma" pitchFamily="34" charset="0"/>
              <a:ea typeface="Arial Unicode MS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7121"/>
              </p:ext>
            </p:extLst>
          </p:nvPr>
        </p:nvGraphicFramePr>
        <p:xfrm>
          <a:off x="284688" y="1412776"/>
          <a:ext cx="2522544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648072"/>
                <a:gridCol w="866360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3545"/>
              </p:ext>
            </p:extLst>
          </p:nvPr>
        </p:nvGraphicFramePr>
        <p:xfrm>
          <a:off x="3357008" y="1412776"/>
          <a:ext cx="2543160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143"/>
                <a:gridCol w="957065"/>
                <a:gridCol w="670952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15067"/>
              </p:ext>
            </p:extLst>
          </p:nvPr>
        </p:nvGraphicFramePr>
        <p:xfrm>
          <a:off x="6385856" y="1412776"/>
          <a:ext cx="2542056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968"/>
                <a:gridCol w="832104"/>
                <a:gridCol w="1014984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09527"/>
              </p:ext>
            </p:extLst>
          </p:nvPr>
        </p:nvGraphicFramePr>
        <p:xfrm>
          <a:off x="284191" y="1412109"/>
          <a:ext cx="2522544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648072"/>
                <a:gridCol w="866360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24668"/>
              </p:ext>
            </p:extLst>
          </p:nvPr>
        </p:nvGraphicFramePr>
        <p:xfrm>
          <a:off x="3356511" y="1412109"/>
          <a:ext cx="2543160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143"/>
                <a:gridCol w="957065"/>
                <a:gridCol w="670952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94307"/>
              </p:ext>
            </p:extLst>
          </p:nvPr>
        </p:nvGraphicFramePr>
        <p:xfrm>
          <a:off x="6385359" y="1412109"/>
          <a:ext cx="2542056" cy="478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968"/>
                <a:gridCol w="832104"/>
                <a:gridCol w="1014984"/>
              </a:tblGrid>
              <a:tr h="328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mgtCode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debutDate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20080909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20090807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20110519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20100123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20100607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20101215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20111109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20130608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20100305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20100626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20090516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20100908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20101005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20080130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Matching Performance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6372036"/>
            <a:ext cx="4104456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Distinct (gender &gt;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mgtCode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debutDate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endParaRPr lang="ko-KR" altLang="en-US" sz="7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61824" y="41147"/>
            <a:ext cx="352839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WHERE   </a:t>
            </a:r>
            <a:r>
              <a:rPr lang="en-US" altLang="ko-K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debutDate</a:t>
            </a:r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BETWEEN '20100101</a:t>
            </a:r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endParaRPr lang="en-US" altLang="ko-K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AND          '20131212</a:t>
            </a:r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AND   gender       = ‘F'</a:t>
            </a:r>
            <a:endParaRPr lang="en-US" altLang="ko-K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AND   </a:t>
            </a:r>
            <a:r>
              <a:rPr lang="en-US" altLang="ko-K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mgtCode</a:t>
            </a:r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= 'A0065'</a:t>
            </a:r>
            <a:endParaRPr lang="ko-KR" altLang="en-US" sz="1200" b="1" dirty="0">
              <a:latin typeface="Tahoma" pitchFamily="34" charset="0"/>
              <a:ea typeface="Arial Unicode MS" pitchFamily="50" charset="-127"/>
              <a:cs typeface="Tahom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096" y="1008192"/>
            <a:ext cx="25425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check    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check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check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4450" y="1008192"/>
            <a:ext cx="25425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driving     </a:t>
            </a:r>
            <a:r>
              <a:rPr lang="en-US" altLang="ko-KR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driving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check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3904" y="1008192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driving  </a:t>
            </a:r>
            <a:r>
              <a:rPr lang="en-US" altLang="ko-KR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driving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ko-KR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driving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ko-KR" altLang="en-US" sz="7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07504" y="1412776"/>
            <a:ext cx="108012" cy="47525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167844" y="1412776"/>
            <a:ext cx="108012" cy="38884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6192180" y="1412776"/>
            <a:ext cx="108012" cy="208823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pic>
        <p:nvPicPr>
          <p:cNvPr id="1027" name="Picture 3" descr="C:\Users\Administrator\Desktop\book_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729" r="2033" b="2830"/>
          <a:stretch/>
        </p:blipFill>
        <p:spPr bwMode="auto">
          <a:xfrm>
            <a:off x="107503" y="2060848"/>
            <a:ext cx="4392489" cy="4104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BookIndexLeftsid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" r="38889" b="47640"/>
          <a:stretch/>
        </p:blipFill>
        <p:spPr bwMode="auto">
          <a:xfrm>
            <a:off x="4788024" y="2060848"/>
            <a:ext cx="3944762" cy="4104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11659" y="142791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958" y="142791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Inverted </a:t>
            </a:r>
            <a:r>
              <a:rPr lang="en-US" altLang="ko-KR" b="1" dirty="0">
                <a:latin typeface="Calibri" pitchFamily="34" charset="0"/>
                <a:cs typeface="Calibri" pitchFamily="34" charset="0"/>
              </a:rPr>
              <a:t>Index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 24"/>
          <p:cNvSpPr/>
          <p:nvPr/>
        </p:nvSpPr>
        <p:spPr>
          <a:xfrm>
            <a:off x="4941041" y="1893972"/>
            <a:ext cx="3168352" cy="3528392"/>
          </a:xfrm>
          <a:prstGeom prst="can">
            <a:avLst>
              <a:gd name="adj" fmla="val 18992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755576" y="1893972"/>
            <a:ext cx="3168352" cy="3528392"/>
          </a:xfrm>
          <a:prstGeom prst="can">
            <a:avLst>
              <a:gd name="adj" fmla="val 18992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Concept: Disk Access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52421"/>
              </p:ext>
            </p:extLst>
          </p:nvPr>
        </p:nvGraphicFramePr>
        <p:xfrm>
          <a:off x="1115616" y="2852936"/>
          <a:ext cx="24719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/>
                <a:gridCol w="617984"/>
                <a:gridCol w="617984"/>
                <a:gridCol w="6179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03164"/>
              </p:ext>
            </p:extLst>
          </p:nvPr>
        </p:nvGraphicFramePr>
        <p:xfrm>
          <a:off x="5292080" y="2852936"/>
          <a:ext cx="24719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/>
                <a:gridCol w="617984"/>
                <a:gridCol w="617984"/>
                <a:gridCol w="6179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454721" y="3068960"/>
            <a:ext cx="1800200" cy="0"/>
          </a:xfrm>
          <a:prstGeom prst="line">
            <a:avLst/>
          </a:prstGeom>
          <a:ln w="2222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30062" y="2636912"/>
            <a:ext cx="450050" cy="216024"/>
          </a:xfrm>
          <a:prstGeom prst="line">
            <a:avLst/>
          </a:prstGeom>
          <a:ln w="222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020272" y="2636912"/>
            <a:ext cx="450050" cy="216024"/>
          </a:xfrm>
          <a:prstGeom prst="line">
            <a:avLst/>
          </a:prstGeom>
          <a:ln w="222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300192" y="3068960"/>
            <a:ext cx="450050" cy="216024"/>
          </a:xfrm>
          <a:prstGeom prst="line">
            <a:avLst/>
          </a:prstGeom>
          <a:ln w="222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24128" y="3861048"/>
            <a:ext cx="450050" cy="216024"/>
          </a:xfrm>
          <a:prstGeom prst="line">
            <a:avLst/>
          </a:prstGeom>
          <a:ln w="222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20272" y="3861048"/>
            <a:ext cx="450050" cy="216024"/>
          </a:xfrm>
          <a:prstGeom prst="line">
            <a:avLst/>
          </a:prstGeom>
          <a:ln w="222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12682" y="1988840"/>
            <a:ext cx="248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Sequential Access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0112" y="1988840"/>
            <a:ext cx="1983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Random Access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51520" y="2562602"/>
            <a:ext cx="3744416" cy="3530694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3294" y="3139252"/>
            <a:ext cx="3240360" cy="1081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Concept: Disk IO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6156176" y="2959797"/>
            <a:ext cx="2736304" cy="2736304"/>
          </a:xfrm>
          <a:prstGeom prst="can">
            <a:avLst>
              <a:gd name="adj" fmla="val 11473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2334"/>
              </p:ext>
            </p:extLst>
          </p:nvPr>
        </p:nvGraphicFramePr>
        <p:xfrm>
          <a:off x="6659076" y="3680170"/>
          <a:ext cx="187452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85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2162"/>
              </p:ext>
            </p:extLst>
          </p:nvPr>
        </p:nvGraphicFramePr>
        <p:xfrm>
          <a:off x="4644008" y="3068960"/>
          <a:ext cx="91810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34"/>
                <a:gridCol w="306034"/>
                <a:gridCol w="306034"/>
              </a:tblGrid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1640" y="2061344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206084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2377936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Block IO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3354" y="276992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Shared 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3294" y="4327949"/>
            <a:ext cx="3240360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직사각형 21"/>
          <p:cNvSpPr/>
          <p:nvPr/>
        </p:nvSpPr>
        <p:spPr>
          <a:xfrm>
            <a:off x="1043608" y="4437112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Program 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4139952" y="4127604"/>
            <a:ext cx="1872208" cy="40069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31109"/>
              </p:ext>
            </p:extLst>
          </p:nvPr>
        </p:nvGraphicFramePr>
        <p:xfrm>
          <a:off x="755576" y="3268690"/>
          <a:ext cx="91810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34"/>
                <a:gridCol w="306034"/>
                <a:gridCol w="306034"/>
              </a:tblGrid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5022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93294" y="4813300"/>
            <a:ext cx="3240360" cy="1081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0419" y="4984886"/>
            <a:ext cx="136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READ X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Singer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Tuple: 20</a:t>
            </a:r>
          </a:p>
          <a:p>
            <a:pPr lvl="1"/>
            <a:r>
              <a:rPr lang="en-US" altLang="ko-KR" dirty="0" smtClean="0"/>
              <a:t>1 Block = 4 Tuple  (5 Blocks)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282761"/>
              </p:ext>
            </p:extLst>
          </p:nvPr>
        </p:nvGraphicFramePr>
        <p:xfrm>
          <a:off x="1619672" y="2539712"/>
          <a:ext cx="5904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188132"/>
                <a:gridCol w="1656184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DebutDate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MgtCode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강민준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20010105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A0015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강서연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20020206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20030506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A0035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20040607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고지훈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20050708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A0054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구준서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20060901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A0065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금수빈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20071015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A0098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6948264" y="3046100"/>
            <a:ext cx="1970554" cy="1944217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8006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CREATE INDEX ON Singer (name);</a:t>
            </a:r>
          </a:p>
          <a:p>
            <a:pPr lvl="1"/>
            <a:r>
              <a:rPr lang="en-US" altLang="ko-KR" dirty="0" err="1" smtClean="0"/>
              <a:t>RowID</a:t>
            </a:r>
            <a:r>
              <a:rPr lang="en-US" altLang="ko-KR" dirty="0" smtClean="0"/>
              <a:t> = Block Address + Offset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144922"/>
              </p:ext>
            </p:extLst>
          </p:nvPr>
        </p:nvGraphicFramePr>
        <p:xfrm>
          <a:off x="2241348" y="2708920"/>
          <a:ext cx="39216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5534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Index Key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RowID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강민준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AAPLO/AAUAAAAPAAA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강서연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AAPLO/AAUAAAAPAAD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AAPLO/AAUAAAAPAAH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고민서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AAPLO/AAUAAAAPAAI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고지훈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AAPLO/AAUAAAAPAAJ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구준서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AAPLO/AAUAAAAPAB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금수빈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AAPLO/AAUAAAAPAAE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이등변 삼각형 4"/>
          <p:cNvSpPr/>
          <p:nvPr/>
        </p:nvSpPr>
        <p:spPr>
          <a:xfrm rot="16200000">
            <a:off x="-732027" y="3836483"/>
            <a:ext cx="2952330" cy="112925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124" y="225435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B tree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9460" y="225435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Leaf Node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8428" y="558923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8428" y="515719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8428" y="4725144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8428" y="4221087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8428" y="3789040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8428" y="3356992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8428" y="2924944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626460" y="2708920"/>
            <a:ext cx="614888" cy="288031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26460" y="5888702"/>
            <a:ext cx="614888" cy="14401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15768" y="3311429"/>
            <a:ext cx="648072" cy="6348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70586" y="3311429"/>
            <a:ext cx="648072" cy="6348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70586" y="4077073"/>
            <a:ext cx="648072" cy="6348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6156176" y="3248980"/>
            <a:ext cx="1914410" cy="833303"/>
          </a:xfrm>
          <a:prstGeom prst="line">
            <a:avLst/>
          </a:prstGeom>
          <a:ln w="2857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070586" y="4243947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070586" y="437995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070586" y="452281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213436" y="3481565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213436" y="361756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213436" y="376042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070586" y="3481565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070586" y="361756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70586" y="376042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213436" y="4082283"/>
            <a:ext cx="648072" cy="634850"/>
            <a:chOff x="7213436" y="4082283"/>
            <a:chExt cx="648072" cy="634850"/>
          </a:xfrm>
        </p:grpSpPr>
        <p:sp>
          <p:nvSpPr>
            <p:cNvPr id="39" name="직사각형 38"/>
            <p:cNvSpPr/>
            <p:nvPr/>
          </p:nvSpPr>
          <p:spPr>
            <a:xfrm>
              <a:off x="7213436" y="4082283"/>
              <a:ext cx="648072" cy="634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213436" y="424394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213436" y="437995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13436" y="4522810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7967956" y="4024198"/>
            <a:ext cx="8076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latin typeface="Calibri" pitchFamily="34" charset="0"/>
                <a:cs typeface="Calibri" pitchFamily="34" charset="0"/>
              </a:rPr>
              <a:t>안성민</a:t>
            </a:r>
            <a:endParaRPr lang="en-US" altLang="ko-KR" sz="105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ko-KR" altLang="en-US" sz="1050" b="1" dirty="0" smtClean="0">
                <a:latin typeface="Calibri" pitchFamily="34" charset="0"/>
                <a:cs typeface="Calibri" pitchFamily="34" charset="0"/>
              </a:rPr>
              <a:t>강민준</a:t>
            </a:r>
            <a:endParaRPr lang="en-US" altLang="ko-KR" sz="105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ko-KR" altLang="en-US" sz="1050" b="1" dirty="0" smtClean="0">
                <a:latin typeface="Calibri" pitchFamily="34" charset="0"/>
                <a:cs typeface="Calibri" pitchFamily="34" charset="0"/>
              </a:rPr>
              <a:t>김현우</a:t>
            </a:r>
            <a:endParaRPr lang="en-US" altLang="ko-KR" sz="105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ko-KR" altLang="en-US" sz="1050" b="1" dirty="0" smtClean="0">
                <a:latin typeface="Calibri" pitchFamily="34" charset="0"/>
                <a:cs typeface="Calibri" pitchFamily="34" charset="0"/>
              </a:rPr>
              <a:t>나민</a:t>
            </a:r>
            <a:r>
              <a:rPr lang="ko-KR" altLang="en-US" sz="1050" b="1" dirty="0">
                <a:latin typeface="Calibri" pitchFamily="34" charset="0"/>
                <a:cs typeface="Calibri" pitchFamily="34" charset="0"/>
              </a:rPr>
              <a:t>지</a:t>
            </a:r>
          </a:p>
        </p:txBody>
      </p:sp>
      <p:sp>
        <p:nvSpPr>
          <p:cNvPr id="61" name="자유형 60"/>
          <p:cNvSpPr/>
          <p:nvPr/>
        </p:nvSpPr>
        <p:spPr>
          <a:xfrm>
            <a:off x="7828761" y="4103370"/>
            <a:ext cx="263679" cy="174540"/>
          </a:xfrm>
          <a:custGeom>
            <a:avLst/>
            <a:gdLst>
              <a:gd name="connsiteX0" fmla="*/ 229389 w 263679"/>
              <a:gd name="connsiteY0" fmla="*/ 22860 h 174540"/>
              <a:gd name="connsiteX1" fmla="*/ 160809 w 263679"/>
              <a:gd name="connsiteY1" fmla="*/ 11430 h 174540"/>
              <a:gd name="connsiteX2" fmla="*/ 126519 w 263679"/>
              <a:gd name="connsiteY2" fmla="*/ 0 h 174540"/>
              <a:gd name="connsiteX3" fmla="*/ 23649 w 263679"/>
              <a:gd name="connsiteY3" fmla="*/ 11430 h 174540"/>
              <a:gd name="connsiteX4" fmla="*/ 789 w 263679"/>
              <a:gd name="connsiteY4" fmla="*/ 45720 h 174540"/>
              <a:gd name="connsiteX5" fmla="*/ 12219 w 263679"/>
              <a:gd name="connsiteY5" fmla="*/ 114300 h 174540"/>
              <a:gd name="connsiteX6" fmla="*/ 115089 w 263679"/>
              <a:gd name="connsiteY6" fmla="*/ 160020 h 174540"/>
              <a:gd name="connsiteX7" fmla="*/ 263679 w 263679"/>
              <a:gd name="connsiteY7" fmla="*/ 171450 h 17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79" h="174540">
                <a:moveTo>
                  <a:pt x="229389" y="22860"/>
                </a:moveTo>
                <a:cubicBezTo>
                  <a:pt x="206529" y="19050"/>
                  <a:pt x="183432" y="16457"/>
                  <a:pt x="160809" y="11430"/>
                </a:cubicBezTo>
                <a:cubicBezTo>
                  <a:pt x="149048" y="8816"/>
                  <a:pt x="138567" y="0"/>
                  <a:pt x="126519" y="0"/>
                </a:cubicBezTo>
                <a:cubicBezTo>
                  <a:pt x="92018" y="0"/>
                  <a:pt x="57939" y="7620"/>
                  <a:pt x="23649" y="11430"/>
                </a:cubicBezTo>
                <a:cubicBezTo>
                  <a:pt x="16029" y="22860"/>
                  <a:pt x="2306" y="32067"/>
                  <a:pt x="789" y="45720"/>
                </a:cubicBezTo>
                <a:cubicBezTo>
                  <a:pt x="-1770" y="68754"/>
                  <a:pt x="1855" y="93571"/>
                  <a:pt x="12219" y="114300"/>
                </a:cubicBezTo>
                <a:cubicBezTo>
                  <a:pt x="23087" y="136036"/>
                  <a:pt x="109731" y="158234"/>
                  <a:pt x="115089" y="160020"/>
                </a:cubicBezTo>
                <a:cubicBezTo>
                  <a:pt x="185524" y="183498"/>
                  <a:pt x="137331" y="171450"/>
                  <a:pt x="263679" y="171450"/>
                </a:cubicBezTo>
              </a:path>
            </a:pathLst>
          </a:custGeom>
          <a:ln w="2857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* FROM Singer WHERE name </a:t>
            </a:r>
            <a:r>
              <a:rPr lang="en-US" altLang="ko-KR" dirty="0"/>
              <a:t>= '</a:t>
            </a:r>
            <a:r>
              <a:rPr lang="ko-KR" altLang="en-US" dirty="0" err="1" smtClean="0"/>
              <a:t>구준서</a:t>
            </a:r>
            <a:r>
              <a:rPr lang="en-US" altLang="ko-KR" dirty="0" smtClean="0"/>
              <a:t>'</a:t>
            </a:r>
          </a:p>
          <a:p>
            <a:pPr lvl="1"/>
            <a:r>
              <a:rPr lang="en-US" altLang="ko-KR" dirty="0" smtClean="0"/>
              <a:t>20 Tuples, 5 Blocks (1 Block = 4 Tuple)</a:t>
            </a:r>
          </a:p>
          <a:p>
            <a:pPr lvl="1"/>
            <a:r>
              <a:rPr lang="en-US" altLang="ko-KR" b="1" dirty="0" smtClean="0">
                <a:solidFill>
                  <a:srgbClr val="BD2F03"/>
                </a:solidFill>
              </a:rPr>
              <a:t>Block Read = 5</a:t>
            </a:r>
            <a:endParaRPr lang="en-US" altLang="ko-KR" b="1" dirty="0">
              <a:solidFill>
                <a:srgbClr val="BD2F03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Query: Without Index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11527" y="3215884"/>
            <a:ext cx="2258586" cy="2394755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 22"/>
          <p:cNvSpPr/>
          <p:nvPr/>
        </p:nvSpPr>
        <p:spPr>
          <a:xfrm>
            <a:off x="5091739" y="2996328"/>
            <a:ext cx="3096344" cy="2845467"/>
          </a:xfrm>
          <a:prstGeom prst="can">
            <a:avLst>
              <a:gd name="adj" fmla="val 15155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48732" y="2777997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6939" y="242088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6233891" y="4526639"/>
            <a:ext cx="884307" cy="1022013"/>
            <a:chOff x="4113390" y="2098539"/>
            <a:chExt cx="884307" cy="1022013"/>
          </a:xfrm>
        </p:grpSpPr>
        <p:sp>
          <p:nvSpPr>
            <p:cNvPr id="157" name="직사각형 156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5245004" y="4526639"/>
            <a:ext cx="884307" cy="1022013"/>
            <a:chOff x="5479897" y="2098539"/>
            <a:chExt cx="884307" cy="1022013"/>
          </a:xfrm>
        </p:grpSpPr>
        <p:sp>
          <p:nvSpPr>
            <p:cNvPr id="166" name="직사각형 165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7213260" y="3510976"/>
            <a:ext cx="894235" cy="1022013"/>
            <a:chOff x="6516216" y="2098539"/>
            <a:chExt cx="894235" cy="1022013"/>
          </a:xfrm>
        </p:grpSpPr>
        <p:sp>
          <p:nvSpPr>
            <p:cNvPr id="175" name="직사각형 174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6230315" y="3517284"/>
            <a:ext cx="887883" cy="1022013"/>
            <a:chOff x="6516216" y="3289625"/>
            <a:chExt cx="887883" cy="1022013"/>
          </a:xfrm>
        </p:grpSpPr>
        <p:sp>
          <p:nvSpPr>
            <p:cNvPr id="183" name="직사각형 182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그룹 190"/>
          <p:cNvGrpSpPr/>
          <p:nvPr/>
        </p:nvGrpSpPr>
        <p:grpSpPr>
          <a:xfrm>
            <a:off x="5245005" y="3514151"/>
            <a:ext cx="884307" cy="1022013"/>
            <a:chOff x="5497774" y="3289625"/>
            <a:chExt cx="884307" cy="1022013"/>
          </a:xfrm>
        </p:grpSpPr>
        <p:sp>
          <p:nvSpPr>
            <p:cNvPr id="193" name="직사각형 192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직사각형 199"/>
          <p:cNvSpPr/>
          <p:nvPr/>
        </p:nvSpPr>
        <p:spPr>
          <a:xfrm>
            <a:off x="6235593" y="5194098"/>
            <a:ext cx="875743" cy="18466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200" b="1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구준서</a:t>
            </a:r>
            <a:r>
              <a:rPr lang="ko-KR" altLang="en-US" sz="12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남  </a:t>
            </a:r>
            <a:r>
              <a:rPr lang="en-US" altLang="ko-KR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..</a:t>
            </a:r>
            <a:endParaRPr lang="ko-KR" alt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2504582" y="4433982"/>
            <a:ext cx="884307" cy="1022013"/>
            <a:chOff x="5479897" y="2098539"/>
            <a:chExt cx="884307" cy="1022013"/>
          </a:xfrm>
        </p:grpSpPr>
        <p:sp>
          <p:nvSpPr>
            <p:cNvPr id="211" name="직사각형 210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/>
          <p:cNvGrpSpPr/>
          <p:nvPr/>
        </p:nvGrpSpPr>
        <p:grpSpPr>
          <a:xfrm>
            <a:off x="1514454" y="4421375"/>
            <a:ext cx="894235" cy="1022013"/>
            <a:chOff x="6516216" y="2098539"/>
            <a:chExt cx="894235" cy="1022013"/>
          </a:xfrm>
        </p:grpSpPr>
        <p:sp>
          <p:nvSpPr>
            <p:cNvPr id="220" name="직사각형 219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2" name="직선 연결선 221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4" name="직선 연결선 223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/>
          <p:cNvGrpSpPr/>
          <p:nvPr/>
        </p:nvGrpSpPr>
        <p:grpSpPr>
          <a:xfrm>
            <a:off x="2504729" y="3300978"/>
            <a:ext cx="887883" cy="1022013"/>
            <a:chOff x="6516216" y="3289625"/>
            <a:chExt cx="887883" cy="1022013"/>
          </a:xfrm>
        </p:grpSpPr>
        <p:sp>
          <p:nvSpPr>
            <p:cNvPr id="229" name="직사각형 228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직사각형 231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그룹 236"/>
          <p:cNvGrpSpPr/>
          <p:nvPr/>
        </p:nvGrpSpPr>
        <p:grpSpPr>
          <a:xfrm>
            <a:off x="1519419" y="3297845"/>
            <a:ext cx="884307" cy="1022013"/>
            <a:chOff x="5497774" y="3289625"/>
            <a:chExt cx="884307" cy="1022013"/>
          </a:xfrm>
        </p:grpSpPr>
        <p:sp>
          <p:nvSpPr>
            <p:cNvPr id="238" name="직사각형 237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그룹 255"/>
          <p:cNvGrpSpPr/>
          <p:nvPr/>
        </p:nvGrpSpPr>
        <p:grpSpPr>
          <a:xfrm>
            <a:off x="1519976" y="3301486"/>
            <a:ext cx="884307" cy="1022013"/>
            <a:chOff x="825882" y="3212767"/>
            <a:chExt cx="884307" cy="1022013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25882" y="3212767"/>
              <a:ext cx="884307" cy="1022013"/>
              <a:chOff x="4113390" y="2098539"/>
              <a:chExt cx="884307" cy="1022013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직사각형 249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51" name="직선 연결선 250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직사각형 254"/>
            <p:cNvSpPr/>
            <p:nvPr/>
          </p:nvSpPr>
          <p:spPr>
            <a:xfrm>
              <a:off x="833934" y="3861176"/>
              <a:ext cx="875743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7" name="왼쪽/오른쪽 화살표 256"/>
          <p:cNvSpPr/>
          <p:nvPr/>
        </p:nvSpPr>
        <p:spPr>
          <a:xfrm>
            <a:off x="3923928" y="4261317"/>
            <a:ext cx="792088" cy="29707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* FROM Singer WHERE name </a:t>
            </a:r>
            <a:r>
              <a:rPr lang="en-US" altLang="ko-KR" dirty="0"/>
              <a:t>= '</a:t>
            </a:r>
            <a:r>
              <a:rPr lang="ko-KR" altLang="en-US" dirty="0" err="1" smtClean="0"/>
              <a:t>구준서</a:t>
            </a:r>
            <a:r>
              <a:rPr lang="en-US" altLang="ko-KR" dirty="0" smtClean="0"/>
              <a:t>'</a:t>
            </a:r>
          </a:p>
          <a:p>
            <a:pPr lvl="1"/>
            <a:r>
              <a:rPr lang="en-US" altLang="ko-KR" dirty="0" smtClean="0"/>
              <a:t>20 Tuples, 5 Blocks (1 Block = 4 Tuple)</a:t>
            </a:r>
          </a:p>
          <a:p>
            <a:pPr lvl="1"/>
            <a:r>
              <a:rPr lang="en-US" altLang="ko-KR" b="1" dirty="0" smtClean="0">
                <a:solidFill>
                  <a:srgbClr val="BD2F03"/>
                </a:solidFill>
              </a:rPr>
              <a:t>Block Read = 1</a:t>
            </a:r>
            <a:endParaRPr lang="en-US" altLang="ko-KR" b="1" dirty="0">
              <a:solidFill>
                <a:srgbClr val="BD2F03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Query: With Index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95995" y="3559507"/>
            <a:ext cx="1728192" cy="1702364"/>
          </a:xfrm>
          <a:prstGeom prst="roundRect">
            <a:avLst>
              <a:gd name="adj" fmla="val 73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 22"/>
          <p:cNvSpPr/>
          <p:nvPr/>
        </p:nvSpPr>
        <p:spPr>
          <a:xfrm>
            <a:off x="6736126" y="2751423"/>
            <a:ext cx="2160240" cy="3642116"/>
          </a:xfrm>
          <a:prstGeom prst="can">
            <a:avLst>
              <a:gd name="adj" fmla="val 10767"/>
            </a:avLst>
          </a:prstGeom>
          <a:gradFill>
            <a:gsLst>
              <a:gs pos="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  <a:gs pos="5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80363" y="3003523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Memory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37168" y="2266335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Disk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6867996" y="5136653"/>
            <a:ext cx="884307" cy="1022013"/>
            <a:chOff x="4113390" y="2098539"/>
            <a:chExt cx="884307" cy="1022013"/>
          </a:xfrm>
        </p:grpSpPr>
        <p:sp>
          <p:nvSpPr>
            <p:cNvPr id="157" name="직사각형 156"/>
            <p:cNvSpPr/>
            <p:nvPr/>
          </p:nvSpPr>
          <p:spPr>
            <a:xfrm>
              <a:off x="4113390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141597" y="2381888"/>
              <a:ext cx="79208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고민재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서수민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err="1" smtClean="0"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강서</a:t>
              </a:r>
              <a:r>
                <a:rPr lang="ko-KR" altLang="en-US" sz="1200" b="1" dirty="0">
                  <a:latin typeface="Calibri" pitchFamily="34" charset="0"/>
                  <a:cs typeface="Calibri" pitchFamily="34" charset="0"/>
                </a:rPr>
                <a:t>연</a:t>
              </a:r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4113390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4371518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4860032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376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113390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4113390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7878278" y="4091167"/>
            <a:ext cx="884307" cy="1022013"/>
            <a:chOff x="5479897" y="2098539"/>
            <a:chExt cx="884307" cy="1022013"/>
          </a:xfrm>
        </p:grpSpPr>
        <p:sp>
          <p:nvSpPr>
            <p:cNvPr id="166" name="직사각형 165"/>
            <p:cNvSpPr/>
            <p:nvPr/>
          </p:nvSpPr>
          <p:spPr>
            <a:xfrm>
              <a:off x="5479897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505782" y="2380429"/>
              <a:ext cx="83786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고민서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배민성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소동현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강민준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5479897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5738025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6226539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6004165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5479897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479897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6866764" y="4097854"/>
            <a:ext cx="894235" cy="1022013"/>
            <a:chOff x="6516216" y="2098539"/>
            <a:chExt cx="894235" cy="1022013"/>
          </a:xfrm>
        </p:grpSpPr>
        <p:sp>
          <p:nvSpPr>
            <p:cNvPr id="175" name="직사각형 174"/>
            <p:cNvSpPr/>
            <p:nvPr/>
          </p:nvSpPr>
          <p:spPr>
            <a:xfrm>
              <a:off x="6516216" y="2366437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543275" y="2375538"/>
              <a:ext cx="867176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나민지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여유진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김서현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김현우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516216" y="256490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6774344" y="2098539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7262858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7040484" y="2375538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6516216" y="2750724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516216" y="2934469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7874702" y="3052823"/>
            <a:ext cx="887883" cy="1022013"/>
            <a:chOff x="6516216" y="3289625"/>
            <a:chExt cx="887883" cy="1022013"/>
          </a:xfrm>
        </p:grpSpPr>
        <p:sp>
          <p:nvSpPr>
            <p:cNvPr id="183" name="직사각형 182"/>
            <p:cNvSpPr/>
            <p:nvPr/>
          </p:nvSpPr>
          <p:spPr>
            <a:xfrm>
              <a:off x="6543274" y="3566666"/>
              <a:ext cx="8608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박지원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노예은  여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 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고지훈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금수빈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516216" y="3557523"/>
              <a:ext cx="884307" cy="75411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6516216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>
            <a:xfrm>
              <a:off x="6774344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7262858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040484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6516216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6516216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그룹 190"/>
          <p:cNvGrpSpPr/>
          <p:nvPr/>
        </p:nvGrpSpPr>
        <p:grpSpPr>
          <a:xfrm>
            <a:off x="6889392" y="3049690"/>
            <a:ext cx="884307" cy="1022013"/>
            <a:chOff x="5497774" y="3289625"/>
            <a:chExt cx="884307" cy="1022013"/>
          </a:xfrm>
        </p:grpSpPr>
        <p:sp>
          <p:nvSpPr>
            <p:cNvPr id="193" name="직사각형 192"/>
            <p:cNvSpPr/>
            <p:nvPr/>
          </p:nvSpPr>
          <p:spPr>
            <a:xfrm>
              <a:off x="5497774" y="3557523"/>
              <a:ext cx="884307" cy="75411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524833" y="3566458"/>
              <a:ext cx="8445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안성민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마현준  남 </a:t>
              </a:r>
              <a:r>
                <a:rPr lang="en-US" altLang="ko-KR" sz="1200" b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dirty="0" smtClean="0">
                  <a:latin typeface="Calibri" pitchFamily="34" charset="0"/>
                  <a:cs typeface="Calibri" pitchFamily="34" charset="0"/>
                </a:rPr>
                <a:t>소지민  여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</a:p>
            <a:p>
              <a:r>
                <a:rPr lang="ko-KR" altLang="en-US" sz="1200" b="1" smtClean="0">
                  <a:latin typeface="Calibri" pitchFamily="34" charset="0"/>
                  <a:cs typeface="Calibri" pitchFamily="34" charset="0"/>
                </a:rPr>
                <a:t>박승민  남 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5497774" y="375599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5755902" y="3289625"/>
              <a:ext cx="40380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6244416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6022042" y="3566624"/>
              <a:ext cx="0" cy="745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5497774" y="3941810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5497774" y="4125555"/>
              <a:ext cx="884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직사각형 199"/>
          <p:cNvSpPr/>
          <p:nvPr/>
        </p:nvSpPr>
        <p:spPr>
          <a:xfrm>
            <a:off x="6869698" y="5804112"/>
            <a:ext cx="875743" cy="18466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200" b="1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구준서</a:t>
            </a:r>
            <a:r>
              <a:rPr lang="ko-KR" altLang="en-US" sz="12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남  </a:t>
            </a:r>
            <a:r>
              <a:rPr lang="en-US" altLang="ko-KR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..</a:t>
            </a:r>
            <a:endParaRPr lang="ko-KR" alt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4510517" y="3694666"/>
            <a:ext cx="884307" cy="1022013"/>
            <a:chOff x="825882" y="3212767"/>
            <a:chExt cx="884307" cy="1022013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25882" y="3212767"/>
              <a:ext cx="884307" cy="1022013"/>
              <a:chOff x="4113390" y="2098539"/>
              <a:chExt cx="884307" cy="1022013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4113390" y="2366437"/>
                <a:ext cx="884307" cy="7541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4141597" y="2381888"/>
                <a:ext cx="792088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고민재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서수민  여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 ..</a:t>
                </a:r>
              </a:p>
              <a:p>
                <a:r>
                  <a:rPr lang="ko-KR" altLang="en-US" sz="1200" b="1" err="1" smtClean="0">
                    <a:latin typeface="Calibri" pitchFamily="34" charset="0"/>
                    <a:cs typeface="Calibri" pitchFamily="34" charset="0"/>
                  </a:rPr>
                  <a:t>구준서</a:t>
                </a:r>
                <a:r>
                  <a:rPr lang="ko-KR" altLang="en-US" sz="1200" b="1" smtClean="0">
                    <a:latin typeface="Calibri" pitchFamily="34" charset="0"/>
                    <a:cs typeface="Calibri" pitchFamily="34" charset="0"/>
                  </a:rPr>
                  <a:t>  남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</a:p>
              <a:p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강서</a:t>
                </a:r>
                <a:r>
                  <a:rPr lang="ko-KR" altLang="en-US" sz="1200" b="1" dirty="0">
                    <a:latin typeface="Calibri" pitchFamily="34" charset="0"/>
                    <a:cs typeface="Calibri" pitchFamily="34" charset="0"/>
                  </a:rPr>
                  <a:t>연</a:t>
                </a:r>
                <a:r>
                  <a:rPr lang="ko-KR" altLang="en-US" sz="1200" b="1" dirty="0" smtClean="0">
                    <a:latin typeface="Calibri" pitchFamily="34" charset="0"/>
                    <a:cs typeface="Calibri" pitchFamily="34" charset="0"/>
                  </a:rPr>
                  <a:t>  여  </a:t>
                </a:r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..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>
                <a:off x="4113390" y="256490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직사각형 249"/>
              <p:cNvSpPr/>
              <p:nvPr/>
            </p:nvSpPr>
            <p:spPr>
              <a:xfrm>
                <a:off x="4371518" y="2098539"/>
                <a:ext cx="403806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51" name="직선 연결선 250"/>
              <p:cNvCxnSpPr/>
              <p:nvPr/>
            </p:nvCxnSpPr>
            <p:spPr>
              <a:xfrm>
                <a:off x="4860032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4637658" y="2375538"/>
                <a:ext cx="0" cy="745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4113390" y="2750724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4113390" y="2934469"/>
                <a:ext cx="884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직사각형 254"/>
            <p:cNvSpPr/>
            <p:nvPr/>
          </p:nvSpPr>
          <p:spPr>
            <a:xfrm>
              <a:off x="833934" y="3861176"/>
              <a:ext cx="875743" cy="184666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200" b="1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구준서</a:t>
              </a:r>
              <a:r>
                <a:rPr lang="ko-KR" altLang="en-US" sz="12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남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..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2" name="왼쪽/오른쪽 화살표 101"/>
          <p:cNvSpPr/>
          <p:nvPr/>
        </p:nvSpPr>
        <p:spPr>
          <a:xfrm>
            <a:off x="6156176" y="4284268"/>
            <a:ext cx="471428" cy="25284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812318"/>
              </p:ext>
            </p:extLst>
          </p:nvPr>
        </p:nvGraphicFramePr>
        <p:xfrm>
          <a:off x="1259632" y="3063808"/>
          <a:ext cx="24414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52"/>
                <a:gridCol w="1564150"/>
              </a:tblGrid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Idx</a:t>
                      </a:r>
                      <a:r>
                        <a:rPr lang="en-US" altLang="ko-KR" sz="1400" dirty="0" smtClean="0"/>
                        <a:t>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RowID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강민준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AAPLO/AAUAAAAPAAA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강서연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AAPLO/AAUAAAAPAAD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고민서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AAPLO/AAUAAAAPAAI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고지훈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AAPLO/AAUAAAAPAAJ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구준서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AAPLO/AAUAAAAPAB</a:t>
                      </a:r>
                      <a:endParaRPr lang="ko-KR" altLang="en-US" sz="1000" b="1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금수빈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AAPLO/AAUAAAAPAAE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4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" name="이등변 삼각형 103"/>
          <p:cNvSpPr/>
          <p:nvPr/>
        </p:nvSpPr>
        <p:spPr>
          <a:xfrm rot="16200000">
            <a:off x="-907845" y="4115828"/>
            <a:ext cx="2509291" cy="56462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29113" y="5364751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29113" y="4932703"/>
            <a:ext cx="288032" cy="288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29113" y="4428646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29113" y="3996599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29113" y="3564551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9113" y="3132503"/>
            <a:ext cx="288032" cy="288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endCxn id="108" idx="1"/>
          </p:cNvCxnSpPr>
          <p:nvPr/>
        </p:nvCxnSpPr>
        <p:spPr>
          <a:xfrm>
            <a:off x="179063" y="4409389"/>
            <a:ext cx="450050" cy="667331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55" idx="1"/>
          </p:cNvCxnSpPr>
          <p:nvPr/>
        </p:nvCxnSpPr>
        <p:spPr>
          <a:xfrm flipV="1">
            <a:off x="3563888" y="4435408"/>
            <a:ext cx="954681" cy="616285"/>
          </a:xfrm>
          <a:prstGeom prst="line">
            <a:avLst/>
          </a:prstGeom>
          <a:ln w="349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917145" y="3132503"/>
            <a:ext cx="342487" cy="182857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7145" y="5260535"/>
            <a:ext cx="342487" cy="52107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13602</TotalTime>
  <Words>1861</Words>
  <Application>Microsoft Office PowerPoint</Application>
  <PresentationFormat>화면 슬라이드 쇼(4:3)</PresentationFormat>
  <Paragraphs>1054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Interactive Document Indexing Method Based on Explicit Semantic Analysis  (PART I: INDEX)</vt:lpstr>
      <vt:lpstr>Outline</vt:lpstr>
      <vt:lpstr>Index</vt:lpstr>
      <vt:lpstr>Basic Concept: Disk Access</vt:lpstr>
      <vt:lpstr>Basic Concept: Disk IO</vt:lpstr>
      <vt:lpstr>Sample Table</vt:lpstr>
      <vt:lpstr>Create Index</vt:lpstr>
      <vt:lpstr>Point Query: Without Index</vt:lpstr>
      <vt:lpstr>Point Query: With Index</vt:lpstr>
      <vt:lpstr>Range Query: Without Index</vt:lpstr>
      <vt:lpstr>Range Query: With Index</vt:lpstr>
      <vt:lpstr>Read All Data: Without Index</vt:lpstr>
      <vt:lpstr>Read All Data: With Index</vt:lpstr>
      <vt:lpstr>Outline</vt:lpstr>
      <vt:lpstr>Index Structure</vt:lpstr>
      <vt:lpstr>Indexing Cost</vt:lpstr>
      <vt:lpstr>Outline</vt:lpstr>
      <vt:lpstr>Reduce Random Access: Buffer Pinning [1/2]</vt:lpstr>
      <vt:lpstr>Reduce Random Access: Buffer Pinning [2/2]</vt:lpstr>
      <vt:lpstr>Reduce Random Access</vt:lpstr>
      <vt:lpstr>Outline</vt:lpstr>
      <vt:lpstr>Driving Condition</vt:lpstr>
      <vt:lpstr>Index Matching Performance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572</cp:revision>
  <dcterms:created xsi:type="dcterms:W3CDTF">2006-10-05T04:04:58Z</dcterms:created>
  <dcterms:modified xsi:type="dcterms:W3CDTF">2014-01-30T10:18:29Z</dcterms:modified>
</cp:coreProperties>
</file>