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0" r:id="rId2"/>
    <p:sldId id="414" r:id="rId3"/>
    <p:sldId id="443" r:id="rId4"/>
    <p:sldId id="461" r:id="rId5"/>
    <p:sldId id="457" r:id="rId6"/>
    <p:sldId id="462" r:id="rId7"/>
    <p:sldId id="463" r:id="rId8"/>
    <p:sldId id="471" r:id="rId9"/>
    <p:sldId id="472" r:id="rId10"/>
    <p:sldId id="444" r:id="rId11"/>
    <p:sldId id="460" r:id="rId12"/>
    <p:sldId id="474" r:id="rId13"/>
    <p:sldId id="473" r:id="rId14"/>
    <p:sldId id="464" r:id="rId15"/>
    <p:sldId id="465" r:id="rId16"/>
    <p:sldId id="470" r:id="rId17"/>
    <p:sldId id="458" r:id="rId18"/>
    <p:sldId id="466" r:id="rId19"/>
    <p:sldId id="467" r:id="rId20"/>
    <p:sldId id="468" r:id="rId21"/>
    <p:sldId id="459" r:id="rId22"/>
    <p:sldId id="4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55934" autoAdjust="0"/>
  </p:normalViewPr>
  <p:slideViewPr>
    <p:cSldViewPr>
      <p:cViewPr varScale="1">
        <p:scale>
          <a:sx n="74" d="100"/>
          <a:sy n="74" d="100"/>
        </p:scale>
        <p:origin x="26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2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5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6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8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42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17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4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7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9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55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8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7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____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____2.xls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Pairwise Document Similarity in Large Collections with </a:t>
            </a:r>
            <a:r>
              <a:rPr lang="en-US" altLang="ko-KR" sz="2800" dirty="0" err="1" smtClean="0"/>
              <a:t>MapReduce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Tamer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Elsayed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Jimmy Lin, and Douglas W.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Oard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for Computational Linguistics, 2008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15,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Framework that supports distributed computing on clusters of computers</a:t>
            </a:r>
          </a:p>
          <a:p>
            <a:r>
              <a:rPr lang="en-US" altLang="ko-KR" sz="2400" dirty="0" smtClean="0"/>
              <a:t>Introduced by Google in 2004</a:t>
            </a:r>
          </a:p>
          <a:p>
            <a:r>
              <a:rPr lang="en-US" altLang="ko-KR" sz="2400" dirty="0" smtClean="0"/>
              <a:t>Map step</a:t>
            </a:r>
          </a:p>
          <a:p>
            <a:r>
              <a:rPr lang="en-US" altLang="ko-KR" sz="2400" dirty="0" smtClean="0"/>
              <a:t>Reduce step</a:t>
            </a:r>
          </a:p>
          <a:p>
            <a:r>
              <a:rPr lang="en-US" altLang="ko-KR" sz="2400" dirty="0" smtClean="0"/>
              <a:t>Combine step (Optional)</a:t>
            </a:r>
          </a:p>
          <a:p>
            <a:r>
              <a:rPr lang="en-US" altLang="ko-KR" sz="2400" dirty="0" smtClean="0"/>
              <a:t>Applications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8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3432381" cy="792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99" y="2492895"/>
            <a:ext cx="6984777" cy="39657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72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Computation Decomposition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170238" y="4554538"/>
            <a:ext cx="1408112" cy="606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sz="2400" b="1" i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reduce</a:t>
            </a:r>
          </a:p>
        </p:txBody>
      </p:sp>
      <p:pic>
        <p:nvPicPr>
          <p:cNvPr id="5" name="Picture 14" descr="eq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082925"/>
            <a:ext cx="82962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5422900"/>
            <a:ext cx="7696200" cy="107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mtClean="0">
                <a:ea typeface="굴림" charset="-127"/>
              </a:rPr>
              <a:t>Load weights for each term once</a:t>
            </a:r>
          </a:p>
          <a:p>
            <a:r>
              <a:rPr lang="en-US" altLang="ko-KR" sz="2800" smtClean="0">
                <a:ea typeface="굴림" charset="-127"/>
              </a:rPr>
              <a:t>Each term contributes o</a:t>
            </a:r>
            <a:r>
              <a:rPr lang="en-US" altLang="ko-KR" sz="2800" i="1" smtClean="0">
                <a:ea typeface="굴림" charset="-127"/>
              </a:rPr>
              <a:t>(df</a:t>
            </a:r>
            <a:r>
              <a:rPr lang="en-US" altLang="ko-KR" sz="2800" i="1" baseline="-25000" smtClean="0">
                <a:ea typeface="굴림" charset="-127"/>
              </a:rPr>
              <a:t>t</a:t>
            </a:r>
            <a:r>
              <a:rPr lang="en-US" altLang="ko-KR" sz="2800" i="1" baseline="30000" smtClean="0">
                <a:ea typeface="굴림" charset="-127"/>
              </a:rPr>
              <a:t>2</a:t>
            </a:r>
            <a:r>
              <a:rPr lang="en-US" altLang="ko-KR" sz="2800" i="1" smtClean="0">
                <a:ea typeface="굴림" charset="-127"/>
              </a:rPr>
              <a:t>)</a:t>
            </a:r>
            <a:r>
              <a:rPr lang="en-US" altLang="ko-KR" sz="2800" smtClean="0">
                <a:ea typeface="굴림" charset="-127"/>
              </a:rPr>
              <a:t> partial scores</a:t>
            </a:r>
            <a:endParaRPr lang="en-US" altLang="ko-KR" sz="2800">
              <a:ea typeface="굴림" charset="-127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5138" y="1182688"/>
            <a:ext cx="8358187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i="0">
                <a:solidFill>
                  <a:schemeClr val="hlink"/>
                </a:solidFill>
                <a:ea typeface="굴림" charset="-127"/>
              </a:rPr>
              <a:t>Each term contributes only if appears in  </a:t>
            </a:r>
          </a:p>
        </p:txBody>
      </p:sp>
      <p:pic>
        <p:nvPicPr>
          <p:cNvPr id="8" name="Picture 13" descr="eq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879600"/>
            <a:ext cx="5505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34050" y="4554538"/>
            <a:ext cx="1417638" cy="6191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sz="2400" b="1" i="0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213225" y="3079750"/>
            <a:ext cx="4587875" cy="835025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294438" y="3930650"/>
            <a:ext cx="288925" cy="674688"/>
          </a:xfrm>
          <a:prstGeom prst="downArrow">
            <a:avLst>
              <a:gd name="adj1" fmla="val 50000"/>
              <a:gd name="adj2" fmla="val 58379"/>
            </a:avLst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560763" y="3071813"/>
            <a:ext cx="595312" cy="835025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3738563" y="3921125"/>
            <a:ext cx="288925" cy="674688"/>
          </a:xfrm>
          <a:prstGeom prst="downArrow">
            <a:avLst>
              <a:gd name="adj1" fmla="val 50000"/>
              <a:gd name="adj2" fmla="val 58379"/>
            </a:avLst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" name="Picture 24" descr="interse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1230313"/>
            <a:ext cx="1190625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(1) Inverted Index Computation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(2) Pairwise Similarity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13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Job1: Inverted 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2498725" y="2036763"/>
            <a:ext cx="1158875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(A,(</a:t>
            </a:r>
            <a:r>
              <a:rPr lang="en-US" altLang="ko-KR" b="1">
                <a:ea typeface="굴림" charset="-127"/>
              </a:rPr>
              <a:t>d</a:t>
            </a:r>
            <a:r>
              <a:rPr lang="ar-EG" altLang="ko-KR" b="1" baseline="-25000"/>
              <a:t>1</a:t>
            </a:r>
            <a:r>
              <a:rPr lang="en-US" altLang="ko-KR">
                <a:ea typeface="굴림" charset="-127"/>
              </a:rPr>
              <a:t>,2))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(C,(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,1))</a:t>
            </a:r>
          </a:p>
        </p:txBody>
      </p:sp>
      <p:sp>
        <p:nvSpPr>
          <p:cNvPr id="109" name="Rectangle 6"/>
          <p:cNvSpPr>
            <a:spLocks noChangeArrowheads="1"/>
          </p:cNvSpPr>
          <p:nvPr/>
        </p:nvSpPr>
        <p:spPr bwMode="auto">
          <a:xfrm>
            <a:off x="2520950" y="3365500"/>
            <a:ext cx="1139825" cy="744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,1))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(D,(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,2))</a:t>
            </a:r>
          </a:p>
        </p:txBody>
      </p: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2536825" y="4313238"/>
            <a:ext cx="1139825" cy="1031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(A,(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,2))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(E,(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,1))</a:t>
            </a:r>
          </a:p>
        </p:txBody>
      </p:sp>
      <p:sp>
        <p:nvSpPr>
          <p:cNvPr id="111" name="Rectangle 8"/>
          <p:cNvSpPr>
            <a:spLocks noChangeArrowheads="1"/>
          </p:cNvSpPr>
          <p:nvPr/>
        </p:nvSpPr>
        <p:spPr bwMode="auto">
          <a:xfrm>
            <a:off x="5135563" y="1562100"/>
            <a:ext cx="1146175" cy="690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(A,[(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,2),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5135563" y="2511425"/>
            <a:ext cx="1158875" cy="960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,1),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13" name="Rectangle 10"/>
          <p:cNvSpPr>
            <a:spLocks noChangeArrowheads="1"/>
          </p:cNvSpPr>
          <p:nvPr/>
        </p:nvSpPr>
        <p:spPr bwMode="auto">
          <a:xfrm>
            <a:off x="5135563" y="3724275"/>
            <a:ext cx="1166812" cy="344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(C,[(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14" name="Rectangle 11"/>
          <p:cNvSpPr>
            <a:spLocks noChangeArrowheads="1"/>
          </p:cNvSpPr>
          <p:nvPr/>
        </p:nvSpPr>
        <p:spPr bwMode="auto">
          <a:xfrm>
            <a:off x="5135563" y="4367213"/>
            <a:ext cx="1168400" cy="354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(D,[(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15" name="Rectangle 12"/>
          <p:cNvSpPr>
            <a:spLocks noChangeArrowheads="1"/>
          </p:cNvSpPr>
          <p:nvPr/>
        </p:nvSpPr>
        <p:spPr bwMode="auto">
          <a:xfrm>
            <a:off x="5135563" y="5083175"/>
            <a:ext cx="1177925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(E,[(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cxnSp>
        <p:nvCxnSpPr>
          <p:cNvPr id="116" name="AutoShape 18"/>
          <p:cNvCxnSpPr>
            <a:cxnSpLocks noChangeShapeType="1"/>
            <a:stCxn id="154" idx="3"/>
            <a:endCxn id="117" idx="1"/>
          </p:cNvCxnSpPr>
          <p:nvPr/>
        </p:nvCxnSpPr>
        <p:spPr bwMode="auto">
          <a:xfrm>
            <a:off x="1316038" y="2519363"/>
            <a:ext cx="277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Rounded Rectangle 116"/>
          <p:cNvSpPr>
            <a:spLocks noChangeArrowheads="1"/>
          </p:cNvSpPr>
          <p:nvPr/>
        </p:nvSpPr>
        <p:spPr bwMode="auto">
          <a:xfrm>
            <a:off x="1593850" y="2247900"/>
            <a:ext cx="603250" cy="5429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18" name="Rounded Rectangle 225"/>
          <p:cNvSpPr>
            <a:spLocks noChangeArrowheads="1"/>
          </p:cNvSpPr>
          <p:nvPr/>
        </p:nvSpPr>
        <p:spPr bwMode="auto">
          <a:xfrm>
            <a:off x="1593850" y="3465513"/>
            <a:ext cx="603250" cy="5429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19" name="Rounded Rectangle 225"/>
          <p:cNvSpPr>
            <a:spLocks noChangeArrowheads="1"/>
          </p:cNvSpPr>
          <p:nvPr/>
        </p:nvSpPr>
        <p:spPr bwMode="auto">
          <a:xfrm>
            <a:off x="1593850" y="4559300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120" name="Rounded Rectangle 225"/>
          <p:cNvSpPr>
            <a:spLocks noChangeArrowheads="1"/>
          </p:cNvSpPr>
          <p:nvPr/>
        </p:nvSpPr>
        <p:spPr bwMode="auto">
          <a:xfrm>
            <a:off x="3940175" y="3368675"/>
            <a:ext cx="831850" cy="7381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shuffle</a:t>
            </a:r>
          </a:p>
        </p:txBody>
      </p:sp>
      <p:cxnSp>
        <p:nvCxnSpPr>
          <p:cNvPr id="121" name="AutoShape 23"/>
          <p:cNvCxnSpPr>
            <a:cxnSpLocks noChangeShapeType="1"/>
            <a:stCxn id="117" idx="3"/>
            <a:endCxn id="108" idx="1"/>
          </p:cNvCxnSpPr>
          <p:nvPr/>
        </p:nvCxnSpPr>
        <p:spPr bwMode="auto">
          <a:xfrm>
            <a:off x="2197100" y="2519363"/>
            <a:ext cx="30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24"/>
          <p:cNvCxnSpPr>
            <a:cxnSpLocks noChangeShapeType="1"/>
            <a:endCxn id="109" idx="1"/>
          </p:cNvCxnSpPr>
          <p:nvPr/>
        </p:nvCxnSpPr>
        <p:spPr bwMode="auto">
          <a:xfrm>
            <a:off x="2197100" y="3736975"/>
            <a:ext cx="3238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25"/>
          <p:cNvCxnSpPr>
            <a:cxnSpLocks noChangeShapeType="1"/>
            <a:endCxn id="110" idx="1"/>
          </p:cNvCxnSpPr>
          <p:nvPr/>
        </p:nvCxnSpPr>
        <p:spPr bwMode="auto">
          <a:xfrm>
            <a:off x="2197100" y="4829175"/>
            <a:ext cx="339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26"/>
          <p:cNvCxnSpPr>
            <a:cxnSpLocks noChangeShapeType="1"/>
            <a:stCxn id="108" idx="3"/>
          </p:cNvCxnSpPr>
          <p:nvPr/>
        </p:nvCxnSpPr>
        <p:spPr bwMode="auto">
          <a:xfrm>
            <a:off x="3657600" y="2519363"/>
            <a:ext cx="282575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27"/>
          <p:cNvCxnSpPr>
            <a:cxnSpLocks noChangeShapeType="1"/>
            <a:stCxn id="109" idx="3"/>
          </p:cNvCxnSpPr>
          <p:nvPr/>
        </p:nvCxnSpPr>
        <p:spPr bwMode="auto">
          <a:xfrm>
            <a:off x="3660775" y="3738563"/>
            <a:ext cx="279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28"/>
          <p:cNvCxnSpPr>
            <a:cxnSpLocks noChangeShapeType="1"/>
            <a:stCxn id="110" idx="3"/>
          </p:cNvCxnSpPr>
          <p:nvPr/>
        </p:nvCxnSpPr>
        <p:spPr bwMode="auto">
          <a:xfrm flipV="1">
            <a:off x="3676650" y="3738563"/>
            <a:ext cx="263525" cy="1090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29"/>
          <p:cNvCxnSpPr>
            <a:cxnSpLocks noChangeShapeType="1"/>
            <a:endCxn id="111" idx="1"/>
          </p:cNvCxnSpPr>
          <p:nvPr/>
        </p:nvCxnSpPr>
        <p:spPr bwMode="auto">
          <a:xfrm flipV="1">
            <a:off x="4772025" y="1908175"/>
            <a:ext cx="363538" cy="1830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30"/>
          <p:cNvCxnSpPr>
            <a:cxnSpLocks noChangeShapeType="1"/>
            <a:endCxn id="112" idx="1"/>
          </p:cNvCxnSpPr>
          <p:nvPr/>
        </p:nvCxnSpPr>
        <p:spPr bwMode="auto">
          <a:xfrm flipV="1">
            <a:off x="4772025" y="2992438"/>
            <a:ext cx="363538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31"/>
          <p:cNvCxnSpPr>
            <a:cxnSpLocks noChangeShapeType="1"/>
            <a:endCxn id="113" idx="1"/>
          </p:cNvCxnSpPr>
          <p:nvPr/>
        </p:nvCxnSpPr>
        <p:spPr bwMode="auto">
          <a:xfrm>
            <a:off x="4772025" y="3738563"/>
            <a:ext cx="363538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32"/>
          <p:cNvCxnSpPr>
            <a:cxnSpLocks noChangeShapeType="1"/>
            <a:endCxn id="114" idx="1"/>
          </p:cNvCxnSpPr>
          <p:nvPr/>
        </p:nvCxnSpPr>
        <p:spPr bwMode="auto">
          <a:xfrm>
            <a:off x="4772025" y="3738563"/>
            <a:ext cx="363538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33"/>
          <p:cNvCxnSpPr>
            <a:cxnSpLocks noChangeShapeType="1"/>
            <a:endCxn id="115" idx="1"/>
          </p:cNvCxnSpPr>
          <p:nvPr/>
        </p:nvCxnSpPr>
        <p:spPr bwMode="auto">
          <a:xfrm>
            <a:off x="4772025" y="3738563"/>
            <a:ext cx="363538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34"/>
          <p:cNvCxnSpPr>
            <a:cxnSpLocks noChangeShapeType="1"/>
            <a:stCxn id="155" idx="3"/>
          </p:cNvCxnSpPr>
          <p:nvPr/>
        </p:nvCxnSpPr>
        <p:spPr bwMode="auto">
          <a:xfrm>
            <a:off x="1316038" y="3736975"/>
            <a:ext cx="277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35"/>
          <p:cNvCxnSpPr>
            <a:cxnSpLocks noChangeShapeType="1"/>
            <a:stCxn id="156" idx="3"/>
          </p:cNvCxnSpPr>
          <p:nvPr/>
        </p:nvCxnSpPr>
        <p:spPr bwMode="auto">
          <a:xfrm>
            <a:off x="1316038" y="4829175"/>
            <a:ext cx="277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Rounded Rectangle 225"/>
          <p:cNvSpPr>
            <a:spLocks noChangeArrowheads="1"/>
          </p:cNvSpPr>
          <p:nvPr/>
        </p:nvSpPr>
        <p:spPr bwMode="auto">
          <a:xfrm>
            <a:off x="6551613" y="1670050"/>
            <a:ext cx="833437" cy="47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135" name="Rounded Rectangle 225"/>
          <p:cNvSpPr>
            <a:spLocks noChangeArrowheads="1"/>
          </p:cNvSpPr>
          <p:nvPr/>
        </p:nvSpPr>
        <p:spPr bwMode="auto">
          <a:xfrm>
            <a:off x="6551613" y="2751138"/>
            <a:ext cx="833437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136" name="Rounded Rectangle 225"/>
          <p:cNvSpPr>
            <a:spLocks noChangeArrowheads="1"/>
          </p:cNvSpPr>
          <p:nvPr/>
        </p:nvSpPr>
        <p:spPr bwMode="auto">
          <a:xfrm>
            <a:off x="6551613" y="4305300"/>
            <a:ext cx="833437" cy="47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137" name="Rounded Rectangle 225"/>
          <p:cNvSpPr>
            <a:spLocks noChangeArrowheads="1"/>
          </p:cNvSpPr>
          <p:nvPr/>
        </p:nvSpPr>
        <p:spPr bwMode="auto">
          <a:xfrm>
            <a:off x="6551613" y="3654425"/>
            <a:ext cx="833437" cy="484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138" name="Rounded Rectangle 225"/>
          <p:cNvSpPr>
            <a:spLocks noChangeArrowheads="1"/>
          </p:cNvSpPr>
          <p:nvPr/>
        </p:nvSpPr>
        <p:spPr bwMode="auto">
          <a:xfrm>
            <a:off x="6551613" y="5002213"/>
            <a:ext cx="833437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139" name="Rectangle 45"/>
          <p:cNvSpPr>
            <a:spLocks noChangeArrowheads="1"/>
          </p:cNvSpPr>
          <p:nvPr/>
        </p:nvSpPr>
        <p:spPr bwMode="auto">
          <a:xfrm>
            <a:off x="7612063" y="1555750"/>
            <a:ext cx="1116012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(A,[(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,2),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40" name="Rectangle 46"/>
          <p:cNvSpPr>
            <a:spLocks noChangeArrowheads="1"/>
          </p:cNvSpPr>
          <p:nvPr/>
        </p:nvSpPr>
        <p:spPr bwMode="auto">
          <a:xfrm>
            <a:off x="7624763" y="2490788"/>
            <a:ext cx="1108075" cy="100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,1),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41" name="Rectangle 47"/>
          <p:cNvSpPr>
            <a:spLocks noChangeArrowheads="1"/>
          </p:cNvSpPr>
          <p:nvPr/>
        </p:nvSpPr>
        <p:spPr bwMode="auto">
          <a:xfrm>
            <a:off x="7623175" y="3713163"/>
            <a:ext cx="1114425" cy="366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(C,[(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42" name="Rectangle 48"/>
          <p:cNvSpPr>
            <a:spLocks noChangeArrowheads="1"/>
          </p:cNvSpPr>
          <p:nvPr/>
        </p:nvSpPr>
        <p:spPr bwMode="auto">
          <a:xfrm>
            <a:off x="7623175" y="4379913"/>
            <a:ext cx="1116013" cy="327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(D,[(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43" name="Rectangle 49"/>
          <p:cNvSpPr>
            <a:spLocks noChangeArrowheads="1"/>
          </p:cNvSpPr>
          <p:nvPr/>
        </p:nvSpPr>
        <p:spPr bwMode="auto">
          <a:xfrm>
            <a:off x="7621588" y="5060950"/>
            <a:ext cx="11271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(E,[(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cxnSp>
        <p:nvCxnSpPr>
          <p:cNvPr id="144" name="AutoShape 50"/>
          <p:cNvCxnSpPr>
            <a:cxnSpLocks noChangeShapeType="1"/>
            <a:stCxn id="111" idx="3"/>
          </p:cNvCxnSpPr>
          <p:nvPr/>
        </p:nvCxnSpPr>
        <p:spPr bwMode="auto">
          <a:xfrm>
            <a:off x="6281738" y="1908175"/>
            <a:ext cx="269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51"/>
          <p:cNvCxnSpPr>
            <a:cxnSpLocks noChangeShapeType="1"/>
            <a:stCxn id="112" idx="3"/>
          </p:cNvCxnSpPr>
          <p:nvPr/>
        </p:nvCxnSpPr>
        <p:spPr bwMode="auto">
          <a:xfrm flipV="1">
            <a:off x="6294438" y="2990850"/>
            <a:ext cx="2571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52"/>
          <p:cNvCxnSpPr>
            <a:cxnSpLocks noChangeShapeType="1"/>
            <a:stCxn id="113" idx="3"/>
          </p:cNvCxnSpPr>
          <p:nvPr/>
        </p:nvCxnSpPr>
        <p:spPr bwMode="auto">
          <a:xfrm>
            <a:off x="6302375" y="3897313"/>
            <a:ext cx="249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3"/>
          <p:cNvCxnSpPr>
            <a:cxnSpLocks noChangeShapeType="1"/>
            <a:stCxn id="114" idx="3"/>
          </p:cNvCxnSpPr>
          <p:nvPr/>
        </p:nvCxnSpPr>
        <p:spPr bwMode="auto">
          <a:xfrm flipV="1">
            <a:off x="6303963" y="4543425"/>
            <a:ext cx="247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54"/>
          <p:cNvCxnSpPr>
            <a:cxnSpLocks noChangeShapeType="1"/>
            <a:stCxn id="115" idx="3"/>
          </p:cNvCxnSpPr>
          <p:nvPr/>
        </p:nvCxnSpPr>
        <p:spPr bwMode="auto">
          <a:xfrm flipV="1">
            <a:off x="6313488" y="5241925"/>
            <a:ext cx="2381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55"/>
          <p:cNvCxnSpPr>
            <a:cxnSpLocks noChangeShapeType="1"/>
            <a:endCxn id="139" idx="1"/>
          </p:cNvCxnSpPr>
          <p:nvPr/>
        </p:nvCxnSpPr>
        <p:spPr bwMode="auto">
          <a:xfrm>
            <a:off x="7385050" y="1908175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56"/>
          <p:cNvCxnSpPr>
            <a:cxnSpLocks noChangeShapeType="1"/>
            <a:endCxn id="140" idx="1"/>
          </p:cNvCxnSpPr>
          <p:nvPr/>
        </p:nvCxnSpPr>
        <p:spPr bwMode="auto">
          <a:xfrm>
            <a:off x="7385050" y="2990850"/>
            <a:ext cx="239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57"/>
          <p:cNvCxnSpPr>
            <a:cxnSpLocks noChangeShapeType="1"/>
            <a:endCxn id="141" idx="1"/>
          </p:cNvCxnSpPr>
          <p:nvPr/>
        </p:nvCxnSpPr>
        <p:spPr bwMode="auto">
          <a:xfrm>
            <a:off x="7385050" y="3897313"/>
            <a:ext cx="238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58"/>
          <p:cNvCxnSpPr>
            <a:cxnSpLocks noChangeShapeType="1"/>
            <a:endCxn id="142" idx="1"/>
          </p:cNvCxnSpPr>
          <p:nvPr/>
        </p:nvCxnSpPr>
        <p:spPr bwMode="auto">
          <a:xfrm>
            <a:off x="7385050" y="4543425"/>
            <a:ext cx="238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59"/>
          <p:cNvCxnSpPr>
            <a:cxnSpLocks noChangeShapeType="1"/>
            <a:endCxn id="143" idx="1"/>
          </p:cNvCxnSpPr>
          <p:nvPr/>
        </p:nvCxnSpPr>
        <p:spPr bwMode="auto">
          <a:xfrm>
            <a:off x="7385050" y="5241925"/>
            <a:ext cx="236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AutoShape 61"/>
          <p:cNvSpPr>
            <a:spLocks noChangeArrowheads="1"/>
          </p:cNvSpPr>
          <p:nvPr/>
        </p:nvSpPr>
        <p:spPr bwMode="auto">
          <a:xfrm>
            <a:off x="317500" y="2339975"/>
            <a:ext cx="998538" cy="35877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A A B C</a:t>
            </a:r>
          </a:p>
        </p:txBody>
      </p:sp>
      <p:sp>
        <p:nvSpPr>
          <p:cNvPr id="155" name="AutoShape 63"/>
          <p:cNvSpPr>
            <a:spLocks noChangeArrowheads="1"/>
          </p:cNvSpPr>
          <p:nvPr/>
        </p:nvSpPr>
        <p:spPr bwMode="auto">
          <a:xfrm>
            <a:off x="317500" y="3557588"/>
            <a:ext cx="998538" cy="35877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B D D</a:t>
            </a:r>
          </a:p>
        </p:txBody>
      </p:sp>
      <p:sp>
        <p:nvSpPr>
          <p:cNvPr id="156" name="AutoShape 64"/>
          <p:cNvSpPr>
            <a:spLocks noChangeArrowheads="1"/>
          </p:cNvSpPr>
          <p:nvPr/>
        </p:nvSpPr>
        <p:spPr bwMode="auto">
          <a:xfrm>
            <a:off x="317500" y="4649788"/>
            <a:ext cx="998538" cy="35877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A B B E</a:t>
            </a:r>
          </a:p>
        </p:txBody>
      </p:sp>
      <p:sp>
        <p:nvSpPr>
          <p:cNvPr id="157" name="Rectangle 65"/>
          <p:cNvSpPr>
            <a:spLocks noChangeArrowheads="1"/>
          </p:cNvSpPr>
          <p:nvPr/>
        </p:nvSpPr>
        <p:spPr bwMode="auto">
          <a:xfrm>
            <a:off x="573088" y="1989138"/>
            <a:ext cx="4873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ko-KR" b="1">
                <a:ea typeface="굴림" charset="-127"/>
              </a:rPr>
              <a:t>d</a:t>
            </a:r>
            <a:r>
              <a:rPr lang="ar-EG" altLang="ko-KR" b="1" baseline="-25000"/>
              <a:t>1</a:t>
            </a:r>
            <a:endParaRPr lang="en-US" altLang="ko-KR" b="1">
              <a:ea typeface="굴림" charset="-127"/>
            </a:endParaRP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573088" y="3214688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ko-KR" b="1">
                <a:ea typeface="굴림" charset="-127"/>
              </a:rPr>
              <a:t>d</a:t>
            </a:r>
            <a:r>
              <a:rPr lang="ar-EG" altLang="ko-KR" b="1" baseline="-25000"/>
              <a:t>2</a:t>
            </a:r>
            <a:endParaRPr lang="en-US" altLang="ko-KR" b="1">
              <a:ea typeface="굴림" charset="-127"/>
            </a:endParaRPr>
          </a:p>
        </p:txBody>
      </p:sp>
      <p:sp>
        <p:nvSpPr>
          <p:cNvPr id="159" name="Rectangle 67"/>
          <p:cNvSpPr>
            <a:spLocks noChangeArrowheads="1"/>
          </p:cNvSpPr>
          <p:nvPr/>
        </p:nvSpPr>
        <p:spPr bwMode="auto">
          <a:xfrm>
            <a:off x="573088" y="4291013"/>
            <a:ext cx="487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ko-KR" b="1">
                <a:ea typeface="굴림" charset="-127"/>
              </a:rPr>
              <a:t>d</a:t>
            </a:r>
            <a:r>
              <a:rPr lang="ar-EG" altLang="ko-KR" b="1" baseline="-25000"/>
              <a:t>3</a:t>
            </a:r>
            <a:endParaRPr lang="en-US" altLang="ko-KR" b="1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9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20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Job2: Pairwise Similarity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677988" y="1555750"/>
            <a:ext cx="620712" cy="4762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5" name="Rounded Rectangle 225"/>
          <p:cNvSpPr>
            <a:spLocks noChangeArrowheads="1"/>
          </p:cNvSpPr>
          <p:nvPr/>
        </p:nvSpPr>
        <p:spPr bwMode="auto">
          <a:xfrm>
            <a:off x="1677988" y="2635250"/>
            <a:ext cx="620712" cy="4794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6" name="Rounded Rectangle 225"/>
          <p:cNvSpPr>
            <a:spLocks noChangeArrowheads="1"/>
          </p:cNvSpPr>
          <p:nvPr/>
        </p:nvSpPr>
        <p:spPr bwMode="auto">
          <a:xfrm>
            <a:off x="1677988" y="4254500"/>
            <a:ext cx="620712" cy="4762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7" name="Rounded Rectangle 225"/>
          <p:cNvSpPr>
            <a:spLocks noChangeArrowheads="1"/>
          </p:cNvSpPr>
          <p:nvPr/>
        </p:nvSpPr>
        <p:spPr bwMode="auto">
          <a:xfrm>
            <a:off x="1677988" y="3603625"/>
            <a:ext cx="620712" cy="4841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8" name="Rounded Rectangle 225"/>
          <p:cNvSpPr>
            <a:spLocks noChangeArrowheads="1"/>
          </p:cNvSpPr>
          <p:nvPr/>
        </p:nvSpPr>
        <p:spPr bwMode="auto">
          <a:xfrm>
            <a:off x="1677988" y="4935538"/>
            <a:ext cx="620712" cy="4794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map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87338" y="1441450"/>
            <a:ext cx="1116012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(A,[(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,2),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300038" y="2374900"/>
            <a:ext cx="1108075" cy="100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(B,[(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,1),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,1),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298450" y="3662363"/>
            <a:ext cx="1114425" cy="366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(C,[(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298450" y="4329113"/>
            <a:ext cx="1116013" cy="327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(D,[(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,2)])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296863" y="4994275"/>
            <a:ext cx="11271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(E,[(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,1)])</a:t>
            </a:r>
          </a:p>
        </p:txBody>
      </p:sp>
      <p:cxnSp>
        <p:nvCxnSpPr>
          <p:cNvPr id="14" name="AutoShape 55"/>
          <p:cNvCxnSpPr>
            <a:cxnSpLocks noChangeShapeType="1"/>
            <a:stCxn id="9" idx="3"/>
            <a:endCxn id="4" idx="1"/>
          </p:cNvCxnSpPr>
          <p:nvPr/>
        </p:nvCxnSpPr>
        <p:spPr bwMode="auto">
          <a:xfrm>
            <a:off x="1403350" y="1793875"/>
            <a:ext cx="274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56"/>
          <p:cNvCxnSpPr>
            <a:cxnSpLocks noChangeShapeType="1"/>
            <a:stCxn id="10" idx="3"/>
          </p:cNvCxnSpPr>
          <p:nvPr/>
        </p:nvCxnSpPr>
        <p:spPr bwMode="auto">
          <a:xfrm>
            <a:off x="1408113" y="2874963"/>
            <a:ext cx="269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57"/>
          <p:cNvCxnSpPr>
            <a:cxnSpLocks noChangeShapeType="1"/>
            <a:stCxn id="11" idx="3"/>
          </p:cNvCxnSpPr>
          <p:nvPr/>
        </p:nvCxnSpPr>
        <p:spPr bwMode="auto">
          <a:xfrm>
            <a:off x="1412875" y="3846513"/>
            <a:ext cx="265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58"/>
          <p:cNvCxnSpPr>
            <a:cxnSpLocks noChangeShapeType="1"/>
            <a:stCxn id="12" idx="3"/>
          </p:cNvCxnSpPr>
          <p:nvPr/>
        </p:nvCxnSpPr>
        <p:spPr bwMode="auto">
          <a:xfrm>
            <a:off x="1414463" y="4492625"/>
            <a:ext cx="263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9"/>
          <p:cNvCxnSpPr>
            <a:cxnSpLocks noChangeShapeType="1"/>
            <a:stCxn id="13" idx="3"/>
          </p:cNvCxnSpPr>
          <p:nvPr/>
        </p:nvCxnSpPr>
        <p:spPr bwMode="auto">
          <a:xfrm>
            <a:off x="1423988" y="5175250"/>
            <a:ext cx="25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60"/>
          <p:cNvSpPr>
            <a:spLocks noChangeArrowheads="1"/>
          </p:cNvSpPr>
          <p:nvPr/>
        </p:nvSpPr>
        <p:spPr bwMode="auto">
          <a:xfrm>
            <a:off x="2530475" y="1620838"/>
            <a:ext cx="1244600" cy="338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 b="1">
                <a:ea typeface="굴림" charset="-127"/>
              </a:rPr>
              <a:t>,d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),2)</a:t>
            </a:r>
          </a:p>
        </p:txBody>
      </p:sp>
      <p:sp>
        <p:nvSpPr>
          <p:cNvPr id="20" name="Rectangle 61"/>
          <p:cNvSpPr>
            <a:spLocks noChangeArrowheads="1"/>
          </p:cNvSpPr>
          <p:nvPr/>
        </p:nvSpPr>
        <p:spPr bwMode="auto">
          <a:xfrm>
            <a:off x="2546350" y="2359025"/>
            <a:ext cx="1244600" cy="1033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),1)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),2)</a:t>
            </a:r>
          </a:p>
          <a:p>
            <a:pPr algn="ctr">
              <a:lnSpc>
                <a:spcPct val="110000"/>
              </a:lnSpc>
            </a:pPr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),2)</a:t>
            </a:r>
          </a:p>
        </p:txBody>
      </p:sp>
      <p:sp>
        <p:nvSpPr>
          <p:cNvPr id="21" name="Rounded Rectangle 225"/>
          <p:cNvSpPr>
            <a:spLocks noChangeArrowheads="1"/>
          </p:cNvSpPr>
          <p:nvPr/>
        </p:nvSpPr>
        <p:spPr bwMode="auto">
          <a:xfrm>
            <a:off x="3975100" y="1874838"/>
            <a:ext cx="831850" cy="7381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shuffle</a:t>
            </a: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076825" y="1633538"/>
            <a:ext cx="1285875" cy="422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),[1])</a:t>
            </a:r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5075238" y="2189163"/>
            <a:ext cx="1303337" cy="663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((</a:t>
            </a:r>
            <a:r>
              <a:rPr lang="en-US" altLang="ko-KR" b="1" dirty="0">
                <a:ea typeface="굴림" charset="-127"/>
              </a:rPr>
              <a:t>d</a:t>
            </a:r>
            <a:r>
              <a:rPr lang="en-US" altLang="ko-KR" b="1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</a:t>
            </a:r>
            <a:r>
              <a:rPr lang="en-US" altLang="ko-KR" b="1" dirty="0">
                <a:ea typeface="굴림" charset="-127"/>
              </a:rPr>
              <a:t>d</a:t>
            </a:r>
            <a:r>
              <a:rPr lang="en-US" altLang="ko-KR" b="1" baseline="-25000" dirty="0">
                <a:ea typeface="굴림" charset="-127"/>
              </a:rPr>
              <a:t>3</a:t>
            </a:r>
            <a:r>
              <a:rPr lang="en-US" altLang="ko-KR" dirty="0">
                <a:ea typeface="굴림" charset="-127"/>
              </a:rPr>
              <a:t>),[</a:t>
            </a:r>
            <a:r>
              <a:rPr lang="en-US" altLang="ko-KR" dirty="0" smtClean="0">
                <a:ea typeface="굴림" charset="-127"/>
              </a:rPr>
              <a:t>2,2</a:t>
            </a:r>
            <a:r>
              <a:rPr lang="en-US" altLang="ko-KR" dirty="0">
                <a:ea typeface="굴림" charset="-127"/>
              </a:rPr>
              <a:t>])</a:t>
            </a:r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5103813" y="3078163"/>
            <a:ext cx="1285875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),[2])</a:t>
            </a:r>
          </a:p>
        </p:txBody>
      </p:sp>
      <p:sp>
        <p:nvSpPr>
          <p:cNvPr id="25" name="Rounded Rectangle 225"/>
          <p:cNvSpPr>
            <a:spLocks noChangeArrowheads="1"/>
          </p:cNvSpPr>
          <p:nvPr/>
        </p:nvSpPr>
        <p:spPr bwMode="auto">
          <a:xfrm>
            <a:off x="6624638" y="1606550"/>
            <a:ext cx="833437" cy="47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26" name="Rounded Rectangle 225"/>
          <p:cNvSpPr>
            <a:spLocks noChangeArrowheads="1"/>
          </p:cNvSpPr>
          <p:nvPr/>
        </p:nvSpPr>
        <p:spPr bwMode="auto">
          <a:xfrm>
            <a:off x="6624638" y="2281238"/>
            <a:ext cx="833437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27" name="Rounded Rectangle 225"/>
          <p:cNvSpPr>
            <a:spLocks noChangeArrowheads="1"/>
          </p:cNvSpPr>
          <p:nvPr/>
        </p:nvSpPr>
        <p:spPr bwMode="auto">
          <a:xfrm>
            <a:off x="6624638" y="3001963"/>
            <a:ext cx="833437" cy="484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reduce</a:t>
            </a:r>
          </a:p>
        </p:txBody>
      </p:sp>
      <p:sp>
        <p:nvSpPr>
          <p:cNvPr id="28" name="Rectangle 75"/>
          <p:cNvSpPr>
            <a:spLocks noChangeArrowheads="1"/>
          </p:cNvSpPr>
          <p:nvPr/>
        </p:nvSpPr>
        <p:spPr bwMode="auto">
          <a:xfrm>
            <a:off x="7726363" y="1674813"/>
            <a:ext cx="1150937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),1)</a:t>
            </a: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7726363" y="2366963"/>
            <a:ext cx="1150937" cy="306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),4)</a:t>
            </a: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7742238" y="3076575"/>
            <a:ext cx="1150937" cy="336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>
                <a:ea typeface="굴림" charset="-127"/>
              </a:rPr>
              <a:t>((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b="1">
                <a:ea typeface="굴림" charset="-127"/>
              </a:rPr>
              <a:t>d</a:t>
            </a:r>
            <a:r>
              <a:rPr lang="en-US" altLang="ko-KR" b="1" baseline="-25000">
                <a:ea typeface="굴림" charset="-127"/>
              </a:rPr>
              <a:t>3</a:t>
            </a:r>
            <a:r>
              <a:rPr lang="en-US" altLang="ko-KR">
                <a:ea typeface="굴림" charset="-127"/>
              </a:rPr>
              <a:t>),2)</a:t>
            </a:r>
          </a:p>
        </p:txBody>
      </p:sp>
      <p:cxnSp>
        <p:nvCxnSpPr>
          <p:cNvPr id="31" name="AutoShape 81"/>
          <p:cNvCxnSpPr>
            <a:cxnSpLocks noChangeShapeType="1"/>
            <a:stCxn id="4" idx="3"/>
            <a:endCxn id="19" idx="1"/>
          </p:cNvCxnSpPr>
          <p:nvPr/>
        </p:nvCxnSpPr>
        <p:spPr bwMode="auto">
          <a:xfrm flipV="1">
            <a:off x="2298700" y="1790700"/>
            <a:ext cx="2317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82"/>
          <p:cNvCxnSpPr>
            <a:cxnSpLocks noChangeShapeType="1"/>
            <a:endCxn id="20" idx="1"/>
          </p:cNvCxnSpPr>
          <p:nvPr/>
        </p:nvCxnSpPr>
        <p:spPr bwMode="auto">
          <a:xfrm>
            <a:off x="2298700" y="2874963"/>
            <a:ext cx="2476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83"/>
          <p:cNvCxnSpPr>
            <a:cxnSpLocks noChangeShapeType="1"/>
            <a:stCxn id="19" idx="3"/>
          </p:cNvCxnSpPr>
          <p:nvPr/>
        </p:nvCxnSpPr>
        <p:spPr bwMode="auto">
          <a:xfrm>
            <a:off x="3775075" y="1790700"/>
            <a:ext cx="20002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84"/>
          <p:cNvCxnSpPr>
            <a:cxnSpLocks noChangeShapeType="1"/>
            <a:stCxn id="20" idx="3"/>
          </p:cNvCxnSpPr>
          <p:nvPr/>
        </p:nvCxnSpPr>
        <p:spPr bwMode="auto">
          <a:xfrm flipV="1">
            <a:off x="3790950" y="2244725"/>
            <a:ext cx="18415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85"/>
          <p:cNvCxnSpPr>
            <a:cxnSpLocks noChangeShapeType="1"/>
            <a:endCxn id="22" idx="1"/>
          </p:cNvCxnSpPr>
          <p:nvPr/>
        </p:nvCxnSpPr>
        <p:spPr bwMode="auto">
          <a:xfrm flipV="1">
            <a:off x="4806950" y="1844675"/>
            <a:ext cx="269875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86"/>
          <p:cNvCxnSpPr>
            <a:cxnSpLocks noChangeShapeType="1"/>
            <a:endCxn id="23" idx="1"/>
          </p:cNvCxnSpPr>
          <p:nvPr/>
        </p:nvCxnSpPr>
        <p:spPr bwMode="auto">
          <a:xfrm>
            <a:off x="4806950" y="2244725"/>
            <a:ext cx="268288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87"/>
          <p:cNvCxnSpPr>
            <a:cxnSpLocks noChangeShapeType="1"/>
            <a:endCxn id="24" idx="1"/>
          </p:cNvCxnSpPr>
          <p:nvPr/>
        </p:nvCxnSpPr>
        <p:spPr bwMode="auto">
          <a:xfrm>
            <a:off x="4806950" y="2244725"/>
            <a:ext cx="296863" cy="1000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88"/>
          <p:cNvCxnSpPr>
            <a:cxnSpLocks noChangeShapeType="1"/>
            <a:stCxn id="22" idx="3"/>
          </p:cNvCxnSpPr>
          <p:nvPr/>
        </p:nvCxnSpPr>
        <p:spPr bwMode="auto">
          <a:xfrm>
            <a:off x="6362700" y="1844675"/>
            <a:ext cx="261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89"/>
          <p:cNvCxnSpPr>
            <a:cxnSpLocks noChangeShapeType="1"/>
            <a:stCxn id="23" idx="3"/>
          </p:cNvCxnSpPr>
          <p:nvPr/>
        </p:nvCxnSpPr>
        <p:spPr bwMode="auto">
          <a:xfrm>
            <a:off x="6378575" y="2520950"/>
            <a:ext cx="246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90"/>
          <p:cNvCxnSpPr>
            <a:cxnSpLocks noChangeShapeType="1"/>
            <a:stCxn id="24" idx="3"/>
          </p:cNvCxnSpPr>
          <p:nvPr/>
        </p:nvCxnSpPr>
        <p:spPr bwMode="auto">
          <a:xfrm>
            <a:off x="6389688" y="3244850"/>
            <a:ext cx="23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91"/>
          <p:cNvCxnSpPr>
            <a:cxnSpLocks noChangeShapeType="1"/>
            <a:endCxn id="28" idx="1"/>
          </p:cNvCxnSpPr>
          <p:nvPr/>
        </p:nvCxnSpPr>
        <p:spPr bwMode="auto">
          <a:xfrm>
            <a:off x="7458075" y="1844675"/>
            <a:ext cx="2682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2"/>
          <p:cNvCxnSpPr>
            <a:cxnSpLocks noChangeShapeType="1"/>
            <a:endCxn id="29" idx="1"/>
          </p:cNvCxnSpPr>
          <p:nvPr/>
        </p:nvCxnSpPr>
        <p:spPr bwMode="auto">
          <a:xfrm>
            <a:off x="7458075" y="2520950"/>
            <a:ext cx="268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3"/>
          <p:cNvCxnSpPr>
            <a:cxnSpLocks noChangeShapeType="1"/>
            <a:endCxn id="30" idx="1"/>
          </p:cNvCxnSpPr>
          <p:nvPr/>
        </p:nvCxnSpPr>
        <p:spPr bwMode="auto">
          <a:xfrm>
            <a:off x="7458075" y="3244850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28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df</a:t>
            </a:r>
            <a:r>
              <a:rPr lang="en-US" altLang="ko-KR" sz="2800" dirty="0"/>
              <a:t>-cut</a:t>
            </a:r>
          </a:p>
          <a:p>
            <a:pPr lvl="1"/>
            <a:r>
              <a:rPr lang="en-US" altLang="ko-KR" sz="2400" dirty="0"/>
              <a:t>Drop common terms</a:t>
            </a:r>
          </a:p>
          <a:p>
            <a:pPr lvl="2"/>
            <a:r>
              <a:rPr lang="en-US" altLang="ko-KR" sz="2000" dirty="0"/>
              <a:t>Intermediate tuples dominated by very high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terms</a:t>
            </a:r>
          </a:p>
          <a:p>
            <a:pPr lvl="2"/>
            <a:endParaRPr lang="en-US" altLang="ko-KR" sz="2000" dirty="0"/>
          </a:p>
          <a:p>
            <a:r>
              <a:rPr lang="en-US" altLang="ko-KR" sz="2400" dirty="0" smtClean="0"/>
              <a:t>Implemented 99% cut</a:t>
            </a:r>
          </a:p>
          <a:p>
            <a:endParaRPr lang="en-US" altLang="ko-KR" sz="2400" dirty="0"/>
          </a:p>
          <a:p>
            <a:r>
              <a:rPr lang="en-US" altLang="ko-KR" sz="2800" dirty="0"/>
              <a:t>efficiency Vs. effectiveness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5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b="1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69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Hadoop 0.16.0</a:t>
            </a:r>
          </a:p>
          <a:p>
            <a:r>
              <a:rPr lang="en-US" altLang="ko-KR" sz="2800" dirty="0" smtClean="0"/>
              <a:t>Cluster of 19 machines</a:t>
            </a:r>
          </a:p>
          <a:p>
            <a:pPr lvl="1"/>
            <a:r>
              <a:rPr lang="en-US" altLang="ko-KR" sz="2400" dirty="0" smtClean="0"/>
              <a:t>Each with two processors (single core)</a:t>
            </a:r>
          </a:p>
          <a:p>
            <a:r>
              <a:rPr lang="en-US" altLang="ko-KR" sz="2800" dirty="0" smtClean="0"/>
              <a:t>Aquaint-2 collection</a:t>
            </a:r>
          </a:p>
          <a:p>
            <a:pPr lvl="1"/>
            <a:r>
              <a:rPr lang="en-US" altLang="ko-KR" sz="2600" dirty="0" smtClean="0"/>
              <a:t>2.5GB of text</a:t>
            </a:r>
          </a:p>
          <a:p>
            <a:pPr lvl="1"/>
            <a:r>
              <a:rPr lang="en-US" altLang="ko-KR" sz="2400" dirty="0" smtClean="0"/>
              <a:t>906k documents</a:t>
            </a:r>
          </a:p>
          <a:p>
            <a:r>
              <a:rPr lang="en-US" altLang="ko-KR" sz="2800" dirty="0" smtClean="0"/>
              <a:t>Okapi BM25</a:t>
            </a:r>
          </a:p>
          <a:p>
            <a:r>
              <a:rPr lang="en-US" altLang="ko-KR" sz="2800" dirty="0" smtClean="0"/>
              <a:t>Subsets of collection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81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Time of Pairwise Similarity Comparisons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69527"/>
              </p:ext>
            </p:extLst>
          </p:nvPr>
        </p:nvGraphicFramePr>
        <p:xfrm>
          <a:off x="179512" y="1452563"/>
          <a:ext cx="8809038" cy="472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hart" r:id="rId4" imgW="7334412" imgH="3933917" progId="Excel.Chart.8">
                  <p:embed/>
                </p:oleObj>
              </mc:Choice>
              <mc:Fallback>
                <p:oleObj name="Chart" r:id="rId4" imgW="7334412" imgH="3933917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52563"/>
                        <a:ext cx="8809038" cy="472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Discussion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of Intermediate Pairs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375" y="1198563"/>
          <a:ext cx="906462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hart" r:id="rId4" imgW="6181713" imgH="3429000" progId="Excel.Chart.8">
                  <p:embed/>
                </p:oleObj>
              </mc:Choice>
              <mc:Fallback>
                <p:oleObj name="Chart" r:id="rId4" imgW="6181713" imgH="34290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198563"/>
                        <a:ext cx="906462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79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Simple and efficient </a:t>
            </a:r>
            <a:r>
              <a:rPr lang="en-US" altLang="ko-KR" sz="2400" dirty="0" err="1" smtClean="0"/>
              <a:t>MapReduce</a:t>
            </a:r>
            <a:r>
              <a:rPr lang="en-US" altLang="ko-KR" sz="2400" dirty="0" smtClean="0"/>
              <a:t> solution</a:t>
            </a:r>
          </a:p>
          <a:p>
            <a:pPr lvl="1"/>
            <a:r>
              <a:rPr lang="en-US" altLang="ko-KR" sz="2000" dirty="0" smtClean="0"/>
              <a:t>2H for ~million-doc collection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Effective linear-time-scaling approximation</a:t>
            </a:r>
          </a:p>
          <a:p>
            <a:pPr lvl="1"/>
            <a:r>
              <a:rPr lang="en-US" altLang="ko-KR" sz="2000" dirty="0"/>
              <a:t>99.9%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-cut achieves 98% relative accuracy</a:t>
            </a:r>
          </a:p>
          <a:p>
            <a:pPr lvl="1"/>
            <a:r>
              <a:rPr lang="en-US" altLang="ko-KR" sz="2000" dirty="0" err="1"/>
              <a:t>df</a:t>
            </a:r>
            <a:r>
              <a:rPr lang="en-US" altLang="ko-KR" sz="2000" dirty="0"/>
              <a:t>-cut controls efficiency vs. effectiveness tradeoff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Pairwise Similarity of Documents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PubMed – “More like this”</a:t>
            </a:r>
          </a:p>
          <a:p>
            <a:r>
              <a:rPr lang="en-US" altLang="ko-KR" sz="2400" dirty="0" smtClean="0"/>
              <a:t>Similar blog posts</a:t>
            </a:r>
          </a:p>
          <a:p>
            <a:r>
              <a:rPr lang="en-US" altLang="ko-KR" sz="2400" dirty="0" smtClean="0"/>
              <a:t>Google – Similar pages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Picture 2" descr="Screen shot of Similar pages link in search resul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110" y="2924944"/>
            <a:ext cx="843736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3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Applications:</a:t>
            </a:r>
          </a:p>
          <a:p>
            <a:pPr lvl="1"/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 smtClean="0"/>
              <a:t>“more-like-that” queries</a:t>
            </a:r>
            <a:endParaRPr lang="ko-KR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23739" y="2721757"/>
            <a:ext cx="582613" cy="715963"/>
            <a:chOff x="4423" y="1878"/>
            <a:chExt cx="282" cy="34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423" y="1878"/>
              <a:ext cx="282" cy="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2" y="1906"/>
              <a:ext cx="234" cy="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ko-KR" sz="600" i="0">
                  <a:ea typeface="굴림" charset="-127"/>
                </a:rPr>
                <a:t>~~~~~~~~~~~~~~~~~~~~~~~~~~~~~~~~~~~~~~~~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28914" y="2721757"/>
            <a:ext cx="582613" cy="715963"/>
            <a:chOff x="4423" y="1878"/>
            <a:chExt cx="282" cy="349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423" y="1878"/>
              <a:ext cx="282" cy="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52" y="1906"/>
              <a:ext cx="234" cy="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ko-KR" sz="600" i="0">
                  <a:ea typeface="굴림" charset="-127"/>
                </a:rPr>
                <a:t>~~~~~~~~~~~~~~~~~~~~~~~~~~~~~~~~~~~~~~~~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076414" y="4147332"/>
            <a:ext cx="582613" cy="715963"/>
            <a:chOff x="4423" y="1878"/>
            <a:chExt cx="282" cy="349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423" y="1878"/>
              <a:ext cx="282" cy="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52" y="1906"/>
              <a:ext cx="234" cy="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ko-KR" sz="600" i="0">
                  <a:ea typeface="굴림" charset="-127"/>
                </a:rPr>
                <a:t>~~~~~~~~~~~~~~~~~~~~~~~~~~~~~~~~~~~~~~~~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628614" y="4147332"/>
            <a:ext cx="582613" cy="715963"/>
            <a:chOff x="4423" y="1878"/>
            <a:chExt cx="282" cy="349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423" y="1878"/>
              <a:ext cx="282" cy="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452" y="1906"/>
              <a:ext cx="234" cy="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ko-KR" sz="600" i="0">
                  <a:ea typeface="굴림" charset="-127"/>
                </a:rPr>
                <a:t>~~~~~~~~~~~~~~~~~~~~~~~~~~~~~~~~~~~~~~~~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352514" y="1477157"/>
            <a:ext cx="582613" cy="715963"/>
            <a:chOff x="4423" y="1878"/>
            <a:chExt cx="282" cy="349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4423" y="1878"/>
              <a:ext cx="282" cy="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452" y="1906"/>
              <a:ext cx="234" cy="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ko-KR" sz="600" i="0">
                  <a:ea typeface="굴림" charset="-127"/>
                </a:rPr>
                <a:t>~~~~~~~~~~~~~~~~~~~~~~~~~~~~~~~~~~~~~~~~</a:t>
              </a:r>
            </a:p>
          </p:txBody>
        </p:sp>
      </p:grpSp>
      <p:cxnSp>
        <p:nvCxnSpPr>
          <p:cNvPr id="19" name="AutoShape 18"/>
          <p:cNvCxnSpPr>
            <a:cxnSpLocks noChangeShapeType="1"/>
            <a:stCxn id="17" idx="2"/>
            <a:endCxn id="11" idx="0"/>
          </p:cNvCxnSpPr>
          <p:nvPr/>
        </p:nvCxnSpPr>
        <p:spPr bwMode="auto">
          <a:xfrm>
            <a:off x="4644614" y="2193120"/>
            <a:ext cx="723900" cy="19542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17" idx="2"/>
            <a:endCxn id="14" idx="0"/>
          </p:cNvCxnSpPr>
          <p:nvPr/>
        </p:nvCxnSpPr>
        <p:spPr bwMode="auto">
          <a:xfrm flipH="1">
            <a:off x="3920714" y="2193120"/>
            <a:ext cx="723900" cy="19542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7" idx="2"/>
            <a:endCxn id="5" idx="3"/>
          </p:cNvCxnSpPr>
          <p:nvPr/>
        </p:nvCxnSpPr>
        <p:spPr bwMode="auto">
          <a:xfrm flipH="1">
            <a:off x="3306352" y="2193120"/>
            <a:ext cx="1338262" cy="8874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7" idx="2"/>
            <a:endCxn id="8" idx="1"/>
          </p:cNvCxnSpPr>
          <p:nvPr/>
        </p:nvCxnSpPr>
        <p:spPr bwMode="auto">
          <a:xfrm>
            <a:off x="4644614" y="2193120"/>
            <a:ext cx="1384300" cy="8874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8" idx="1"/>
            <a:endCxn id="5" idx="3"/>
          </p:cNvCxnSpPr>
          <p:nvPr/>
        </p:nvCxnSpPr>
        <p:spPr bwMode="auto">
          <a:xfrm flipH="1">
            <a:off x="3306352" y="3080532"/>
            <a:ext cx="2722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8" idx="1"/>
            <a:endCxn id="11" idx="0"/>
          </p:cNvCxnSpPr>
          <p:nvPr/>
        </p:nvCxnSpPr>
        <p:spPr bwMode="auto">
          <a:xfrm flipH="1">
            <a:off x="5368514" y="3080532"/>
            <a:ext cx="660400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8" idx="1"/>
            <a:endCxn id="14" idx="0"/>
          </p:cNvCxnSpPr>
          <p:nvPr/>
        </p:nvCxnSpPr>
        <p:spPr bwMode="auto">
          <a:xfrm flipH="1">
            <a:off x="3920714" y="3080532"/>
            <a:ext cx="2108200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5" idx="3"/>
            <a:endCxn id="14" idx="0"/>
          </p:cNvCxnSpPr>
          <p:nvPr/>
        </p:nvCxnSpPr>
        <p:spPr bwMode="auto">
          <a:xfrm>
            <a:off x="3306352" y="3080532"/>
            <a:ext cx="614362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11" idx="0"/>
            <a:endCxn id="14" idx="0"/>
          </p:cNvCxnSpPr>
          <p:nvPr/>
        </p:nvCxnSpPr>
        <p:spPr bwMode="auto">
          <a:xfrm flipH="1">
            <a:off x="3920714" y="4147332"/>
            <a:ext cx="14478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5" idx="3"/>
          </p:cNvCxnSpPr>
          <p:nvPr/>
        </p:nvCxnSpPr>
        <p:spPr bwMode="auto">
          <a:xfrm flipH="1" flipV="1">
            <a:off x="3306352" y="3080532"/>
            <a:ext cx="2062162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566827" y="1318407"/>
            <a:ext cx="179387" cy="890588"/>
            <a:chOff x="4512" y="1983"/>
            <a:chExt cx="113" cy="56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512" y="1983"/>
              <a:ext cx="113" cy="5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512" y="1998"/>
              <a:ext cx="10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ko-KR" sz="600" i="0">
                  <a:ea typeface="굴림" charset="-127"/>
                </a:rPr>
                <a:t>0.20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0.54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0.21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0.00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0.13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0.74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014627" y="2585232"/>
            <a:ext cx="179387" cy="890588"/>
            <a:chOff x="4512" y="1983"/>
            <a:chExt cx="113" cy="561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512" y="1983"/>
              <a:ext cx="113" cy="5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512" y="1998"/>
              <a:ext cx="10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0.20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0.30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0.54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0.21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0.00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0.13</a:t>
              </a:r>
            </a:p>
            <a:p>
              <a:pPr algn="ctr" eaLnBrk="0" hangingPunct="0"/>
              <a:r>
                <a:rPr lang="en-US" altLang="ko-KR" sz="600" b="1" i="0">
                  <a:ea typeface="굴림" charset="-127"/>
                </a:rPr>
                <a:t>0.74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263739" y="4126695"/>
            <a:ext cx="179388" cy="890587"/>
            <a:chOff x="4512" y="1983"/>
            <a:chExt cx="113" cy="56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512" y="1983"/>
              <a:ext cx="113" cy="5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512" y="1998"/>
              <a:ext cx="10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ko-KR" sz="600" i="0">
                  <a:ea typeface="굴림" charset="-127"/>
                </a:rPr>
                <a:t>0.20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0.54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0.21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0.00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0.13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0.74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803239" y="4131457"/>
            <a:ext cx="179388" cy="890588"/>
            <a:chOff x="4512" y="1983"/>
            <a:chExt cx="113" cy="561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512" y="1983"/>
              <a:ext cx="113" cy="5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512" y="1998"/>
              <a:ext cx="10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ko-KR" sz="600" i="0">
                  <a:ea typeface="굴림" charset="-127"/>
                </a:rPr>
                <a:t>0.20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0.54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0.21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0.00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0.13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0.74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126964" y="2639207"/>
            <a:ext cx="179388" cy="890588"/>
            <a:chOff x="4512" y="1983"/>
            <a:chExt cx="113" cy="561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512" y="1983"/>
              <a:ext cx="113" cy="5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512" y="1998"/>
              <a:ext cx="10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ko-KR" sz="600" i="0">
                  <a:ea typeface="굴림" charset="-127"/>
                </a:rPr>
                <a:t>0.20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0.54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0.21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0.00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0.34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0.13</a:t>
              </a:r>
            </a:p>
            <a:p>
              <a:pPr algn="ctr" eaLnBrk="0" hangingPunct="0"/>
              <a:r>
                <a:rPr lang="en-US" altLang="ko-KR" sz="600" i="0">
                  <a:ea typeface="굴림" charset="-127"/>
                </a:rPr>
                <a:t>0.74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6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b="1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32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Trivial Solution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Load each vector O(N) times</a:t>
            </a:r>
          </a:p>
          <a:p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</a:t>
            </a:r>
            <a:r>
              <a:rPr lang="en-US" altLang="ko-KR" smtClean="0"/>
              <a:t>dot products</a:t>
            </a:r>
            <a:endParaRPr lang="ko-KR" altLang="en-US" dirty="0"/>
          </a:p>
        </p:txBody>
      </p:sp>
      <p:pic>
        <p:nvPicPr>
          <p:cNvPr id="7" name="Picture 4" descr="eq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560513"/>
            <a:ext cx="52038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6013" y="4752975"/>
            <a:ext cx="7142162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 i="0" dirty="0">
                <a:solidFill>
                  <a:schemeClr val="tx2"/>
                </a:solidFill>
                <a:ea typeface="굴림" charset="-127"/>
              </a:rPr>
              <a:t>scalable and efficient solution</a:t>
            </a:r>
            <a:br>
              <a:rPr lang="en-US" altLang="ko-KR" sz="3600" b="1" i="0" dirty="0">
                <a:solidFill>
                  <a:schemeClr val="tx2"/>
                </a:solidFill>
                <a:ea typeface="굴림" charset="-127"/>
              </a:rPr>
            </a:br>
            <a:r>
              <a:rPr lang="en-US" altLang="ko-KR" sz="3600" b="1" i="0" dirty="0">
                <a:solidFill>
                  <a:schemeClr val="tx2"/>
                </a:solidFill>
                <a:ea typeface="굴림" charset="-127"/>
              </a:rPr>
              <a:t>for large collections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63663" y="4314825"/>
            <a:ext cx="1282700" cy="5445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ko-KR" sz="3200" b="1" dirty="0">
                <a:solidFill>
                  <a:schemeClr val="hlink"/>
                </a:solidFill>
                <a:ea typeface="굴림" charset="-127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906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Better Solution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Load weights for each term once</a:t>
            </a:r>
          </a:p>
          <a:p>
            <a:r>
              <a:rPr lang="en-US" altLang="ko-KR" dirty="0"/>
              <a:t>Each term contributes </a:t>
            </a:r>
            <a:r>
              <a:rPr lang="en-US" altLang="ko-KR" dirty="0" smtClean="0"/>
              <a:t>O(df</a:t>
            </a:r>
            <a:r>
              <a:rPr lang="en-US" altLang="ko-KR" baseline="-25000" dirty="0" smtClean="0"/>
              <a:t>t</a:t>
            </a:r>
            <a:r>
              <a:rPr lang="en-US" altLang="ko-KR" baseline="30000" dirty="0" smtClean="0"/>
              <a:t>2</a:t>
            </a:r>
            <a:r>
              <a:rPr lang="en-US" altLang="ko-KR" dirty="0"/>
              <a:t>) partial scores</a:t>
            </a:r>
          </a:p>
        </p:txBody>
      </p:sp>
      <p:pic>
        <p:nvPicPr>
          <p:cNvPr id="18" name="Picture 3" descr="eq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082925"/>
            <a:ext cx="82962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65138" y="1182688"/>
            <a:ext cx="8358187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i="0" dirty="0">
                <a:solidFill>
                  <a:schemeClr val="hlink"/>
                </a:solidFill>
                <a:ea typeface="굴림" charset="-127"/>
              </a:rPr>
              <a:t>Each term contributes only if appears in  </a:t>
            </a:r>
          </a:p>
        </p:txBody>
      </p:sp>
      <p:pic>
        <p:nvPicPr>
          <p:cNvPr id="20" name="Picture 7" descr="eq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879600"/>
            <a:ext cx="5505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interse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1230313"/>
            <a:ext cx="1190625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Solution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term contributes to </a:t>
            </a:r>
            <a:r>
              <a:rPr lang="en-US" altLang="ko-KR" i="1" dirty="0" smtClean="0"/>
              <a:t>each</a:t>
            </a:r>
            <a:r>
              <a:rPr lang="en-US" altLang="ko-KR" dirty="0" smtClean="0"/>
              <a:t> pair that contains it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example, if a term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appears in documents x, y, z 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List of documents that contain a particular term: </a:t>
            </a:r>
            <a:r>
              <a:rPr lang="en-US" altLang="ko-KR" dirty="0" smtClean="0">
                <a:solidFill>
                  <a:srgbClr val="FF0000"/>
                </a:solidFill>
              </a:rPr>
              <a:t>Inverted 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5796" y="2388981"/>
            <a:ext cx="36724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baseline="-25000" dirty="0"/>
              <a:t>1 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ppears in x, y, z</a:t>
            </a:r>
            <a:endParaRPr lang="ko-KR" alt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355976" y="3140968"/>
            <a:ext cx="43204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35796" y="4464472"/>
            <a:ext cx="36724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t1 contributes for pairs:</a:t>
            </a:r>
          </a:p>
          <a:p>
            <a:pPr algn="ctr"/>
            <a:r>
              <a:rPr lang="en-US" altLang="ko-KR" sz="2400" dirty="0" smtClean="0"/>
              <a:t>(x, y) (x, z) (y, z)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0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pic>
        <p:nvPicPr>
          <p:cNvPr id="5" name="Picture 6" descr="al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22246"/>
            <a:ext cx="8785225" cy="35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15642</TotalTime>
  <Words>620</Words>
  <Application>Microsoft Office PowerPoint</Application>
  <PresentationFormat>화면 슬라이드 쇼(4:3)</PresentationFormat>
  <Paragraphs>264</Paragraphs>
  <Slides>22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Wingdings</vt:lpstr>
      <vt:lpstr>SNU IDB Lab.</vt:lpstr>
      <vt:lpstr>Chart</vt:lpstr>
      <vt:lpstr>Pairwise Document Similarity in Large Collections with MapReduce</vt:lpstr>
      <vt:lpstr>Outline</vt:lpstr>
      <vt:lpstr>Pairwise Similarity of Documents</vt:lpstr>
      <vt:lpstr>Abstract Problem</vt:lpstr>
      <vt:lpstr>Outline</vt:lpstr>
      <vt:lpstr>Trivial Solution</vt:lpstr>
      <vt:lpstr>Better Solution</vt:lpstr>
      <vt:lpstr>Better Solution</vt:lpstr>
      <vt:lpstr>Algorithm</vt:lpstr>
      <vt:lpstr>MapReduce Programming</vt:lpstr>
      <vt:lpstr>MapReduce Model</vt:lpstr>
      <vt:lpstr>Computation Decomposition</vt:lpstr>
      <vt:lpstr>MapReduce Jobs</vt:lpstr>
      <vt:lpstr>Job1: Inverted Index</vt:lpstr>
      <vt:lpstr>Job2: Pairwise Similarity</vt:lpstr>
      <vt:lpstr>Implementation Issues</vt:lpstr>
      <vt:lpstr>Outline</vt:lpstr>
      <vt:lpstr>Experimental Setup</vt:lpstr>
      <vt:lpstr>Running Time of Pairwise Similarity Comparisons</vt:lpstr>
      <vt:lpstr>Number of Intermediate Pairs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649</cp:revision>
  <dcterms:created xsi:type="dcterms:W3CDTF">2006-10-05T04:04:58Z</dcterms:created>
  <dcterms:modified xsi:type="dcterms:W3CDTF">2014-05-29T05:02:27Z</dcterms:modified>
</cp:coreProperties>
</file>