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6" r:id="rId3"/>
    <p:sldId id="387" r:id="rId4"/>
    <p:sldId id="389" r:id="rId5"/>
    <p:sldId id="409" r:id="rId6"/>
    <p:sldId id="390" r:id="rId7"/>
    <p:sldId id="410" r:id="rId8"/>
    <p:sldId id="391" r:id="rId9"/>
    <p:sldId id="392" r:id="rId10"/>
    <p:sldId id="393" r:id="rId11"/>
    <p:sldId id="394" r:id="rId12"/>
    <p:sldId id="395" r:id="rId13"/>
    <p:sldId id="414" r:id="rId14"/>
    <p:sldId id="396" r:id="rId15"/>
    <p:sldId id="397" r:id="rId16"/>
    <p:sldId id="411" r:id="rId17"/>
    <p:sldId id="398" r:id="rId18"/>
    <p:sldId id="399" r:id="rId19"/>
    <p:sldId id="400" r:id="rId20"/>
    <p:sldId id="401" r:id="rId21"/>
    <p:sldId id="412" r:id="rId22"/>
    <p:sldId id="402" r:id="rId23"/>
    <p:sldId id="403" r:id="rId24"/>
    <p:sldId id="404" r:id="rId25"/>
    <p:sldId id="405" r:id="rId26"/>
    <p:sldId id="406" r:id="rId27"/>
    <p:sldId id="413" r:id="rId28"/>
    <p:sldId id="407" r:id="rId29"/>
    <p:sldId id="408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FF"/>
    <a:srgbClr val="FF99CC"/>
    <a:srgbClr val="0099FF"/>
    <a:srgbClr val="FF99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87" autoAdjust="0"/>
    <p:restoredTop sz="85644" autoAdjust="0"/>
  </p:normalViewPr>
  <p:slideViewPr>
    <p:cSldViewPr>
      <p:cViewPr varScale="1">
        <p:scale>
          <a:sx n="75" d="100"/>
          <a:sy n="75" d="100"/>
        </p:scale>
        <p:origin x="-8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41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08" tIns="46054" rIns="92108" bIns="4605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이전 연구들과 다르게 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질문에 답하기 위해서 </a:t>
            </a:r>
            <a:r>
              <a:rPr lang="en-US" altLang="ko-KR" dirty="0" smtClean="0"/>
              <a:t>demographic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behavioral observations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join </a:t>
            </a:r>
            <a:r>
              <a:rPr lang="ko-KR" altLang="en-US" baseline="0" dirty="0" smtClean="0"/>
              <a:t>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이렇게</a:t>
            </a:r>
            <a:r>
              <a:rPr lang="ko-KR" altLang="en-US" baseline="0" dirty="0" smtClean="0"/>
              <a:t> 나온 조사 결과를 가지고 디자인 결정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검색 질 향상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등에 기여 할 수 있다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자잘한거</a:t>
            </a:r>
            <a:r>
              <a:rPr lang="en-US" altLang="ko-KR" dirty="0" smtClean="0"/>
              <a:t>..</a:t>
            </a:r>
          </a:p>
          <a:p>
            <a:pPr>
              <a:buFontTx/>
              <a:buChar char="-"/>
            </a:pPr>
            <a:r>
              <a:rPr lang="ko-KR" altLang="en-US" dirty="0" smtClean="0"/>
              <a:t>쿼리는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문자는</a:t>
            </a:r>
            <a:r>
              <a:rPr lang="ko-KR" altLang="en-US" baseline="0" dirty="0" smtClean="0"/>
              <a:t> 앞 뒤 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연속적인 공백 없어짐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스탑워드</a:t>
            </a:r>
            <a:r>
              <a:rPr lang="ko-KR" altLang="en-US" dirty="0" smtClean="0"/>
              <a:t> 제거</a:t>
            </a:r>
            <a:r>
              <a:rPr lang="ko-KR" altLang="en-US" baseline="0" dirty="0" smtClean="0"/>
              <a:t> 같은 다른 작업은 없었다</a:t>
            </a:r>
            <a:r>
              <a:rPr lang="en-US" altLang="ko-KR" baseline="0" dirty="0" smtClean="0"/>
              <a:t>!!</a:t>
            </a:r>
          </a:p>
          <a:p>
            <a:pPr>
              <a:buFontTx/>
              <a:buChar char="-"/>
            </a:pPr>
            <a:endParaRPr lang="en-US" altLang="ko-KR" baseline="0" dirty="0" smtClean="0"/>
          </a:p>
          <a:p>
            <a:pPr>
              <a:buFontTx/>
              <a:buChar char="-"/>
            </a:pP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ZIP </a:t>
            </a:r>
            <a:r>
              <a:rPr lang="ko-KR" altLang="en-US" baseline="0" dirty="0" smtClean="0"/>
              <a:t>코드가 없는 애들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인구가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명인 지역에 산다고 한 애들 제거</a:t>
            </a:r>
            <a:r>
              <a:rPr lang="en-US" altLang="ko-KR" baseline="0" dirty="0" smtClean="0"/>
              <a:t>.. 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논문에 </a:t>
            </a:r>
            <a:r>
              <a:rPr lang="ko-KR" altLang="en-US" dirty="0" err="1" smtClean="0"/>
              <a:t>요약있다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20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danardvincente/251214877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r.yahoo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Web Search for What? And How?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6326" y="5013176"/>
            <a:ext cx="7758122" cy="1368152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smtClean="0"/>
              <a:t>June 29, 2011</a:t>
            </a:r>
          </a:p>
          <a:p>
            <a:pPr algn="r"/>
            <a:r>
              <a:rPr lang="en-US" altLang="ko-KR" b="1" dirty="0" smtClean="0"/>
              <a:t>In-</a:t>
            </a:r>
            <a:r>
              <a:rPr lang="en-US" altLang="ko-KR" b="1" dirty="0" err="1" smtClean="0"/>
              <a:t>seok</a:t>
            </a:r>
            <a:r>
              <a:rPr lang="en-US" altLang="ko-KR" b="1" dirty="0" smtClean="0"/>
              <a:t> An</a:t>
            </a:r>
          </a:p>
          <a:p>
            <a:pPr algn="r"/>
            <a:r>
              <a:rPr lang="en-US" altLang="ko-KR" b="1" dirty="0" smtClean="0"/>
              <a:t>SNU Internet Database Lab.</a:t>
            </a:r>
            <a:endParaRPr lang="ko-KR" altLang="en-US" b="1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83568" y="3501008"/>
            <a:ext cx="7758122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</a:rPr>
              <a:t>Ingmar Weber, Alejandro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</a:rPr>
              <a:t>Jaimes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</a:rPr>
              <a:t>Yahoo! Research Barcelona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</a:rPr>
              <a:t>WSDM`11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“who?”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Demographic values for our data set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39863"/>
            <a:ext cx="6264696" cy="435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 distribution of the queries</a:t>
            </a:r>
          </a:p>
          <a:p>
            <a:pPr lvl="1"/>
            <a:r>
              <a:rPr lang="en-US" altLang="ko-KR" dirty="0" smtClean="0"/>
              <a:t>What are people searching for?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 steps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10 Yahoo! Web search results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Unique classification for each result</a:t>
            </a:r>
          </a:p>
          <a:p>
            <a:pPr lvl="2"/>
            <a:r>
              <a:rPr lang="en-US" altLang="ko-KR" dirty="0" smtClean="0"/>
              <a:t>Include only 71 classes</a:t>
            </a:r>
          </a:p>
          <a:p>
            <a:pPr lvl="2"/>
            <a:r>
              <a:rPr lang="en-US" altLang="ko-KR" dirty="0" smtClean="0"/>
              <a:t>Found in the first two levels of the Y! Directory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Majority voting scheme</a:t>
            </a:r>
          </a:p>
          <a:p>
            <a:pPr lvl="2"/>
            <a:r>
              <a:rPr lang="en-US" altLang="ko-KR" dirty="0" smtClean="0"/>
              <a:t>Vote with weight 11-k</a:t>
            </a:r>
          </a:p>
          <a:p>
            <a:pPr lvl="2"/>
            <a:r>
              <a:rPr lang="en-US" altLang="ko-KR" dirty="0" smtClean="0"/>
              <a:t>In case of ties, common parent class is used</a:t>
            </a:r>
          </a:p>
          <a:p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dirty="0" smtClean="0"/>
              <a:t>what?”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709040"/>
            <a:ext cx="2599754" cy="42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 of this approach</a:t>
            </a:r>
          </a:p>
          <a:p>
            <a:pPr lvl="1"/>
            <a:r>
              <a:rPr lang="en-US" altLang="ko-KR" dirty="0" smtClean="0"/>
              <a:t>Easier than classifying queries</a:t>
            </a:r>
          </a:p>
          <a:p>
            <a:pPr lvl="2"/>
            <a:r>
              <a:rPr lang="en-US" altLang="ko-KR" dirty="0" smtClean="0"/>
              <a:t>Pages have more content and structure</a:t>
            </a:r>
          </a:p>
          <a:p>
            <a:pPr lvl="1"/>
            <a:r>
              <a:rPr lang="en-US" altLang="ko-KR" dirty="0" smtClean="0"/>
              <a:t>Classification is done on the results</a:t>
            </a:r>
          </a:p>
          <a:p>
            <a:pPr lvl="2"/>
            <a:r>
              <a:rPr lang="en-US" altLang="ko-KR" dirty="0" smtClean="0"/>
              <a:t>Results are optimized by the search engine for a particular query</a:t>
            </a:r>
          </a:p>
          <a:p>
            <a:pPr lvl="2"/>
            <a:r>
              <a:rPr lang="en-US" altLang="ko-KR" dirty="0" smtClean="0"/>
              <a:t>Takes advantage of the structure of the web</a:t>
            </a:r>
          </a:p>
          <a:p>
            <a:pPr lvl="2"/>
            <a:r>
              <a:rPr lang="en-US" altLang="ko-KR" dirty="0" smtClean="0"/>
              <a:t>Takes advantage of any other information</a:t>
            </a:r>
          </a:p>
          <a:p>
            <a:pPr lvl="3"/>
            <a:r>
              <a:rPr lang="en-US" altLang="ko-KR" dirty="0" smtClean="0"/>
              <a:t>Used by search engine ranking algorithm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We classified only queries issued at least 30 times</a:t>
            </a:r>
          </a:p>
          <a:p>
            <a:pPr lvl="1"/>
            <a:r>
              <a:rPr lang="en-US" altLang="ko-KR" dirty="0" smtClean="0"/>
              <a:t>1.0 million distinct queries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dirty="0" smtClean="0"/>
              <a:t>what?”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Details for search query topics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dirty="0" smtClean="0"/>
              <a:t>what?”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1589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Session</a:t>
            </a:r>
          </a:p>
          <a:p>
            <a:pPr lvl="1"/>
            <a:r>
              <a:rPr lang="en-US" altLang="ko-KR" sz="1800" dirty="0" smtClean="0"/>
              <a:t>Simple timeout interval of 30 minute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Session length</a:t>
            </a:r>
          </a:p>
          <a:p>
            <a:pPr lvl="1"/>
            <a:r>
              <a:rPr lang="en-US" altLang="ko-KR" sz="1800" dirty="0" smtClean="0"/>
              <a:t>The time between</a:t>
            </a:r>
          </a:p>
          <a:p>
            <a:pPr lvl="2"/>
            <a:r>
              <a:rPr lang="en-US" altLang="ko-KR" sz="1600" dirty="0" smtClean="0"/>
              <a:t>The first query within the interval</a:t>
            </a:r>
          </a:p>
          <a:p>
            <a:pPr lvl="2"/>
            <a:r>
              <a:rPr lang="en-US" altLang="ko-KR" sz="1600" dirty="0" smtClean="0"/>
              <a:t>The last query within the interval</a:t>
            </a:r>
          </a:p>
          <a:p>
            <a:pPr lvl="3"/>
            <a:r>
              <a:rPr lang="en-US" altLang="ko-KR" sz="1400" dirty="0" smtClean="0"/>
              <a:t>The result click corresponding to a query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Other features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The number of queries issued</a:t>
            </a:r>
          </a:p>
          <a:p>
            <a:pPr lvl="1"/>
            <a:r>
              <a:rPr lang="en-US" altLang="ko-KR" sz="1600" dirty="0" smtClean="0"/>
              <a:t>Clicked/selected query suggestion</a:t>
            </a:r>
          </a:p>
          <a:p>
            <a:pPr lvl="2"/>
            <a:r>
              <a:rPr lang="en-US" altLang="ko-KR" sz="1600" dirty="0" smtClean="0"/>
              <a:t>Guided queries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“How?”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373216"/>
            <a:ext cx="5362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400552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Click entropy</a:t>
            </a:r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endParaRPr lang="en-US" altLang="ko-KR" sz="1050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Focused query</a:t>
            </a:r>
          </a:p>
          <a:p>
            <a:pPr lvl="2"/>
            <a:r>
              <a:rPr lang="en-US" altLang="ko-KR" dirty="0" smtClean="0"/>
              <a:t>Navigational </a:t>
            </a:r>
          </a:p>
          <a:p>
            <a:pPr lvl="2"/>
            <a:endParaRPr lang="en-US" altLang="ko-KR" sz="1100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Diverse query</a:t>
            </a:r>
          </a:p>
          <a:p>
            <a:pPr lvl="2"/>
            <a:r>
              <a:rPr lang="en-US" altLang="ko-KR" dirty="0" smtClean="0"/>
              <a:t>Informational</a:t>
            </a:r>
          </a:p>
          <a:p>
            <a:pPr lvl="2"/>
            <a:endParaRPr lang="en-US" altLang="ko-KR" sz="1100" dirty="0" smtClean="0"/>
          </a:p>
          <a:p>
            <a:pPr lvl="1"/>
            <a:r>
              <a:rPr lang="en-US" altLang="ko-KR" dirty="0" smtClean="0"/>
              <a:t>To avoid this inherent bias</a:t>
            </a:r>
          </a:p>
          <a:p>
            <a:pPr lvl="2"/>
            <a:r>
              <a:rPr lang="en-US" altLang="ko-KR" dirty="0" smtClean="0"/>
              <a:t>Queries which were issued at least 20 times</a:t>
            </a:r>
          </a:p>
          <a:p>
            <a:pPr lvl="2"/>
            <a:r>
              <a:rPr lang="en-US" altLang="ko-KR" dirty="0" smtClean="0"/>
              <a:t>Only used click on “organic”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“How?”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909983" y="1515957"/>
          <a:ext cx="3590009" cy="420108"/>
        </p:xfrm>
        <a:graphic>
          <a:graphicData uri="http://schemas.openxmlformats.org/presentationml/2006/ole">
            <p:oleObj spid="_x0000_s2050" name="수식" r:id="rId3" imgW="2387520" imgH="279360" progId="Equation.3">
              <p:embed/>
            </p:oleObj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971600" y="2110276"/>
          <a:ext cx="1278142" cy="288032"/>
        </p:xfrm>
        <a:graphic>
          <a:graphicData uri="http://schemas.openxmlformats.org/presentationml/2006/ole">
            <p:oleObj spid="_x0000_s2051" name="수식" r:id="rId4" imgW="901440" imgH="2030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963613" y="3343742"/>
          <a:ext cx="1295400" cy="288925"/>
        </p:xfrm>
        <a:graphic>
          <a:graphicData uri="http://schemas.openxmlformats.org/presentationml/2006/ole">
            <p:oleObj spid="_x0000_s2053" name="수식" r:id="rId5" imgW="914400" imgH="203040" progId="Equation.3">
              <p:embed/>
            </p:oleObj>
          </a:graphicData>
        </a:graphic>
      </p:graphicFrame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340768"/>
            <a:ext cx="282716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508104" y="1340768"/>
            <a:ext cx="2736304" cy="93610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4608" y="522920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  <a:latin typeface="Corbel" pitchFamily="34" charset="0"/>
              </a:rPr>
              <a:t>Entropy </a:t>
            </a:r>
            <a:r>
              <a:rPr lang="ko-KR" altLang="en-US" sz="2000" b="1" dirty="0" smtClean="0">
                <a:solidFill>
                  <a:schemeClr val="tx2"/>
                </a:solidFill>
                <a:latin typeface="Corbel" pitchFamily="34" charset="0"/>
              </a:rPr>
              <a:t>↓</a:t>
            </a:r>
            <a:endParaRPr lang="ko-KR" altLang="en-US" sz="2000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8104" y="2276872"/>
            <a:ext cx="2736304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08104" y="2852936"/>
            <a:ext cx="27363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8104" y="3140968"/>
            <a:ext cx="2736304" cy="72008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08104" y="3861048"/>
            <a:ext cx="2736304" cy="432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3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5484" y="5229200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Entropy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7396" y="52292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rbel" pitchFamily="34" charset="0"/>
              </a:rPr>
              <a:t>↑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1412" y="52292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rbel" pitchFamily="34" charset="0"/>
              </a:rPr>
              <a:t>↑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8128" y="52292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rbel" pitchFamily="34" charset="0"/>
              </a:rPr>
              <a:t>↑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736" y="52292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rbel" pitchFamily="34" charset="0"/>
              </a:rPr>
              <a:t>↑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2132856"/>
            <a:ext cx="4032448" cy="240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/>
      <p:bldP spid="15" grpId="1"/>
      <p:bldP spid="15" grpId="2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Modeling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(Pre-)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  <a:p>
            <a:r>
              <a:rPr lang="en-US" altLang="ko-KR" dirty="0" smtClean="0"/>
              <a:t>Web Search User </a:t>
            </a:r>
            <a:r>
              <a:rPr lang="en-US" altLang="ko-KR" dirty="0" smtClean="0"/>
              <a:t>Segmentation</a:t>
            </a:r>
          </a:p>
          <a:p>
            <a:pPr lvl="1"/>
            <a:r>
              <a:rPr lang="en-US" altLang="ko-KR" dirty="0" smtClean="0"/>
              <a:t>Informational users</a:t>
            </a:r>
          </a:p>
          <a:p>
            <a:pPr lvl="1"/>
            <a:r>
              <a:rPr lang="en-US" altLang="ko-KR" dirty="0" smtClean="0"/>
              <a:t>Navigational users</a:t>
            </a:r>
          </a:p>
          <a:p>
            <a:pPr lvl="1"/>
            <a:r>
              <a:rPr lang="en-US" altLang="ko-KR" dirty="0" smtClean="0"/>
              <a:t>Transactional users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Feature Interdependence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Regional Differences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segmentation of active web search users</a:t>
            </a:r>
          </a:p>
          <a:p>
            <a:pPr lvl="1"/>
            <a:r>
              <a:rPr lang="en-US" altLang="ko-KR" dirty="0" smtClean="0"/>
              <a:t>K-means clustering algorithm</a:t>
            </a:r>
          </a:p>
          <a:p>
            <a:pPr lvl="1"/>
            <a:r>
              <a:rPr lang="en-US" altLang="ko-KR" dirty="0" smtClean="0"/>
              <a:t>Clustered users using their representation in the “what?” dimension</a:t>
            </a:r>
          </a:p>
          <a:p>
            <a:pPr lvl="1"/>
            <a:r>
              <a:rPr lang="en-US" altLang="ko-KR" dirty="0" smtClean="0"/>
              <a:t>Investigated what kind of segmentation in the other two dimensions</a:t>
            </a:r>
          </a:p>
          <a:p>
            <a:pPr lvl="2"/>
            <a:r>
              <a:rPr lang="en-US" altLang="ko-KR" dirty="0" smtClean="0"/>
              <a:t>Different topical interests also differ in terms of the “who?” and the “how?”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Web Search User Segmentation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The search engine’s role</a:t>
            </a:r>
          </a:p>
          <a:p>
            <a:pPr lvl="1"/>
            <a:r>
              <a:rPr lang="en-US" altLang="ko-KR" dirty="0" smtClean="0"/>
              <a:t>Serve as an improved and automatic indexing scheme</a:t>
            </a:r>
          </a:p>
          <a:p>
            <a:pPr lvl="1"/>
            <a:r>
              <a:rPr lang="en-US" altLang="ko-KR" dirty="0" smtClean="0"/>
              <a:t>Pointing the user towards relevant articles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Informational user</a:t>
            </a:r>
          </a:p>
          <a:p>
            <a:pPr lvl="1"/>
            <a:r>
              <a:rPr lang="en-US" altLang="ko-KR" dirty="0" smtClean="0"/>
              <a:t>Use a web search engine to find information on a wide range of topics</a:t>
            </a:r>
          </a:p>
          <a:p>
            <a:pPr lvl="1"/>
            <a:r>
              <a:rPr lang="en-US" altLang="ko-KR" dirty="0" smtClean="0"/>
              <a:t>Web search engine as a web research engines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</a:t>
            </a:r>
          </a:p>
          <a:p>
            <a:pPr lvl="1"/>
            <a:r>
              <a:rPr lang="en-US" altLang="ko-KR" dirty="0" smtClean="0"/>
              <a:t>More likely to issue non-navigational queries</a:t>
            </a:r>
          </a:p>
          <a:p>
            <a:pPr lvl="1"/>
            <a:r>
              <a:rPr lang="en-US" altLang="ko-KR" dirty="0" smtClean="0"/>
              <a:t>Less likely to have single-click sessions</a:t>
            </a:r>
          </a:p>
          <a:p>
            <a:pPr lvl="1"/>
            <a:r>
              <a:rPr lang="en-US" altLang="ko-KR" dirty="0" smtClean="0"/>
              <a:t>More likely to make use of the suggested query  alternatives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</a:t>
            </a:r>
          </a:p>
          <a:p>
            <a:pPr lvl="1"/>
            <a:r>
              <a:rPr lang="en-US" altLang="ko-KR" dirty="0" smtClean="0"/>
              <a:t>Users are diverse</a:t>
            </a:r>
          </a:p>
          <a:p>
            <a:pPr lvl="1"/>
            <a:r>
              <a:rPr lang="en-US" altLang="ko-KR" dirty="0" smtClean="0"/>
              <a:t>Do “research” on a wide range of topics</a:t>
            </a:r>
          </a:p>
          <a:p>
            <a:pPr lvl="1"/>
            <a:r>
              <a:rPr lang="en-US" altLang="ko-KR" dirty="0" smtClean="0"/>
              <a:t>Little interest in adult content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Who</a:t>
            </a:r>
          </a:p>
          <a:p>
            <a:pPr lvl="1"/>
            <a:r>
              <a:rPr lang="en-US" altLang="ko-KR" dirty="0" smtClean="0"/>
              <a:t>More likely to be well-educated</a:t>
            </a:r>
          </a:p>
          <a:p>
            <a:pPr lvl="1"/>
            <a:r>
              <a:rPr lang="en-US" altLang="ko-KR" dirty="0" smtClean="0"/>
              <a:t>Have an above-average income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Web Search User Segmentation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Informational Users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Most frequent queries are navigational</a:t>
            </a:r>
          </a:p>
          <a:p>
            <a:pPr lvl="1"/>
            <a:r>
              <a:rPr lang="en-US" altLang="ko-KR" dirty="0" smtClean="0"/>
              <a:t>Type the query in the browser’s address bar to re-find a URL from his browsing history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Navigational user</a:t>
            </a:r>
          </a:p>
          <a:p>
            <a:pPr lvl="1"/>
            <a:r>
              <a:rPr lang="en-US" altLang="ko-KR" dirty="0" smtClean="0"/>
              <a:t>Use a web search engine to navigate to URLs that he already knows exist</a:t>
            </a:r>
          </a:p>
          <a:p>
            <a:pPr lvl="1"/>
            <a:r>
              <a:rPr lang="en-US" altLang="ko-KR" dirty="0" smtClean="0"/>
              <a:t>Web search engines as a replacement for web page bookmarking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How</a:t>
            </a:r>
          </a:p>
          <a:p>
            <a:pPr lvl="1"/>
            <a:r>
              <a:rPr lang="en-US" altLang="ko-KR" dirty="0" smtClean="0"/>
              <a:t>More likely to issue navigational queries</a:t>
            </a:r>
          </a:p>
          <a:p>
            <a:pPr lvl="1"/>
            <a:r>
              <a:rPr lang="en-US" altLang="ko-KR" dirty="0" smtClean="0"/>
              <a:t>More likely to click only on a single result within a session</a:t>
            </a:r>
          </a:p>
          <a:p>
            <a:pPr lvl="1"/>
            <a:r>
              <a:rPr lang="en-US" altLang="ko-KR" dirty="0" smtClean="0"/>
              <a:t>Less likely to make use of the suggested query alternatives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</a:t>
            </a:r>
          </a:p>
          <a:p>
            <a:pPr lvl="1"/>
            <a:r>
              <a:rPr lang="en-US" altLang="ko-KR" dirty="0" smtClean="0"/>
              <a:t>News &amp; Media</a:t>
            </a:r>
          </a:p>
          <a:p>
            <a:pPr lvl="2"/>
            <a:r>
              <a:rPr lang="en-US" altLang="ko-KR" dirty="0" err="1" smtClean="0"/>
              <a:t>Facebook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craiglist</a:t>
            </a:r>
            <a:r>
              <a:rPr lang="en-US" altLang="ko-KR" dirty="0" smtClean="0"/>
              <a:t>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Youtube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Computers &amp; Internet</a:t>
            </a:r>
          </a:p>
          <a:p>
            <a:pPr lvl="2"/>
            <a:r>
              <a:rPr lang="en-US" altLang="ko-KR" dirty="0" smtClean="0"/>
              <a:t>Yahoo Mail, Gmail</a:t>
            </a:r>
          </a:p>
          <a:p>
            <a:pPr lvl="1"/>
            <a:r>
              <a:rPr lang="en-US" altLang="ko-KR" dirty="0" smtClean="0"/>
              <a:t>Entertainment / Music</a:t>
            </a:r>
          </a:p>
          <a:p>
            <a:pPr lvl="2"/>
            <a:r>
              <a:rPr lang="en-US" altLang="ko-KR" dirty="0" err="1" smtClean="0"/>
              <a:t>Myspace</a:t>
            </a:r>
            <a:r>
              <a:rPr lang="en-US" altLang="ko-KR" dirty="0" smtClean="0"/>
              <a:t>, project playlist</a:t>
            </a:r>
          </a:p>
          <a:p>
            <a:pPr lvl="1"/>
            <a:r>
              <a:rPr lang="en-US" altLang="ko-KR" dirty="0" smtClean="0"/>
              <a:t>Recreation / Sports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</a:t>
            </a:r>
          </a:p>
          <a:p>
            <a:pPr lvl="1"/>
            <a:r>
              <a:rPr lang="en-US" altLang="ko-KR" dirty="0" smtClean="0"/>
              <a:t>Close to background averages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Web Search User Segmentation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Navigational Users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User Modeling</a:t>
            </a:r>
          </a:p>
          <a:p>
            <a:r>
              <a:rPr lang="en-US" altLang="ko-KR" dirty="0" smtClean="0"/>
              <a:t>Data (Pre-)</a:t>
            </a:r>
            <a:r>
              <a:rPr lang="en-US" altLang="ko-KR" dirty="0" smtClean="0"/>
              <a:t>Processing</a:t>
            </a:r>
          </a:p>
          <a:p>
            <a:r>
              <a:rPr lang="en-US" altLang="ko-KR" dirty="0" smtClean="0"/>
              <a:t>Web Search User </a:t>
            </a:r>
            <a:r>
              <a:rPr lang="en-US" altLang="ko-KR" dirty="0" smtClean="0"/>
              <a:t>Segmentation</a:t>
            </a:r>
          </a:p>
          <a:p>
            <a:r>
              <a:rPr lang="en-US" altLang="ko-KR" dirty="0" smtClean="0"/>
              <a:t>Feature Interdependence</a:t>
            </a:r>
          </a:p>
          <a:p>
            <a:r>
              <a:rPr lang="en-US" altLang="ko-KR" dirty="0" smtClean="0"/>
              <a:t>Regional Differences</a:t>
            </a:r>
          </a:p>
          <a:p>
            <a:r>
              <a:rPr lang="en-US" altLang="ko-KR" dirty="0" smtClean="0"/>
              <a:t>Conclusion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Web pages are often interactive and allow transactions</a:t>
            </a:r>
          </a:p>
          <a:p>
            <a:pPr lvl="1"/>
            <a:r>
              <a:rPr lang="en-US" altLang="ko-KR" dirty="0" smtClean="0"/>
              <a:t>Purchase of items</a:t>
            </a:r>
          </a:p>
          <a:p>
            <a:pPr lvl="1"/>
            <a:r>
              <a:rPr lang="en-US" altLang="ko-KR" dirty="0" smtClean="0"/>
              <a:t>Download of video clips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Transactional user</a:t>
            </a:r>
          </a:p>
          <a:p>
            <a:pPr lvl="1"/>
            <a:r>
              <a:rPr lang="en-US" altLang="ko-KR" dirty="0" smtClean="0"/>
              <a:t>Use a web search engine to take him to some URL where he can perform the desired transaction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</a:t>
            </a:r>
          </a:p>
          <a:p>
            <a:pPr lvl="1"/>
            <a:r>
              <a:rPr lang="en-US" altLang="ko-KR" dirty="0" smtClean="0"/>
              <a:t>Predominant topics</a:t>
            </a:r>
          </a:p>
          <a:p>
            <a:pPr lvl="2"/>
            <a:r>
              <a:rPr lang="en-US" altLang="ko-KR" dirty="0" smtClean="0"/>
              <a:t>Shopping, adult content and gaming sites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How</a:t>
            </a:r>
          </a:p>
          <a:p>
            <a:pPr lvl="1"/>
            <a:r>
              <a:rPr lang="en-US" altLang="ko-KR" dirty="0" smtClean="0"/>
              <a:t>High click entropy</a:t>
            </a:r>
          </a:p>
          <a:p>
            <a:pPr lvl="1"/>
            <a:r>
              <a:rPr lang="en-US" altLang="ko-KR" dirty="0" smtClean="0"/>
              <a:t>Interaction with the search engine tends to be short compared to informational queries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Who</a:t>
            </a:r>
          </a:p>
          <a:p>
            <a:pPr lvl="1"/>
            <a:r>
              <a:rPr lang="en-US" altLang="ko-KR" dirty="0" smtClean="0"/>
              <a:t>Society &amp; Culture / Sexuality</a:t>
            </a:r>
          </a:p>
          <a:p>
            <a:pPr lvl="2"/>
            <a:r>
              <a:rPr lang="en-US" altLang="ko-KR" dirty="0" smtClean="0"/>
              <a:t>Dominated by men</a:t>
            </a:r>
          </a:p>
          <a:p>
            <a:pPr lvl="1"/>
            <a:r>
              <a:rPr lang="en-US" altLang="ko-KR" dirty="0" smtClean="0"/>
              <a:t>Business &amp; Economy / Shopping</a:t>
            </a:r>
          </a:p>
          <a:p>
            <a:pPr lvl="2"/>
            <a:r>
              <a:rPr lang="en-US" altLang="ko-KR" dirty="0" smtClean="0"/>
              <a:t>Dominated by women</a:t>
            </a:r>
          </a:p>
          <a:p>
            <a:pPr lvl="1"/>
            <a:r>
              <a:rPr lang="en-US" altLang="ko-KR" dirty="0" smtClean="0"/>
              <a:t>Recreation / Games</a:t>
            </a:r>
          </a:p>
          <a:p>
            <a:pPr lvl="2"/>
            <a:r>
              <a:rPr lang="en-US" altLang="ko-KR" dirty="0" smtClean="0"/>
              <a:t>Below average income and educational level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Web Search User Segmentation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Transactional Users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Modeling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(Pre-)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Web Search User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r>
              <a:rPr lang="en-US" altLang="ko-KR" dirty="0" smtClean="0"/>
              <a:t>Feature Interdependence</a:t>
            </a:r>
          </a:p>
          <a:p>
            <a:pPr lvl="1"/>
            <a:r>
              <a:rPr lang="en-US" altLang="ko-KR" dirty="0" smtClean="0"/>
              <a:t>Interplay between “What?” and “Who?”</a:t>
            </a:r>
          </a:p>
          <a:p>
            <a:pPr lvl="1"/>
            <a:r>
              <a:rPr lang="en-US" altLang="ko-KR" dirty="0" smtClean="0"/>
              <a:t>Interplay between “What?” and </a:t>
            </a:r>
            <a:r>
              <a:rPr lang="en-US" altLang="ko-KR" dirty="0" smtClean="0"/>
              <a:t>“How?”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Interplay between </a:t>
            </a:r>
            <a:r>
              <a:rPr lang="en-US" altLang="ko-KR" dirty="0" smtClean="0"/>
              <a:t>“Who?”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“How?”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Regional Differences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Feature Interdependence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Interplay between “What?” and “Who?”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184528" cy="5429288"/>
          </a:xfrm>
        </p:spPr>
        <p:txBody>
          <a:bodyPr/>
          <a:lstStyle/>
          <a:p>
            <a:r>
              <a:rPr lang="en-US" altLang="ko-KR" dirty="0" smtClean="0"/>
              <a:t>Popular among male</a:t>
            </a:r>
          </a:p>
          <a:p>
            <a:pPr lvl="1"/>
            <a:r>
              <a:rPr lang="en-US" altLang="ko-KR" dirty="0" smtClean="0"/>
              <a:t>Topics of Sexuality</a:t>
            </a:r>
          </a:p>
          <a:p>
            <a:pPr lvl="2"/>
            <a:r>
              <a:rPr lang="en-US" altLang="ko-KR" dirty="0" smtClean="0"/>
              <a:t>Male : 10.1%  /  Female : 2.8%</a:t>
            </a:r>
          </a:p>
          <a:p>
            <a:pPr lvl="1"/>
            <a:r>
              <a:rPr lang="en-US" altLang="ko-KR" dirty="0" smtClean="0"/>
              <a:t>Sports</a:t>
            </a:r>
          </a:p>
          <a:p>
            <a:pPr lvl="2"/>
            <a:r>
              <a:rPr lang="en-US" altLang="ko-KR" dirty="0" smtClean="0"/>
              <a:t>Male : 4.9%  /  Female : 2.4%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Popular among female</a:t>
            </a:r>
          </a:p>
          <a:p>
            <a:pPr lvl="1"/>
            <a:r>
              <a:rPr lang="en-US" altLang="ko-KR" dirty="0" smtClean="0"/>
              <a:t>Reproductive Health</a:t>
            </a:r>
          </a:p>
          <a:p>
            <a:pPr lvl="2"/>
            <a:r>
              <a:rPr lang="en-US" altLang="ko-KR" dirty="0" smtClean="0"/>
              <a:t>Male : 0.1%  /  Female : 0.3%</a:t>
            </a:r>
          </a:p>
          <a:p>
            <a:pPr lvl="1"/>
            <a:r>
              <a:rPr lang="en-US" altLang="ko-KR" dirty="0" smtClean="0"/>
              <a:t>Arts/Crafts</a:t>
            </a:r>
          </a:p>
          <a:p>
            <a:pPr lvl="2"/>
            <a:r>
              <a:rPr lang="en-US" altLang="ko-KR" dirty="0" smtClean="0"/>
              <a:t>Male : 0.2%  /  Female : 0.6%</a:t>
            </a:r>
          </a:p>
          <a:p>
            <a:pPr lvl="1"/>
            <a:r>
              <a:rPr lang="en-US" altLang="ko-KR" dirty="0" smtClean="0"/>
              <a:t>Families</a:t>
            </a:r>
          </a:p>
          <a:p>
            <a:pPr lvl="2"/>
            <a:r>
              <a:rPr lang="en-US" altLang="ko-KR" dirty="0" smtClean="0"/>
              <a:t>Male : 0.4%  /  Female : 0.9%</a:t>
            </a:r>
          </a:p>
          <a:p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0" y="1075274"/>
            <a:ext cx="4184528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63936" y="1073518"/>
            <a:ext cx="4184528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Popular among older users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lang="en-US" altLang="ko-KR" sz="2000" dirty="0" smtClean="0">
                <a:latin typeface="Corbel" pitchFamily="34" charset="0"/>
              </a:rPr>
              <a:t>Health / Diseases &amp; Conditions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Gambling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lang="en-US" altLang="ko-KR" sz="2000" dirty="0" smtClean="0">
                <a:latin typeface="Corbel" pitchFamily="34" charset="0"/>
              </a:rPr>
              <a:t>Travel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Popular among late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20s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lang="en-US" altLang="ko-KR" sz="2000" dirty="0" smtClean="0">
                <a:latin typeface="Corbel" pitchFamily="34" charset="0"/>
              </a:rPr>
              <a:t>Health / Fitness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Reproductive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Health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latin typeface="Corbel" pitchFamily="34" charset="0"/>
              </a:rPr>
              <a:t>Popular among young people</a:t>
            </a:r>
            <a:endParaRPr lang="en-US" altLang="ko-KR" sz="2400" dirty="0" smtClean="0">
              <a:latin typeface="Corbe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/>
            </a:pPr>
            <a:r>
              <a:rPr lang="en-US" altLang="ko-KR" sz="2000" dirty="0" smtClean="0">
                <a:latin typeface="Corbel" pitchFamily="34" charset="0"/>
              </a:rPr>
              <a:t>Games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/>
            </a:pPr>
            <a:r>
              <a:rPr lang="en-US" altLang="ko-KR" sz="2000" dirty="0" smtClean="0">
                <a:latin typeface="Corbel" pitchFamily="34" charset="0"/>
              </a:rPr>
              <a:t>Education / General</a:t>
            </a:r>
            <a:endParaRPr lang="en-US" altLang="ko-KR" dirty="0" smtClean="0">
              <a:latin typeface="Corbel" pitchFamily="34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41" y="1071563"/>
            <a:ext cx="813971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Feature Interdependence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Interplay between “What?” and “Who?”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03648" y="1124744"/>
            <a:ext cx="1008112" cy="4320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5301208"/>
            <a:ext cx="576064" cy="36004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19872" y="908720"/>
            <a:ext cx="1368152" cy="4392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68144" y="5445224"/>
            <a:ext cx="1224136" cy="36004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00192" y="980728"/>
            <a:ext cx="648072" cy="4392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5805264"/>
            <a:ext cx="576064" cy="36004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ZIP-derived features</a:t>
            </a:r>
          </a:p>
          <a:p>
            <a:pPr lvl="1"/>
            <a:r>
              <a:rPr lang="en-US" altLang="ko-KR" dirty="0" smtClean="0"/>
              <a:t>Demographic features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Lowest income</a:t>
            </a:r>
          </a:p>
          <a:p>
            <a:pPr lvl="1"/>
            <a:r>
              <a:rPr lang="en-US" altLang="ko-KR" dirty="0" smtClean="0"/>
              <a:t>Entertainment / Music</a:t>
            </a:r>
          </a:p>
          <a:p>
            <a:pPr lvl="1"/>
            <a:r>
              <a:rPr lang="en-US" altLang="ko-KR" dirty="0" smtClean="0"/>
              <a:t>Entertainment / Comics &amp; Animation</a:t>
            </a:r>
          </a:p>
          <a:p>
            <a:pPr lvl="1"/>
            <a:r>
              <a:rPr lang="en-US" altLang="ko-KR" dirty="0" smtClean="0"/>
              <a:t>Government / Military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Asian decent</a:t>
            </a:r>
          </a:p>
          <a:p>
            <a:pPr lvl="1"/>
            <a:r>
              <a:rPr lang="en-US" altLang="ko-KR" dirty="0" smtClean="0"/>
              <a:t>Computers &amp; Internet / Programming &amp; Development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White neighborhood</a:t>
            </a:r>
          </a:p>
          <a:p>
            <a:pPr lvl="1"/>
            <a:r>
              <a:rPr lang="en-US" altLang="ko-KR" dirty="0" smtClean="0"/>
              <a:t>News &amp; Media / Weather</a:t>
            </a:r>
          </a:p>
          <a:p>
            <a:pPr lvl="1"/>
            <a:r>
              <a:rPr lang="en-US" altLang="ko-KR" dirty="0" smtClean="0"/>
              <a:t>Recreation / Outdoors</a:t>
            </a:r>
          </a:p>
          <a:p>
            <a:pPr lvl="1"/>
            <a:r>
              <a:rPr lang="en-US" altLang="ko-KR" dirty="0" smtClean="0"/>
              <a:t>Society &amp; Culture / Home &amp; Garden</a:t>
            </a:r>
          </a:p>
          <a:p>
            <a:pPr lvl="1"/>
            <a:r>
              <a:rPr lang="en-US" altLang="ko-KR" dirty="0" smtClean="0"/>
              <a:t>Science / Agriculture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Feature Interdependence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Interplay between “What?” and “Who?”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Many single click session</a:t>
            </a:r>
          </a:p>
          <a:p>
            <a:pPr lvl="1"/>
            <a:r>
              <a:rPr lang="en-US" altLang="ko-KR" dirty="0" smtClean="0"/>
              <a:t>News &amp; Media / General</a:t>
            </a:r>
          </a:p>
          <a:p>
            <a:pPr lvl="1"/>
            <a:r>
              <a:rPr lang="en-US" altLang="ko-KR" dirty="0" smtClean="0"/>
              <a:t>Society &amp; Culture / Relationships</a:t>
            </a:r>
          </a:p>
          <a:p>
            <a:pPr lvl="1"/>
            <a:r>
              <a:rPr lang="en-US" altLang="ko-KR" dirty="0" smtClean="0"/>
              <a:t>Computers &amp; Internet / General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Few single click session</a:t>
            </a:r>
          </a:p>
          <a:p>
            <a:pPr lvl="1"/>
            <a:r>
              <a:rPr lang="en-US" altLang="ko-KR" dirty="0" smtClean="0"/>
              <a:t>Health / Diseases &amp; Conditions</a:t>
            </a:r>
          </a:p>
          <a:p>
            <a:pPr lvl="1"/>
            <a:r>
              <a:rPr lang="en-US" altLang="ko-KR" dirty="0" smtClean="0"/>
              <a:t>Health / Medicine</a:t>
            </a:r>
          </a:p>
          <a:p>
            <a:pPr lvl="1"/>
            <a:r>
              <a:rPr lang="en-US" altLang="ko-KR" dirty="0" smtClean="0"/>
              <a:t>Social Science / General</a:t>
            </a:r>
          </a:p>
          <a:p>
            <a:pPr lvl="1"/>
            <a:r>
              <a:rPr lang="en-US" altLang="ko-KR" dirty="0" smtClean="0"/>
              <a:t>Arts / Humanities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Guided session</a:t>
            </a:r>
          </a:p>
          <a:p>
            <a:pPr lvl="1"/>
            <a:r>
              <a:rPr lang="en-US" altLang="ko-KR" dirty="0" smtClean="0"/>
              <a:t>Society &amp; Culture / Sexuality</a:t>
            </a:r>
          </a:p>
          <a:p>
            <a:pPr lvl="1"/>
            <a:r>
              <a:rPr lang="en-US" altLang="ko-KR" dirty="0" smtClean="0"/>
              <a:t>Society &amp; Culture / Relationships</a:t>
            </a:r>
          </a:p>
          <a:p>
            <a:pPr lvl="1"/>
            <a:r>
              <a:rPr lang="en-US" altLang="ko-KR" dirty="0" smtClean="0"/>
              <a:t>Health / Diseases &amp; Condition</a:t>
            </a:r>
          </a:p>
          <a:p>
            <a:pPr lvl="1"/>
            <a:r>
              <a:rPr lang="en-US" altLang="ko-KR" dirty="0" smtClean="0"/>
              <a:t>Health / Nutrition</a:t>
            </a:r>
          </a:p>
          <a:p>
            <a:pPr lvl="1"/>
            <a:r>
              <a:rPr lang="en-US" altLang="ko-KR" dirty="0" smtClean="0"/>
              <a:t>Science / Biology</a:t>
            </a:r>
          </a:p>
          <a:p>
            <a:pPr lvl="1"/>
            <a:r>
              <a:rPr lang="en-US" altLang="ko-KR" dirty="0" smtClean="0"/>
              <a:t>Social Science / General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Feature Interdependence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Interplay between “What?” and “How?”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People in educated neighborhoods</a:t>
            </a:r>
          </a:p>
          <a:p>
            <a:pPr lvl="1"/>
            <a:r>
              <a:rPr lang="en-US" altLang="ko-KR" dirty="0" smtClean="0"/>
              <a:t>Smaller fraction of guided sessions</a:t>
            </a:r>
          </a:p>
          <a:p>
            <a:pPr lvl="1"/>
            <a:r>
              <a:rPr lang="en-US" altLang="ko-KR" dirty="0" smtClean="0"/>
              <a:t>Their average sessions are shorter</a:t>
            </a:r>
          </a:p>
          <a:p>
            <a:pPr lvl="1"/>
            <a:r>
              <a:rPr lang="en-US" altLang="ko-KR" dirty="0" smtClean="0"/>
              <a:t>More likely to issue infrequent tail queries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Birth year</a:t>
            </a:r>
          </a:p>
          <a:p>
            <a:pPr lvl="1"/>
            <a:r>
              <a:rPr lang="en-US" altLang="ko-KR" dirty="0" smtClean="0"/>
              <a:t>Older users have a larger fraction of queries containing the token </a:t>
            </a:r>
            <a:r>
              <a:rPr lang="en-US" altLang="ko-KR" i="1" dirty="0" smtClean="0"/>
              <a:t>www</a:t>
            </a:r>
          </a:p>
          <a:p>
            <a:pPr lvl="1"/>
            <a:r>
              <a:rPr lang="en-US" altLang="ko-KR" dirty="0" smtClean="0"/>
              <a:t>Young user have a larger fraction of “guided sessions”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/>
              <a:t>Feature Interdependence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Interplay between “Who?” and “How?”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24944"/>
            <a:ext cx="46930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Modeling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(Pre-)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Web Search User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Feature Interdependence</a:t>
            </a:r>
          </a:p>
          <a:p>
            <a:r>
              <a:rPr lang="en-US" altLang="ko-KR" dirty="0" smtClean="0"/>
              <a:t>Regional Differences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Regional Differences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Regional differences in query topic distributions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Differences seem to correlate with differences in the dominant industry in each region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355" y="1700808"/>
            <a:ext cx="8604448" cy="20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3284984"/>
            <a:ext cx="504056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3284984"/>
            <a:ext cx="1296144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3115568"/>
            <a:ext cx="504056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3140968"/>
            <a:ext cx="1296144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092" y="2433588"/>
            <a:ext cx="504056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2420888"/>
            <a:ext cx="1656184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analysis of a large-scale search query log</a:t>
            </a:r>
          </a:p>
          <a:p>
            <a:pPr lvl="1"/>
            <a:r>
              <a:rPr lang="en-US" altLang="ko-KR" dirty="0" smtClean="0"/>
              <a:t>Jointly studied on-line behavior in terms of “who”, “what”, “how”</a:t>
            </a:r>
          </a:p>
          <a:p>
            <a:pPr lvl="1"/>
            <a:r>
              <a:rPr lang="en-US" altLang="ko-KR" dirty="0" smtClean="0"/>
              <a:t>Information provided by users </a:t>
            </a:r>
          </a:p>
          <a:p>
            <a:pPr lvl="2"/>
            <a:r>
              <a:rPr lang="en-US" altLang="ko-KR" dirty="0" smtClean="0"/>
              <a:t>Age, sex, zip code </a:t>
            </a:r>
          </a:p>
          <a:p>
            <a:pPr lvl="1"/>
            <a:r>
              <a:rPr lang="en-US" altLang="ko-KR" dirty="0" smtClean="0"/>
              <a:t>Data obtained from the US census</a:t>
            </a:r>
          </a:p>
          <a:p>
            <a:pPr lvl="1"/>
            <a:r>
              <a:rPr lang="en-US" altLang="ko-KR" dirty="0" smtClean="0"/>
              <a:t>Analyzed basic session statistics</a:t>
            </a:r>
          </a:p>
          <a:p>
            <a:pPr lvl="1"/>
            <a:r>
              <a:rPr lang="en-US" altLang="ko-KR" dirty="0" smtClean="0"/>
              <a:t>Click entropy</a:t>
            </a:r>
          </a:p>
          <a:p>
            <a:pPr lvl="2"/>
            <a:r>
              <a:rPr lang="en-US" altLang="ko-KR" dirty="0" smtClean="0"/>
              <a:t>Informational, navigational, transactional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The findings are “stereotypical”</a:t>
            </a:r>
          </a:p>
          <a:p>
            <a:pPr lvl="1"/>
            <a:r>
              <a:rPr lang="en-US" altLang="ko-KR" dirty="0" smtClean="0"/>
              <a:t>Men more interested in adult content than women</a:t>
            </a:r>
          </a:p>
          <a:p>
            <a:pPr lvl="1"/>
            <a:r>
              <a:rPr lang="en-US" altLang="ko-KR" dirty="0" smtClean="0"/>
              <a:t>People with higher educational levels issuing fewer navigational queries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 </a:t>
            </a:r>
            <a:r>
              <a:rPr lang="en-US" altLang="ko-KR" dirty="0" smtClean="0"/>
              <a:t>search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multi-billion dollar industry</a:t>
            </a:r>
          </a:p>
          <a:p>
            <a:pPr lvl="1"/>
            <a:r>
              <a:rPr lang="en-US" altLang="ko-KR" dirty="0" smtClean="0"/>
              <a:t>Challenges</a:t>
            </a:r>
          </a:p>
          <a:p>
            <a:pPr lvl="2"/>
            <a:r>
              <a:rPr lang="en-US" altLang="ko-KR" dirty="0" smtClean="0"/>
              <a:t>Understanding characteristics </a:t>
            </a:r>
            <a:br>
              <a:rPr lang="en-US" altLang="ko-KR" dirty="0" smtClean="0"/>
            </a:br>
            <a:r>
              <a:rPr lang="en-US" altLang="ko-KR" dirty="0" smtClean="0"/>
              <a:t>of web searchers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Who they are</a:t>
            </a:r>
          </a:p>
          <a:p>
            <a:pPr lvl="3"/>
            <a:r>
              <a:rPr lang="en-US" altLang="ko-KR" dirty="0" smtClean="0"/>
              <a:t>What </a:t>
            </a:r>
            <a:r>
              <a:rPr lang="en-US" altLang="ko-KR" dirty="0" smtClean="0"/>
              <a:t>they search for</a:t>
            </a:r>
          </a:p>
          <a:p>
            <a:pPr lvl="3"/>
            <a:r>
              <a:rPr lang="en-US" altLang="ko-KR" dirty="0" smtClean="0"/>
              <a:t>How they </a:t>
            </a:r>
            <a:r>
              <a:rPr lang="en-US" altLang="ko-KR" dirty="0" smtClean="0"/>
              <a:t>search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Analysis of user logs</a:t>
            </a:r>
          </a:p>
          <a:p>
            <a:pPr lvl="1"/>
            <a:r>
              <a:rPr lang="en-US" altLang="ko-KR" dirty="0" smtClean="0"/>
              <a:t>An important research area</a:t>
            </a:r>
          </a:p>
          <a:p>
            <a:pPr lvl="2"/>
            <a:r>
              <a:rPr lang="en-US" altLang="ko-KR" dirty="0" smtClean="0"/>
              <a:t>Basis for many business decisions</a:t>
            </a:r>
          </a:p>
          <a:p>
            <a:pPr lvl="1"/>
            <a:r>
              <a:rPr lang="en-US" altLang="ko-KR" dirty="0" smtClean="0"/>
              <a:t>The results can be used for</a:t>
            </a:r>
          </a:p>
          <a:p>
            <a:pPr lvl="2"/>
            <a:r>
              <a:rPr lang="en-US" altLang="ko-KR" dirty="0" smtClean="0"/>
              <a:t>SEO strategies</a:t>
            </a:r>
          </a:p>
          <a:p>
            <a:pPr lvl="2"/>
            <a:r>
              <a:rPr lang="en-US" altLang="ko-KR" dirty="0" smtClean="0"/>
              <a:t>Improving user experience</a:t>
            </a:r>
          </a:p>
          <a:p>
            <a:pPr lvl="2"/>
            <a:r>
              <a:rPr lang="en-US" altLang="ko-KR" dirty="0" smtClean="0"/>
              <a:t>Advertising</a:t>
            </a:r>
          </a:p>
          <a:p>
            <a:pPr lvl="2"/>
            <a:r>
              <a:rPr lang="en-US" altLang="ko-KR" dirty="0" smtClean="0"/>
              <a:t>Several other purposes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525344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orbel" pitchFamily="34" charset="0"/>
              </a:rPr>
              <a:t>Fig : </a:t>
            </a:r>
            <a:r>
              <a:rPr lang="en-US" altLang="ko-KR" sz="900" dirty="0" smtClean="0">
                <a:hlinkClick r:id="rId3"/>
              </a:rPr>
              <a:t>http://www.flickr.com/photos/danardvincente/2512148775</a:t>
            </a:r>
            <a:r>
              <a:rPr lang="en-US" altLang="ko-KR" sz="900" dirty="0" smtClean="0">
                <a:hlinkClick r:id="rId3"/>
              </a:rPr>
              <a:t>/</a:t>
            </a:r>
            <a:endParaRPr lang="ko-KR" altLang="en-US" sz="900" dirty="0" smtClean="0">
              <a:latin typeface="Corbe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7702" y="1988840"/>
            <a:ext cx="3956298" cy="381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Joining behavioral </a:t>
            </a:r>
            <a:r>
              <a:rPr lang="en-US" altLang="ko-KR" dirty="0" smtClean="0"/>
              <a:t>observations and demographic features of users in aggregate</a:t>
            </a:r>
          </a:p>
          <a:p>
            <a:pPr lvl="1"/>
            <a:r>
              <a:rPr lang="en-US" altLang="ko-KR" dirty="0" smtClean="0"/>
              <a:t>Who is searching</a:t>
            </a:r>
          </a:p>
          <a:p>
            <a:pPr lvl="2"/>
            <a:r>
              <a:rPr lang="en-US" altLang="ko-KR" dirty="0" smtClean="0"/>
              <a:t>Analyzing users’ demographics</a:t>
            </a:r>
          </a:p>
          <a:p>
            <a:pPr lvl="1"/>
            <a:r>
              <a:rPr lang="en-US" altLang="ko-KR" dirty="0" smtClean="0"/>
              <a:t>What they are searching for</a:t>
            </a:r>
          </a:p>
          <a:p>
            <a:pPr lvl="2"/>
            <a:r>
              <a:rPr lang="en-US" altLang="ko-KR" dirty="0" smtClean="0"/>
              <a:t>Analyzing query topics</a:t>
            </a:r>
          </a:p>
          <a:p>
            <a:pPr lvl="1"/>
            <a:r>
              <a:rPr lang="en-US" altLang="ko-KR" dirty="0" smtClean="0"/>
              <a:t>How they are searching</a:t>
            </a:r>
          </a:p>
          <a:p>
            <a:pPr lvl="2"/>
            <a:r>
              <a:rPr lang="en-US" altLang="ko-KR" dirty="0" smtClean="0"/>
              <a:t>Analyzing session information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There are different types of </a:t>
            </a:r>
            <a:r>
              <a:rPr lang="en-US" altLang="ko-KR" dirty="0" smtClean="0"/>
              <a:t>searchers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User Modeling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(Pre-)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Processing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Web Search User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Feature Interdependence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Regional Differences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Three orthogonal dimensions</a:t>
            </a:r>
          </a:p>
          <a:p>
            <a:pPr lvl="1"/>
            <a:r>
              <a:rPr lang="en-US" altLang="ko-KR" dirty="0" smtClean="0"/>
              <a:t>Query topics (“ what? “)</a:t>
            </a:r>
          </a:p>
          <a:p>
            <a:pPr lvl="2"/>
            <a:r>
              <a:rPr lang="en-US" altLang="ko-KR" dirty="0" smtClean="0"/>
              <a:t>Y</a:t>
            </a:r>
            <a:r>
              <a:rPr lang="en-US" altLang="ko-KR" dirty="0" smtClean="0"/>
              <a:t>! Directory classification</a:t>
            </a:r>
          </a:p>
          <a:p>
            <a:pPr lvl="3"/>
            <a:r>
              <a:rPr lang="en-US" altLang="ko-KR" dirty="0" smtClean="0"/>
              <a:t>As a definition of a “topic”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User demographics(“ who? </a:t>
            </a:r>
            <a:r>
              <a:rPr lang="en-US" altLang="ko-KR" dirty="0" smtClean="0"/>
              <a:t>“)</a:t>
            </a:r>
          </a:p>
          <a:p>
            <a:pPr lvl="2"/>
            <a:r>
              <a:rPr lang="en-US" altLang="ko-KR" dirty="0" smtClean="0"/>
              <a:t> user-provided </a:t>
            </a:r>
            <a:r>
              <a:rPr lang="en-US" altLang="ko-KR" dirty="0" smtClean="0"/>
              <a:t>information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Age, gender and ZIP code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Z</a:t>
            </a:r>
            <a:r>
              <a:rPr lang="en-US" altLang="ko-KR" dirty="0" smtClean="0"/>
              <a:t>IP code-derived information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E.g.) Expected </a:t>
            </a:r>
            <a:r>
              <a:rPr lang="en-US" altLang="ko-KR" dirty="0" smtClean="0"/>
              <a:t>income, expected educational </a:t>
            </a:r>
            <a:r>
              <a:rPr lang="en-US" altLang="ko-KR" dirty="0" smtClean="0"/>
              <a:t>level…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If available, actual </a:t>
            </a:r>
            <a:r>
              <a:rPr lang="en-US" altLang="ko-KR" dirty="0" smtClean="0"/>
              <a:t>value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Session characteristics(“ how? “)</a:t>
            </a:r>
          </a:p>
          <a:p>
            <a:pPr lvl="2"/>
            <a:r>
              <a:rPr lang="en-US" altLang="ko-KR" dirty="0" smtClean="0"/>
              <a:t>User’s session information</a:t>
            </a:r>
          </a:p>
          <a:p>
            <a:pPr lvl="2"/>
            <a:r>
              <a:rPr lang="en-US" altLang="ko-KR" dirty="0" smtClean="0"/>
              <a:t>Basic </a:t>
            </a:r>
            <a:r>
              <a:rPr lang="en-US" altLang="ko-KR" dirty="0" smtClean="0"/>
              <a:t>measures</a:t>
            </a:r>
          </a:p>
          <a:p>
            <a:pPr lvl="3"/>
            <a:r>
              <a:rPr lang="en-US" altLang="ko-KR" dirty="0" smtClean="0"/>
              <a:t>Session length, number of queries per session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or </a:t>
            </a:r>
            <a:r>
              <a:rPr lang="en-US" altLang="ko-KR" dirty="0" smtClean="0"/>
              <a:t>the fraction of sessions with suggested/guided queries</a:t>
            </a:r>
          </a:p>
          <a:p>
            <a:pPr lvl="3"/>
            <a:endParaRPr lang="en-US" altLang="ko-KR" dirty="0" smtClean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196752"/>
            <a:ext cx="1679854" cy="493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504" y="6525344"/>
            <a:ext cx="1794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orbel" pitchFamily="34" charset="0"/>
              </a:rPr>
              <a:t>Fig </a:t>
            </a:r>
            <a:r>
              <a:rPr lang="en-US" altLang="ko-KR" sz="900" dirty="0" smtClean="0">
                <a:latin typeface="Corbel" pitchFamily="34" charset="0"/>
              </a:rPr>
              <a:t>from :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 smtClean="0">
                <a:hlinkClick r:id="rId3"/>
              </a:rPr>
              <a:t>://dir.yahoo.com/</a:t>
            </a:r>
            <a:endParaRPr lang="ko-KR" altLang="en-US" sz="9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Outline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Modeling</a:t>
            </a:r>
          </a:p>
          <a:p>
            <a:r>
              <a:rPr lang="en-US" altLang="ko-KR" dirty="0" smtClean="0"/>
              <a:t>Data (Pre-)</a:t>
            </a:r>
            <a:r>
              <a:rPr lang="en-US" altLang="ko-KR" dirty="0" smtClean="0"/>
              <a:t>Processing</a:t>
            </a:r>
          </a:p>
          <a:p>
            <a:pPr lvl="1"/>
            <a:r>
              <a:rPr lang="en-US" altLang="ko-KR" dirty="0" smtClean="0"/>
              <a:t>“Who?” Data</a:t>
            </a:r>
          </a:p>
          <a:p>
            <a:pPr lvl="1"/>
            <a:r>
              <a:rPr lang="en-US" altLang="ko-KR" dirty="0" smtClean="0"/>
              <a:t>“What?” Data</a:t>
            </a:r>
          </a:p>
          <a:p>
            <a:pPr lvl="1"/>
            <a:r>
              <a:rPr lang="en-US" altLang="ko-KR" dirty="0" smtClean="0"/>
              <a:t>“How?” Data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Web Search User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Feature Interdependence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Regional Differences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(Pre-)Processing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source</a:t>
            </a:r>
          </a:p>
          <a:p>
            <a:pPr lvl="1"/>
            <a:r>
              <a:rPr lang="en-US" altLang="ko-KR" dirty="0" smtClean="0"/>
              <a:t>Web search query log of the Yahoo!</a:t>
            </a:r>
          </a:p>
          <a:p>
            <a:pPr lvl="2"/>
            <a:r>
              <a:rPr lang="en-US" altLang="ko-KR" dirty="0" smtClean="0"/>
              <a:t>between 2008 and 2009</a:t>
            </a:r>
          </a:p>
          <a:p>
            <a:pPr lvl="2"/>
            <a:r>
              <a:rPr lang="en-US" altLang="ko-KR" dirty="0" smtClean="0"/>
              <a:t>Only U.S. Yahoo! Users</a:t>
            </a:r>
          </a:p>
          <a:p>
            <a:pPr lvl="3"/>
            <a:r>
              <a:rPr lang="en-US" altLang="ko-KR" dirty="0" smtClean="0"/>
              <a:t>Who had provided demographic information</a:t>
            </a:r>
          </a:p>
          <a:p>
            <a:pPr lvl="2"/>
            <a:r>
              <a:rPr lang="en-US" altLang="ko-KR" dirty="0" smtClean="0"/>
              <a:t>Log for the U.S. Yahoo! Site</a:t>
            </a:r>
          </a:p>
          <a:p>
            <a:pPr lvl="2"/>
            <a:r>
              <a:rPr lang="en-US" altLang="ko-KR" dirty="0" smtClean="0"/>
              <a:t>Only included “active” users</a:t>
            </a:r>
          </a:p>
          <a:p>
            <a:pPr lvl="3"/>
            <a:r>
              <a:rPr lang="en-US" altLang="ko-KR" dirty="0" smtClean="0"/>
              <a:t>Who  had  issued  at  least  100 queries </a:t>
            </a:r>
          </a:p>
          <a:p>
            <a:pPr lvl="2"/>
            <a:r>
              <a:rPr lang="en-US" altLang="ko-KR" dirty="0" smtClean="0"/>
              <a:t>To filter out additional bots</a:t>
            </a:r>
          </a:p>
          <a:p>
            <a:pPr lvl="3"/>
            <a:r>
              <a:rPr lang="en-US" altLang="ko-KR" dirty="0" smtClean="0"/>
              <a:t>Removed users with more than 100,000 queries</a:t>
            </a:r>
          </a:p>
          <a:p>
            <a:pPr lvl="3"/>
            <a:r>
              <a:rPr lang="en-US" altLang="ko-KR" dirty="0" smtClean="0"/>
              <a:t>Users who had clicked on organic results for fewer than 1/100 of their queries or more than 100 times per query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Queries for 2.3 million registers users</a:t>
            </a:r>
          </a:p>
          <a:p>
            <a:pPr lvl="2"/>
            <a:endParaRPr lang="en-US" altLang="ko-KR" dirty="0" smtClean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Data (Pre-) Processing</a:t>
            </a:r>
            <a:br>
              <a:rPr lang="en-US" altLang="ko-KR" sz="2000" dirty="0" smtClean="0"/>
            </a:br>
            <a:r>
              <a:rPr lang="en-US" altLang="ko-KR" dirty="0" smtClean="0"/>
              <a:t>“who?” Data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ZIP code </a:t>
            </a:r>
          </a:p>
          <a:p>
            <a:pPr lvl="1"/>
            <a:r>
              <a:rPr lang="en-US" altLang="ko-KR" dirty="0" smtClean="0"/>
              <a:t>To obtain estimates of demographic information</a:t>
            </a:r>
          </a:p>
          <a:p>
            <a:pPr lvl="2"/>
            <a:r>
              <a:rPr lang="en-US" altLang="ko-KR" dirty="0" smtClean="0"/>
              <a:t>Per-capita income, level of education, etc.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ZIP-derived demographic information </a:t>
            </a:r>
          </a:p>
          <a:p>
            <a:pPr lvl="2"/>
            <a:r>
              <a:rPr lang="en-US" altLang="ko-KR" dirty="0" smtClean="0"/>
              <a:t>Expected ( fractional ) values</a:t>
            </a:r>
          </a:p>
          <a:p>
            <a:pPr lvl="3"/>
            <a:r>
              <a:rPr lang="en-US" altLang="ko-KR" dirty="0" smtClean="0"/>
              <a:t>E.g.) 61.3% white, 30.3% </a:t>
            </a:r>
            <a:r>
              <a:rPr lang="en-US" altLang="ko-KR" dirty="0" err="1" smtClean="0"/>
              <a:t>asian</a:t>
            </a:r>
            <a:r>
              <a:rPr lang="en-US" altLang="ko-KR" dirty="0" smtClean="0"/>
              <a:t>, 1.6% black</a:t>
            </a:r>
          </a:p>
          <a:p>
            <a:pPr lvl="2"/>
            <a:r>
              <a:rPr lang="en-US" altLang="ko-KR" dirty="0" smtClean="0"/>
              <a:t>US census information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29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789040"/>
            <a:ext cx="3565773" cy="25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1560</Words>
  <Application>Microsoft Office PowerPoint</Application>
  <PresentationFormat>화면 슬라이드 쇼(4:3)</PresentationFormat>
  <Paragraphs>412</Paragraphs>
  <Slides>29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SNU IDB Lab.</vt:lpstr>
      <vt:lpstr>Microsoft Equation 3.0</vt:lpstr>
      <vt:lpstr>Who Uses Web Search for What? And How?</vt:lpstr>
      <vt:lpstr>Outline</vt:lpstr>
      <vt:lpstr>Introduction</vt:lpstr>
      <vt:lpstr>Introduction</vt:lpstr>
      <vt:lpstr>Outline</vt:lpstr>
      <vt:lpstr>User Modeling</vt:lpstr>
      <vt:lpstr>Outline</vt:lpstr>
      <vt:lpstr>Data (Pre-)Processing</vt:lpstr>
      <vt:lpstr>Data (Pre-) Processing “who?” Data</vt:lpstr>
      <vt:lpstr>Data (Pre-) Processing “who?” Data</vt:lpstr>
      <vt:lpstr>Data (Pre-) Processing “what?” Data</vt:lpstr>
      <vt:lpstr>Data (Pre-) Processing “what?” Data</vt:lpstr>
      <vt:lpstr>Data (Pre-) Processing “what?” Data</vt:lpstr>
      <vt:lpstr>Data (Pre-) Processing “How?” Data</vt:lpstr>
      <vt:lpstr>Data (Pre-) Processing “How?” Data</vt:lpstr>
      <vt:lpstr>Outline</vt:lpstr>
      <vt:lpstr>Web Search User Segmentation</vt:lpstr>
      <vt:lpstr>Web Search User Segmentation The Informational Users</vt:lpstr>
      <vt:lpstr>Web Search User Segmentation The Navigational Users</vt:lpstr>
      <vt:lpstr>Web Search User Segmentation The Transactional Users</vt:lpstr>
      <vt:lpstr>Outline</vt:lpstr>
      <vt:lpstr>Feature Interdependence Interplay between “What?” and “Who?”</vt:lpstr>
      <vt:lpstr>Feature Interdependence Interplay between “What?” and “Who?”</vt:lpstr>
      <vt:lpstr>Feature Interdependence Interplay between “What?” and “Who?”</vt:lpstr>
      <vt:lpstr>Feature Interdependence Interplay between “What?” and “How?”</vt:lpstr>
      <vt:lpstr>Feature Interdependence Interplay between “Who?” and “How?”</vt:lpstr>
      <vt:lpstr>Outline</vt:lpstr>
      <vt:lpstr>Regional Differences</vt:lpstr>
      <vt:lpstr>Conclusion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Contextualising Tags in Collaborative Tagging Systems</dc:title>
  <dc:creator>Hyunwoo Kim</dc:creator>
  <cp:lastModifiedBy>IDB</cp:lastModifiedBy>
  <cp:revision>1562</cp:revision>
  <dcterms:created xsi:type="dcterms:W3CDTF">2006-10-05T04:04:58Z</dcterms:created>
  <dcterms:modified xsi:type="dcterms:W3CDTF">2011-06-28T14:37:20Z</dcterms:modified>
</cp:coreProperties>
</file>