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8" r:id="rId7"/>
    <p:sldId id="269" r:id="rId8"/>
    <p:sldId id="270" r:id="rId9"/>
    <p:sldId id="271" r:id="rId10"/>
    <p:sldId id="272" r:id="rId11"/>
    <p:sldId id="283" r:id="rId12"/>
    <p:sldId id="274" r:id="rId13"/>
    <p:sldId id="261" r:id="rId14"/>
    <p:sldId id="284" r:id="rId15"/>
    <p:sldId id="275" r:id="rId16"/>
    <p:sldId id="276" r:id="rId17"/>
    <p:sldId id="277" r:id="rId18"/>
    <p:sldId id="278" r:id="rId19"/>
    <p:sldId id="279" r:id="rId20"/>
    <p:sldId id="280" r:id="rId21"/>
    <p:sldId id="263" r:id="rId22"/>
    <p:sldId id="264" r:id="rId23"/>
    <p:sldId id="266" r:id="rId24"/>
    <p:sldId id="265" r:id="rId25"/>
    <p:sldId id="267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39" autoAdjust="0"/>
  </p:normalViewPr>
  <p:slideViewPr>
    <p:cSldViewPr>
      <p:cViewPr varScale="1">
        <p:scale>
          <a:sx n="92" d="100"/>
          <a:sy n="92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8A5B7-1726-4628-9DFC-2169C7772A85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ED453-B1A9-4FB6-BA24-EA7DC8FEC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2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ED453-B1A9-4FB6-BA24-EA7DC8FEC9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FF5DE89E-009E-429C-A052-5D1482438D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FF5DE89E-009E-429C-A052-5D1482438D5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The 8 Requirements of Real-Time Stream Processing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Michael </a:t>
            </a:r>
            <a:r>
              <a:rPr lang="en-US" altLang="ko-KR" dirty="0" err="1" smtClean="0"/>
              <a:t>Stonebraker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Ugur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Cetintemel</a:t>
            </a:r>
            <a:r>
              <a:rPr lang="en-US" altLang="ko-KR" dirty="0" smtClean="0"/>
              <a:t>, Stan </a:t>
            </a:r>
            <a:r>
              <a:rPr lang="en-US" altLang="ko-KR" dirty="0" err="1" smtClean="0"/>
              <a:t>Zdonik</a:t>
            </a:r>
            <a:endParaRPr lang="en-US" altLang="ko-KR" dirty="0" smtClean="0"/>
          </a:p>
          <a:p>
            <a:r>
              <a:rPr lang="en-US" altLang="ko-KR" dirty="0" err="1" smtClean="0"/>
              <a:t>StreamBase</a:t>
            </a:r>
            <a:r>
              <a:rPr lang="en-US" altLang="ko-KR" dirty="0" smtClean="0"/>
              <a:t> Systems, </a:t>
            </a:r>
            <a:r>
              <a:rPr lang="en-US" altLang="ko-KR" dirty="0" err="1" smtClean="0"/>
              <a:t>Inc</a:t>
            </a:r>
            <a:endParaRPr lang="en-US" altLang="ko-KR" dirty="0" smtClean="0"/>
          </a:p>
          <a:p>
            <a:r>
              <a:rPr lang="en-US" altLang="ko-KR" dirty="0" smtClean="0"/>
              <a:t>SIGMOD Record 2005</a:t>
            </a:r>
          </a:p>
          <a:p>
            <a:pPr algn="r"/>
            <a:r>
              <a:rPr lang="en-US" altLang="ko-KR" dirty="0" smtClean="0"/>
              <a:t>6 April 2012</a:t>
            </a:r>
          </a:p>
          <a:p>
            <a:pPr algn="r"/>
            <a:r>
              <a:rPr lang="en-US" altLang="ko-KR" dirty="0" err="1" smtClean="0"/>
              <a:t>Hyewon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9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Rule6: Guarantee Data Safety and Availability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Stream processing system must use a </a:t>
            </a:r>
            <a:r>
              <a:rPr lang="en-US" altLang="ko-KR" sz="2800" b="1" dirty="0" smtClean="0"/>
              <a:t>high-availability</a:t>
            </a:r>
            <a:r>
              <a:rPr lang="en-US" altLang="ko-KR" dirty="0" smtClean="0"/>
              <a:t> 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5" y="1929408"/>
            <a:ext cx="982505" cy="1599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364502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Financial service firm</a:t>
            </a:r>
            <a:endParaRPr lang="ko-KR" alt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3059832" y="1929408"/>
            <a:ext cx="2664296" cy="1283568"/>
          </a:xfrm>
          <a:prstGeom prst="wedgeEllipseCallout">
            <a:avLst>
              <a:gd name="adj1" fmla="val -63099"/>
              <a:gd name="adj2" fmla="val 167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Stay up </a:t>
            </a:r>
            <a:br>
              <a:rPr lang="en-US" altLang="ko-KR" sz="24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all the time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타원형 설명선 7"/>
          <p:cNvSpPr/>
          <p:nvPr/>
        </p:nvSpPr>
        <p:spPr>
          <a:xfrm>
            <a:off x="3059832" y="1916832"/>
            <a:ext cx="2664296" cy="1283568"/>
          </a:xfrm>
          <a:prstGeom prst="wedgeEllipseCallout">
            <a:avLst>
              <a:gd name="adj1" fmla="val -63099"/>
              <a:gd name="adj2" fmla="val 1679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FAILURE!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1800" y="3321858"/>
            <a:ext cx="5760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Restarting the operating system and recovering the application from a log incur </a:t>
            </a:r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too much overhead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18540"/>
            <a:ext cx="3240360" cy="17747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7944" y="5195001"/>
            <a:ext cx="48965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Calibri" pitchFamily="34" charset="0"/>
                <a:cs typeface="Calibri" pitchFamily="34" charset="0"/>
              </a:rPr>
              <a:t>Tandem-style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backup and failover can ensure </a:t>
            </a:r>
            <a:br>
              <a:rPr lang="en-US" altLang="ko-KR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high availability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for real-time stream processing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Rule7: Partition and Scale Applications Automatically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should split </a:t>
            </a:r>
            <a:r>
              <a:rPr lang="en-US" altLang="ko-KR" dirty="0"/>
              <a:t>an application over multiple machines </a:t>
            </a:r>
            <a:r>
              <a:rPr lang="en-US" altLang="ko-KR" sz="2800" b="1" dirty="0"/>
              <a:t>for scalability </a:t>
            </a:r>
            <a:r>
              <a:rPr lang="en-US" altLang="ko-KR" dirty="0" smtClean="0"/>
              <a:t>without </a:t>
            </a:r>
            <a:r>
              <a:rPr lang="en-US" altLang="ko-KR" dirty="0"/>
              <a:t>the developer having to write low-level code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62" y="2802640"/>
            <a:ext cx="778802" cy="794694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95" y="4146474"/>
            <a:ext cx="778802" cy="794694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97" y="3450712"/>
            <a:ext cx="778802" cy="794694"/>
          </a:xfrm>
          <a:prstGeom prst="rect">
            <a:avLst/>
          </a:prstGeom>
        </p:spPr>
      </p:pic>
      <p:pic>
        <p:nvPicPr>
          <p:cNvPr id="8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7" y="4146474"/>
            <a:ext cx="778802" cy="794694"/>
          </a:xfrm>
          <a:prstGeom prst="rect">
            <a:avLst/>
          </a:prstGeom>
        </p:spPr>
      </p:pic>
      <p:pic>
        <p:nvPicPr>
          <p:cNvPr id="9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94" y="2868949"/>
            <a:ext cx="778802" cy="7946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2762" y="5229200"/>
            <a:ext cx="230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Low-cost commodity clusters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4368690" y="2812583"/>
            <a:ext cx="4248472" cy="1224136"/>
          </a:xfrm>
          <a:prstGeom prst="wedgeEllipseCallout">
            <a:avLst>
              <a:gd name="adj1" fmla="val -50610"/>
              <a:gd name="adj2" fmla="val 539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Automatic and transparent </a:t>
            </a:r>
            <a:br>
              <a:rPr lang="en-US" altLang="ko-KR" sz="20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load-balancing</a:t>
            </a:r>
            <a:endParaRPr lang="ko-KR" altLang="en-US" sz="2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9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 8: Process and Respond Instantaneously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should have </a:t>
            </a:r>
            <a:r>
              <a:rPr lang="en-US" altLang="ko-KR" sz="2800" b="1" dirty="0" smtClean="0"/>
              <a:t>a highly-optimized execution</a:t>
            </a:r>
            <a:r>
              <a:rPr lang="en-US" altLang="ko-KR" dirty="0" smtClean="0"/>
              <a:t> path that minimized the ratio of overhead to useful 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0" y="2526289"/>
            <a:ext cx="2037961" cy="18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220" y="2749281"/>
            <a:ext cx="53282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Unless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an application can process </a:t>
            </a:r>
            <a:br>
              <a:rPr lang="en-US" altLang="ko-KR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high-volumes of streaming data with very low latency…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447588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Rule 1</a:t>
            </a:r>
            <a:endParaRPr lang="ko-KR" altLang="en-US" sz="1400" b="1" dirty="0" smtClean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4577" y="5037989"/>
            <a:ext cx="118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Rule 2</a:t>
            </a:r>
            <a:endParaRPr lang="ko-KR" altLang="en-US" sz="2800" b="1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9338" y="386104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Rule 3</a:t>
            </a:r>
            <a:endParaRPr lang="ko-KR" altLang="en-US" sz="1600" b="1" dirty="0" smtClean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4405" y="4492082"/>
            <a:ext cx="95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Rule 4</a:t>
            </a:r>
            <a:endParaRPr lang="ko-KR" altLang="en-US" sz="2000" b="1" dirty="0" smtClean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8040" y="392238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Rule 5</a:t>
            </a:r>
            <a:endParaRPr lang="ko-KR" altLang="en-US" sz="2800" b="1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0647" y="442465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Rule 6</a:t>
            </a:r>
            <a:endParaRPr lang="ko-KR" altLang="en-US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0567" y="4945656"/>
            <a:ext cx="2052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Rule 7</a:t>
            </a:r>
            <a:endParaRPr lang="ko-KR" altLang="en-US" sz="40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8 Rules for Stream Processing</a:t>
            </a:r>
          </a:p>
          <a:p>
            <a:r>
              <a:rPr lang="en-US" altLang="ko-KR" b="1" dirty="0" smtClean="0"/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Discussion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Evaluation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Basic architecture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089" y="1223870"/>
            <a:ext cx="1686160" cy="1534461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9057" y="280804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DBMS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3875893"/>
            <a:ext cx="2147323" cy="15028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5101" y="53639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Rule Engine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5585" y="2247267"/>
            <a:ext cx="1876687" cy="15324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59832" y="37797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SPE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121" y="372200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If-then rule</a:t>
            </a:r>
            <a:endParaRPr lang="ko-KR" altLang="en-US" sz="1400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209337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Stream Processing Engine</a:t>
            </a:r>
            <a:endParaRPr lang="ko-KR" altLang="en-US" sz="1400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8624" y="4809926"/>
            <a:ext cx="4435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As streaming data enters the system, 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14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they </a:t>
            </a:r>
            <a:r>
              <a:rPr lang="en-US" altLang="ko-KR" sz="1400" dirty="0">
                <a:latin typeface="Calibri" pitchFamily="34" charset="0"/>
                <a:cs typeface="Calibri" pitchFamily="34" charset="0"/>
              </a:rPr>
              <a:t>are immediately matched against </a:t>
            </a:r>
            <a:r>
              <a:rPr lang="en-US" altLang="ko-KR" sz="1600" b="1" dirty="0">
                <a:latin typeface="Calibri" pitchFamily="34" charset="0"/>
                <a:cs typeface="Calibri" pitchFamily="34" charset="0"/>
              </a:rPr>
              <a:t>the existing </a:t>
            </a:r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rules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352672"/>
            <a:ext cx="443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SPEs perform SQL-style processing on 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the incoming messages as they fly by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, without necessarily storing them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Rule1: Keep the Data Moving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9779" y="1772816"/>
            <a:ext cx="1686160" cy="1534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7747" y="33569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DBMS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2212381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A ‘process-after-store’ model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Passive System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4235933"/>
            <a:ext cx="2147323" cy="15028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5101" y="57239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Rule Engine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7784" y="4263491"/>
            <a:ext cx="1876687" cy="15324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2031" y="57959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SPE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4797152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They DO NOT require </a:t>
            </a:r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any storage </a:t>
            </a:r>
            <a:br>
              <a:rPr lang="en-US" altLang="ko-KR" sz="2000" b="1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prior to processing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Active System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55243"/>
              </p:ext>
            </p:extLst>
          </p:nvPr>
        </p:nvGraphicFramePr>
        <p:xfrm>
          <a:off x="5163019" y="1052736"/>
          <a:ext cx="3873477" cy="5363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41229"/>
                <a:gridCol w="648072"/>
                <a:gridCol w="936104"/>
                <a:gridCol w="648072"/>
              </a:tblGrid>
              <a:tr h="277232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DBMS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Rule Engine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SPE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2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Calibri" pitchFamily="34" charset="0"/>
                          <a:cs typeface="Calibri" pitchFamily="34" charset="0"/>
                        </a:rPr>
                        <a:t>Keep the data moving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8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Rule2: Query using SQL on Streams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4008" y="214867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DBMS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supports only a rudimentary notion of </a:t>
            </a:r>
            <a:r>
              <a:rPr lang="en-US" altLang="ko-KR" i="1" dirty="0" smtClean="0">
                <a:latin typeface="Calibri" pitchFamily="34" charset="0"/>
                <a:cs typeface="Calibri" pitchFamily="34" charset="0"/>
              </a:rPr>
              <a:t>windowed operation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Rule languages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need the notion of </a:t>
            </a:r>
            <a:r>
              <a:rPr lang="en-US" altLang="ko-KR" i="1" dirty="0" smtClean="0">
                <a:latin typeface="Calibri" pitchFamily="34" charset="0"/>
                <a:cs typeface="Calibri" pitchFamily="34" charset="0"/>
              </a:rPr>
              <a:t>aggregation</a:t>
            </a:r>
            <a:endParaRPr lang="ko-KR" altLang="en-US" i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내용 개체 틀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844824"/>
            <a:ext cx="1686160" cy="15344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520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DBMS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607" y="1926124"/>
            <a:ext cx="2147323" cy="1502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51172" y="341415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Rule Engine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8581" y="4282700"/>
            <a:ext cx="1876687" cy="15324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12828" y="581518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SPE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8" y="4789391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SPEs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perform </a:t>
            </a:r>
            <a:r>
              <a:rPr lang="en-US" altLang="ko-KR" i="1" dirty="0" smtClean="0">
                <a:latin typeface="Calibri" pitchFamily="34" charset="0"/>
                <a:cs typeface="Calibri" pitchFamily="34" charset="0"/>
              </a:rPr>
              <a:t>SQL-style processing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on the incoming messages as they fly by, without necessarily storing them</a:t>
            </a:r>
            <a:endParaRPr lang="ko-KR" altLang="en-US" i="1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37037"/>
              </p:ext>
            </p:extLst>
          </p:nvPr>
        </p:nvGraphicFramePr>
        <p:xfrm>
          <a:off x="5163019" y="1052736"/>
          <a:ext cx="3873477" cy="5363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41229"/>
                <a:gridCol w="648072"/>
                <a:gridCol w="936104"/>
                <a:gridCol w="648072"/>
              </a:tblGrid>
              <a:tr h="277232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DBMS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Rule Engine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SPE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2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Calibri" pitchFamily="34" charset="0"/>
                          <a:cs typeface="Calibri" pitchFamily="34" charset="0"/>
                        </a:rPr>
                        <a:t>SQL on streams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Rule3: Handle Stream Imperfections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9779" y="1772816"/>
            <a:ext cx="1686160" cy="1534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7747" y="33569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DBMS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2212381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DBMS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has to specify polling behavior to simulate the effect of time-outs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DBMS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triggering has no obvious way to time out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4235933"/>
            <a:ext cx="2147323" cy="15028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5101" y="57239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Rule Engine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7784" y="4263491"/>
            <a:ext cx="1876687" cy="15324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2031" y="57959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SPE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479715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They are easy to support time-outs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20224"/>
              </p:ext>
            </p:extLst>
          </p:nvPr>
        </p:nvGraphicFramePr>
        <p:xfrm>
          <a:off x="4644008" y="1052736"/>
          <a:ext cx="4392488" cy="5363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4216"/>
                <a:gridCol w="720080"/>
                <a:gridCol w="1008112"/>
                <a:gridCol w="720080"/>
              </a:tblGrid>
              <a:tr h="277232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DBMS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Rule Engine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SPE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2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Calibri" pitchFamily="34" charset="0"/>
                          <a:cs typeface="Calibri" pitchFamily="34" charset="0"/>
                        </a:rPr>
                        <a:t>Handle stream imperfections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Difficult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2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Rule4: Generate Predictable Outcomes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9779" y="1844824"/>
            <a:ext cx="1686160" cy="1534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7747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DBMS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2284389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ACID transactions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Rather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enforce the weaker condition of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serializability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4235933"/>
            <a:ext cx="2147323" cy="15028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5101" y="57239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Rule Engine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7784" y="4263491"/>
            <a:ext cx="1876687" cy="15324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2031" y="57959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SPE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4797152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They have a 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deterministic execution mode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that utilizes 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timestamp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order of input messages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90674"/>
              </p:ext>
            </p:extLst>
          </p:nvPr>
        </p:nvGraphicFramePr>
        <p:xfrm>
          <a:off x="4644008" y="1052736"/>
          <a:ext cx="4392488" cy="5363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4216"/>
                <a:gridCol w="720080"/>
                <a:gridCol w="1008112"/>
                <a:gridCol w="720080"/>
              </a:tblGrid>
              <a:tr h="277232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DBMS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Rule Engine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SPE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2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Calibri" pitchFamily="34" charset="0"/>
                          <a:cs typeface="Calibri" pitchFamily="34" charset="0"/>
                        </a:rPr>
                        <a:t>Predictable</a:t>
                      </a:r>
                      <a:r>
                        <a:rPr lang="en-US" altLang="ko-KR" sz="1100" b="1" baseline="0" dirty="0" smtClean="0">
                          <a:latin typeface="Calibri" pitchFamily="34" charset="0"/>
                          <a:cs typeface="Calibri" pitchFamily="34" charset="0"/>
                        </a:rPr>
                        <a:t> outcomes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Difficult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Rule5: Integrate Stored and Streaming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70517"/>
              </p:ext>
            </p:extLst>
          </p:nvPr>
        </p:nvGraphicFramePr>
        <p:xfrm>
          <a:off x="4644008" y="1052736"/>
          <a:ext cx="4392488" cy="5363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4216"/>
                <a:gridCol w="720080"/>
                <a:gridCol w="1008112"/>
                <a:gridCol w="720080"/>
              </a:tblGrid>
              <a:tr h="277232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DBMS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Rule Engine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SPE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26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Calibri" pitchFamily="34" charset="0"/>
                          <a:cs typeface="Calibri" pitchFamily="34" charset="0"/>
                        </a:rPr>
                        <a:t>Stored streamed data</a:t>
                      </a:r>
                      <a:endParaRPr lang="ko-KR" altLang="en-US" sz="11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ko-KR" altLang="en-US" sz="11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4008" y="214867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DBMSs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cannot cope well with streaming data </a:t>
            </a:r>
            <a:endParaRPr lang="en-US" altLang="ko-KR" i="1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Rule languages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has problems when dealing with state storage</a:t>
            </a:r>
            <a:endParaRPr lang="ko-KR" altLang="en-US" i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844824"/>
            <a:ext cx="1686160" cy="1534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7520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DBMS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607" y="1926124"/>
            <a:ext cx="2147323" cy="1502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1172" y="341415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Rule Engine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8581" y="4282700"/>
            <a:ext cx="1876687" cy="15324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12828" y="581518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SPE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4789391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SPEs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support integration by simply switching the scope of a </a:t>
            </a:r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StreamSQL</a:t>
            </a:r>
            <a:r>
              <a:rPr lang="en-US" altLang="ko-K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command from a live feed to a stored table</a:t>
            </a:r>
            <a:endParaRPr lang="ko-KR" altLang="en-US" i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8 Rules for Stream Processing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Others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Rule 6: Guarantee Data Safety and Availability</a:t>
            </a:r>
          </a:p>
          <a:p>
            <a:pPr lvl="1"/>
            <a:r>
              <a:rPr lang="en-US" altLang="ko-KR" dirty="0" smtClean="0"/>
              <a:t>All three systems can incorporate appropriate mechanisms to </a:t>
            </a:r>
            <a:r>
              <a:rPr lang="en-US" altLang="ko-KR" b="1" dirty="0" smtClean="0"/>
              <a:t>guarantee data safety and availability</a:t>
            </a:r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Rule 7: Partition and Scale Application Automatically</a:t>
            </a:r>
          </a:p>
          <a:p>
            <a:pPr lvl="1"/>
            <a:r>
              <a:rPr lang="en-US" altLang="ko-KR" dirty="0" smtClean="0"/>
              <a:t>There are no fundamental architectural impediments to prevent these systems from </a:t>
            </a:r>
            <a:r>
              <a:rPr lang="en-US" altLang="ko-KR" b="1" dirty="0" smtClean="0"/>
              <a:t>partitioning and scaling applications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Rule 8: Process and Respond instantaneously</a:t>
            </a:r>
          </a:p>
          <a:p>
            <a:pPr lvl="1"/>
            <a:r>
              <a:rPr lang="en-US" altLang="ko-KR" dirty="0" smtClean="0"/>
              <a:t>All architectures can potentially </a:t>
            </a:r>
            <a:r>
              <a:rPr lang="en-US" altLang="ko-KR" b="1" dirty="0" smtClean="0"/>
              <a:t>process and respond instantaneously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8 Rules for Stream Processing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r>
              <a:rPr lang="en-US" altLang="ko-KR" b="1" dirty="0" smtClean="0"/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Discussion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show eight necessary features required for high-volume low-latency stream processing applications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Traditional system software fails to meet some of these requirements, justifying the need for and the relative benefits of </a:t>
            </a:r>
            <a:r>
              <a:rPr lang="en-US" altLang="ko-KR" sz="2400" b="1" dirty="0" smtClean="0"/>
              <a:t>SPEs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79562"/>
              </p:ext>
            </p:extLst>
          </p:nvPr>
        </p:nvGraphicFramePr>
        <p:xfrm>
          <a:off x="1931876" y="1988840"/>
          <a:ext cx="5280248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7920"/>
                <a:gridCol w="936104"/>
                <a:gridCol w="1080120"/>
                <a:gridCol w="93610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DBMS</a:t>
                      </a:r>
                      <a:endParaRPr lang="ko-KR" alt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Rule Engine</a:t>
                      </a:r>
                      <a:endParaRPr lang="ko-KR" alt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SPE</a:t>
                      </a:r>
                      <a:endParaRPr lang="ko-KR" alt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Calibri" pitchFamily="34" charset="0"/>
                          <a:cs typeface="Calibri" pitchFamily="34" charset="0"/>
                        </a:rPr>
                        <a:t>Keep the data moving</a:t>
                      </a:r>
                      <a:endParaRPr lang="ko-KR" alt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Calibri" pitchFamily="34" charset="0"/>
                          <a:cs typeface="Calibri" pitchFamily="34" charset="0"/>
                        </a:rPr>
                        <a:t>SQL on streams</a:t>
                      </a:r>
                      <a:endParaRPr lang="ko-KR" alt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Calibri" pitchFamily="34" charset="0"/>
                          <a:cs typeface="Calibri" pitchFamily="34" charset="0"/>
                        </a:rPr>
                        <a:t>Handle stream imperfections</a:t>
                      </a:r>
                      <a:endParaRPr lang="ko-KR" alt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DIFFICULT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Calibri" pitchFamily="34" charset="0"/>
                          <a:cs typeface="Calibri" pitchFamily="34" charset="0"/>
                        </a:rPr>
                        <a:t>Predictable outcome</a:t>
                      </a:r>
                      <a:endParaRPr lang="ko-KR" alt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DIFFICULT</a:t>
                      </a:r>
                      <a:endParaRPr lang="ko-KR" altLang="en-US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Calibri" pitchFamily="34" charset="0"/>
                          <a:cs typeface="Calibri" pitchFamily="34" charset="0"/>
                        </a:rPr>
                        <a:t>Stored and streamed</a:t>
                      </a:r>
                      <a:r>
                        <a:rPr lang="en-US" altLang="ko-KR" sz="1400" b="1" baseline="0" dirty="0" smtClean="0">
                          <a:latin typeface="Calibri" pitchFamily="34" charset="0"/>
                          <a:cs typeface="Calibri" pitchFamily="34" charset="0"/>
                        </a:rPr>
                        <a:t> data</a:t>
                      </a:r>
                      <a:endParaRPr lang="ko-KR" alt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Calibri" pitchFamily="34" charset="0"/>
                          <a:cs typeface="Calibri" pitchFamily="34" charset="0"/>
                        </a:rPr>
                        <a:t>High Availability</a:t>
                      </a:r>
                      <a:endParaRPr lang="ko-KR" alt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Calibri" pitchFamily="34" charset="0"/>
                          <a:cs typeface="Calibri" pitchFamily="34" charset="0"/>
                        </a:rPr>
                        <a:t>Distribution</a:t>
                      </a:r>
                      <a:r>
                        <a:rPr lang="en-US" altLang="ko-KR" sz="1400" b="1" baseline="0" dirty="0" smtClean="0">
                          <a:latin typeface="Calibri" pitchFamily="34" charset="0"/>
                          <a:cs typeface="Calibri" pitchFamily="34" charset="0"/>
                        </a:rPr>
                        <a:t> and scalability</a:t>
                      </a:r>
                      <a:endParaRPr lang="ko-KR" alt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Calibri" pitchFamily="34" charset="0"/>
                          <a:cs typeface="Calibri" pitchFamily="34" charset="0"/>
                        </a:rPr>
                        <a:t>Instantaneous response</a:t>
                      </a:r>
                      <a:endParaRPr lang="ko-KR" alt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alibri" pitchFamily="34" charset="0"/>
                          <a:cs typeface="Calibri" pitchFamily="34" charset="0"/>
                        </a:rPr>
                        <a:t>POSSIBLE</a:t>
                      </a:r>
                      <a:endParaRPr lang="ko-KR" alt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7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8 Rules for Stream Processing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r>
              <a:rPr lang="en-US" altLang="ko-KR" b="1" dirty="0" smtClean="0"/>
              <a:t>Discussion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Strong points</a:t>
            </a:r>
          </a:p>
          <a:p>
            <a:pPr lvl="1"/>
            <a:r>
              <a:rPr lang="en-US" altLang="ko-KR" dirty="0" smtClean="0"/>
              <a:t>This paper gives chance </a:t>
            </a:r>
            <a:r>
              <a:rPr lang="en-US" altLang="ko-KR" u="sng" dirty="0" smtClean="0"/>
              <a:t>for me</a:t>
            </a:r>
            <a:r>
              <a:rPr lang="en-US" altLang="ko-KR" dirty="0" smtClean="0"/>
              <a:t> to </a:t>
            </a:r>
            <a:r>
              <a:rPr lang="en-US" altLang="ko-KR" dirty="0" smtClean="0"/>
              <a:t>think extending 8 rules to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b="1" dirty="0" smtClean="0"/>
              <a:t>Weak points</a:t>
            </a:r>
          </a:p>
          <a:p>
            <a:pPr lvl="1"/>
            <a:r>
              <a:rPr lang="en-US" altLang="ko-KR" dirty="0" smtClean="0"/>
              <a:t>Too simple </a:t>
            </a:r>
            <a:r>
              <a:rPr lang="en-US" altLang="ko-KR" dirty="0" smtClean="0"/>
              <a:t>explanations</a:t>
            </a:r>
          </a:p>
          <a:p>
            <a:pPr lvl="1"/>
            <a:r>
              <a:rPr lang="en-US" altLang="ko-KR" dirty="0"/>
              <a:t>Examples are difficult to </a:t>
            </a:r>
            <a:r>
              <a:rPr lang="en-US" altLang="ko-KR" dirty="0" smtClean="0"/>
              <a:t>understand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 proper </a:t>
            </a:r>
            <a:r>
              <a:rPr lang="en-US" altLang="ko-KR" dirty="0" smtClean="0"/>
              <a:t>experiments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are many applications that require </a:t>
            </a:r>
            <a:r>
              <a:rPr lang="en-US" altLang="ko-KR" sz="2800" b="1" dirty="0" smtClean="0"/>
              <a:t>real-time processing</a:t>
            </a:r>
            <a:r>
              <a:rPr lang="en-US" altLang="ko-KR" dirty="0" smtClean="0"/>
              <a:t> of </a:t>
            </a:r>
            <a:r>
              <a:rPr lang="en-US" altLang="ko-KR" sz="2800" b="1" dirty="0" smtClean="0"/>
              <a:t>high-volume data streams</a:t>
            </a:r>
            <a:r>
              <a:rPr lang="en-US" altLang="ko-KR" dirty="0" smtClean="0"/>
              <a:t> with very </a:t>
            </a:r>
            <a:r>
              <a:rPr lang="en-US" altLang="ko-KR" sz="2800" b="1" dirty="0" smtClean="0"/>
              <a:t>low latency</a:t>
            </a:r>
          </a:p>
          <a:p>
            <a:endParaRPr lang="en-US" altLang="ko-KR" sz="2800" b="1" dirty="0"/>
          </a:p>
          <a:p>
            <a:endParaRPr lang="en-US" altLang="ko-KR" sz="2800" b="1" dirty="0" smtClean="0"/>
          </a:p>
          <a:p>
            <a:endParaRPr lang="en-US" altLang="ko-KR" sz="2800" b="1" dirty="0"/>
          </a:p>
          <a:p>
            <a:endParaRPr lang="en-US" altLang="ko-KR" sz="2800" b="1" dirty="0" smtClean="0"/>
          </a:p>
          <a:p>
            <a:endParaRPr lang="en-US" altLang="ko-KR" sz="2800" b="1" dirty="0"/>
          </a:p>
          <a:p>
            <a:endParaRPr lang="en-US" altLang="ko-KR" sz="2800" b="1" dirty="0" smtClean="0"/>
          </a:p>
          <a:p>
            <a:pPr lvl="1"/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84495"/>
            <a:ext cx="2688611" cy="18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76872"/>
            <a:ext cx="2662793" cy="23678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08" y="2492896"/>
            <a:ext cx="2680644" cy="1791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4" y="4428711"/>
            <a:ext cx="2688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Electronic trading on wall street</a:t>
            </a:r>
            <a:endParaRPr lang="ko-KR" altLang="en-US" sz="1400" b="1" dirty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1541" y="4428711"/>
            <a:ext cx="26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Command and control </a:t>
            </a:r>
            <a:br>
              <a:rPr lang="en-US" altLang="ko-KR" sz="1400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1400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in military environments</a:t>
            </a:r>
            <a:endParaRPr lang="ko-KR" altLang="en-US" sz="1400" b="1" dirty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4736488"/>
            <a:ext cx="2688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Network monitoring</a:t>
            </a:r>
            <a:endParaRPr lang="ko-KR" altLang="en-US" sz="1400" b="1" dirty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5556" y="5517232"/>
            <a:ext cx="79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Stream processing applications should 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have </a:t>
            </a:r>
            <a:r>
              <a:rPr lang="en-US" altLang="ko-KR" sz="2400" b="1" dirty="0">
                <a:latin typeface="Calibri" pitchFamily="34" charset="0"/>
                <a:cs typeface="Calibri" pitchFamily="34" charset="0"/>
              </a:rPr>
              <a:t>8 characteristics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20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to excel at </a:t>
            </a:r>
            <a:r>
              <a:rPr lang="en-US" altLang="ko-KR" sz="2000" dirty="0">
                <a:latin typeface="Calibri" pitchFamily="34" charset="0"/>
                <a:cs typeface="Calibri" pitchFamily="34" charset="0"/>
              </a:rPr>
              <a:t>a variety of real-time stream processing </a:t>
            </a:r>
            <a:endParaRPr lang="ko-KR" alt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6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ko-KR" b="1" dirty="0" smtClean="0"/>
              <a:t>8 Rules for Stream Processing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Discussion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Rule1: Keep the Data Moving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should remove additional operations to cause unnecessary latency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3294970" cy="2016224"/>
          </a:xfrm>
          <a:prstGeom prst="rect">
            <a:avLst/>
          </a:prstGeom>
        </p:spPr>
      </p:pic>
      <p:sp>
        <p:nvSpPr>
          <p:cNvPr id="8" name="타원형 설명선 7"/>
          <p:cNvSpPr/>
          <p:nvPr/>
        </p:nvSpPr>
        <p:spPr>
          <a:xfrm>
            <a:off x="4788024" y="1988840"/>
            <a:ext cx="3672408" cy="1152128"/>
          </a:xfrm>
          <a:prstGeom prst="wedgeEllipseCallout">
            <a:avLst>
              <a:gd name="adj1" fmla="val -64524"/>
              <a:gd name="adj2" fmla="val 52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Calibri" pitchFamily="34" charset="0"/>
                <a:cs typeface="Calibri" pitchFamily="34" charset="0"/>
              </a:rPr>
              <a:t>A costly </a:t>
            </a:r>
            <a:r>
              <a:rPr lang="en-US" altLang="ko-KR" b="1" dirty="0">
                <a:latin typeface="Calibri" pitchFamily="34" charset="0"/>
                <a:cs typeface="Calibri" pitchFamily="34" charset="0"/>
              </a:rPr>
              <a:t>storage operation </a:t>
            </a:r>
            <a:r>
              <a:rPr lang="en-US" altLang="ko-KR" sz="1600" dirty="0"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1600" dirty="0">
                <a:latin typeface="Calibri" pitchFamily="34" charset="0"/>
                <a:cs typeface="Calibri" pitchFamily="34" charset="0"/>
              </a:rPr>
            </a:br>
            <a:r>
              <a:rPr lang="en-US" altLang="ko-KR" sz="1600" dirty="0">
                <a:latin typeface="Calibri" pitchFamily="34" charset="0"/>
                <a:cs typeface="Calibri" pitchFamily="34" charset="0"/>
              </a:rPr>
              <a:t>in the critical processing path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482594" y="3522494"/>
            <a:ext cx="305430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32040" y="3327956"/>
            <a:ext cx="36724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Messages should be processed </a:t>
            </a:r>
            <a:br>
              <a:rPr lang="en-US" altLang="ko-KR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‘in-stream’</a:t>
            </a:r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 as they fly by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6666" y="4509120"/>
            <a:ext cx="1467332" cy="12961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10" y="4727174"/>
            <a:ext cx="974545" cy="8640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66666" y="5805264"/>
            <a:ext cx="1467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Passive system</a:t>
            </a:r>
            <a:endParaRPr lang="ko-KR" altLang="en-US" sz="12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016" y="5631631"/>
            <a:ext cx="1467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Calibri" pitchFamily="34" charset="0"/>
                <a:cs typeface="Calibri" pitchFamily="34" charset="0"/>
              </a:rPr>
              <a:t>Stream Processing Application</a:t>
            </a:r>
            <a:endParaRPr lang="ko-KR" altLang="en-US" sz="1200" b="1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114538" y="53012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6546" y="49318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Polling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타원형 설명선 18"/>
          <p:cNvSpPr/>
          <p:nvPr/>
        </p:nvSpPr>
        <p:spPr>
          <a:xfrm>
            <a:off x="332913" y="4293096"/>
            <a:ext cx="4176463" cy="1353342"/>
          </a:xfrm>
          <a:prstGeom prst="wedgeEllipseCallout">
            <a:avLst>
              <a:gd name="adj1" fmla="val 55809"/>
              <a:gd name="adj2" fmla="val 30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Passive systems require applications to continuously 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poll</a:t>
            </a: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 for conditions of interest</a:t>
            </a:r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4266570" y="5978208"/>
            <a:ext cx="305430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2715" y="5783670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Incorporating built-in event/data driven processing capabilities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5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/>
      <p:bldP spid="14" grpId="0"/>
      <p:bldP spid="17" grpId="0"/>
      <p:bldP spid="19" grpId="0" animBg="1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Rule2: Query using SQL on Streams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should support a high-level </a:t>
            </a:r>
            <a:r>
              <a:rPr lang="en-US" altLang="ko-KR" b="1" dirty="0" err="1" smtClean="0"/>
              <a:t>StreamSQL</a:t>
            </a:r>
            <a:r>
              <a:rPr lang="en-US" altLang="ko-KR" dirty="0" smtClean="0"/>
              <a:t> language with built-in extensible stream-oriented primitives and operators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5576" y="2204864"/>
            <a:ext cx="2232248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>
                <a:latin typeface="Calibri" pitchFamily="34" charset="0"/>
                <a:cs typeface="Calibri" pitchFamily="34" charset="0"/>
              </a:rPr>
              <a:t>StreamSQL</a:t>
            </a:r>
            <a:endParaRPr lang="ko-KR" alt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2329135"/>
            <a:ext cx="51125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A variant of the SQL language specifically designed </a:t>
            </a:r>
            <a:br>
              <a:rPr lang="en-US" altLang="ko-KR" sz="16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to express 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processing on continuous streams of data</a:t>
            </a:r>
            <a:endParaRPr lang="ko-KR" altLang="en-US" sz="1600" b="1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76072"/>
              </p:ext>
            </p:extLst>
          </p:nvPr>
        </p:nvGraphicFramePr>
        <p:xfrm>
          <a:off x="774465" y="3595082"/>
          <a:ext cx="2592288" cy="16561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/>
                <a:gridCol w="864096"/>
                <a:gridCol w="864096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First Name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Last Name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101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Calibri" pitchFamily="34" charset="0"/>
                          <a:cs typeface="Calibri" pitchFamily="34" charset="0"/>
                        </a:rPr>
                        <a:t>Onew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Lee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102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Calibri" pitchFamily="34" charset="0"/>
                          <a:cs typeface="Calibri" pitchFamily="34" charset="0"/>
                        </a:rPr>
                        <a:t>Jonghyun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Kim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103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Key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Kim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104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Minho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Choi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105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Calibri" pitchFamily="34" charset="0"/>
                          <a:cs typeface="Calibri" pitchFamily="34" charset="0"/>
                        </a:rPr>
                        <a:t>Taemin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Lee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5467290"/>
            <a:ext cx="54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Traditional SQL 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system knows</a:t>
            </a:r>
            <a:r>
              <a:rPr lang="ko-KR" alt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14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it is finished computing </a:t>
            </a:r>
            <a:r>
              <a:rPr lang="en-US" altLang="ko-KR" sz="1400" i="1" dirty="0" smtClean="0">
                <a:latin typeface="Calibri" pitchFamily="34" charset="0"/>
                <a:cs typeface="Calibri" pitchFamily="34" charset="0"/>
              </a:rPr>
              <a:t>when it gets to the end of table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3455876" y="3883114"/>
            <a:ext cx="233139" cy="129614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01008"/>
            <a:ext cx="2032993" cy="18195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08104" y="5469988"/>
            <a:ext cx="243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Streaming data 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never ends!</a:t>
            </a:r>
            <a:endParaRPr lang="ko-KR" alt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6064369" y="5864581"/>
            <a:ext cx="305430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33705" y="580854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Window</a:t>
            </a:r>
            <a:endParaRPr lang="ko-KR" altLang="en-U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4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Rule3: Handle Stream Imperfections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should be resilient against stream </a:t>
            </a:r>
            <a:r>
              <a:rPr lang="en-US" altLang="ko-KR" b="1" dirty="0" smtClean="0"/>
              <a:t>imperfections</a:t>
            </a:r>
            <a:r>
              <a:rPr lang="en-US" altLang="ko-KR" dirty="0" smtClean="0"/>
              <a:t>, including </a:t>
            </a:r>
            <a:r>
              <a:rPr lang="en-US" altLang="ko-KR" i="1" dirty="0" smtClean="0"/>
              <a:t>delay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missing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out-of-order data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55576" y="2132856"/>
            <a:ext cx="2071435" cy="72008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Time-out</a:t>
            </a:r>
            <a:endParaRPr lang="ko-KR" altLang="en-US" sz="24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86941" y="3140968"/>
            <a:ext cx="1440160" cy="1701550"/>
            <a:chOff x="770917" y="3284984"/>
            <a:chExt cx="1440160" cy="17015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94" y="3284984"/>
              <a:ext cx="761406" cy="123988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70917" y="4524869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Calibri" pitchFamily="34" charset="0"/>
                  <a:cs typeface="Calibri" pitchFamily="34" charset="0"/>
                </a:rPr>
                <a:t>YG</a:t>
              </a:r>
              <a:endParaRPr lang="ko-KR" altLang="en-US" sz="2400" b="1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19431" y="3140968"/>
            <a:ext cx="1440160" cy="1701550"/>
            <a:chOff x="770917" y="3284984"/>
            <a:chExt cx="1440160" cy="17015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94" y="3284984"/>
              <a:ext cx="761406" cy="123988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70917" y="4524869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Calibri" pitchFamily="34" charset="0"/>
                  <a:cs typeface="Calibri" pitchFamily="34" charset="0"/>
                </a:rPr>
                <a:t>JYP</a:t>
              </a:r>
              <a:endParaRPr lang="ko-KR" altLang="en-US" sz="2400" b="1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851920" y="3140968"/>
            <a:ext cx="1440160" cy="1701550"/>
            <a:chOff x="770917" y="3284984"/>
            <a:chExt cx="1440160" cy="170155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94" y="3284984"/>
              <a:ext cx="761406" cy="123988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70917" y="4524869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Calibri" pitchFamily="34" charset="0"/>
                  <a:cs typeface="Calibri" pitchFamily="34" charset="0"/>
                </a:rPr>
                <a:t>SM</a:t>
              </a:r>
              <a:endParaRPr lang="ko-KR" altLang="en-US" sz="2400" b="1" dirty="0" smtClean="0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" y="4927515"/>
            <a:ext cx="577262" cy="55994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21" y="4900195"/>
            <a:ext cx="625000" cy="61458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11" y="4900195"/>
            <a:ext cx="625000" cy="61458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00" y="4900195"/>
            <a:ext cx="625000" cy="614584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5436096" y="5013176"/>
            <a:ext cx="288032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9520" y="497252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Computing the average price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2909" y="4904516"/>
            <a:ext cx="693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Calibri" pitchFamily="34" charset="0"/>
                <a:cs typeface="Calibri" pitchFamily="34" charset="0"/>
              </a:rPr>
              <a:t>?</a:t>
            </a:r>
            <a:endParaRPr lang="ko-KR" altLang="en-US" sz="32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6176" y="486480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Calibri" pitchFamily="34" charset="0"/>
                <a:cs typeface="Calibri" pitchFamily="34" charset="0"/>
              </a:rPr>
              <a:t>BLOCK!</a:t>
            </a:r>
            <a:endParaRPr lang="ko-KR" altLang="en-US" sz="32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6176" y="548929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Calibri" pitchFamily="34" charset="0"/>
                <a:cs typeface="Calibri" pitchFamily="34" charset="0"/>
              </a:rPr>
              <a:t>………?</a:t>
            </a:r>
            <a:endParaRPr lang="ko-KR" altLang="en-US" sz="32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3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 animBg="1"/>
      <p:bldP spid="23" grpId="0"/>
      <p:bldP spid="23" grpId="1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Rule4: Generate Predictable Outcomes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results of processing are </a:t>
            </a:r>
            <a:r>
              <a:rPr lang="en-US" altLang="ko-KR" sz="2800" b="1" dirty="0" smtClean="0"/>
              <a:t>deterministic</a:t>
            </a:r>
            <a:r>
              <a:rPr lang="en-US" altLang="ko-KR" dirty="0" smtClean="0"/>
              <a:t> and </a:t>
            </a:r>
            <a:r>
              <a:rPr lang="en-US" altLang="ko-KR" sz="2800" b="1" dirty="0" smtClean="0"/>
              <a:t>repeatable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3578" y="2164215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SPLITS(symbol, time, </a:t>
            </a:r>
            <a:r>
              <a:rPr lang="en-US" altLang="ko-KR" sz="2000" b="1" dirty="0" err="1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split_factor</a:t>
            </a:r>
            <a:r>
              <a:rPr lang="en-US" altLang="ko-KR" sz="2000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ko-KR" altLang="en-US" sz="2000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578" y="3002470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andara" pitchFamily="34" charset="0"/>
                <a:cs typeface="Calibri" pitchFamily="34" charset="0"/>
              </a:rPr>
              <a:t>SPLITS(symbol, 13:57, </a:t>
            </a:r>
            <a:r>
              <a:rPr lang="en-US" altLang="ko-KR" sz="1600" b="1" dirty="0" smtClean="0">
                <a:latin typeface="Candara" pitchFamily="34" charset="0"/>
                <a:cs typeface="Calibri" pitchFamily="34" charset="0"/>
              </a:rPr>
              <a:t>2</a:t>
            </a:r>
            <a:r>
              <a:rPr lang="en-US" altLang="ko-KR" sz="1600" dirty="0" smtClean="0">
                <a:latin typeface="Candara" pitchFamily="34" charset="0"/>
                <a:cs typeface="Calibri" pitchFamily="34" charset="0"/>
              </a:rPr>
              <a:t>)</a:t>
            </a:r>
            <a:endParaRPr lang="ko-KR" altLang="en-US" sz="1600" dirty="0" smtClean="0">
              <a:latin typeface="Candara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578" y="3491137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andara" pitchFamily="34" charset="0"/>
                <a:cs typeface="Calibri" pitchFamily="34" charset="0"/>
              </a:rPr>
              <a:t>SPLITS(symbol, 13:58, </a:t>
            </a:r>
            <a:r>
              <a:rPr lang="en-US" altLang="ko-KR" sz="1600" b="1" dirty="0" smtClean="0">
                <a:latin typeface="Candara" pitchFamily="34" charset="0"/>
                <a:cs typeface="Calibri" pitchFamily="34" charset="0"/>
              </a:rPr>
              <a:t>2</a:t>
            </a:r>
            <a:r>
              <a:rPr lang="en-US" altLang="ko-KR" sz="1600" dirty="0" smtClean="0">
                <a:latin typeface="Candara" pitchFamily="34" charset="0"/>
                <a:cs typeface="Calibri" pitchFamily="34" charset="0"/>
              </a:rPr>
              <a:t>)</a:t>
            </a:r>
            <a:endParaRPr lang="ko-KR" altLang="en-US" sz="1600" dirty="0" smtClean="0">
              <a:latin typeface="Candara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578" y="3979804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andara" pitchFamily="34" charset="0"/>
                <a:cs typeface="Calibri" pitchFamily="34" charset="0"/>
              </a:rPr>
              <a:t>SPLITS(symbol, 13:59, </a:t>
            </a:r>
            <a:r>
              <a:rPr lang="en-US" altLang="ko-KR" sz="1600" b="1" dirty="0" smtClean="0">
                <a:latin typeface="Candara" pitchFamily="34" charset="0"/>
                <a:cs typeface="Calibri" pitchFamily="34" charset="0"/>
              </a:rPr>
              <a:t>4</a:t>
            </a:r>
            <a:r>
              <a:rPr lang="en-US" altLang="ko-KR" sz="1600" dirty="0" smtClean="0">
                <a:latin typeface="Candara" pitchFamily="34" charset="0"/>
                <a:cs typeface="Calibri" pitchFamily="34" charset="0"/>
              </a:rPr>
              <a:t>)</a:t>
            </a:r>
            <a:endParaRPr lang="ko-KR" altLang="en-US" sz="1600" dirty="0" smtClean="0">
              <a:latin typeface="Candara" pitchFamily="34" charset="0"/>
              <a:cs typeface="Calibri" pitchFamily="34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2519772" y="4756503"/>
            <a:ext cx="324036" cy="36004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516" y="5303530"/>
            <a:ext cx="51485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The correct answer can be produced </a:t>
            </a:r>
            <a:br>
              <a:rPr lang="en-US" altLang="ko-KR" sz="16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when messages are processed </a:t>
            </a:r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in ascending time order</a:t>
            </a: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, regardless of when the messages arrive to the system</a:t>
            </a:r>
            <a:endParaRPr lang="ko-KR" alt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5116543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Fault tolerance</a:t>
            </a:r>
          </a:p>
          <a:p>
            <a:pPr algn="ctr"/>
            <a:r>
              <a:rPr lang="en-US" altLang="ko-KR" sz="2400" b="1" dirty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&amp;</a:t>
            </a:r>
            <a:endParaRPr lang="en-US" altLang="ko-KR" sz="2400" b="1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altLang="ko-KR" sz="2400" b="1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Recovery</a:t>
            </a:r>
            <a:endParaRPr lang="ko-KR" altLang="en-US" sz="2400" b="1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716016" y="270892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ko-KR" alt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6016" y="317174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9600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8736" y="317174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4800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317174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1200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36396" y="317174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150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476808" y="335641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364088" y="335641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668344" y="335641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5906" y="313661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ko-KR" altLang="en-US" sz="1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8626" y="313661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ko-KR" altLang="en-US" sz="1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51643" y="313661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8</a:t>
            </a:r>
            <a:endParaRPr lang="ko-KR" altLang="en-US" sz="1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716016" y="3660414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atin typeface="Calibri" pitchFamily="34" charset="0"/>
                <a:cs typeface="Calibri" pitchFamily="34" charset="0"/>
              </a:rPr>
              <a:t>2</a:t>
            </a:r>
            <a:endParaRPr lang="ko-KR" alt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6016" y="412324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9600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8736" y="412324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4800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412324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800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36396" y="412324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100</a:t>
            </a:r>
            <a:endParaRPr lang="ko-KR" altLang="en-US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476808" y="4307907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364088" y="4307907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668344" y="4307907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5906" y="408810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ko-KR" altLang="en-US" sz="1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8626" y="408810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6</a:t>
            </a:r>
            <a:endParaRPr lang="ko-KR" altLang="en-US" sz="1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51643" y="408810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8</a:t>
            </a:r>
            <a:endParaRPr lang="ko-KR" altLang="en-US" sz="1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왼쪽 화살표 39"/>
          <p:cNvSpPr/>
          <p:nvPr/>
        </p:nvSpPr>
        <p:spPr>
          <a:xfrm>
            <a:off x="3779912" y="3068960"/>
            <a:ext cx="216024" cy="20615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왼쪽 화살표 40"/>
          <p:cNvSpPr/>
          <p:nvPr/>
        </p:nvSpPr>
        <p:spPr>
          <a:xfrm>
            <a:off x="3779912" y="3557339"/>
            <a:ext cx="216024" cy="20615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왼쪽 화살표 41"/>
          <p:cNvSpPr/>
          <p:nvPr/>
        </p:nvSpPr>
        <p:spPr>
          <a:xfrm>
            <a:off x="3779912" y="4046006"/>
            <a:ext cx="216024" cy="20615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8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14" grpId="0"/>
      <p:bldP spid="15" grpId="0"/>
      <p:bldP spid="16" grpId="0"/>
      <p:bldP spid="17" grpId="0"/>
      <p:bldP spid="22" grpId="0"/>
      <p:bldP spid="23" grpId="0"/>
      <p:bldP spid="24" grpId="0"/>
      <p:bldP spid="25" grpId="0" animBg="1"/>
      <p:bldP spid="26" grpId="0"/>
      <p:bldP spid="27" grpId="0"/>
      <p:bldP spid="28" grpId="0"/>
      <p:bldP spid="29" grpId="0"/>
      <p:bldP spid="33" grpId="0"/>
      <p:bldP spid="34" grpId="0"/>
      <p:bldP spid="35" grpId="0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3" animBg="1"/>
      <p:bldP spid="42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Rule5: Integrate Stored and Streaming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Both </a:t>
            </a:r>
            <a:r>
              <a:rPr lang="en-US" altLang="ko-KR" sz="2800" b="1" dirty="0" smtClean="0"/>
              <a:t>historical</a:t>
            </a:r>
            <a:r>
              <a:rPr lang="en-US" altLang="ko-KR" dirty="0" smtClean="0"/>
              <a:t> and </a:t>
            </a:r>
            <a:r>
              <a:rPr lang="en-US" altLang="ko-KR" sz="2800" b="1" dirty="0" smtClean="0"/>
              <a:t>live data</a:t>
            </a:r>
            <a:r>
              <a:rPr lang="en-US" altLang="ko-KR" dirty="0" smtClean="0"/>
              <a:t> need to be integrated within the same application for comparison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E89E-009E-429C-A052-5D1482438D5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21" y="2564904"/>
            <a:ext cx="1816440" cy="216024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39552" y="4005064"/>
            <a:ext cx="223224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7784" y="2576389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Historical data</a:t>
            </a:r>
            <a:endParaRPr lang="ko-KR" alt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7784" y="407707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Live data</a:t>
            </a:r>
            <a:endParaRPr lang="ko-KR" altLang="en-US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왼쪽으로 구부러진 화살표 11"/>
          <p:cNvSpPr/>
          <p:nvPr/>
        </p:nvSpPr>
        <p:spPr>
          <a:xfrm>
            <a:off x="1763688" y="3475747"/>
            <a:ext cx="334271" cy="770602"/>
          </a:xfrm>
          <a:prstGeom prst="curved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353" y="42625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UNUSUAL</a:t>
            </a:r>
            <a:endParaRPr lang="ko-KR" altLang="en-US" b="1" dirty="0" smtClean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540" y="4939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Detecting </a:t>
            </a:r>
            <a:br>
              <a:rPr lang="en-US" altLang="ko-KR" b="1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credit card fraud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80" y="2564904"/>
            <a:ext cx="1816440" cy="216024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4644911" y="4005064"/>
            <a:ext cx="223224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33142" y="4284385"/>
            <a:ext cx="2303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Switching </a:t>
            </a:r>
            <a:r>
              <a:rPr lang="en-US" altLang="ko-KR" sz="16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it</a:t>
            </a: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 over </a:t>
            </a:r>
            <a:br>
              <a:rPr lang="en-US" altLang="ko-KR" sz="1600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to a live feed </a:t>
            </a:r>
            <a:r>
              <a:rPr lang="en-US" altLang="ko-KR" sz="1600" i="1" dirty="0" smtClean="0">
                <a:latin typeface="Calibri" pitchFamily="34" charset="0"/>
                <a:cs typeface="Calibri" pitchFamily="34" charset="0"/>
              </a:rPr>
              <a:t>seamlessly</a:t>
            </a:r>
            <a:endParaRPr lang="ko-KR" altLang="en-US" sz="16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왼쪽으로 구부러진 화살표 18"/>
          <p:cNvSpPr/>
          <p:nvPr/>
        </p:nvSpPr>
        <p:spPr>
          <a:xfrm>
            <a:off x="6877159" y="3463535"/>
            <a:ext cx="334271" cy="770602"/>
          </a:xfrm>
          <a:prstGeom prst="curved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6899" y="4939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Writing </a:t>
            </a:r>
            <a:br>
              <a:rPr lang="en-US" altLang="ko-KR" b="1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b="1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a trading algorithm</a:t>
            </a:r>
            <a:endParaRPr lang="ko-KR" altLang="en-US" b="1" dirty="0" smtClean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51763" y="3037126"/>
            <a:ext cx="228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Test</a:t>
            </a:r>
            <a:r>
              <a:rPr lang="en-US" altLang="ko-KR" sz="16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 it </a:t>
            </a: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on historical data</a:t>
            </a:r>
            <a:endParaRPr lang="ko-KR" altLang="en-US" sz="16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037126"/>
            <a:ext cx="525215" cy="5435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00" y="3037126"/>
            <a:ext cx="605559" cy="4905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40" y="4415626"/>
            <a:ext cx="842795" cy="8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5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sz="1600" dirty="0">
            <a:latin typeface="Calibri" pitchFamily="34" charset="0"/>
            <a:cs typeface="Calibri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</Template>
  <TotalTime>1850</TotalTime>
  <Words>929</Words>
  <Application>Microsoft Office PowerPoint</Application>
  <PresentationFormat>화면 슬라이드 쇼(4:3)</PresentationFormat>
  <Paragraphs>314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SNU IDB Lab.</vt:lpstr>
      <vt:lpstr>The 8 Requirements of Real-Time Stream Processing</vt:lpstr>
      <vt:lpstr>Outline</vt:lpstr>
      <vt:lpstr>Introduction</vt:lpstr>
      <vt:lpstr>Outline</vt:lpstr>
      <vt:lpstr>Rule1: Keep the Data Moving</vt:lpstr>
      <vt:lpstr>Rule2: Query using SQL on Streams</vt:lpstr>
      <vt:lpstr>Rule3: Handle Stream Imperfections</vt:lpstr>
      <vt:lpstr>Rule4: Generate Predictable Outcomes</vt:lpstr>
      <vt:lpstr>Rule5: Integrate Stored and Streaming Data</vt:lpstr>
      <vt:lpstr>Rule6: Guarantee Data Safety and Availability</vt:lpstr>
      <vt:lpstr>Rule7: Partition and Scale Applications Automatically</vt:lpstr>
      <vt:lpstr>Rule 8: Process and Respond Instantaneously</vt:lpstr>
      <vt:lpstr>Outline</vt:lpstr>
      <vt:lpstr>Evaluation - Basic architecture</vt:lpstr>
      <vt:lpstr>Rule1: Keep the Data Moving</vt:lpstr>
      <vt:lpstr>Rule2: Query using SQL on Streams</vt:lpstr>
      <vt:lpstr>Rule3: Handle Stream Imperfections</vt:lpstr>
      <vt:lpstr>Rule4: Generate Predictable Outcomes</vt:lpstr>
      <vt:lpstr>Rule5: Integrate Stored and Streaming Data</vt:lpstr>
      <vt:lpstr>Others</vt:lpstr>
      <vt:lpstr>Outline</vt:lpstr>
      <vt:lpstr>Conclusion</vt:lpstr>
      <vt:lpstr>Outline</vt:lpstr>
      <vt:lpstr>Discussion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8 Requirements of Real-Time Stream Processing</dc:title>
  <dc:creator>hyewonkim</dc:creator>
  <cp:lastModifiedBy>hyewonkim</cp:lastModifiedBy>
  <cp:revision>43</cp:revision>
  <dcterms:created xsi:type="dcterms:W3CDTF">2012-03-27T02:22:31Z</dcterms:created>
  <dcterms:modified xsi:type="dcterms:W3CDTF">2012-04-06T04:55:42Z</dcterms:modified>
</cp:coreProperties>
</file>