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55"/>
  </p:notesMasterIdLst>
  <p:sldIdLst>
    <p:sldId id="256" r:id="rId2"/>
    <p:sldId id="434" r:id="rId3"/>
    <p:sldId id="436" r:id="rId4"/>
    <p:sldId id="437" r:id="rId5"/>
    <p:sldId id="440" r:id="rId6"/>
    <p:sldId id="439" r:id="rId7"/>
    <p:sldId id="438" r:id="rId8"/>
    <p:sldId id="441" r:id="rId9"/>
    <p:sldId id="268" r:id="rId10"/>
    <p:sldId id="266" r:id="rId11"/>
    <p:sldId id="443" r:id="rId12"/>
    <p:sldId id="442" r:id="rId13"/>
    <p:sldId id="265" r:id="rId14"/>
    <p:sldId id="264" r:id="rId15"/>
    <p:sldId id="262" r:id="rId16"/>
    <p:sldId id="261" r:id="rId17"/>
    <p:sldId id="260" r:id="rId18"/>
    <p:sldId id="444" r:id="rId19"/>
    <p:sldId id="302" r:id="rId20"/>
    <p:sldId id="301" r:id="rId21"/>
    <p:sldId id="445" r:id="rId22"/>
    <p:sldId id="300" r:id="rId23"/>
    <p:sldId id="299" r:id="rId24"/>
    <p:sldId id="298" r:id="rId25"/>
    <p:sldId id="297" r:id="rId26"/>
    <p:sldId id="296" r:id="rId27"/>
    <p:sldId id="433" r:id="rId28"/>
    <p:sldId id="295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282" r:id="rId42"/>
    <p:sldId id="281" r:id="rId43"/>
    <p:sldId id="280" r:id="rId44"/>
    <p:sldId id="279" r:id="rId45"/>
    <p:sldId id="278" r:id="rId46"/>
    <p:sldId id="277" r:id="rId47"/>
    <p:sldId id="276" r:id="rId48"/>
    <p:sldId id="275" r:id="rId49"/>
    <p:sldId id="274" r:id="rId50"/>
    <p:sldId id="273" r:id="rId51"/>
    <p:sldId id="272" r:id="rId52"/>
    <p:sldId id="271" r:id="rId53"/>
    <p:sldId id="270" r:id="rId5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8D8D"/>
    <a:srgbClr val="DDDDDD"/>
    <a:srgbClr val="969696"/>
    <a:srgbClr val="A8A8A8"/>
    <a:srgbClr val="B2B2B2"/>
    <a:srgbClr val="C0C0C0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2246" autoAdjust="0"/>
  </p:normalViewPr>
  <p:slideViewPr>
    <p:cSldViewPr>
      <p:cViewPr varScale="1">
        <p:scale>
          <a:sx n="101" d="100"/>
          <a:sy n="101" d="100"/>
        </p:scale>
        <p:origin x="-3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69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C04772-D0CF-423E-ACF5-746B99FA159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4474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58FF9-9BE1-4FF4-8439-FABDAAE0A88A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4678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Text data</a:t>
            </a:r>
            <a:r>
              <a:rPr lang="ko-KR" altLang="en-US"/>
              <a:t>는 문서의 가장 기본적인 정보</a:t>
            </a:r>
            <a:r>
              <a:rPr lang="en-US" altLang="ko-KR"/>
              <a:t>. </a:t>
            </a:r>
            <a:r>
              <a:rPr lang="ko-KR" altLang="en-US"/>
              <a:t>이에 반해 마크업은 문서의 논리적 구조를 서술합니다</a:t>
            </a:r>
            <a:r>
              <a:rPr lang="en-US" altLang="ko-KR"/>
              <a:t>. </a:t>
            </a:r>
          </a:p>
          <a:p>
            <a:r>
              <a:rPr lang="ko-KR" altLang="en-US"/>
              <a:t>다른 포맷에 비해 </a:t>
            </a:r>
            <a:r>
              <a:rPr lang="en-US" altLang="ko-KR"/>
              <a:t>XML</a:t>
            </a:r>
            <a:r>
              <a:rPr lang="ko-KR" altLang="en-US"/>
              <a:t>이 가진 큰 장점중의 하나는 문서의 마크업에서 실제의 데이터를 분리하는</a:t>
            </a:r>
          </a:p>
          <a:p>
            <a:r>
              <a:rPr lang="ko-KR" altLang="en-US"/>
              <a:t>작업이 명확하게 이루어진다는 것이죠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마크업은 모든 주석과 문자</a:t>
            </a:r>
            <a:r>
              <a:rPr lang="en-US" altLang="ko-KR"/>
              <a:t>reference, entity reference, CDATA section delimiter, </a:t>
            </a:r>
            <a:r>
              <a:rPr lang="ko-KR" altLang="en-US"/>
              <a:t>태그</a:t>
            </a:r>
            <a:r>
              <a:rPr lang="en-US" altLang="ko-KR"/>
              <a:t>, </a:t>
            </a:r>
            <a:r>
              <a:rPr lang="ko-KR" altLang="en-US"/>
              <a:t>프로세싱 명령문</a:t>
            </a:r>
            <a:r>
              <a:rPr lang="en-US" altLang="ko-KR"/>
              <a:t>,DTD </a:t>
            </a:r>
          </a:p>
          <a:p>
            <a:r>
              <a:rPr lang="ko-KR" altLang="en-US"/>
              <a:t>모두를 포함합니다</a:t>
            </a:r>
            <a:r>
              <a:rPr lang="en-US" altLang="ko-KR"/>
              <a:t>.</a:t>
            </a:r>
            <a:r>
              <a:rPr lang="ko-KR" altLang="en-US"/>
              <a:t>그 외 모든 것은 문자 </a:t>
            </a:r>
            <a:r>
              <a:rPr lang="en-US" altLang="ko-KR"/>
              <a:t>data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3A855-52C8-4E76-9AD1-556D27B08B7F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2549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이름을 갖지 않는 유일한 엔티티가 바로 문서 엔티티 </a:t>
            </a:r>
            <a:r>
              <a:rPr lang="en-US" altLang="ko-KR"/>
              <a:t>– document entitiy – 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/>
              <a:t>문서엔티티는 문서 전체를 가리키는 </a:t>
            </a:r>
            <a:r>
              <a:rPr lang="en-US" altLang="ko-KR"/>
              <a:t>data file </a:t>
            </a:r>
            <a:r>
              <a:rPr lang="ko-KR" altLang="en-US"/>
              <a:t>이죠</a:t>
            </a:r>
            <a:r>
              <a:rPr lang="en-US" altLang="ko-KR"/>
              <a:t>.</a:t>
            </a:r>
          </a:p>
          <a:p>
            <a:r>
              <a:rPr lang="ko-KR" altLang="en-US"/>
              <a:t>간단한 경우로써</a:t>
            </a:r>
            <a:r>
              <a:rPr lang="en-US" altLang="ko-KR"/>
              <a:t>, </a:t>
            </a:r>
            <a:r>
              <a:rPr lang="ko-KR" altLang="en-US"/>
              <a:t>오직 문서 자신이 유일한 엔티티인 경우가 있을 수 있습니다</a:t>
            </a:r>
            <a:r>
              <a:rPr lang="en-US" altLang="ko-KR"/>
              <a:t>.   </a:t>
            </a:r>
            <a:r>
              <a:rPr lang="ko-KR" altLang="en-US"/>
              <a:t>또</a:t>
            </a:r>
            <a:r>
              <a:rPr lang="en-US" altLang="ko-KR"/>
              <a:t>, document</a:t>
            </a:r>
            <a:r>
              <a:rPr lang="ko-KR" altLang="en-US"/>
              <a:t>의 </a:t>
            </a:r>
          </a:p>
          <a:p>
            <a:r>
              <a:rPr lang="ko-KR" altLang="en-US"/>
              <a:t>주요 </a:t>
            </a:r>
            <a:r>
              <a:rPr lang="en-US" altLang="ko-KR"/>
              <a:t>content</a:t>
            </a:r>
            <a:r>
              <a:rPr lang="ko-KR" altLang="en-US"/>
              <a:t>를 포함하는 엔티티를 하나 가질 수도 있고</a:t>
            </a:r>
            <a:r>
              <a:rPr lang="en-US" altLang="ko-KR"/>
              <a:t>.  </a:t>
            </a:r>
            <a:r>
              <a:rPr lang="ko-KR" altLang="en-US"/>
              <a:t>극단적인 예로서는 다른 엔티티가 들어갈</a:t>
            </a:r>
            <a:r>
              <a:rPr lang="en-US" altLang="ko-KR"/>
              <a:t>,</a:t>
            </a:r>
          </a:p>
          <a:p>
            <a:r>
              <a:rPr lang="en-US" altLang="ko-KR"/>
              <a:t>Frame work</a:t>
            </a:r>
            <a:r>
              <a:rPr lang="ko-KR" altLang="en-US"/>
              <a:t>로서 다른 엔티티들의 위치를 잡아주는 역할만을 하는 </a:t>
            </a:r>
            <a:r>
              <a:rPr lang="en-US" altLang="ko-KR"/>
              <a:t>frame work file </a:t>
            </a:r>
            <a:r>
              <a:rPr lang="ko-KR" altLang="en-US"/>
              <a:t>이 될 수도 있습니다</a:t>
            </a:r>
            <a:r>
              <a:rPr lang="en-US" altLang="ko-KR"/>
              <a:t>.</a:t>
            </a:r>
          </a:p>
          <a:p>
            <a:r>
              <a:rPr lang="ko-KR" altLang="en-US"/>
              <a:t>아무 내용없어도</a:t>
            </a:r>
            <a:r>
              <a:rPr lang="en-US" altLang="ko-KR"/>
              <a:t>, </a:t>
            </a:r>
            <a:r>
              <a:rPr lang="ko-KR" altLang="en-US"/>
              <a:t>그것 역시 엔티티라는 이야기 입니다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0CF98A-CCA7-4FDE-8DF1-49052B70AF98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엔티티는 특별한 마크업 태그를 사용하여 정의되며</a:t>
            </a:r>
            <a:r>
              <a:rPr lang="en-US" altLang="ko-KR"/>
              <a:t>, </a:t>
            </a:r>
            <a:r>
              <a:rPr lang="ko-KR" altLang="en-US"/>
              <a:t>이것을 엔티티 선언이라고 합니다</a:t>
            </a:r>
            <a:r>
              <a:rPr lang="en-US" altLang="ko-KR"/>
              <a:t>. </a:t>
            </a:r>
            <a:r>
              <a:rPr lang="ko-KR" altLang="en-US"/>
              <a:t>엔티티선언은 </a:t>
            </a:r>
            <a:r>
              <a:rPr lang="en-US" altLang="ko-KR"/>
              <a:t>document entity</a:t>
            </a:r>
            <a:r>
              <a:rPr lang="ko-KR" altLang="en-US"/>
              <a:t>의 </a:t>
            </a:r>
            <a:r>
              <a:rPr lang="en-US" altLang="ko-KR"/>
              <a:t>top</a:t>
            </a:r>
            <a:r>
              <a:rPr lang="ko-KR" altLang="en-US"/>
              <a:t>부분에 반드시 와야 합니다</a:t>
            </a:r>
            <a:r>
              <a:rPr lang="en-US" altLang="ko-KR"/>
              <a:t>. </a:t>
            </a:r>
          </a:p>
          <a:p>
            <a:r>
              <a:rPr lang="ko-KR" altLang="en-US"/>
              <a:t>엔티티선언은 엔티티의 존재를 선언하고</a:t>
            </a:r>
            <a:r>
              <a:rPr lang="en-US" altLang="ko-KR"/>
              <a:t>, </a:t>
            </a:r>
            <a:r>
              <a:rPr lang="ko-KR" altLang="en-US"/>
              <a:t>이름을 부여하며</a:t>
            </a:r>
            <a:r>
              <a:rPr lang="en-US" altLang="ko-KR"/>
              <a:t>, </a:t>
            </a:r>
            <a:r>
              <a:rPr lang="ko-KR" altLang="en-US"/>
              <a:t>그것이 가지고 있어야 할</a:t>
            </a:r>
          </a:p>
          <a:p>
            <a:r>
              <a:rPr lang="en-US" altLang="ko-KR"/>
              <a:t>Content</a:t>
            </a:r>
            <a:r>
              <a:rPr lang="ko-KR" altLang="en-US"/>
              <a:t>에 대해 지정하여 주거나 파일을 직접 지정해 주기도 합니다</a:t>
            </a:r>
            <a:r>
              <a:rPr lang="en-US" altLang="ko-KR"/>
              <a:t>.</a:t>
            </a:r>
          </a:p>
          <a:p>
            <a:r>
              <a:rPr lang="ko-KR" altLang="en-US"/>
              <a:t>위의 그림에서 </a:t>
            </a:r>
            <a:r>
              <a:rPr lang="en-US" altLang="ko-KR"/>
              <a:t>EMAIL</a:t>
            </a:r>
            <a:r>
              <a:rPr lang="ko-KR" altLang="en-US"/>
              <a:t>은 엔티티 이름이고 </a:t>
            </a:r>
            <a:r>
              <a:rPr lang="en-US" altLang="ko-KR"/>
              <a:t>sjlee@oopsla.snu.ac.kr</a:t>
            </a:r>
            <a:r>
              <a:rPr lang="ko-KR" altLang="en-US"/>
              <a:t>은 그의 </a:t>
            </a:r>
            <a:r>
              <a:rPr lang="en-US" altLang="ko-KR"/>
              <a:t>content</a:t>
            </a:r>
            <a:r>
              <a:rPr lang="ko-KR" altLang="en-US"/>
              <a:t>입니다</a:t>
            </a:r>
            <a:r>
              <a:rPr lang="en-US" altLang="ko-KR"/>
              <a:t>..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C72AA9-81D1-477F-BCF9-8F4D0B8D466D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257026" name="Rectangle 409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40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엔티티의 가장 간단한 형태는 </a:t>
            </a:r>
            <a:r>
              <a:rPr lang="en-US" altLang="ko-KR"/>
              <a:t>internal text entity</a:t>
            </a:r>
            <a:r>
              <a:rPr lang="ko-KR" altLang="en-US"/>
              <a:t>가 되겠습니다</a:t>
            </a:r>
            <a:r>
              <a:rPr lang="en-US" altLang="ko-KR"/>
              <a:t>. </a:t>
            </a:r>
            <a:r>
              <a:rPr lang="ko-KR" altLang="en-US"/>
              <a:t>이런 타입의 엔티티는 문서의 제작자가</a:t>
            </a:r>
          </a:p>
          <a:p>
            <a:r>
              <a:rPr lang="ko-KR" altLang="en-US"/>
              <a:t>앞으로 쓸 어떤 ‘</a:t>
            </a:r>
            <a:r>
              <a:rPr lang="en-US" altLang="ko-KR"/>
              <a:t>phrase’</a:t>
            </a:r>
            <a:r>
              <a:rPr lang="ko-KR" altLang="en-US"/>
              <a:t>나 다른 </a:t>
            </a:r>
            <a:r>
              <a:rPr lang="en-US" altLang="ko-KR"/>
              <a:t>text fragment</a:t>
            </a:r>
            <a:r>
              <a:rPr lang="ko-KR" altLang="en-US"/>
              <a:t>에 대하여 예약어를 정하듯</a:t>
            </a:r>
            <a:r>
              <a:rPr lang="en-US" altLang="ko-KR"/>
              <a:t>, </a:t>
            </a:r>
            <a:r>
              <a:rPr lang="ko-KR" altLang="en-US"/>
              <a:t>미리 정의를 해 두는 것입니다</a:t>
            </a:r>
            <a:r>
              <a:rPr lang="en-US" altLang="ko-KR"/>
              <a:t>.</a:t>
            </a:r>
          </a:p>
          <a:p>
            <a:r>
              <a:rPr lang="ko-KR" altLang="en-US"/>
              <a:t>위의 예에서 앞으로 ‘</a:t>
            </a:r>
            <a:r>
              <a:rPr lang="en-US" altLang="ko-KR"/>
              <a:t>eXtensible Markup Language’</a:t>
            </a:r>
            <a:r>
              <a:rPr lang="ko-KR" altLang="en-US"/>
              <a:t>대신에 </a:t>
            </a:r>
            <a:r>
              <a:rPr lang="en-US" altLang="ko-KR"/>
              <a:t>XML</a:t>
            </a:r>
            <a:r>
              <a:rPr lang="ko-KR" altLang="en-US"/>
              <a:t>을 </a:t>
            </a:r>
            <a:r>
              <a:rPr lang="en-US" altLang="ko-KR"/>
              <a:t>, ‘the rule is 6 long’ </a:t>
            </a:r>
            <a:r>
              <a:rPr lang="ko-KR" altLang="en-US"/>
              <a:t>대신에 </a:t>
            </a:r>
            <a:r>
              <a:rPr lang="en-US" altLang="ko-KR"/>
              <a:t>DemoEntity</a:t>
            </a:r>
            <a:r>
              <a:rPr lang="ko-KR" altLang="en-US"/>
              <a:t>를 </a:t>
            </a:r>
          </a:p>
          <a:p>
            <a:r>
              <a:rPr lang="ko-KR" altLang="en-US"/>
              <a:t>쓸 모양이네요</a:t>
            </a:r>
            <a:r>
              <a:rPr lang="en-US" altLang="ko-KR"/>
              <a:t>. </a:t>
            </a:r>
            <a:r>
              <a:rPr lang="ko-KR" altLang="en-US"/>
              <a:t>이런 것은 전체를 다 타이핑하기 귀찮거나 스펠링을 잘못 쓰게 될 일을 예방할 수 있습니다</a:t>
            </a:r>
            <a:r>
              <a:rPr lang="en-US" altLang="ko-KR"/>
              <a:t>.  </a:t>
            </a:r>
          </a:p>
          <a:p>
            <a:r>
              <a:rPr lang="ko-KR" altLang="en-US"/>
              <a:t>예를 들어 </a:t>
            </a:r>
            <a:r>
              <a:rPr lang="en-US" altLang="ko-KR"/>
              <a:t>The &amp;XML; format includes entities</a:t>
            </a:r>
            <a:r>
              <a:rPr lang="ko-KR" altLang="en-US"/>
              <a:t>라고 쓰면 </a:t>
            </a:r>
            <a:r>
              <a:rPr lang="en-US" altLang="ko-KR"/>
              <a:t>XML processor</a:t>
            </a:r>
            <a:r>
              <a:rPr lang="ko-KR" altLang="en-US"/>
              <a:t>가 </a:t>
            </a:r>
            <a:r>
              <a:rPr lang="en-US" altLang="ko-KR"/>
              <a:t>The eXtensible Markup Language</a:t>
            </a:r>
            <a:r>
              <a:rPr lang="ko-KR" altLang="en-US"/>
              <a:t>라고</a:t>
            </a:r>
          </a:p>
          <a:p>
            <a:r>
              <a:rPr lang="ko-KR" altLang="en-US"/>
              <a:t>바꿔줍니다</a:t>
            </a:r>
            <a:r>
              <a:rPr lang="en-US" altLang="ko-KR"/>
              <a:t>.</a:t>
            </a:r>
          </a:p>
          <a:p>
            <a:r>
              <a:rPr lang="ko-KR" altLang="en-US"/>
              <a:t>모든 </a:t>
            </a:r>
            <a:r>
              <a:rPr lang="en-US" altLang="ko-KR"/>
              <a:t>XML processor</a:t>
            </a:r>
            <a:r>
              <a:rPr lang="ko-KR" altLang="en-US"/>
              <a:t>는 몇 개의 내장</a:t>
            </a:r>
            <a:r>
              <a:rPr lang="en-US" altLang="ko-KR"/>
              <a:t>entity</a:t>
            </a:r>
            <a:r>
              <a:rPr lang="ko-KR" altLang="en-US"/>
              <a:t>를 가지고 있습니다</a:t>
            </a:r>
            <a:r>
              <a:rPr lang="en-US" altLang="ko-KR"/>
              <a:t>. </a:t>
            </a:r>
            <a:r>
              <a:rPr lang="ko-KR" altLang="en-US"/>
              <a:t>문서 제작자는 그것들은 특별한 선언없이</a:t>
            </a:r>
          </a:p>
          <a:p>
            <a:r>
              <a:rPr lang="ko-KR" altLang="en-US"/>
              <a:t>갖다 쓸 수 있구요</a:t>
            </a:r>
            <a:r>
              <a:rPr lang="en-US" altLang="ko-KR"/>
              <a:t>. </a:t>
            </a:r>
            <a:r>
              <a:rPr lang="ko-KR" altLang="en-US"/>
              <a:t>위의 </a:t>
            </a:r>
            <a:r>
              <a:rPr lang="en-US" altLang="ko-KR"/>
              <a:t>list</a:t>
            </a:r>
            <a:r>
              <a:rPr lang="ko-KR" altLang="en-US"/>
              <a:t>에 있는 </a:t>
            </a:r>
            <a:r>
              <a:rPr lang="en-US" altLang="ko-KR"/>
              <a:t>&lt;</a:t>
            </a:r>
            <a:r>
              <a:rPr lang="ko-KR" altLang="en-US"/>
              <a:t>를 쓰려면 </a:t>
            </a:r>
            <a:r>
              <a:rPr lang="en-US" altLang="ko-KR"/>
              <a:t>&amp;li;</a:t>
            </a:r>
            <a:r>
              <a:rPr lang="ko-KR" altLang="en-US"/>
              <a:t>를 대신 쓰면 되겠지요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750407-6260-432C-8154-885962A59CF4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258050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External text entity</a:t>
            </a:r>
            <a:r>
              <a:rPr lang="ko-KR" altLang="en-US"/>
              <a:t>의 위치는 </a:t>
            </a:r>
            <a:r>
              <a:rPr lang="en-US" altLang="ko-KR"/>
              <a:t>system idextifier</a:t>
            </a:r>
            <a:r>
              <a:rPr lang="ko-KR" altLang="en-US"/>
              <a:t>에 의해 제공됩니다</a:t>
            </a:r>
            <a:r>
              <a:rPr lang="en-US" altLang="ko-KR"/>
              <a:t>. </a:t>
            </a:r>
            <a:r>
              <a:rPr lang="ko-KR" altLang="en-US"/>
              <a:t>위와 같이 ‘</a:t>
            </a:r>
            <a:r>
              <a:rPr lang="en-US" altLang="ko-KR"/>
              <a:t>SYSTEM’ </a:t>
            </a:r>
            <a:r>
              <a:rPr lang="ko-KR" altLang="en-US"/>
              <a:t>키워드를 쓴 다음 파일의 위치를 큰 따옴표로 싸서 인용합니다</a:t>
            </a:r>
            <a:r>
              <a:rPr lang="en-US" altLang="ko-KR"/>
              <a:t>.  ‘SYSTEM’ </a:t>
            </a:r>
            <a:r>
              <a:rPr lang="ko-KR" altLang="en-US"/>
              <a:t>키워드 말고</a:t>
            </a:r>
            <a:r>
              <a:rPr lang="en-US" altLang="ko-KR"/>
              <a:t>, ‘PUBLIC’</a:t>
            </a:r>
            <a:r>
              <a:rPr lang="ko-KR" altLang="en-US"/>
              <a:t>키워드를 쓸 수도 있는데 이 </a:t>
            </a:r>
            <a:r>
              <a:rPr lang="en-US" altLang="ko-KR"/>
              <a:t>public </a:t>
            </a:r>
            <a:r>
              <a:rPr lang="ko-KR" altLang="en-US"/>
              <a:t>키워드를 쓰면 좀 더 유연한 </a:t>
            </a:r>
            <a:r>
              <a:rPr lang="en-US" altLang="ko-KR"/>
              <a:t>identifying</a:t>
            </a:r>
            <a:r>
              <a:rPr lang="ko-KR" altLang="en-US"/>
              <a:t>이 가능합니다</a:t>
            </a:r>
            <a:r>
              <a:rPr lang="en-US" altLang="ko-KR"/>
              <a:t>. </a:t>
            </a:r>
            <a:r>
              <a:rPr lang="ko-KR" altLang="en-US"/>
              <a:t>이 키워드를 쓰면 파일의 </a:t>
            </a:r>
            <a:r>
              <a:rPr lang="en-US" altLang="ko-KR"/>
              <a:t>content</a:t>
            </a:r>
            <a:r>
              <a:rPr lang="ko-KR" altLang="en-US"/>
              <a:t>에 대한 정보도 나타낼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파일의 카탈로그 정보를 포함시킬 수 있죠</a:t>
            </a:r>
            <a:r>
              <a:rPr lang="en-US" altLang="ko-KR"/>
              <a:t>.  </a:t>
            </a:r>
          </a:p>
          <a:p>
            <a:r>
              <a:rPr lang="en-US" altLang="ko-KR"/>
              <a:t>Binary </a:t>
            </a:r>
            <a:r>
              <a:rPr lang="ko-KR" altLang="en-US"/>
              <a:t>엔티티는 </a:t>
            </a:r>
            <a:r>
              <a:rPr lang="en-US" altLang="ko-KR"/>
              <a:t>external text entity</a:t>
            </a:r>
            <a:r>
              <a:rPr lang="ko-KR" altLang="en-US"/>
              <a:t>와 매우 비슷합니다</a:t>
            </a:r>
            <a:r>
              <a:rPr lang="en-US" altLang="ko-KR"/>
              <a:t>. </a:t>
            </a:r>
            <a:r>
              <a:rPr lang="ko-KR" altLang="en-US"/>
              <a:t>선언도 비슷하게 이루어지는데</a:t>
            </a:r>
            <a:r>
              <a:rPr lang="en-US" altLang="ko-KR"/>
              <a:t>,</a:t>
            </a:r>
          </a:p>
          <a:p>
            <a:r>
              <a:rPr lang="ko-KR" altLang="en-US"/>
              <a:t>한 가지 부가 정보를 써줘야 합니다</a:t>
            </a:r>
            <a:r>
              <a:rPr lang="en-US" altLang="ko-KR"/>
              <a:t>. </a:t>
            </a:r>
            <a:r>
              <a:rPr lang="ko-KR" altLang="en-US"/>
              <a:t>이 </a:t>
            </a:r>
            <a:r>
              <a:rPr lang="en-US" altLang="ko-KR"/>
              <a:t>binary</a:t>
            </a:r>
            <a:r>
              <a:rPr lang="ko-KR" altLang="en-US"/>
              <a:t>파일이 어떤 포맷인지 뒤에 써주는 것입니다</a:t>
            </a:r>
            <a:r>
              <a:rPr lang="en-US" altLang="ko-KR"/>
              <a:t>.</a:t>
            </a:r>
          </a:p>
          <a:p>
            <a:r>
              <a:rPr lang="ko-KR" altLang="en-US"/>
              <a:t>일단 파일 지정을 해 준다음에</a:t>
            </a:r>
            <a:r>
              <a:rPr lang="en-US" altLang="ko-KR"/>
              <a:t>, NDATA</a:t>
            </a:r>
            <a:r>
              <a:rPr lang="ko-KR" altLang="en-US"/>
              <a:t>키워드를 써주고</a:t>
            </a:r>
            <a:r>
              <a:rPr lang="en-US" altLang="ko-KR"/>
              <a:t>, </a:t>
            </a:r>
            <a:r>
              <a:rPr lang="ko-KR" altLang="en-US"/>
              <a:t>파일 포맷을 써줍니다</a:t>
            </a:r>
            <a:r>
              <a:rPr lang="en-US" altLang="ko-KR"/>
              <a:t>. </a:t>
            </a:r>
            <a:r>
              <a:rPr lang="ko-KR" altLang="en-US"/>
              <a:t>위를 보면 파일포맷으로서</a:t>
            </a:r>
          </a:p>
          <a:p>
            <a:r>
              <a:rPr lang="en-US" altLang="ko-KR"/>
              <a:t>Tiff</a:t>
            </a:r>
            <a:r>
              <a:rPr lang="ko-KR" altLang="en-US"/>
              <a:t>가 써있죠</a:t>
            </a:r>
            <a:r>
              <a:rPr lang="en-US" altLang="ko-KR"/>
              <a:t>? Jsphoto</a:t>
            </a:r>
            <a:r>
              <a:rPr lang="ko-KR" altLang="en-US"/>
              <a:t>를 </a:t>
            </a:r>
            <a:r>
              <a:rPr lang="en-US" altLang="ko-KR"/>
              <a:t>tiff </a:t>
            </a:r>
            <a:r>
              <a:rPr lang="ko-KR" altLang="en-US"/>
              <a:t>파일로 </a:t>
            </a:r>
            <a:r>
              <a:rPr lang="en-US" altLang="ko-KR"/>
              <a:t>identify</a:t>
            </a:r>
            <a:r>
              <a:rPr lang="ko-KR" altLang="en-US"/>
              <a:t>한 것이죠</a:t>
            </a:r>
            <a:r>
              <a:rPr lang="en-US" altLang="ko-KR"/>
              <a:t>..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1F304-1288-4212-AC5A-1B0CF90BFFB9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2590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위치에 따른 주소 지정</a:t>
            </a:r>
            <a:r>
              <a:rPr lang="en-US" altLang="ko-KR"/>
              <a:t>. </a:t>
            </a:r>
            <a:r>
              <a:rPr lang="ko-KR" altLang="en-US"/>
              <a:t>이거야 </a:t>
            </a:r>
            <a:r>
              <a:rPr lang="en-US" altLang="ko-KR"/>
              <a:t>dos</a:t>
            </a:r>
            <a:r>
              <a:rPr lang="ko-KR" altLang="en-US"/>
              <a:t>시절의 기본입니다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4BCA0-EC64-4EFB-A165-B463E3958ABA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260098" name="Rectangle 409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40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이제 </a:t>
            </a:r>
            <a:r>
              <a:rPr lang="en-US" altLang="ko-KR"/>
              <a:t>DTD</a:t>
            </a:r>
            <a:r>
              <a:rPr lang="ko-KR" altLang="en-US"/>
              <a:t>를 공부하게 됐네요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185F0A-0044-46A9-A903-547D0396DB4C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DTD</a:t>
            </a:r>
            <a:r>
              <a:rPr lang="ko-KR" altLang="en-US"/>
              <a:t>는 </a:t>
            </a:r>
            <a:r>
              <a:rPr lang="en-US" altLang="ko-KR"/>
              <a:t>XML</a:t>
            </a:r>
            <a:r>
              <a:rPr lang="ko-KR" altLang="en-US"/>
              <a:t>의 가장  </a:t>
            </a:r>
            <a:r>
              <a:rPr lang="en-US" altLang="ko-KR"/>
              <a:t>powerful</a:t>
            </a:r>
            <a:r>
              <a:rPr lang="ko-KR" altLang="en-US"/>
              <a:t>한 특성임에 틀림없습니다</a:t>
            </a:r>
            <a:r>
              <a:rPr lang="en-US" altLang="ko-KR"/>
              <a:t>.  </a:t>
            </a:r>
            <a:r>
              <a:rPr lang="ko-KR" altLang="en-US"/>
              <a:t>우리는 새로운 우리만의 마크업 </a:t>
            </a:r>
            <a:r>
              <a:rPr lang="en-US" altLang="ko-KR"/>
              <a:t>tag set </a:t>
            </a:r>
            <a:r>
              <a:rPr lang="ko-KR" altLang="en-US"/>
              <a:t>을 만들 수 있고</a:t>
            </a:r>
            <a:r>
              <a:rPr lang="en-US" altLang="ko-KR"/>
              <a:t>, </a:t>
            </a:r>
            <a:r>
              <a:rPr lang="ko-KR" altLang="en-US"/>
              <a:t>이는 </a:t>
            </a:r>
            <a:r>
              <a:rPr lang="en-US" altLang="ko-KR"/>
              <a:t>DTD</a:t>
            </a:r>
            <a:r>
              <a:rPr lang="ko-KR" altLang="en-US"/>
              <a:t>를 통해 정의됩니다</a:t>
            </a:r>
            <a:r>
              <a:rPr lang="en-US" altLang="ko-KR"/>
              <a:t>.</a:t>
            </a:r>
          </a:p>
          <a:p>
            <a:r>
              <a:rPr lang="en-US" altLang="ko-KR"/>
              <a:t>XML processor</a:t>
            </a:r>
            <a:r>
              <a:rPr lang="ko-KR" altLang="en-US"/>
              <a:t>는 각 문서가 해당 </a:t>
            </a:r>
            <a:r>
              <a:rPr lang="en-US" altLang="ko-KR"/>
              <a:t>DTD</a:t>
            </a:r>
            <a:r>
              <a:rPr lang="ko-KR" altLang="en-US"/>
              <a:t>에 부합하는지 살핍니다</a:t>
            </a:r>
            <a:r>
              <a:rPr lang="en-US" altLang="ko-KR"/>
              <a:t>.(validation, </a:t>
            </a:r>
            <a:r>
              <a:rPr lang="ko-KR" altLang="en-US"/>
              <a:t>유효성검사</a:t>
            </a:r>
            <a:r>
              <a:rPr lang="en-US" altLang="ko-KR"/>
              <a:t>)</a:t>
            </a:r>
          </a:p>
          <a:p>
            <a:r>
              <a:rPr lang="en-US" altLang="ko-KR"/>
              <a:t>DTD</a:t>
            </a:r>
            <a:r>
              <a:rPr lang="ko-KR" altLang="en-US"/>
              <a:t>는 문서타입정의</a:t>
            </a:r>
            <a:r>
              <a:rPr lang="en-US" altLang="ko-KR"/>
              <a:t>(document type definition)</a:t>
            </a:r>
            <a:r>
              <a:rPr lang="ko-KR" altLang="en-US"/>
              <a:t>을 나타내는 말입니다</a:t>
            </a:r>
            <a:r>
              <a:rPr lang="en-US" altLang="ko-KR"/>
              <a:t>. DTD</a:t>
            </a:r>
            <a:r>
              <a:rPr lang="ko-KR" altLang="en-US"/>
              <a:t>는 </a:t>
            </a:r>
            <a:r>
              <a:rPr lang="en-US" altLang="ko-KR"/>
              <a:t>element , attribute , </a:t>
            </a:r>
            <a:r>
              <a:rPr lang="ko-KR" altLang="en-US"/>
              <a:t>문서에 포함된 </a:t>
            </a:r>
            <a:r>
              <a:rPr lang="en-US" altLang="ko-KR"/>
              <a:t>entity</a:t>
            </a:r>
            <a:r>
              <a:rPr lang="ko-KR" altLang="en-US"/>
              <a:t>의 목록 </a:t>
            </a:r>
            <a:r>
              <a:rPr lang="en-US" altLang="ko-KR"/>
              <a:t>, </a:t>
            </a:r>
            <a:r>
              <a:rPr lang="ko-KR" altLang="en-US"/>
              <a:t>각 </a:t>
            </a:r>
            <a:r>
              <a:rPr lang="en-US" altLang="ko-KR"/>
              <a:t>element</a:t>
            </a:r>
            <a:r>
              <a:rPr lang="ko-KR" altLang="en-US"/>
              <a:t>와의 관계등을 알려주고</a:t>
            </a:r>
            <a:r>
              <a:rPr lang="en-US" altLang="ko-KR"/>
              <a:t>,</a:t>
            </a:r>
            <a:r>
              <a:rPr lang="ko-KR" altLang="en-US"/>
              <a:t>문서의 구조에 사용되는 규칙에 대해서도 서술합니다</a:t>
            </a:r>
            <a:r>
              <a:rPr lang="en-US" altLang="ko-KR"/>
              <a:t>. DTD</a:t>
            </a:r>
            <a:r>
              <a:rPr lang="ko-KR" altLang="en-US"/>
              <a:t>는 그 </a:t>
            </a:r>
            <a:r>
              <a:rPr lang="en-US" altLang="ko-KR"/>
              <a:t>DTD</a:t>
            </a:r>
            <a:r>
              <a:rPr lang="ko-KR" altLang="en-US"/>
              <a:t>가 서술할 문서를 포함하고있는 파일에 직접 포함될 수도 있고</a:t>
            </a:r>
            <a:r>
              <a:rPr lang="en-US" altLang="ko-KR"/>
              <a:t>, </a:t>
            </a:r>
            <a:r>
              <a:rPr lang="ko-KR" altLang="en-US"/>
              <a:t>혹은 외부의 </a:t>
            </a:r>
            <a:r>
              <a:rPr lang="en-US" altLang="ko-KR"/>
              <a:t>URL</a:t>
            </a:r>
            <a:r>
              <a:rPr lang="ko-KR" altLang="en-US"/>
              <a:t>로 연결될 수도 있습니다</a:t>
            </a:r>
            <a:r>
              <a:rPr lang="en-US" altLang="ko-KR"/>
              <a:t>. </a:t>
            </a:r>
            <a:r>
              <a:rPr lang="ko-KR" altLang="en-US"/>
              <a:t>이런 외부의 </a:t>
            </a:r>
            <a:r>
              <a:rPr lang="en-US" altLang="ko-KR"/>
              <a:t>DTD</a:t>
            </a:r>
            <a:r>
              <a:rPr lang="ko-KR" altLang="en-US"/>
              <a:t>는 여러 문서와 웹사이트에서 공유될 수도 있습니다</a:t>
            </a:r>
            <a:r>
              <a:rPr lang="en-US" altLang="ko-KR"/>
              <a:t>. DTD</a:t>
            </a:r>
            <a:r>
              <a:rPr lang="ko-KR" altLang="en-US"/>
              <a:t>는 애플리케이션들</a:t>
            </a:r>
            <a:r>
              <a:rPr lang="en-US" altLang="ko-KR"/>
              <a:t>, </a:t>
            </a:r>
            <a:r>
              <a:rPr lang="ko-KR" altLang="en-US"/>
              <a:t>조직</a:t>
            </a:r>
            <a:r>
              <a:rPr lang="en-US" altLang="ko-KR"/>
              <a:t>, </a:t>
            </a:r>
            <a:r>
              <a:rPr lang="ko-KR" altLang="en-US"/>
              <a:t>이익집단이 동의해서 마크업 표준을 고수하도록 강제할 수 있는 수단을 제공합니다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5C6DE-D829-4CF3-A58E-6A74872F5F9C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DTD</a:t>
            </a:r>
            <a:r>
              <a:rPr lang="ko-KR" altLang="en-US"/>
              <a:t>는 문서타입정의</a:t>
            </a:r>
            <a:r>
              <a:rPr lang="en-US" altLang="ko-KR"/>
              <a:t>(document type definition)</a:t>
            </a:r>
            <a:r>
              <a:rPr lang="ko-KR" altLang="en-US"/>
              <a:t>을 나타내는 말입니다</a:t>
            </a:r>
            <a:r>
              <a:rPr lang="en-US" altLang="ko-KR"/>
              <a:t>. </a:t>
            </a:r>
          </a:p>
          <a:p>
            <a:r>
              <a:rPr lang="en-US" altLang="ko-KR"/>
              <a:t>DTD</a:t>
            </a:r>
            <a:r>
              <a:rPr lang="ko-KR" altLang="en-US"/>
              <a:t>는 </a:t>
            </a:r>
            <a:r>
              <a:rPr lang="en-US" altLang="ko-KR"/>
              <a:t>element , attribute , </a:t>
            </a:r>
            <a:r>
              <a:rPr lang="ko-KR" altLang="en-US"/>
              <a:t>표기법</a:t>
            </a:r>
            <a:r>
              <a:rPr lang="en-US" altLang="ko-KR"/>
              <a:t>, </a:t>
            </a:r>
            <a:r>
              <a:rPr lang="ko-KR" altLang="en-US"/>
              <a:t>문서에 포함된 </a:t>
            </a:r>
            <a:r>
              <a:rPr lang="en-US" altLang="ko-KR"/>
              <a:t>entity</a:t>
            </a:r>
            <a:r>
              <a:rPr lang="ko-KR" altLang="en-US"/>
              <a:t>의 목록 </a:t>
            </a:r>
            <a:r>
              <a:rPr lang="en-US" altLang="ko-KR"/>
              <a:t>, </a:t>
            </a:r>
            <a:r>
              <a:rPr lang="ko-KR" altLang="en-US"/>
              <a:t>각 </a:t>
            </a:r>
            <a:r>
              <a:rPr lang="en-US" altLang="ko-KR"/>
              <a:t>element</a:t>
            </a:r>
            <a:r>
              <a:rPr lang="ko-KR" altLang="en-US"/>
              <a:t>와의 관계등을 알려주고</a:t>
            </a:r>
            <a:r>
              <a:rPr lang="en-US" altLang="ko-KR"/>
              <a:t>,</a:t>
            </a:r>
          </a:p>
          <a:p>
            <a:r>
              <a:rPr lang="ko-KR" altLang="en-US"/>
              <a:t>문서의 구조에 사용되는 규칙에 대해서도 서술합니다</a:t>
            </a:r>
            <a:r>
              <a:rPr lang="en-US" altLang="ko-KR"/>
              <a:t>.</a:t>
            </a:r>
          </a:p>
          <a:p>
            <a:r>
              <a:rPr lang="en-US" altLang="ko-KR"/>
              <a:t> DTD</a:t>
            </a:r>
            <a:r>
              <a:rPr lang="ko-KR" altLang="en-US"/>
              <a:t>는 그 </a:t>
            </a:r>
            <a:r>
              <a:rPr lang="en-US" altLang="ko-KR"/>
              <a:t>DTD</a:t>
            </a:r>
            <a:r>
              <a:rPr lang="ko-KR" altLang="en-US"/>
              <a:t>가 서술할 문서를 포함하고있는 파일에 직접 포함될 수도 있고</a:t>
            </a:r>
            <a:r>
              <a:rPr lang="en-US" altLang="ko-KR"/>
              <a:t>, </a:t>
            </a:r>
            <a:r>
              <a:rPr lang="ko-KR" altLang="en-US"/>
              <a:t>혹은 외부의 </a:t>
            </a:r>
            <a:r>
              <a:rPr lang="en-US" altLang="ko-KR"/>
              <a:t>URL</a:t>
            </a:r>
            <a:r>
              <a:rPr lang="ko-KR" altLang="en-US"/>
              <a:t>로 연결될 수도 있습니다</a:t>
            </a:r>
            <a:r>
              <a:rPr lang="en-US" altLang="ko-KR"/>
              <a:t>. </a:t>
            </a:r>
          </a:p>
          <a:p>
            <a:r>
              <a:rPr lang="ko-KR" altLang="en-US"/>
              <a:t>이런 외부의 </a:t>
            </a:r>
            <a:r>
              <a:rPr lang="en-US" altLang="ko-KR"/>
              <a:t>DTD</a:t>
            </a:r>
            <a:r>
              <a:rPr lang="ko-KR" altLang="en-US"/>
              <a:t>는 여러 문서와 웹사이트에서 공유될 수도 있습니다</a:t>
            </a:r>
            <a:r>
              <a:rPr lang="en-US" altLang="ko-KR"/>
              <a:t>. </a:t>
            </a:r>
          </a:p>
          <a:p>
            <a:r>
              <a:rPr lang="en-US" altLang="ko-KR"/>
              <a:t>DTD</a:t>
            </a:r>
            <a:r>
              <a:rPr lang="ko-KR" altLang="en-US"/>
              <a:t>는 애플리케이션들</a:t>
            </a:r>
            <a:r>
              <a:rPr lang="en-US" altLang="ko-KR"/>
              <a:t>, </a:t>
            </a:r>
            <a:r>
              <a:rPr lang="ko-KR" altLang="en-US"/>
              <a:t>조직</a:t>
            </a:r>
            <a:r>
              <a:rPr lang="en-US" altLang="ko-KR"/>
              <a:t>, </a:t>
            </a:r>
            <a:r>
              <a:rPr lang="ko-KR" altLang="en-US"/>
              <a:t>이익집단이 동의해서 마크업 표준을 고수하도록 강제할 수 있는 수단을 제공합니다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1A07BA-3128-44B4-A9F9-2172E6966C48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263170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ko-KR" altLang="en-US"/>
              <a:t>문서가 </a:t>
            </a:r>
            <a:r>
              <a:rPr lang="en-US" altLang="ko-KR"/>
              <a:t>XML</a:t>
            </a:r>
            <a:r>
              <a:rPr lang="ko-KR" altLang="en-US"/>
              <a:t>규약에 합치할 때 그것을 “</a:t>
            </a:r>
            <a:r>
              <a:rPr lang="en-US" altLang="ko-KR"/>
              <a:t>well formed” </a:t>
            </a:r>
            <a:r>
              <a:rPr lang="ko-KR" altLang="en-US"/>
              <a:t>라고 합니다</a:t>
            </a:r>
            <a:r>
              <a:rPr lang="en-US" altLang="ko-KR"/>
              <a:t>.</a:t>
            </a:r>
          </a:p>
          <a:p>
            <a:r>
              <a:rPr lang="ko-KR" altLang="en-US"/>
              <a:t>문서가 </a:t>
            </a:r>
            <a:r>
              <a:rPr lang="en-US" altLang="ko-KR"/>
              <a:t>DTD </a:t>
            </a:r>
            <a:r>
              <a:rPr lang="ko-KR" altLang="en-US"/>
              <a:t>규약에 합치할 때 그것을 </a:t>
            </a:r>
            <a:r>
              <a:rPr lang="en-US" altLang="ko-KR"/>
              <a:t>valid</a:t>
            </a:r>
            <a:r>
              <a:rPr lang="ko-KR" altLang="en-US"/>
              <a:t>하다고 하죠</a:t>
            </a:r>
            <a:r>
              <a:rPr lang="en-US" altLang="ko-KR"/>
              <a:t>. Well formed</a:t>
            </a:r>
            <a:r>
              <a:rPr lang="ko-KR" altLang="en-US"/>
              <a:t>하나 </a:t>
            </a:r>
            <a:r>
              <a:rPr lang="en-US" altLang="ko-KR"/>
              <a:t>valid</a:t>
            </a:r>
            <a:r>
              <a:rPr lang="ko-KR" altLang="en-US"/>
              <a:t>하지 않은 많은 문서들도 있을 수 있습니다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77718-B1AB-4D8B-8250-FD5141CE4A8C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808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위의 것은 </a:t>
            </a:r>
            <a:r>
              <a:rPr lang="en-US" altLang="ko-KR"/>
              <a:t>valid</a:t>
            </a:r>
            <a:r>
              <a:rPr lang="ko-KR" altLang="en-US"/>
              <a:t>한 문서와 </a:t>
            </a:r>
            <a:r>
              <a:rPr lang="en-US" altLang="ko-KR"/>
              <a:t>invalid</a:t>
            </a:r>
            <a:r>
              <a:rPr lang="ko-KR" altLang="en-US"/>
              <a:t>한 문서의 예를 보여줍니다</a:t>
            </a:r>
            <a:r>
              <a:rPr lang="en-US" altLang="ko-KR"/>
              <a:t>. </a:t>
            </a:r>
            <a:r>
              <a:rPr lang="ko-KR" altLang="en-US"/>
              <a:t>둘다 </a:t>
            </a:r>
            <a:r>
              <a:rPr lang="en-US" altLang="ko-KR"/>
              <a:t>XML </a:t>
            </a:r>
            <a:r>
              <a:rPr lang="ko-KR" altLang="en-US"/>
              <a:t>규약에 합치하므로 </a:t>
            </a:r>
            <a:r>
              <a:rPr lang="en-US" altLang="ko-KR"/>
              <a:t>well formed </a:t>
            </a:r>
            <a:r>
              <a:rPr lang="ko-KR" altLang="en-US"/>
              <a:t>문서입니다</a:t>
            </a:r>
            <a:r>
              <a:rPr lang="en-US" altLang="ko-KR"/>
              <a:t>.</a:t>
            </a:r>
          </a:p>
          <a:p>
            <a:r>
              <a:rPr lang="ko-KR" altLang="en-US"/>
              <a:t>그러나 아래의 것은 </a:t>
            </a:r>
            <a:r>
              <a:rPr lang="en-US" altLang="ko-KR"/>
              <a:t>invalid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위의 노란 박스는 간단한 </a:t>
            </a:r>
            <a:r>
              <a:rPr lang="en-US" altLang="ko-KR"/>
              <a:t>DTD</a:t>
            </a:r>
            <a:r>
              <a:rPr lang="ko-KR" altLang="en-US"/>
              <a:t>의 한 예입니다</a:t>
            </a:r>
            <a:r>
              <a:rPr lang="en-US" altLang="ko-KR"/>
              <a:t>.  </a:t>
            </a:r>
            <a:r>
              <a:rPr lang="ko-KR" altLang="en-US"/>
              <a:t>일반적으로 </a:t>
            </a:r>
            <a:r>
              <a:rPr lang="en-US" altLang="ko-KR"/>
              <a:t>DTD</a:t>
            </a:r>
            <a:r>
              <a:rPr lang="ko-KR" altLang="en-US"/>
              <a:t>는 이거보다 훨씬 길고 복잡하죠</a:t>
            </a:r>
            <a:r>
              <a:rPr lang="en-US" altLang="ko-KR"/>
              <a:t>.</a:t>
            </a:r>
          </a:p>
          <a:p>
            <a:r>
              <a:rPr lang="ko-KR" altLang="en-US"/>
              <a:t>이 경우 이 엘리먼트의 이름은 </a:t>
            </a:r>
            <a:r>
              <a:rPr lang="en-US" altLang="ko-KR"/>
              <a:t>GREETING</a:t>
            </a:r>
            <a:r>
              <a:rPr lang="ko-KR" altLang="en-US"/>
              <a:t>이 되겠네요</a:t>
            </a:r>
            <a:r>
              <a:rPr lang="en-US" altLang="ko-KR"/>
              <a:t>. #PCDATA</a:t>
            </a:r>
            <a:r>
              <a:rPr lang="ko-KR" altLang="en-US"/>
              <a:t>란 파싱된 문자데이타로서 마크업이 아닌 모든 텍스트를 말합니다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53C6DE-2C1D-4C5E-9FD7-15AE3E18F08A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247810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solidFill>
                  <a:srgbClr val="CC3300"/>
                </a:solidFill>
                <a:latin typeface="Tahoma" pitchFamily="34" charset="0"/>
              </a:rPr>
              <a:t>&lt;? xml version=“1.0” standalone=“yes” ?&gt; </a:t>
            </a:r>
            <a:r>
              <a:rPr lang="ko-KR" altLang="en-US" sz="1800">
                <a:solidFill>
                  <a:srgbClr val="CC3300"/>
                </a:solidFill>
                <a:latin typeface="Tahoma" pitchFamily="34" charset="0"/>
              </a:rPr>
              <a:t>이건 </a:t>
            </a:r>
            <a:r>
              <a:rPr lang="en-US" altLang="ko-KR" sz="1800">
                <a:solidFill>
                  <a:srgbClr val="CC3300"/>
                </a:solidFill>
                <a:latin typeface="Tahoma" pitchFamily="34" charset="0"/>
              </a:rPr>
              <a:t>XML</a:t>
            </a:r>
            <a:r>
              <a:rPr lang="ko-KR" altLang="en-US" sz="1800">
                <a:solidFill>
                  <a:srgbClr val="CC3300"/>
                </a:solidFill>
                <a:latin typeface="Tahoma" pitchFamily="34" charset="0"/>
              </a:rPr>
              <a:t>선언문으로서 </a:t>
            </a:r>
            <a:r>
              <a:rPr lang="en-US" altLang="ko-KR" sz="1800">
                <a:solidFill>
                  <a:srgbClr val="CC3300"/>
                </a:solidFill>
                <a:latin typeface="Tahoma" pitchFamily="34" charset="0"/>
              </a:rPr>
              <a:t>xml</a:t>
            </a:r>
            <a:r>
              <a:rPr lang="ko-KR" altLang="en-US" sz="1800">
                <a:solidFill>
                  <a:srgbClr val="CC3300"/>
                </a:solidFill>
                <a:latin typeface="Tahoma" pitchFamily="34" charset="0"/>
              </a:rPr>
              <a:t>프로세싱명령어의 한 예입니다</a:t>
            </a:r>
            <a:r>
              <a:rPr lang="en-US" altLang="ko-KR" sz="1800">
                <a:solidFill>
                  <a:srgbClr val="CC3300"/>
                </a:solidFill>
                <a:latin typeface="Tahoma" pitchFamily="34" charset="0"/>
              </a:rPr>
              <a:t>.</a:t>
            </a:r>
          </a:p>
          <a:p>
            <a:r>
              <a:rPr lang="ko-KR" altLang="en-US" sz="1800">
                <a:solidFill>
                  <a:srgbClr val="CC3300"/>
                </a:solidFill>
                <a:latin typeface="Tahoma" pitchFamily="34" charset="0"/>
              </a:rPr>
              <a:t>프로세싱의 명령어는 </a:t>
            </a:r>
            <a:r>
              <a:rPr lang="en-US" altLang="ko-KR" sz="1800">
                <a:solidFill>
                  <a:srgbClr val="CC3300"/>
                </a:solidFill>
                <a:latin typeface="Tahoma" pitchFamily="34" charset="0"/>
              </a:rPr>
              <a:t>&lt;?</a:t>
            </a:r>
            <a:r>
              <a:rPr lang="ko-KR" altLang="en-US" sz="1800">
                <a:solidFill>
                  <a:srgbClr val="CC3300"/>
                </a:solidFill>
                <a:latin typeface="Tahoma" pitchFamily="34" charset="0"/>
              </a:rPr>
              <a:t>로 시작해서 </a:t>
            </a:r>
            <a:r>
              <a:rPr lang="en-US" altLang="ko-KR" sz="1800">
                <a:solidFill>
                  <a:srgbClr val="CC3300"/>
                </a:solidFill>
                <a:latin typeface="Tahoma" pitchFamily="34" charset="0"/>
              </a:rPr>
              <a:t>?&gt;</a:t>
            </a:r>
            <a:r>
              <a:rPr lang="ko-KR" altLang="en-US" sz="1800">
                <a:solidFill>
                  <a:srgbClr val="CC3300"/>
                </a:solidFill>
                <a:latin typeface="Tahoma" pitchFamily="34" charset="0"/>
              </a:rPr>
              <a:t>로 끝나죠</a:t>
            </a:r>
            <a:r>
              <a:rPr lang="en-US" altLang="ko-KR" sz="1800">
                <a:solidFill>
                  <a:srgbClr val="CC3300"/>
                </a:solidFill>
                <a:latin typeface="Tahoma" pitchFamily="34" charset="0"/>
              </a:rPr>
              <a:t>. Xml</a:t>
            </a:r>
            <a:r>
              <a:rPr lang="ko-KR" altLang="en-US" sz="1800">
                <a:solidFill>
                  <a:srgbClr val="CC3300"/>
                </a:solidFill>
                <a:latin typeface="Tahoma" pitchFamily="34" charset="0"/>
              </a:rPr>
              <a:t>선언은 </a:t>
            </a:r>
            <a:r>
              <a:rPr lang="en-US" altLang="ko-KR" sz="1800">
                <a:solidFill>
                  <a:srgbClr val="CC3300"/>
                </a:solidFill>
                <a:latin typeface="Tahoma" pitchFamily="34" charset="0"/>
              </a:rPr>
              <a:t>version</a:t>
            </a:r>
            <a:r>
              <a:rPr lang="ko-KR" altLang="en-US" sz="1800">
                <a:solidFill>
                  <a:srgbClr val="CC3300"/>
                </a:solidFill>
                <a:latin typeface="Tahoma" pitchFamily="34" charset="0"/>
              </a:rPr>
              <a:t>과 </a:t>
            </a:r>
            <a:r>
              <a:rPr lang="en-US" altLang="ko-KR" sz="1800">
                <a:solidFill>
                  <a:srgbClr val="CC3300"/>
                </a:solidFill>
                <a:latin typeface="Tahoma" pitchFamily="34" charset="0"/>
              </a:rPr>
              <a:t>standalone</a:t>
            </a:r>
            <a:r>
              <a:rPr lang="ko-KR" altLang="en-US" sz="1800">
                <a:solidFill>
                  <a:srgbClr val="CC3300"/>
                </a:solidFill>
                <a:latin typeface="Tahoma" pitchFamily="34" charset="0"/>
              </a:rPr>
              <a:t>의 두가지 </a:t>
            </a:r>
            <a:r>
              <a:rPr lang="en-US" altLang="ko-KR" sz="1800">
                <a:solidFill>
                  <a:srgbClr val="CC3300"/>
                </a:solidFill>
                <a:latin typeface="Tahoma" pitchFamily="34" charset="0"/>
              </a:rPr>
              <a:t>attribute</a:t>
            </a:r>
            <a:r>
              <a:rPr lang="ko-KR" altLang="en-US" sz="1800">
                <a:solidFill>
                  <a:srgbClr val="CC3300"/>
                </a:solidFill>
                <a:latin typeface="Tahoma" pitchFamily="34" charset="0"/>
              </a:rPr>
              <a:t>를 가집니다</a:t>
            </a:r>
            <a:r>
              <a:rPr lang="en-US" altLang="ko-KR" sz="1800">
                <a:solidFill>
                  <a:srgbClr val="CC3300"/>
                </a:solidFill>
                <a:latin typeface="Tahoma" pitchFamily="34" charset="0"/>
              </a:rPr>
              <a:t>.</a:t>
            </a:r>
          </a:p>
          <a:p>
            <a:r>
              <a:rPr lang="en-US" altLang="ko-KR" sz="1800">
                <a:solidFill>
                  <a:srgbClr val="CC3300"/>
                </a:solidFill>
                <a:latin typeface="Tahoma" pitchFamily="34" charset="0"/>
              </a:rPr>
              <a:t>Version</a:t>
            </a:r>
            <a:r>
              <a:rPr lang="ko-KR" altLang="en-US" sz="1800">
                <a:solidFill>
                  <a:srgbClr val="CC3300"/>
                </a:solidFill>
                <a:latin typeface="Tahoma" pitchFamily="34" charset="0"/>
              </a:rPr>
              <a:t>은 </a:t>
            </a:r>
            <a:r>
              <a:rPr lang="en-US" altLang="ko-KR" sz="1800">
                <a:solidFill>
                  <a:srgbClr val="CC3300"/>
                </a:solidFill>
                <a:latin typeface="Tahoma" pitchFamily="34" charset="0"/>
              </a:rPr>
              <a:t>XML</a:t>
            </a:r>
            <a:r>
              <a:rPr lang="ko-KR" altLang="en-US" sz="1800">
                <a:solidFill>
                  <a:srgbClr val="CC3300"/>
                </a:solidFill>
                <a:latin typeface="Tahoma" pitchFamily="34" charset="0"/>
              </a:rPr>
              <a:t>의 버전을 지정하고</a:t>
            </a:r>
            <a:r>
              <a:rPr lang="en-US" altLang="ko-KR" sz="1800">
                <a:solidFill>
                  <a:srgbClr val="CC3300"/>
                </a:solidFill>
                <a:latin typeface="Tahoma" pitchFamily="34" charset="0"/>
              </a:rPr>
              <a:t>, </a:t>
            </a:r>
          </a:p>
          <a:p>
            <a:r>
              <a:rPr lang="en-US" altLang="ko-KR" sz="1800">
                <a:solidFill>
                  <a:srgbClr val="CC3300"/>
                </a:solidFill>
                <a:latin typeface="Tahoma" pitchFamily="34" charset="0"/>
              </a:rPr>
              <a:t>standalone</a:t>
            </a:r>
            <a:r>
              <a:rPr lang="ko-KR" altLang="en-US" sz="1800">
                <a:solidFill>
                  <a:srgbClr val="CC3300"/>
                </a:solidFill>
                <a:latin typeface="Tahoma" pitchFamily="34" charset="0"/>
              </a:rPr>
              <a:t>은 이 문서가 자체로 완벽한 것인지 다른 파일을 불러와야  완전한 것인지 </a:t>
            </a:r>
          </a:p>
          <a:p>
            <a:r>
              <a:rPr lang="ko-KR" altLang="en-US" sz="1800">
                <a:solidFill>
                  <a:srgbClr val="CC3300"/>
                </a:solidFill>
                <a:latin typeface="Tahoma" pitchFamily="34" charset="0"/>
              </a:rPr>
              <a:t>말해줍니다</a:t>
            </a:r>
            <a:r>
              <a:rPr lang="en-US" altLang="ko-KR" sz="1800">
                <a:solidFill>
                  <a:srgbClr val="CC3300"/>
                </a:solidFill>
                <a:latin typeface="Tahoma" pitchFamily="34" charset="0"/>
              </a:rPr>
              <a:t>.</a:t>
            </a:r>
          </a:p>
          <a:p>
            <a:endParaRPr lang="en-US" altLang="ko-KR" sz="1800">
              <a:solidFill>
                <a:srgbClr val="CC3300"/>
              </a:solidFill>
              <a:latin typeface="Tahoma" pitchFamily="34" charset="0"/>
            </a:endParaRPr>
          </a:p>
          <a:p>
            <a:r>
              <a:rPr lang="en-US" altLang="ko-KR" sz="1800">
                <a:solidFill>
                  <a:srgbClr val="CC3300"/>
                </a:solidFill>
                <a:latin typeface="Tahoma" pitchFamily="34" charset="0"/>
              </a:rPr>
              <a:t>XML </a:t>
            </a:r>
            <a:r>
              <a:rPr lang="ko-KR" altLang="en-US" sz="1800">
                <a:solidFill>
                  <a:srgbClr val="CC3300"/>
                </a:solidFill>
                <a:latin typeface="Tahoma" pitchFamily="34" charset="0"/>
              </a:rPr>
              <a:t>의 </a:t>
            </a:r>
            <a:r>
              <a:rPr lang="en-US" altLang="ko-KR" sz="1800">
                <a:solidFill>
                  <a:srgbClr val="CC3300"/>
                </a:solidFill>
                <a:latin typeface="Tahoma" pitchFamily="34" charset="0"/>
              </a:rPr>
              <a:t>comment</a:t>
            </a:r>
            <a:r>
              <a:rPr lang="ko-KR" altLang="en-US" sz="1800">
                <a:solidFill>
                  <a:srgbClr val="CC3300"/>
                </a:solidFill>
                <a:latin typeface="Tahoma" pitchFamily="34" charset="0"/>
              </a:rPr>
              <a:t>는 </a:t>
            </a:r>
            <a:r>
              <a:rPr lang="en-US" altLang="ko-KR" sz="1800">
                <a:solidFill>
                  <a:srgbClr val="CC3300"/>
                </a:solidFill>
                <a:latin typeface="Tahoma" pitchFamily="34" charset="0"/>
              </a:rPr>
              <a:t>&lt;!— </a:t>
            </a:r>
            <a:r>
              <a:rPr lang="ko-KR" altLang="en-US" sz="1800">
                <a:solidFill>
                  <a:srgbClr val="CC3300"/>
                </a:solidFill>
                <a:latin typeface="Tahoma" pitchFamily="34" charset="0"/>
              </a:rPr>
              <a:t>로 시작하고  </a:t>
            </a:r>
            <a:r>
              <a:rPr lang="ko-KR" altLang="en-US" sz="1800">
                <a:solidFill>
                  <a:srgbClr val="CC3300"/>
                </a:solidFill>
                <a:latin typeface="Tahoma" pitchFamily="34" charset="0"/>
                <a:sym typeface="Wingdings" pitchFamily="2" charset="2"/>
              </a:rPr>
              <a:t>으로 끝나며</a:t>
            </a:r>
            <a:r>
              <a:rPr lang="en-US" altLang="ko-KR" sz="1800">
                <a:solidFill>
                  <a:srgbClr val="CC3300"/>
                </a:solidFill>
                <a:latin typeface="Tahoma" pitchFamily="34" charset="0"/>
                <a:sym typeface="Wingdings" pitchFamily="2" charset="2"/>
              </a:rPr>
              <a:t>, </a:t>
            </a:r>
            <a:r>
              <a:rPr lang="ko-KR" altLang="en-US" sz="1800">
                <a:solidFill>
                  <a:srgbClr val="CC3300"/>
                </a:solidFill>
                <a:latin typeface="Tahoma" pitchFamily="34" charset="0"/>
                <a:sym typeface="Wingdings" pitchFamily="2" charset="2"/>
              </a:rPr>
              <a:t>그 안의 </a:t>
            </a:r>
            <a:r>
              <a:rPr lang="en-US" altLang="ko-KR" sz="1800">
                <a:solidFill>
                  <a:srgbClr val="CC3300"/>
                </a:solidFill>
                <a:latin typeface="Tahoma" pitchFamily="34" charset="0"/>
                <a:sym typeface="Wingdings" pitchFamily="2" charset="2"/>
              </a:rPr>
              <a:t>data</a:t>
            </a:r>
            <a:r>
              <a:rPr lang="ko-KR" altLang="en-US" sz="1800">
                <a:solidFill>
                  <a:srgbClr val="CC3300"/>
                </a:solidFill>
                <a:latin typeface="Tahoma" pitchFamily="34" charset="0"/>
                <a:sym typeface="Wingdings" pitchFamily="2" charset="2"/>
              </a:rPr>
              <a:t>는 </a:t>
            </a:r>
            <a:r>
              <a:rPr lang="en-US" altLang="ko-KR" sz="1800">
                <a:solidFill>
                  <a:srgbClr val="CC3300"/>
                </a:solidFill>
                <a:latin typeface="Tahoma" pitchFamily="34" charset="0"/>
                <a:sym typeface="Wingdings" pitchFamily="2" charset="2"/>
              </a:rPr>
              <a:t>XML processor</a:t>
            </a:r>
            <a:r>
              <a:rPr lang="ko-KR" altLang="en-US" sz="1800">
                <a:solidFill>
                  <a:srgbClr val="CC3300"/>
                </a:solidFill>
                <a:latin typeface="Tahoma" pitchFamily="34" charset="0"/>
                <a:sym typeface="Wingdings" pitchFamily="2" charset="2"/>
              </a:rPr>
              <a:t>에 의해 무시됩니다</a:t>
            </a:r>
            <a:r>
              <a:rPr lang="en-US" altLang="ko-KR" sz="1800">
                <a:solidFill>
                  <a:srgbClr val="CC3300"/>
                </a:solidFill>
                <a:latin typeface="Tahoma" pitchFamily="34" charset="0"/>
                <a:sym typeface="Wingdings" pitchFamily="2" charset="2"/>
              </a:rPr>
              <a:t>.</a:t>
            </a:r>
            <a:endParaRPr lang="en-US" altLang="ko-KR" sz="1800">
              <a:solidFill>
                <a:srgbClr val="CC33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56FF8E-6414-4586-857D-7577B3F1BC9F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DTD</a:t>
            </a:r>
            <a:r>
              <a:rPr lang="ko-KR" altLang="en-US"/>
              <a:t>는 </a:t>
            </a:r>
            <a:r>
              <a:rPr lang="en-US" altLang="ko-KR" sz="1000"/>
              <a:t>ELEMENT (tag definition) , ATTLIST (attribute definitions) , ENTITY (entity definition) , NOTATION(data type notation definition) </a:t>
            </a:r>
            <a:r>
              <a:rPr lang="ko-KR" altLang="en-US" sz="1000"/>
              <a:t>등의 여러 개의 선언으로</a:t>
            </a:r>
          </a:p>
          <a:p>
            <a:r>
              <a:rPr lang="ko-KR" altLang="en-US" sz="1000"/>
              <a:t>구성됩니다</a:t>
            </a:r>
            <a:r>
              <a:rPr lang="en-US" altLang="ko-KR" sz="1000"/>
              <a:t>. </a:t>
            </a:r>
            <a:r>
              <a:rPr lang="ko-KR" altLang="en-US" sz="1000"/>
              <a:t>문서에 나타날 </a:t>
            </a:r>
            <a:r>
              <a:rPr lang="en-US" altLang="ko-KR" sz="1000"/>
              <a:t>element , attribute , enetity , </a:t>
            </a:r>
            <a:r>
              <a:rPr lang="ko-KR" altLang="en-US" sz="1000"/>
              <a:t>표기법등을 미리 선언해놓는 것입니다</a:t>
            </a:r>
            <a:r>
              <a:rPr lang="en-US" altLang="ko-KR" sz="1000"/>
              <a:t>. </a:t>
            </a:r>
            <a:r>
              <a:rPr lang="ko-KR" altLang="en-US" sz="1000"/>
              <a:t>이 </a:t>
            </a:r>
            <a:r>
              <a:rPr lang="en-US" altLang="ko-KR" sz="1000"/>
              <a:t>DTD</a:t>
            </a:r>
            <a:r>
              <a:rPr lang="ko-KR" altLang="en-US" sz="1000"/>
              <a:t>와 어긋나면 </a:t>
            </a:r>
            <a:r>
              <a:rPr lang="en-US" altLang="ko-KR" sz="1000"/>
              <a:t>invalid</a:t>
            </a:r>
            <a:r>
              <a:rPr lang="ko-KR" altLang="en-US" sz="1000"/>
              <a:t>문서가 됩니다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ko-KR" altLang="en-US" sz="1000"/>
              <a:t>한편 </a:t>
            </a:r>
            <a:r>
              <a:rPr lang="en-US" altLang="ko-KR" sz="1000"/>
              <a:t>DTD</a:t>
            </a:r>
            <a:r>
              <a:rPr lang="ko-KR" altLang="en-US" sz="1000"/>
              <a:t>는 해당 문서내에 있을 수도 있고</a:t>
            </a:r>
            <a:r>
              <a:rPr lang="en-US" altLang="ko-KR" sz="1000"/>
              <a:t>, </a:t>
            </a:r>
            <a:r>
              <a:rPr lang="ko-KR" altLang="en-US" sz="1000"/>
              <a:t>파일 밖의 외부 </a:t>
            </a:r>
            <a:r>
              <a:rPr lang="en-US" altLang="ko-KR" sz="1000"/>
              <a:t>URL</a:t>
            </a:r>
            <a:r>
              <a:rPr lang="ko-KR" altLang="en-US" sz="1000"/>
              <a:t>에 있을 수도 있습니다</a:t>
            </a:r>
            <a:r>
              <a:rPr lang="en-US" altLang="ko-KR" sz="1000"/>
              <a:t>.</a:t>
            </a:r>
            <a:endParaRPr lang="en-US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E4A924-714B-44B0-8EEA-CA0C0ABBA08E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2672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DTD</a:t>
            </a:r>
            <a:r>
              <a:rPr lang="ko-KR" altLang="en-US"/>
              <a:t>가 해당 문서 내에 있는 경우 입니다</a:t>
            </a:r>
            <a:r>
              <a:rPr lang="en-US" altLang="ko-KR"/>
              <a:t>. </a:t>
            </a:r>
            <a:r>
              <a:rPr lang="ko-KR" altLang="en-US"/>
              <a:t>이 경우 </a:t>
            </a:r>
            <a:r>
              <a:rPr lang="en-US" altLang="ko-KR"/>
              <a:t>DTD</a:t>
            </a:r>
            <a:r>
              <a:rPr lang="ko-KR" altLang="en-US"/>
              <a:t>는 문서의 </a:t>
            </a:r>
            <a:r>
              <a:rPr lang="en-US" altLang="ko-KR"/>
              <a:t>top </a:t>
            </a:r>
            <a:r>
              <a:rPr lang="ko-KR" altLang="en-US"/>
              <a:t>부분에 와야 합니다</a:t>
            </a:r>
            <a:r>
              <a:rPr lang="en-US" altLang="ko-KR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800">
                <a:latin typeface="Tahoma" pitchFamily="34" charset="0"/>
              </a:rPr>
              <a:t>&lt;!DOCTYPE GREETING[&lt;ELEMENT GREETING (#PCDATA)&gt;]&gt; </a:t>
            </a:r>
            <a:r>
              <a:rPr lang="ko-KR" altLang="en-US" sz="1800">
                <a:latin typeface="Tahoma" pitchFamily="34" charset="0"/>
              </a:rPr>
              <a:t>하는 식으로 별다른 거 없이 그냥 쓰면 됩니다</a:t>
            </a:r>
            <a:r>
              <a:rPr lang="en-US" altLang="ko-KR" sz="1800">
                <a:latin typeface="Tahoma" pitchFamily="34" charset="0"/>
              </a:rPr>
              <a:t>.</a:t>
            </a:r>
          </a:p>
          <a:p>
            <a:pPr>
              <a:spcBef>
                <a:spcPct val="0"/>
              </a:spcBef>
            </a:pPr>
            <a:endParaRPr lang="en-US" altLang="ko-KR" sz="1800">
              <a:latin typeface="Tahoma" pitchFamily="34" charset="0"/>
            </a:endParaRPr>
          </a:p>
          <a:p>
            <a:pPr>
              <a:spcBef>
                <a:spcPct val="0"/>
              </a:spcBef>
            </a:pPr>
            <a:r>
              <a:rPr lang="ko-KR" altLang="en-US" sz="1800">
                <a:latin typeface="Tahoma" pitchFamily="34" charset="0"/>
              </a:rPr>
              <a:t>이런 </a:t>
            </a:r>
            <a:r>
              <a:rPr lang="en-US" altLang="ko-KR" sz="1800">
                <a:latin typeface="Tahoma" pitchFamily="34" charset="0"/>
              </a:rPr>
              <a:t>internal subset</a:t>
            </a:r>
            <a:r>
              <a:rPr lang="ko-KR" altLang="en-US" sz="1800">
                <a:latin typeface="Tahoma" pitchFamily="34" charset="0"/>
              </a:rPr>
              <a:t>의 장점은 </a:t>
            </a:r>
            <a:r>
              <a:rPr lang="en-US" altLang="ko-KR" sz="1800">
                <a:latin typeface="Tahoma" pitchFamily="34" charset="0"/>
              </a:rPr>
              <a:t>XML</a:t>
            </a:r>
            <a:r>
              <a:rPr lang="ko-KR" altLang="en-US" sz="1800">
                <a:latin typeface="Tahoma" pitchFamily="34" charset="0"/>
              </a:rPr>
              <a:t>문서를 </a:t>
            </a:r>
            <a:r>
              <a:rPr lang="en-US" altLang="ko-KR" sz="1800">
                <a:latin typeface="Tahoma" pitchFamily="34" charset="0"/>
              </a:rPr>
              <a:t>write</a:t>
            </a:r>
            <a:r>
              <a:rPr lang="ko-KR" altLang="en-US" sz="1800">
                <a:latin typeface="Tahoma" pitchFamily="34" charset="0"/>
              </a:rPr>
              <a:t>하기 편하다는 것입니다</a:t>
            </a:r>
            <a:r>
              <a:rPr lang="en-US" altLang="ko-KR" sz="1800">
                <a:latin typeface="Tahoma" pitchFamily="34" charset="0"/>
              </a:rPr>
              <a:t>. </a:t>
            </a:r>
            <a:r>
              <a:rPr lang="ko-KR" altLang="en-US" sz="1800">
                <a:latin typeface="Tahoma" pitchFamily="34" charset="0"/>
              </a:rPr>
              <a:t>그러나 다른 문서들과 </a:t>
            </a:r>
            <a:r>
              <a:rPr lang="en-US" altLang="ko-KR" sz="1800">
                <a:latin typeface="Tahoma" pitchFamily="34" charset="0"/>
              </a:rPr>
              <a:t>DTD</a:t>
            </a:r>
            <a:r>
              <a:rPr lang="ko-KR" altLang="en-US" sz="1800">
                <a:latin typeface="Tahoma" pitchFamily="34" charset="0"/>
              </a:rPr>
              <a:t>를 공유한다거나 할 때는 많이 불편합니다</a:t>
            </a:r>
            <a:r>
              <a:rPr lang="en-US" altLang="ko-KR" sz="1800">
                <a:latin typeface="Tahoma" pitchFamily="34" charset="0"/>
              </a:rPr>
              <a:t>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A83E84-EE37-4E29-808C-330792B30108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2682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External subset</a:t>
            </a:r>
            <a:r>
              <a:rPr lang="ko-KR" altLang="en-US"/>
              <a:t>은 </a:t>
            </a:r>
            <a:r>
              <a:rPr lang="en-US" altLang="ko-KR"/>
              <a:t>DTD</a:t>
            </a:r>
            <a:r>
              <a:rPr lang="ko-KR" altLang="en-US"/>
              <a:t>가 해당문서의 바깥에 있는 것을 의미합니다</a:t>
            </a:r>
            <a:r>
              <a:rPr lang="en-US" altLang="ko-KR"/>
              <a:t>. </a:t>
            </a:r>
            <a:r>
              <a:rPr lang="ko-KR" altLang="en-US"/>
              <a:t>보통은 이런 방식을 많이 쓰고</a:t>
            </a:r>
            <a:r>
              <a:rPr lang="en-US" altLang="ko-KR"/>
              <a:t>, </a:t>
            </a:r>
            <a:r>
              <a:rPr lang="ko-KR" altLang="en-US"/>
              <a:t>이것이 더 편한데 이유는 다음과 같습니다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우선 일단  </a:t>
            </a:r>
            <a:r>
              <a:rPr lang="en-US" altLang="ko-KR"/>
              <a:t>DTD</a:t>
            </a:r>
            <a:r>
              <a:rPr lang="ko-KR" altLang="en-US"/>
              <a:t>와 문서가 분리되어 있으므로</a:t>
            </a:r>
            <a:r>
              <a:rPr lang="en-US" altLang="ko-KR"/>
              <a:t>, </a:t>
            </a:r>
            <a:r>
              <a:rPr lang="ko-KR" altLang="en-US"/>
              <a:t>문서관리가 쉽고</a:t>
            </a:r>
            <a:r>
              <a:rPr lang="en-US" altLang="ko-KR"/>
              <a:t>, </a:t>
            </a:r>
            <a:r>
              <a:rPr lang="ko-KR" altLang="en-US"/>
              <a:t>업데이트나 편집하기도 편리합니다</a:t>
            </a:r>
            <a:r>
              <a:rPr lang="en-US" altLang="ko-KR"/>
              <a:t>.   </a:t>
            </a:r>
            <a:r>
              <a:rPr lang="ko-KR" altLang="en-US"/>
              <a:t>또 공유되어 있는 양질의 훌륭한 </a:t>
            </a:r>
            <a:r>
              <a:rPr lang="en-US" altLang="ko-KR"/>
              <a:t>DTD</a:t>
            </a:r>
            <a:r>
              <a:rPr lang="ko-KR" altLang="en-US"/>
              <a:t>들을 갖다 쓸 수 있죠</a:t>
            </a:r>
            <a:r>
              <a:rPr lang="en-US" altLang="ko-KR"/>
              <a:t>. </a:t>
            </a:r>
            <a:r>
              <a:rPr lang="ko-KR" altLang="en-US"/>
              <a:t>대개 공유되어 있는 그런 </a:t>
            </a:r>
            <a:r>
              <a:rPr lang="en-US" altLang="ko-KR"/>
              <a:t>DTD</a:t>
            </a:r>
            <a:r>
              <a:rPr lang="ko-KR" altLang="en-US"/>
              <a:t>가 더 나은 품질의 문서를 약속합니다</a:t>
            </a:r>
            <a:r>
              <a:rPr lang="en-US" altLang="ko-KR"/>
              <a:t>. </a:t>
            </a:r>
            <a:r>
              <a:rPr lang="ko-KR" altLang="en-US"/>
              <a:t>또 사용자가 </a:t>
            </a:r>
            <a:r>
              <a:rPr lang="en-US" altLang="ko-KR"/>
              <a:t>DTD</a:t>
            </a:r>
            <a:r>
              <a:rPr lang="ko-KR" altLang="en-US"/>
              <a:t>를 만들지 않아도 되니까 편한 점도 있지요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BB990-C45F-49FC-8842-B749F564443F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왼쪽 그림은 전형적인 </a:t>
            </a:r>
            <a:r>
              <a:rPr lang="en-US" altLang="ko-KR"/>
              <a:t>internal DTD</a:t>
            </a:r>
            <a:r>
              <a:rPr lang="ko-KR" altLang="en-US"/>
              <a:t>와 </a:t>
            </a:r>
            <a:r>
              <a:rPr lang="en-US" altLang="ko-KR"/>
              <a:t>external DTD</a:t>
            </a:r>
            <a:r>
              <a:rPr lang="ko-KR" altLang="en-US"/>
              <a:t>를 가리킵니다</a:t>
            </a:r>
            <a:r>
              <a:rPr lang="en-US" altLang="ko-KR"/>
              <a:t>.</a:t>
            </a:r>
          </a:p>
          <a:p>
            <a:r>
              <a:rPr lang="ko-KR" altLang="en-US"/>
              <a:t>오른쪽그림에서</a:t>
            </a:r>
            <a:r>
              <a:rPr lang="en-US" altLang="ko-KR"/>
              <a:t>: </a:t>
            </a:r>
            <a:r>
              <a:rPr lang="ko-KR" altLang="en-US"/>
              <a:t>문서는 일부의 </a:t>
            </a:r>
            <a:r>
              <a:rPr lang="en-US" altLang="ko-KR"/>
              <a:t>dtd</a:t>
            </a:r>
            <a:r>
              <a:rPr lang="ko-KR" altLang="en-US"/>
              <a:t>는 자신 안에 두고 일부는 외부에서 갖다 쓸 때도 있습니다</a:t>
            </a:r>
            <a:r>
              <a:rPr lang="en-US" altLang="ko-KR"/>
              <a:t>. </a:t>
            </a:r>
            <a:r>
              <a:rPr lang="ko-KR" altLang="en-US"/>
              <a:t>문서내의 </a:t>
            </a:r>
            <a:r>
              <a:rPr lang="en-US" altLang="ko-KR"/>
              <a:t>standlone </a:t>
            </a:r>
            <a:r>
              <a:rPr lang="ko-KR" altLang="en-US"/>
              <a:t>속성이 </a:t>
            </a:r>
            <a:r>
              <a:rPr lang="en-US" altLang="ko-KR"/>
              <a:t>XML processor</a:t>
            </a:r>
            <a:r>
              <a:rPr lang="ko-KR" altLang="en-US"/>
              <a:t>가 외부의 </a:t>
            </a:r>
            <a:r>
              <a:rPr lang="en-US" altLang="ko-KR"/>
              <a:t>DTD</a:t>
            </a:r>
            <a:r>
              <a:rPr lang="ko-KR" altLang="en-US"/>
              <a:t>도 탐색해야 하는지 아닌지 알려줍니다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F602A8-DBA7-4821-8AF8-5E4845C9888D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D42FA-3E76-47CF-990F-AB73D8CF84EA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55405-5B7F-4F37-AA09-B0E5DB9F7F96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83F681-21E4-4548-AB8C-0F7FF70A2560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66EC1-C388-4F71-AEC0-F50A484D2D1B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4B24E5-D4A6-4F5B-9ADA-CA7201DB3195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1E181-88D2-48AB-AA02-7EC375CB2E7E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248834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XML </a:t>
            </a:r>
            <a:r>
              <a:rPr lang="ko-KR" altLang="en-US"/>
              <a:t>문서를 어떻게 보느냐에 따라  </a:t>
            </a:r>
            <a:r>
              <a:rPr lang="en-US" altLang="ko-KR"/>
              <a:t>entity</a:t>
            </a:r>
            <a:r>
              <a:rPr lang="ko-KR" altLang="en-US"/>
              <a:t>관점에서도 볼 수 있고</a:t>
            </a:r>
            <a:r>
              <a:rPr lang="en-US" altLang="ko-KR"/>
              <a:t>, element</a:t>
            </a:r>
            <a:r>
              <a:rPr lang="ko-KR" altLang="en-US"/>
              <a:t>관점에서 볼 수도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Xml</a:t>
            </a:r>
            <a:r>
              <a:rPr lang="ko-KR" altLang="en-US"/>
              <a:t>의 특정한 부분을 담고 있는 물리적 저장단위를 </a:t>
            </a:r>
            <a:r>
              <a:rPr lang="en-US" altLang="ko-KR"/>
              <a:t>entity</a:t>
            </a:r>
            <a:r>
              <a:rPr lang="ko-KR" altLang="en-US"/>
              <a:t>라 하는데</a:t>
            </a:r>
            <a:r>
              <a:rPr lang="en-US" altLang="ko-KR"/>
              <a:t>,</a:t>
            </a:r>
          </a:p>
          <a:p>
            <a:r>
              <a:rPr lang="en-US" altLang="ko-KR"/>
              <a:t>Entity</a:t>
            </a:r>
            <a:r>
              <a:rPr lang="ko-KR" altLang="en-US"/>
              <a:t>는 문서하나일수도 있고</a:t>
            </a:r>
            <a:r>
              <a:rPr lang="en-US" altLang="ko-KR"/>
              <a:t>, </a:t>
            </a:r>
            <a:r>
              <a:rPr lang="ko-KR" altLang="en-US"/>
              <a:t>파일하나 일수도 있고</a:t>
            </a:r>
            <a:r>
              <a:rPr lang="en-US" altLang="ko-KR"/>
              <a:t>,database record</a:t>
            </a:r>
            <a:r>
              <a:rPr lang="ko-KR" altLang="en-US"/>
              <a:t>일 수도 있고 </a:t>
            </a:r>
          </a:p>
          <a:p>
            <a:r>
              <a:rPr lang="ko-KR" altLang="en-US"/>
              <a:t>그림파일일수도 있는 등</a:t>
            </a:r>
            <a:r>
              <a:rPr lang="en-US" altLang="ko-KR"/>
              <a:t>, </a:t>
            </a:r>
            <a:r>
              <a:rPr lang="ko-KR" altLang="en-US"/>
              <a:t>다양한 아이템일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Element</a:t>
            </a:r>
            <a:r>
              <a:rPr lang="ko-KR" altLang="en-US"/>
              <a:t>는 말 그대로 문서의 논리적인 구성단위 입니다</a:t>
            </a:r>
            <a:r>
              <a:rPr lang="en-US" altLang="ko-KR"/>
              <a:t>. </a:t>
            </a:r>
            <a:r>
              <a:rPr lang="ko-KR" altLang="en-US"/>
              <a:t>태그로 감싸여져 있지요</a:t>
            </a:r>
            <a:r>
              <a:rPr lang="en-US" altLang="ko-KR"/>
              <a:t>. </a:t>
            </a:r>
          </a:p>
          <a:p>
            <a:r>
              <a:rPr lang="ko-KR" altLang="en-US"/>
              <a:t>각 </a:t>
            </a:r>
            <a:r>
              <a:rPr lang="en-US" altLang="ko-KR"/>
              <a:t>element</a:t>
            </a:r>
            <a:r>
              <a:rPr lang="ko-KR" altLang="en-US"/>
              <a:t>는 자신을 나타내는 태그를 갖고 있습니다</a:t>
            </a:r>
            <a:r>
              <a:rPr lang="en-US" altLang="ko-KR"/>
              <a:t>.</a:t>
            </a:r>
          </a:p>
          <a:p>
            <a:r>
              <a:rPr lang="en-US" altLang="ko-KR"/>
              <a:t>&lt;book&gt;abc&lt;/book&gt;, &lt;team&gt;~~&lt;/team&gt; </a:t>
            </a:r>
            <a:r>
              <a:rPr lang="ko-KR" altLang="en-US"/>
              <a:t>이런 것은 각각 </a:t>
            </a:r>
            <a:r>
              <a:rPr lang="en-US" altLang="ko-KR"/>
              <a:t>book</a:t>
            </a:r>
            <a:r>
              <a:rPr lang="ko-KR" altLang="en-US"/>
              <a:t>과 </a:t>
            </a:r>
            <a:r>
              <a:rPr lang="en-US" altLang="ko-KR"/>
              <a:t>team</a:t>
            </a:r>
            <a:r>
              <a:rPr lang="ko-KR" altLang="en-US"/>
              <a:t>이라는 </a:t>
            </a:r>
            <a:r>
              <a:rPr lang="en-US" altLang="ko-KR"/>
              <a:t>element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6E3E2C-1931-4809-B993-FE53D23F80C2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CFF816-7518-46A5-9362-A140ACB4BE02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7A13DA-534B-47B7-9BA1-ED2FCAB127C6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6FC4E9-0E90-4684-8B2E-E711AE32D62D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E7AB2A-B4DD-4773-8D22-1F0CCBC63F9C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6E3E5-04AE-485F-B332-2AC91045837D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3CF2FD-3A4D-4B3E-B1A1-B03B933616D0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06E79E-19A4-4F31-9172-0ABE74E66AA8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E768C6-732A-4A7C-A6E2-CB1A6DCD42FF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F51E2E-5214-4323-8A20-661E7F7F480C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29C76A-8F15-4CA9-AA0F-0944D508E7B2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253954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그림 그대로에요</a:t>
            </a:r>
            <a:r>
              <a:rPr lang="en-US" altLang="ko-KR"/>
              <a:t>. </a:t>
            </a:r>
            <a:r>
              <a:rPr lang="ko-KR" altLang="en-US"/>
              <a:t>뒷장을 보면 더욱 선명한 이해가 될 것입니다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A7018D-A603-4106-83AC-DF242C4BF15B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B803D4-33C8-44E8-8086-D447D6188DB3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A0E37-B9A0-4FCC-A347-0F7D84D26849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9A4E4E-7F8F-4781-BAD9-48F27C01C2F4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5A627-71D7-4ED3-90B1-9A40D8B9E334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66D59B-AEC2-4359-991C-0EDF10089BBC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448BC6-7771-40F5-854C-7FA6B2E3566D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07BF3-7611-4239-A70D-750E8F325DC3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E1C07-9A95-4875-B6EC-08F12002C56F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C8AEF-1FE5-4B66-8358-C0574B4318E6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ABC19-03CD-495A-BDDA-DCD944121C79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왼쪽그림 </a:t>
            </a:r>
            <a:r>
              <a:rPr lang="en-US" altLang="ko-KR"/>
              <a:t>: person </a:t>
            </a:r>
            <a:r>
              <a:rPr lang="ko-KR" altLang="en-US"/>
              <a:t>엘리먼트는 </a:t>
            </a:r>
            <a:r>
              <a:rPr lang="en-US" altLang="ko-KR"/>
              <a:t>name</a:t>
            </a:r>
            <a:r>
              <a:rPr lang="ko-KR" altLang="en-US"/>
              <a:t>엘리먼트와 </a:t>
            </a:r>
            <a:r>
              <a:rPr lang="en-US" altLang="ko-KR"/>
              <a:t>ID</a:t>
            </a:r>
            <a:r>
              <a:rPr lang="ko-KR" altLang="en-US"/>
              <a:t>엘리먼트</a:t>
            </a:r>
            <a:r>
              <a:rPr lang="en-US" altLang="ko-KR"/>
              <a:t>, phone </a:t>
            </a:r>
            <a:r>
              <a:rPr lang="ko-KR" altLang="en-US"/>
              <a:t>엘리먼트</a:t>
            </a:r>
            <a:r>
              <a:rPr lang="en-US" altLang="ko-KR"/>
              <a:t>, office</a:t>
            </a:r>
            <a:r>
              <a:rPr lang="ko-KR" altLang="en-US"/>
              <a:t>엘리먼트</a:t>
            </a:r>
            <a:r>
              <a:rPr lang="en-US" altLang="ko-KR"/>
              <a:t>, photo</a:t>
            </a:r>
            <a:r>
              <a:rPr lang="ko-KR" altLang="en-US"/>
              <a:t>엘리먼트를</a:t>
            </a:r>
          </a:p>
          <a:p>
            <a:r>
              <a:rPr lang="ko-KR" altLang="en-US"/>
              <a:t>                가지는군요</a:t>
            </a:r>
            <a:r>
              <a:rPr lang="en-US" altLang="ko-KR"/>
              <a:t>. </a:t>
            </a:r>
            <a:r>
              <a:rPr lang="ko-KR" altLang="en-US"/>
              <a:t>이와 같이 엘리먼트는 한 엘리먼트속에 다른 엘리먼트를 내포할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오른쪽그림 </a:t>
            </a:r>
            <a:r>
              <a:rPr lang="en-US" altLang="ko-KR"/>
              <a:t>: </a:t>
            </a:r>
            <a:r>
              <a:rPr lang="ko-KR" altLang="en-US"/>
              <a:t>이 문서는 그림파일 </a:t>
            </a:r>
            <a:r>
              <a:rPr lang="en-US" altLang="ko-KR"/>
              <a:t>K.JPG</a:t>
            </a:r>
            <a:r>
              <a:rPr lang="ko-KR" altLang="en-US"/>
              <a:t>를 내포하고 있습니다</a:t>
            </a:r>
            <a:r>
              <a:rPr lang="en-US" altLang="ko-KR"/>
              <a:t>.  </a:t>
            </a:r>
          </a:p>
          <a:p>
            <a:r>
              <a:rPr lang="en-US" altLang="ko-KR"/>
              <a:t>                   </a:t>
            </a:r>
            <a:r>
              <a:rPr lang="ko-KR" altLang="en-US"/>
              <a:t>문서 엔티티속에 이미지 엔티티를 가지고 있는 셈입니다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A5CF1B-108B-4082-B524-B587623466A3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물리적으로 바라보면 </a:t>
            </a:r>
            <a:r>
              <a:rPr lang="en-US" altLang="ko-KR"/>
              <a:t>XML </a:t>
            </a:r>
            <a:r>
              <a:rPr lang="ko-KR" altLang="en-US"/>
              <a:t>문서는 엔티티로 이루어져 있습니다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FF15D8-5F18-47F2-A601-049885365E40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25088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Entity</a:t>
            </a:r>
            <a:r>
              <a:rPr lang="ko-KR" altLang="en-US"/>
              <a:t>란 앞에서 말했듯이 문서중에서 물리적으로 독립되어 있는 정보저장단위입니다</a:t>
            </a:r>
            <a:r>
              <a:rPr lang="en-US" altLang="ko-KR"/>
              <a:t>.</a:t>
            </a:r>
          </a:p>
          <a:p>
            <a:r>
              <a:rPr lang="ko-KR" altLang="en-US"/>
              <a:t>문서에 </a:t>
            </a:r>
            <a:r>
              <a:rPr lang="en-US" altLang="ko-KR"/>
              <a:t>embed</a:t>
            </a:r>
            <a:r>
              <a:rPr lang="ko-KR" altLang="en-US"/>
              <a:t>되어 있는 이미지 파일이나 오디오 파일</a:t>
            </a:r>
            <a:r>
              <a:rPr lang="en-US" altLang="ko-KR"/>
              <a:t>, </a:t>
            </a:r>
            <a:r>
              <a:rPr lang="ko-KR" altLang="en-US"/>
              <a:t>비디오 파일등도 모두 엔티티입니다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0FDAC-488F-44A3-8730-45A1D531A5AA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Entity</a:t>
            </a:r>
            <a:r>
              <a:rPr lang="ko-KR" altLang="en-US"/>
              <a:t>의 존재 목적은 모든 종류의 정보를 저장하기 위함입니다</a:t>
            </a:r>
            <a:r>
              <a:rPr lang="en-US" altLang="ko-KR"/>
              <a:t>. </a:t>
            </a:r>
          </a:p>
          <a:p>
            <a:r>
              <a:rPr lang="ko-KR" altLang="en-US"/>
              <a:t>정보를 담는 컨테이너</a:t>
            </a:r>
            <a:r>
              <a:rPr lang="en-US" altLang="ko-KR"/>
              <a:t>, </a:t>
            </a:r>
            <a:r>
              <a:rPr lang="ko-KR" altLang="en-US"/>
              <a:t>엔티티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ADD285-B135-4375-A011-03A3FDD1AEB5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엔티티에는 두 가지 종류가 있습니다</a:t>
            </a:r>
            <a:r>
              <a:rPr lang="en-US" altLang="ko-KR"/>
              <a:t>. </a:t>
            </a:r>
            <a:r>
              <a:rPr lang="ko-KR" altLang="en-US"/>
              <a:t>내부 엔티티와 외부 엔티티</a:t>
            </a:r>
            <a:r>
              <a:rPr lang="en-US" altLang="ko-KR"/>
              <a:t>.</a:t>
            </a:r>
          </a:p>
          <a:p>
            <a:r>
              <a:rPr lang="ko-KR" altLang="en-US"/>
              <a:t>문서내에서 완벽하게 정의되는 엔티티를 내부 엔티티라 합니다</a:t>
            </a:r>
            <a:r>
              <a:rPr lang="en-US" altLang="ko-KR"/>
              <a:t>. </a:t>
            </a:r>
            <a:r>
              <a:rPr lang="ko-KR" altLang="en-US"/>
              <a:t>문서 그 자체는 이미 하나의 엔티티이므로</a:t>
            </a:r>
          </a:p>
          <a:p>
            <a:r>
              <a:rPr lang="ko-KR" altLang="en-US"/>
              <a:t>모든 </a:t>
            </a:r>
            <a:r>
              <a:rPr lang="en-US" altLang="ko-KR"/>
              <a:t>XML</a:t>
            </a:r>
            <a:r>
              <a:rPr lang="ko-KR" altLang="en-US"/>
              <a:t>문서는 최소한 하나의 내부 엔티티를 갖고 있는 셈입니다</a:t>
            </a:r>
            <a:r>
              <a:rPr lang="en-US" altLang="ko-KR"/>
              <a:t>.</a:t>
            </a:r>
          </a:p>
          <a:p>
            <a:r>
              <a:rPr lang="ko-KR" altLang="en-US"/>
              <a:t>반면에</a:t>
            </a:r>
            <a:r>
              <a:rPr lang="en-US" altLang="ko-KR"/>
              <a:t>, </a:t>
            </a:r>
            <a:r>
              <a:rPr lang="ko-KR" altLang="en-US"/>
              <a:t>외부엔티티는 </a:t>
            </a:r>
            <a:r>
              <a:rPr lang="en-US" altLang="ko-KR"/>
              <a:t>URL</a:t>
            </a:r>
            <a:r>
              <a:rPr lang="ko-KR" altLang="en-US"/>
              <a:t>을 통해 알려진 다른 소스에서 그들의 컨텐트를 받아옵니다</a:t>
            </a:r>
            <a:r>
              <a:rPr lang="en-US" altLang="ko-KR"/>
              <a:t>.</a:t>
            </a:r>
          </a:p>
          <a:p>
            <a:r>
              <a:rPr lang="ko-KR" altLang="en-US"/>
              <a:t>이 때 메인문서는 오직 실제의 컨텐트가 있는 </a:t>
            </a:r>
            <a:r>
              <a:rPr lang="en-US" altLang="ko-KR"/>
              <a:t>URL</a:t>
            </a:r>
            <a:r>
              <a:rPr lang="ko-KR" altLang="en-US"/>
              <a:t>로의 레퍼런스만 갖고 있습니다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1C051EC4-0A20-483E-AFE6-94808705E8B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E86AB5-42B0-4E8B-83F1-151C318104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493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543DA5BE-2D0B-4AE2-A05E-70EC637FB9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Physical and Logical Structure</a:t>
            </a:r>
            <a:endParaRPr lang="en-US" altLang="ko-K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SNU IDB Lab.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Entity (1/3)</a:t>
            </a:r>
            <a:endParaRPr lang="en-US" altLang="ko-KR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unit of physically isolating and storing any part of a document  (</a:t>
            </a:r>
            <a:r>
              <a:rPr lang="ko-KR" altLang="en-US" smtClean="0"/>
              <a:t>정보저장단위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Each unit of information is called an entity</a:t>
            </a:r>
            <a:endParaRPr lang="en-US" altLang="ko-KR"/>
          </a:p>
        </p:txBody>
      </p:sp>
      <p:grpSp>
        <p:nvGrpSpPr>
          <p:cNvPr id="15457" name="Group 97"/>
          <p:cNvGrpSpPr>
            <a:grpSpLocks noChangeAspect="1"/>
          </p:cNvGrpSpPr>
          <p:nvPr/>
        </p:nvGrpSpPr>
        <p:grpSpPr bwMode="auto">
          <a:xfrm>
            <a:off x="609600" y="2819400"/>
            <a:ext cx="3297238" cy="3787775"/>
            <a:chOff x="3120" y="1248"/>
            <a:chExt cx="2674" cy="3072"/>
          </a:xfrm>
        </p:grpSpPr>
        <p:sp>
          <p:nvSpPr>
            <p:cNvPr id="15414" name="Rectangle 54"/>
            <p:cNvSpPr>
              <a:spLocks noChangeAspect="1" noChangeArrowheads="1"/>
            </p:cNvSpPr>
            <p:nvPr/>
          </p:nvSpPr>
          <p:spPr bwMode="auto">
            <a:xfrm>
              <a:off x="3264" y="1584"/>
              <a:ext cx="1440" cy="1680"/>
            </a:xfrm>
            <a:prstGeom prst="rect">
              <a:avLst/>
            </a:prstGeom>
            <a:solidFill>
              <a:srgbClr val="0099CC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15" name="Rectangle 55"/>
            <p:cNvSpPr>
              <a:spLocks noChangeAspect="1" noChangeArrowheads="1"/>
            </p:cNvSpPr>
            <p:nvPr/>
          </p:nvSpPr>
          <p:spPr bwMode="auto">
            <a:xfrm>
              <a:off x="3312" y="1728"/>
              <a:ext cx="480" cy="72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16" name="Rectangle 56"/>
            <p:cNvSpPr>
              <a:spLocks noChangeAspect="1" noChangeArrowheads="1"/>
            </p:cNvSpPr>
            <p:nvPr/>
          </p:nvSpPr>
          <p:spPr bwMode="auto">
            <a:xfrm>
              <a:off x="3312" y="2784"/>
              <a:ext cx="480" cy="43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17" name="Rectangle 57"/>
            <p:cNvSpPr>
              <a:spLocks noChangeAspect="1" noChangeArrowheads="1"/>
            </p:cNvSpPr>
            <p:nvPr/>
          </p:nvSpPr>
          <p:spPr bwMode="auto">
            <a:xfrm>
              <a:off x="4128" y="2592"/>
              <a:ext cx="1056" cy="1728"/>
            </a:xfrm>
            <a:prstGeom prst="rect">
              <a:avLst/>
            </a:prstGeom>
            <a:solidFill>
              <a:srgbClr val="0099CC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18" name="Rectangle 58"/>
            <p:cNvSpPr>
              <a:spLocks noChangeAspect="1" noChangeArrowheads="1"/>
            </p:cNvSpPr>
            <p:nvPr/>
          </p:nvSpPr>
          <p:spPr bwMode="auto">
            <a:xfrm>
              <a:off x="4224" y="2880"/>
              <a:ext cx="432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19" name="Rectangle 59"/>
            <p:cNvSpPr>
              <a:spLocks noChangeAspect="1" noChangeArrowheads="1"/>
            </p:cNvSpPr>
            <p:nvPr/>
          </p:nvSpPr>
          <p:spPr bwMode="auto">
            <a:xfrm>
              <a:off x="4320" y="2688"/>
              <a:ext cx="38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20" name="Oval 60"/>
            <p:cNvSpPr>
              <a:spLocks noChangeAspect="1" noChangeArrowheads="1"/>
            </p:cNvSpPr>
            <p:nvPr/>
          </p:nvSpPr>
          <p:spPr bwMode="auto">
            <a:xfrm>
              <a:off x="4368" y="3024"/>
              <a:ext cx="192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21" name="AutoShape 61"/>
            <p:cNvSpPr>
              <a:spLocks noChangeAspect="1" noChangeArrowheads="1"/>
            </p:cNvSpPr>
            <p:nvPr/>
          </p:nvSpPr>
          <p:spPr bwMode="auto">
            <a:xfrm>
              <a:off x="4272" y="2928"/>
              <a:ext cx="144" cy="24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22" name="Line 62"/>
            <p:cNvSpPr>
              <a:spLocks noChangeAspect="1" noChangeShapeType="1"/>
            </p:cNvSpPr>
            <p:nvPr/>
          </p:nvSpPr>
          <p:spPr bwMode="auto">
            <a:xfrm>
              <a:off x="3408" y="28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23" name="Line 63"/>
            <p:cNvSpPr>
              <a:spLocks noChangeAspect="1" noChangeShapeType="1"/>
            </p:cNvSpPr>
            <p:nvPr/>
          </p:nvSpPr>
          <p:spPr bwMode="auto">
            <a:xfrm>
              <a:off x="3408" y="29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24" name="Line 64"/>
            <p:cNvSpPr>
              <a:spLocks noChangeAspect="1" noChangeShapeType="1"/>
            </p:cNvSpPr>
            <p:nvPr/>
          </p:nvSpPr>
          <p:spPr bwMode="auto">
            <a:xfrm>
              <a:off x="3360" y="31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25" name="Rectangle 65"/>
            <p:cNvSpPr>
              <a:spLocks noChangeAspect="1" noChangeArrowheads="1"/>
            </p:cNvSpPr>
            <p:nvPr/>
          </p:nvSpPr>
          <p:spPr bwMode="auto">
            <a:xfrm>
              <a:off x="3456" y="2976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26" name="Rectangle 66"/>
            <p:cNvSpPr>
              <a:spLocks noChangeAspect="1" noChangeArrowheads="1"/>
            </p:cNvSpPr>
            <p:nvPr/>
          </p:nvSpPr>
          <p:spPr bwMode="auto">
            <a:xfrm>
              <a:off x="4416" y="3408"/>
              <a:ext cx="624" cy="6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27" name="Line 67"/>
            <p:cNvSpPr>
              <a:spLocks noChangeAspect="1" noChangeShapeType="1"/>
            </p:cNvSpPr>
            <p:nvPr/>
          </p:nvSpPr>
          <p:spPr bwMode="auto">
            <a:xfrm>
              <a:off x="4555" y="3456"/>
              <a:ext cx="43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28" name="Line 68"/>
            <p:cNvSpPr>
              <a:spLocks noChangeAspect="1" noChangeShapeType="1"/>
            </p:cNvSpPr>
            <p:nvPr/>
          </p:nvSpPr>
          <p:spPr bwMode="auto">
            <a:xfrm>
              <a:off x="4598" y="3552"/>
              <a:ext cx="25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29" name="Line 69"/>
            <p:cNvSpPr>
              <a:spLocks noChangeAspect="1" noChangeShapeType="1"/>
            </p:cNvSpPr>
            <p:nvPr/>
          </p:nvSpPr>
          <p:spPr bwMode="auto">
            <a:xfrm>
              <a:off x="4512" y="3888"/>
              <a:ext cx="49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30" name="Rectangle 70"/>
            <p:cNvSpPr>
              <a:spLocks noChangeAspect="1" noChangeArrowheads="1"/>
            </p:cNvSpPr>
            <p:nvPr/>
          </p:nvSpPr>
          <p:spPr bwMode="auto">
            <a:xfrm>
              <a:off x="4656" y="3648"/>
              <a:ext cx="312" cy="1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31" name="Line 71"/>
            <p:cNvSpPr>
              <a:spLocks noChangeAspect="1" noChangeShapeType="1"/>
            </p:cNvSpPr>
            <p:nvPr/>
          </p:nvSpPr>
          <p:spPr bwMode="auto">
            <a:xfrm>
              <a:off x="4512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32" name="Line 72"/>
            <p:cNvSpPr>
              <a:spLocks noChangeAspect="1" noChangeShapeType="1"/>
            </p:cNvSpPr>
            <p:nvPr/>
          </p:nvSpPr>
          <p:spPr bwMode="auto">
            <a:xfrm>
              <a:off x="4368" y="27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33" name="Line 73"/>
            <p:cNvSpPr>
              <a:spLocks noChangeAspect="1" noChangeShapeType="1"/>
            </p:cNvSpPr>
            <p:nvPr/>
          </p:nvSpPr>
          <p:spPr bwMode="auto">
            <a:xfrm>
              <a:off x="4416" y="27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34" name="Rectangle 74"/>
            <p:cNvSpPr>
              <a:spLocks noChangeAspect="1" noChangeArrowheads="1"/>
            </p:cNvSpPr>
            <p:nvPr/>
          </p:nvSpPr>
          <p:spPr bwMode="auto">
            <a:xfrm>
              <a:off x="3360" y="1776"/>
              <a:ext cx="38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35" name="Rectangle 75"/>
            <p:cNvSpPr>
              <a:spLocks noChangeAspect="1" noChangeArrowheads="1"/>
            </p:cNvSpPr>
            <p:nvPr/>
          </p:nvSpPr>
          <p:spPr bwMode="auto">
            <a:xfrm>
              <a:off x="3504" y="1920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36" name="Rectangle 76"/>
            <p:cNvSpPr>
              <a:spLocks noChangeAspect="1" noChangeArrowheads="1"/>
            </p:cNvSpPr>
            <p:nvPr/>
          </p:nvSpPr>
          <p:spPr bwMode="auto">
            <a:xfrm>
              <a:off x="3360" y="2208"/>
              <a:ext cx="38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37" name="Rectangle 77"/>
            <p:cNvSpPr>
              <a:spLocks noChangeAspect="1" noChangeArrowheads="1"/>
            </p:cNvSpPr>
            <p:nvPr/>
          </p:nvSpPr>
          <p:spPr bwMode="auto">
            <a:xfrm>
              <a:off x="3360" y="2352"/>
              <a:ext cx="192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38" name="Line 78"/>
            <p:cNvSpPr>
              <a:spLocks noChangeAspect="1" noChangeShapeType="1"/>
            </p:cNvSpPr>
            <p:nvPr/>
          </p:nvSpPr>
          <p:spPr bwMode="auto">
            <a:xfrm>
              <a:off x="3360" y="18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39" name="Line 79"/>
            <p:cNvSpPr>
              <a:spLocks noChangeAspect="1" noChangeShapeType="1"/>
            </p:cNvSpPr>
            <p:nvPr/>
          </p:nvSpPr>
          <p:spPr bwMode="auto">
            <a:xfrm>
              <a:off x="3360" y="19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40" name="Line 80"/>
            <p:cNvSpPr>
              <a:spLocks noChangeAspect="1" noChangeShapeType="1"/>
            </p:cNvSpPr>
            <p:nvPr/>
          </p:nvSpPr>
          <p:spPr bwMode="auto">
            <a:xfrm>
              <a:off x="3360" y="20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41" name="Line 81"/>
            <p:cNvSpPr>
              <a:spLocks noChangeAspect="1" noChangeShapeType="1"/>
            </p:cNvSpPr>
            <p:nvPr/>
          </p:nvSpPr>
          <p:spPr bwMode="auto">
            <a:xfrm>
              <a:off x="3360" y="21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42" name="Line 82"/>
            <p:cNvSpPr>
              <a:spLocks noChangeAspect="1" noChangeShapeType="1"/>
            </p:cNvSpPr>
            <p:nvPr/>
          </p:nvSpPr>
          <p:spPr bwMode="auto">
            <a:xfrm>
              <a:off x="4368" y="3168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43" name="Line 83"/>
            <p:cNvSpPr>
              <a:spLocks noChangeAspect="1" noChangeShapeType="1"/>
            </p:cNvSpPr>
            <p:nvPr/>
          </p:nvSpPr>
          <p:spPr bwMode="auto">
            <a:xfrm flipH="1" flipV="1">
              <a:off x="3648" y="3024"/>
              <a:ext cx="67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44" name="Line 84"/>
            <p:cNvSpPr>
              <a:spLocks noChangeAspect="1" noChangeShapeType="1"/>
            </p:cNvSpPr>
            <p:nvPr/>
          </p:nvSpPr>
          <p:spPr bwMode="auto">
            <a:xfrm>
              <a:off x="4656" y="2784"/>
              <a:ext cx="192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45" name="Line 85"/>
            <p:cNvSpPr>
              <a:spLocks noChangeAspect="1" noChangeShapeType="1"/>
            </p:cNvSpPr>
            <p:nvPr/>
          </p:nvSpPr>
          <p:spPr bwMode="auto">
            <a:xfrm flipH="1" flipV="1">
              <a:off x="3648" y="1968"/>
              <a:ext cx="72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46" name="Line 86"/>
            <p:cNvSpPr>
              <a:spLocks noChangeAspect="1" noChangeShapeType="1"/>
            </p:cNvSpPr>
            <p:nvPr/>
          </p:nvSpPr>
          <p:spPr bwMode="auto">
            <a:xfrm flipV="1">
              <a:off x="3552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47" name="Line 87"/>
            <p:cNvSpPr>
              <a:spLocks noChangeAspect="1" noChangeShapeType="1"/>
            </p:cNvSpPr>
            <p:nvPr/>
          </p:nvSpPr>
          <p:spPr bwMode="auto">
            <a:xfrm flipH="1">
              <a:off x="3408" y="1776"/>
              <a:ext cx="4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48" name="Text Box 88"/>
            <p:cNvSpPr txBox="1">
              <a:spLocks noChangeAspect="1" noChangeArrowheads="1"/>
            </p:cNvSpPr>
            <p:nvPr/>
          </p:nvSpPr>
          <p:spPr bwMode="auto">
            <a:xfrm>
              <a:off x="4982" y="1896"/>
              <a:ext cx="685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/>
                <a:t>entities</a:t>
              </a:r>
            </a:p>
          </p:txBody>
        </p:sp>
        <p:sp>
          <p:nvSpPr>
            <p:cNvPr id="15449" name="Text Box 89"/>
            <p:cNvSpPr txBox="1">
              <a:spLocks noChangeAspect="1" noChangeArrowheads="1"/>
            </p:cNvSpPr>
            <p:nvPr/>
          </p:nvSpPr>
          <p:spPr bwMode="auto">
            <a:xfrm>
              <a:off x="4992" y="2063"/>
              <a:ext cx="802" cy="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(internal)</a:t>
              </a:r>
            </a:p>
            <a:p>
              <a:r>
                <a:rPr lang="en-US" altLang="ko-KR" sz="1600"/>
                <a:t>(separate)</a:t>
              </a:r>
            </a:p>
          </p:txBody>
        </p:sp>
        <p:sp>
          <p:nvSpPr>
            <p:cNvPr id="15450" name="Line 90"/>
            <p:cNvSpPr>
              <a:spLocks noChangeAspect="1" noChangeShapeType="1"/>
            </p:cNvSpPr>
            <p:nvPr/>
          </p:nvSpPr>
          <p:spPr bwMode="auto">
            <a:xfrm flipH="1" flipV="1">
              <a:off x="3696" y="1824"/>
              <a:ext cx="13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51" name="Line 91"/>
            <p:cNvSpPr>
              <a:spLocks noChangeAspect="1" noChangeShapeType="1"/>
            </p:cNvSpPr>
            <p:nvPr/>
          </p:nvSpPr>
          <p:spPr bwMode="auto">
            <a:xfrm flipH="1" flipV="1">
              <a:off x="3840" y="2016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52" name="Line 92"/>
            <p:cNvSpPr>
              <a:spLocks noChangeAspect="1" noChangeShapeType="1"/>
            </p:cNvSpPr>
            <p:nvPr/>
          </p:nvSpPr>
          <p:spPr bwMode="auto">
            <a:xfrm flipH="1">
              <a:off x="3840" y="2352"/>
              <a:ext cx="115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53" name="Line 93"/>
            <p:cNvSpPr>
              <a:spLocks noChangeAspect="1" noChangeShapeType="1"/>
            </p:cNvSpPr>
            <p:nvPr/>
          </p:nvSpPr>
          <p:spPr bwMode="auto">
            <a:xfrm flipH="1">
              <a:off x="4704" y="240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54" name="Line 94"/>
            <p:cNvSpPr>
              <a:spLocks noChangeAspect="1" noChangeShapeType="1"/>
            </p:cNvSpPr>
            <p:nvPr/>
          </p:nvSpPr>
          <p:spPr bwMode="auto">
            <a:xfrm flipH="1">
              <a:off x="4704" y="2400"/>
              <a:ext cx="3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55" name="Line 95"/>
            <p:cNvSpPr>
              <a:spLocks noChangeAspect="1" noChangeShapeType="1"/>
            </p:cNvSpPr>
            <p:nvPr/>
          </p:nvSpPr>
          <p:spPr bwMode="auto">
            <a:xfrm flipH="1">
              <a:off x="4944" y="2400"/>
              <a:ext cx="19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56" name="Text Box 96"/>
            <p:cNvSpPr txBox="1">
              <a:spLocks noChangeAspect="1" noChangeArrowheads="1"/>
            </p:cNvSpPr>
            <p:nvPr/>
          </p:nvSpPr>
          <p:spPr bwMode="auto">
            <a:xfrm>
              <a:off x="3120" y="1248"/>
              <a:ext cx="1617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 b="1"/>
                <a:t>Physical Structure</a:t>
              </a:r>
            </a:p>
          </p:txBody>
        </p:sp>
      </p:grpSp>
      <p:grpSp>
        <p:nvGrpSpPr>
          <p:cNvPr id="15472" name="Group 112"/>
          <p:cNvGrpSpPr>
            <a:grpSpLocks/>
          </p:cNvGrpSpPr>
          <p:nvPr/>
        </p:nvGrpSpPr>
        <p:grpSpPr bwMode="auto">
          <a:xfrm>
            <a:off x="4495800" y="2514600"/>
            <a:ext cx="4191000" cy="3656013"/>
            <a:chOff x="3119" y="1008"/>
            <a:chExt cx="2640" cy="2880"/>
          </a:xfrm>
        </p:grpSpPr>
        <p:grpSp>
          <p:nvGrpSpPr>
            <p:cNvPr id="15458" name="Group 98"/>
            <p:cNvGrpSpPr>
              <a:grpSpLocks/>
            </p:cNvGrpSpPr>
            <p:nvPr/>
          </p:nvGrpSpPr>
          <p:grpSpPr bwMode="auto">
            <a:xfrm>
              <a:off x="3119" y="1344"/>
              <a:ext cx="2064" cy="2544"/>
              <a:chOff x="528" y="1344"/>
              <a:chExt cx="2256" cy="2544"/>
            </a:xfrm>
          </p:grpSpPr>
          <p:sp>
            <p:nvSpPr>
              <p:cNvPr id="15459" name="Rectangle 99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2256" cy="2544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96969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60" name="Rectangle 100"/>
              <p:cNvSpPr>
                <a:spLocks noChangeArrowheads="1"/>
              </p:cNvSpPr>
              <p:nvPr/>
            </p:nvSpPr>
            <p:spPr bwMode="auto">
              <a:xfrm>
                <a:off x="720" y="1536"/>
                <a:ext cx="1920" cy="2064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/>
              </a:p>
            </p:txBody>
          </p:sp>
          <p:sp>
            <p:nvSpPr>
              <p:cNvPr id="15461" name="Rectangle 101"/>
              <p:cNvSpPr>
                <a:spLocks noChangeArrowheads="1"/>
              </p:cNvSpPr>
              <p:nvPr/>
            </p:nvSpPr>
            <p:spPr bwMode="auto">
              <a:xfrm>
                <a:off x="720" y="1537"/>
                <a:ext cx="827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800">
                    <a:latin typeface="Tahoma" pitchFamily="34" charset="0"/>
                  </a:rPr>
                  <a:t>&lt;person&gt;</a:t>
                </a:r>
              </a:p>
            </p:txBody>
          </p:sp>
          <p:sp>
            <p:nvSpPr>
              <p:cNvPr id="15462" name="Rectangle 102"/>
              <p:cNvSpPr>
                <a:spLocks noChangeArrowheads="1"/>
              </p:cNvSpPr>
              <p:nvPr/>
            </p:nvSpPr>
            <p:spPr bwMode="auto">
              <a:xfrm>
                <a:off x="912" y="1824"/>
                <a:ext cx="1680" cy="19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>
                    <a:latin typeface="Tahoma" pitchFamily="34" charset="0"/>
                  </a:rPr>
                  <a:t>&lt;name&gt; kim &lt;/name&gt;   </a:t>
                </a:r>
              </a:p>
            </p:txBody>
          </p:sp>
          <p:sp>
            <p:nvSpPr>
              <p:cNvPr id="15463" name="Rectangle 103"/>
              <p:cNvSpPr>
                <a:spLocks noChangeArrowheads="1"/>
              </p:cNvSpPr>
              <p:nvPr/>
            </p:nvSpPr>
            <p:spPr bwMode="auto">
              <a:xfrm>
                <a:off x="912" y="2112"/>
                <a:ext cx="1680" cy="19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>
                    <a:latin typeface="Tahoma" pitchFamily="34" charset="0"/>
                  </a:rPr>
                  <a:t>&lt;ID&gt;771224&lt;/ID&gt;        </a:t>
                </a:r>
                <a:endParaRPr lang="en-US" altLang="ko-KR"/>
              </a:p>
            </p:txBody>
          </p:sp>
          <p:sp>
            <p:nvSpPr>
              <p:cNvPr id="15464" name="Rectangle 104"/>
              <p:cNvSpPr>
                <a:spLocks noChangeArrowheads="1"/>
              </p:cNvSpPr>
              <p:nvPr/>
            </p:nvSpPr>
            <p:spPr bwMode="auto">
              <a:xfrm>
                <a:off x="912" y="2688"/>
                <a:ext cx="1680" cy="19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>
                    <a:latin typeface="Tahoma" pitchFamily="34" charset="0"/>
                  </a:rPr>
                  <a:t>&lt;office&gt;301-453&lt;/office&gt;</a:t>
                </a:r>
              </a:p>
            </p:txBody>
          </p:sp>
          <p:sp>
            <p:nvSpPr>
              <p:cNvPr id="15465" name="Rectangle 105"/>
              <p:cNvSpPr>
                <a:spLocks noChangeArrowheads="1"/>
              </p:cNvSpPr>
              <p:nvPr/>
            </p:nvSpPr>
            <p:spPr bwMode="auto">
              <a:xfrm>
                <a:off x="912" y="2400"/>
                <a:ext cx="1680" cy="19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>
                    <a:latin typeface="Tahoma" pitchFamily="34" charset="0"/>
                  </a:rPr>
                  <a:t>&lt;phone&gt;1830&lt;/phone&gt; </a:t>
                </a:r>
              </a:p>
            </p:txBody>
          </p:sp>
          <p:sp>
            <p:nvSpPr>
              <p:cNvPr id="15466" name="Rectangle 106"/>
              <p:cNvSpPr>
                <a:spLocks noChangeArrowheads="1"/>
              </p:cNvSpPr>
              <p:nvPr/>
            </p:nvSpPr>
            <p:spPr bwMode="auto">
              <a:xfrm>
                <a:off x="912" y="2976"/>
                <a:ext cx="1680" cy="19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>
                    <a:latin typeface="Tahoma" pitchFamily="34" charset="0"/>
                  </a:rPr>
                  <a:t>&lt;photo source=          /&gt; </a:t>
                </a:r>
              </a:p>
            </p:txBody>
          </p:sp>
          <p:sp>
            <p:nvSpPr>
              <p:cNvPr id="15467" name="Rectangle 107"/>
              <p:cNvSpPr>
                <a:spLocks noChangeArrowheads="1"/>
              </p:cNvSpPr>
              <p:nvPr/>
            </p:nvSpPr>
            <p:spPr bwMode="auto">
              <a:xfrm>
                <a:off x="720" y="3264"/>
                <a:ext cx="887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800">
                    <a:latin typeface="Tahoma" pitchFamily="34" charset="0"/>
                  </a:rPr>
                  <a:t>&lt;/person&gt;</a:t>
                </a:r>
              </a:p>
            </p:txBody>
          </p:sp>
          <p:sp>
            <p:nvSpPr>
              <p:cNvPr id="15468" name="Text Box 108"/>
              <p:cNvSpPr txBox="1">
                <a:spLocks noChangeArrowheads="1"/>
              </p:cNvSpPr>
              <p:nvPr/>
            </p:nvSpPr>
            <p:spPr bwMode="auto">
              <a:xfrm>
                <a:off x="1921" y="2976"/>
                <a:ext cx="600" cy="289"/>
              </a:xfrm>
              <a:prstGeom prst="rect">
                <a:avLst/>
              </a:prstGeom>
              <a:solidFill>
                <a:srgbClr val="B4B4B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800">
                    <a:latin typeface="Tahoma" pitchFamily="34" charset="0"/>
                  </a:rPr>
                  <a:t>“k.jpg”</a:t>
                </a:r>
                <a:endParaRPr lang="en-US" altLang="ko-KR"/>
              </a:p>
            </p:txBody>
          </p:sp>
        </p:grpSp>
        <p:sp>
          <p:nvSpPr>
            <p:cNvPr id="15469" name="Text Box 109"/>
            <p:cNvSpPr txBox="1">
              <a:spLocks noChangeArrowheads="1"/>
            </p:cNvSpPr>
            <p:nvPr/>
          </p:nvSpPr>
          <p:spPr bwMode="auto">
            <a:xfrm>
              <a:off x="5286" y="1008"/>
              <a:ext cx="47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>
                  <a:latin typeface="Tahoma" pitchFamily="34" charset="0"/>
                </a:rPr>
                <a:t>entity</a:t>
              </a:r>
            </a:p>
          </p:txBody>
        </p:sp>
        <p:sp>
          <p:nvSpPr>
            <p:cNvPr id="15470" name="Line 110"/>
            <p:cNvSpPr>
              <a:spLocks noChangeShapeType="1"/>
            </p:cNvSpPr>
            <p:nvPr/>
          </p:nvSpPr>
          <p:spPr bwMode="auto">
            <a:xfrm flipH="1">
              <a:off x="5135" y="120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71" name="Line 111"/>
            <p:cNvSpPr>
              <a:spLocks noChangeShapeType="1"/>
            </p:cNvSpPr>
            <p:nvPr/>
          </p:nvSpPr>
          <p:spPr bwMode="auto">
            <a:xfrm flipH="1">
              <a:off x="4847" y="1200"/>
              <a:ext cx="528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5473" name="Text Box 113"/>
          <p:cNvSpPr txBox="1">
            <a:spLocks noChangeArrowheads="1"/>
          </p:cNvSpPr>
          <p:nvPr/>
        </p:nvSpPr>
        <p:spPr bwMode="auto">
          <a:xfrm>
            <a:off x="7854950" y="6396038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tx2"/>
                </a:solidFill>
                <a:latin typeface="Arial Black" pitchFamily="34" charset="0"/>
              </a:rPr>
              <a:t>SNU</a:t>
            </a:r>
            <a:endParaRPr lang="en-US" altLang="ko-KR" sz="1200">
              <a:solidFill>
                <a:srgbClr val="CC3300"/>
              </a:solidFill>
              <a:latin typeface="Arial Black" pitchFamily="34" charset="0"/>
            </a:endParaRPr>
          </a:p>
          <a:p>
            <a:r>
              <a:rPr lang="en-US" altLang="ko-KR" sz="1200">
                <a:solidFill>
                  <a:schemeClr val="tx2"/>
                </a:solidFill>
                <a:latin typeface="Arial Black" pitchFamily="34" charset="0"/>
              </a:rPr>
              <a:t>OOPSLA</a:t>
            </a:r>
            <a:r>
              <a:rPr lang="en-US" altLang="ko-KR" sz="1200">
                <a:solidFill>
                  <a:schemeClr val="accent2"/>
                </a:solidFill>
                <a:latin typeface="Arial Black" pitchFamily="34" charset="0"/>
              </a:rPr>
              <a:t> </a:t>
            </a:r>
            <a:r>
              <a:rPr lang="en-US" altLang="ko-KR" sz="1200">
                <a:solidFill>
                  <a:schemeClr val="tx2"/>
                </a:solidFill>
                <a:latin typeface="Arial Black" pitchFamily="34" charset="0"/>
              </a:rPr>
              <a:t>Lab.</a:t>
            </a:r>
            <a:endParaRPr lang="en-US" altLang="ko-KR" sz="1200" b="1">
              <a:latin typeface="Arial" charset="0"/>
            </a:endParaRPr>
          </a:p>
        </p:txBody>
      </p:sp>
      <p:pic>
        <p:nvPicPr>
          <p:cNvPr id="15474" name="Picture 114" descr="C:\My Documents\smark4.jp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403975"/>
            <a:ext cx="323850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Entity (2/3)</a:t>
            </a:r>
            <a:endParaRPr lang="en-US" altLang="ko-KR"/>
          </a:p>
        </p:txBody>
      </p:sp>
      <p:sp>
        <p:nvSpPr>
          <p:cNvPr id="244739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Purpose of Entity</a:t>
            </a:r>
          </a:p>
          <a:p>
            <a:pPr lvl="1"/>
            <a:r>
              <a:rPr lang="en-US" altLang="ko-KR" smtClean="0"/>
              <a:t>contain all the information</a:t>
            </a:r>
          </a:p>
          <a:p>
            <a:pPr lvl="1"/>
            <a:r>
              <a:rPr lang="en-US" altLang="ko-KR" smtClean="0"/>
              <a:t> (well-formed XML data , other text file, binary data…)</a:t>
            </a:r>
          </a:p>
          <a:p>
            <a:pPr lvl="1"/>
            <a:endParaRPr lang="en-US" altLang="ko-KR"/>
          </a:p>
        </p:txBody>
      </p:sp>
      <p:sp>
        <p:nvSpPr>
          <p:cNvPr id="2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F08E-13A5-4B7B-8881-F4B66F3EE52A}" type="slidenum">
              <a:rPr lang="en-US" altLang="ko-KR" smtClean="0"/>
              <a:pPr/>
              <a:t>11</a:t>
            </a:fld>
            <a:endParaRPr lang="en-US" altLang="ko-KR"/>
          </a:p>
        </p:txBody>
      </p:sp>
      <p:grpSp>
        <p:nvGrpSpPr>
          <p:cNvPr id="244741" name="Group 2053"/>
          <p:cNvGrpSpPr>
            <a:grpSpLocks/>
          </p:cNvGrpSpPr>
          <p:nvPr/>
        </p:nvGrpSpPr>
        <p:grpSpPr bwMode="auto">
          <a:xfrm>
            <a:off x="1524000" y="3657600"/>
            <a:ext cx="3276600" cy="2584450"/>
            <a:chOff x="528" y="1344"/>
            <a:chExt cx="2256" cy="2544"/>
          </a:xfrm>
        </p:grpSpPr>
        <p:sp>
          <p:nvSpPr>
            <p:cNvPr id="244742" name="Rectangle 2054"/>
            <p:cNvSpPr>
              <a:spLocks noChangeArrowheads="1"/>
            </p:cNvSpPr>
            <p:nvPr/>
          </p:nvSpPr>
          <p:spPr bwMode="auto">
            <a:xfrm>
              <a:off x="528" y="1344"/>
              <a:ext cx="2256" cy="254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43" name="Rectangle 2055"/>
            <p:cNvSpPr>
              <a:spLocks noChangeArrowheads="1"/>
            </p:cNvSpPr>
            <p:nvPr/>
          </p:nvSpPr>
          <p:spPr bwMode="auto">
            <a:xfrm>
              <a:off x="720" y="1536"/>
              <a:ext cx="1920" cy="206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244744" name="Rectangle 2056"/>
            <p:cNvSpPr>
              <a:spLocks noChangeArrowheads="1"/>
            </p:cNvSpPr>
            <p:nvPr/>
          </p:nvSpPr>
          <p:spPr bwMode="auto">
            <a:xfrm>
              <a:off x="720" y="1538"/>
              <a:ext cx="827" cy="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>
                  <a:latin typeface="Tahoma" pitchFamily="34" charset="0"/>
                </a:rPr>
                <a:t>&lt;person&gt;</a:t>
              </a:r>
            </a:p>
          </p:txBody>
        </p:sp>
        <p:sp>
          <p:nvSpPr>
            <p:cNvPr id="244745" name="Rectangle 2057"/>
            <p:cNvSpPr>
              <a:spLocks noChangeArrowheads="1"/>
            </p:cNvSpPr>
            <p:nvPr/>
          </p:nvSpPr>
          <p:spPr bwMode="auto">
            <a:xfrm>
              <a:off x="912" y="1824"/>
              <a:ext cx="1680" cy="19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&lt;name&gt; kim &lt;/name&gt;   </a:t>
              </a:r>
            </a:p>
          </p:txBody>
        </p:sp>
        <p:sp>
          <p:nvSpPr>
            <p:cNvPr id="244746" name="Rectangle 2058"/>
            <p:cNvSpPr>
              <a:spLocks noChangeArrowheads="1"/>
            </p:cNvSpPr>
            <p:nvPr/>
          </p:nvSpPr>
          <p:spPr bwMode="auto">
            <a:xfrm>
              <a:off x="912" y="2112"/>
              <a:ext cx="1680" cy="19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&lt;ID&gt;771224&lt;/ID&gt;        </a:t>
              </a:r>
              <a:endParaRPr lang="en-US" altLang="ko-KR"/>
            </a:p>
          </p:txBody>
        </p:sp>
        <p:sp>
          <p:nvSpPr>
            <p:cNvPr id="244747" name="Rectangle 2059"/>
            <p:cNvSpPr>
              <a:spLocks noChangeArrowheads="1"/>
            </p:cNvSpPr>
            <p:nvPr/>
          </p:nvSpPr>
          <p:spPr bwMode="auto">
            <a:xfrm>
              <a:off x="912" y="2688"/>
              <a:ext cx="1680" cy="19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&lt;office&gt;301-453&lt;/office&gt;</a:t>
              </a:r>
            </a:p>
          </p:txBody>
        </p:sp>
        <p:sp>
          <p:nvSpPr>
            <p:cNvPr id="244748" name="Rectangle 2060"/>
            <p:cNvSpPr>
              <a:spLocks noChangeArrowheads="1"/>
            </p:cNvSpPr>
            <p:nvPr/>
          </p:nvSpPr>
          <p:spPr bwMode="auto">
            <a:xfrm>
              <a:off x="912" y="2400"/>
              <a:ext cx="1680" cy="19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&lt;phone&gt;1830&lt;/phone&gt; </a:t>
              </a:r>
            </a:p>
          </p:txBody>
        </p:sp>
        <p:sp>
          <p:nvSpPr>
            <p:cNvPr id="244749" name="Rectangle 2061"/>
            <p:cNvSpPr>
              <a:spLocks noChangeArrowheads="1"/>
            </p:cNvSpPr>
            <p:nvPr/>
          </p:nvSpPr>
          <p:spPr bwMode="auto">
            <a:xfrm>
              <a:off x="912" y="2976"/>
              <a:ext cx="1680" cy="19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&lt;photo source=          /&gt; </a:t>
              </a:r>
            </a:p>
          </p:txBody>
        </p:sp>
        <p:sp>
          <p:nvSpPr>
            <p:cNvPr id="244750" name="Rectangle 2062"/>
            <p:cNvSpPr>
              <a:spLocks noChangeArrowheads="1"/>
            </p:cNvSpPr>
            <p:nvPr/>
          </p:nvSpPr>
          <p:spPr bwMode="auto">
            <a:xfrm>
              <a:off x="720" y="3265"/>
              <a:ext cx="887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>
                  <a:latin typeface="Tahoma" pitchFamily="34" charset="0"/>
                </a:rPr>
                <a:t>&lt;/person&gt;</a:t>
              </a:r>
            </a:p>
          </p:txBody>
        </p:sp>
        <p:sp>
          <p:nvSpPr>
            <p:cNvPr id="244751" name="Text Box 2063"/>
            <p:cNvSpPr txBox="1">
              <a:spLocks noChangeArrowheads="1"/>
            </p:cNvSpPr>
            <p:nvPr/>
          </p:nvSpPr>
          <p:spPr bwMode="auto">
            <a:xfrm>
              <a:off x="1921" y="2975"/>
              <a:ext cx="600" cy="361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>
                  <a:latin typeface="Tahoma" pitchFamily="34" charset="0"/>
                </a:rPr>
                <a:t>“k.jpg”</a:t>
              </a:r>
              <a:endParaRPr lang="en-US" altLang="ko-KR"/>
            </a:p>
          </p:txBody>
        </p:sp>
      </p:grpSp>
      <p:sp>
        <p:nvSpPr>
          <p:cNvPr id="244755" name="Text Box 2067"/>
          <p:cNvSpPr txBox="1">
            <a:spLocks noChangeArrowheads="1"/>
          </p:cNvSpPr>
          <p:nvPr/>
        </p:nvSpPr>
        <p:spPr bwMode="auto">
          <a:xfrm>
            <a:off x="5410200" y="3657600"/>
            <a:ext cx="1849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latin typeface="Tahoma" pitchFamily="34" charset="0"/>
              </a:rPr>
              <a:t>Document entity</a:t>
            </a:r>
            <a:endParaRPr lang="en-US" altLang="ko-KR"/>
          </a:p>
        </p:txBody>
      </p:sp>
      <p:sp>
        <p:nvSpPr>
          <p:cNvPr id="244756" name="Text Box 2068"/>
          <p:cNvSpPr txBox="1">
            <a:spLocks noChangeArrowheads="1"/>
          </p:cNvSpPr>
          <p:nvPr/>
        </p:nvSpPr>
        <p:spPr bwMode="auto">
          <a:xfrm>
            <a:off x="5867400" y="5486400"/>
            <a:ext cx="1468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latin typeface="Tahoma" pitchFamily="34" charset="0"/>
              </a:rPr>
              <a:t>Image entity</a:t>
            </a:r>
            <a:endParaRPr lang="en-US" altLang="ko-KR"/>
          </a:p>
        </p:txBody>
      </p:sp>
      <p:sp>
        <p:nvSpPr>
          <p:cNvPr id="244757" name="Line 2069"/>
          <p:cNvSpPr>
            <a:spLocks noChangeShapeType="1"/>
          </p:cNvSpPr>
          <p:nvPr/>
        </p:nvSpPr>
        <p:spPr bwMode="auto">
          <a:xfrm flipV="1">
            <a:off x="4800600" y="38862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4758" name="Line 2070"/>
          <p:cNvSpPr>
            <a:spLocks noChangeShapeType="1"/>
          </p:cNvSpPr>
          <p:nvPr/>
        </p:nvSpPr>
        <p:spPr bwMode="auto">
          <a:xfrm>
            <a:off x="4419600" y="5562600"/>
            <a:ext cx="15240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Entity (3/3)</a:t>
            </a:r>
            <a:endParaRPr lang="en-US" altLang="ko-KR"/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Internal Entity</a:t>
            </a:r>
          </a:p>
          <a:p>
            <a:pPr lvl="1"/>
            <a:r>
              <a:rPr lang="ko-KR" altLang="en-US" smtClean="0"/>
              <a:t>해당 </a:t>
            </a:r>
            <a:r>
              <a:rPr lang="en-US" altLang="ko-KR" smtClean="0"/>
              <a:t>document </a:t>
            </a:r>
            <a:r>
              <a:rPr lang="ko-KR" altLang="en-US" smtClean="0"/>
              <a:t>안에서 완전하게 정의되는 </a:t>
            </a:r>
            <a:r>
              <a:rPr lang="en-US" altLang="ko-KR" smtClean="0"/>
              <a:t>entity</a:t>
            </a:r>
          </a:p>
          <a:p>
            <a:pPr lvl="1"/>
            <a:endParaRPr lang="en-US" altLang="ko-KR" smtClean="0"/>
          </a:p>
          <a:p>
            <a:r>
              <a:rPr lang="en-US" altLang="ko-KR" smtClean="0"/>
              <a:t>External Entity</a:t>
            </a:r>
          </a:p>
          <a:p>
            <a:pPr lvl="1"/>
            <a:r>
              <a:rPr lang="en-US" altLang="ko-KR" smtClean="0"/>
              <a:t>URL</a:t>
            </a:r>
            <a:r>
              <a:rPr lang="ko-KR" altLang="en-US" smtClean="0"/>
              <a:t>을 통해 알려진 외부의 </a:t>
            </a:r>
            <a:r>
              <a:rPr lang="en-US" altLang="ko-KR" smtClean="0"/>
              <a:t>source</a:t>
            </a:r>
            <a:r>
              <a:rPr lang="ko-KR" altLang="en-US" smtClean="0"/>
              <a:t>로부터 그들의 </a:t>
            </a:r>
            <a:r>
              <a:rPr lang="en-US" altLang="ko-KR" smtClean="0"/>
              <a:t>content</a:t>
            </a:r>
            <a:r>
              <a:rPr lang="ko-KR" altLang="en-US" smtClean="0"/>
              <a:t>를  받아 오는 </a:t>
            </a:r>
            <a:r>
              <a:rPr lang="en-US" altLang="ko-KR" smtClean="0"/>
              <a:t>entity </a:t>
            </a:r>
            <a:endParaRPr lang="en-US" altLang="ko-KR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23A0-B58C-47F9-9E41-DB4FBAB33FEC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Figures of Document Entity</a:t>
            </a:r>
            <a:endParaRPr lang="en-US" altLang="ko-KR"/>
          </a:p>
        </p:txBody>
      </p:sp>
      <p:sp>
        <p:nvSpPr>
          <p:cNvPr id="42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004C-E7F2-4739-BE5D-BB76A815120F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09600" y="2514600"/>
            <a:ext cx="1974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Arial" charset="0"/>
              </a:rPr>
              <a:t>document entity</a:t>
            </a:r>
            <a:endParaRPr lang="en-US" altLang="ko-KR">
              <a:latin typeface="Arial" charset="0"/>
            </a:endParaRPr>
          </a:p>
          <a:p>
            <a:pPr algn="ctr"/>
            <a:r>
              <a:rPr lang="en-US" altLang="ko-KR" sz="1600">
                <a:latin typeface="Arial" charset="0"/>
              </a:rPr>
              <a:t>(no entities)</a:t>
            </a:r>
            <a:endParaRPr lang="en-US" altLang="ko-KR">
              <a:latin typeface="Arial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914400" y="3429000"/>
            <a:ext cx="1143000" cy="2438400"/>
          </a:xfrm>
          <a:prstGeom prst="rect">
            <a:avLst/>
          </a:prstGeom>
          <a:solidFill>
            <a:srgbClr val="33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819400" y="2514600"/>
            <a:ext cx="1974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Arial" charset="0"/>
              </a:rPr>
              <a:t>document entity</a:t>
            </a:r>
            <a:endParaRPr lang="en-US" altLang="ko-KR">
              <a:latin typeface="Arial" charset="0"/>
            </a:endParaRPr>
          </a:p>
          <a:p>
            <a:pPr algn="ctr"/>
            <a:r>
              <a:rPr lang="en-US" altLang="ko-KR" sz="1600">
                <a:latin typeface="Arial" charset="0"/>
              </a:rPr>
              <a:t>(main content)</a:t>
            </a:r>
            <a:endParaRPr lang="en-US" altLang="ko-KR">
              <a:latin typeface="Arial" charset="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124200" y="3429000"/>
            <a:ext cx="1125538" cy="2438400"/>
          </a:xfrm>
          <a:prstGeom prst="rect">
            <a:avLst/>
          </a:prstGeom>
          <a:solidFill>
            <a:srgbClr val="33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867400" y="3352800"/>
            <a:ext cx="1143000" cy="2514600"/>
          </a:xfrm>
          <a:prstGeom prst="rect">
            <a:avLst/>
          </a:prstGeom>
          <a:solidFill>
            <a:srgbClr val="33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5943600" y="5105400"/>
            <a:ext cx="1106488" cy="441325"/>
            <a:chOff x="2688" y="3744"/>
            <a:chExt cx="697" cy="278"/>
          </a:xfrm>
        </p:grpSpPr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2688" y="3744"/>
              <a:ext cx="674" cy="2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3338" y="3751"/>
              <a:ext cx="47" cy="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347" name="Group 11"/>
          <p:cNvGrpSpPr>
            <a:grpSpLocks/>
          </p:cNvGrpSpPr>
          <p:nvPr/>
        </p:nvGrpSpPr>
        <p:grpSpPr bwMode="auto">
          <a:xfrm>
            <a:off x="5943600" y="3505200"/>
            <a:ext cx="1106488" cy="441325"/>
            <a:chOff x="2688" y="3744"/>
            <a:chExt cx="697" cy="278"/>
          </a:xfrm>
        </p:grpSpPr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2688" y="3744"/>
              <a:ext cx="674" cy="2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3338" y="3751"/>
              <a:ext cx="47" cy="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350" name="Group 14"/>
          <p:cNvGrpSpPr>
            <a:grpSpLocks/>
          </p:cNvGrpSpPr>
          <p:nvPr/>
        </p:nvGrpSpPr>
        <p:grpSpPr bwMode="auto">
          <a:xfrm>
            <a:off x="5943600" y="4038600"/>
            <a:ext cx="1106488" cy="441325"/>
            <a:chOff x="2688" y="3744"/>
            <a:chExt cx="697" cy="278"/>
          </a:xfrm>
        </p:grpSpPr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2688" y="3744"/>
              <a:ext cx="674" cy="2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3338" y="3751"/>
              <a:ext cx="47" cy="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353" name="Group 17"/>
          <p:cNvGrpSpPr>
            <a:grpSpLocks/>
          </p:cNvGrpSpPr>
          <p:nvPr/>
        </p:nvGrpSpPr>
        <p:grpSpPr bwMode="auto">
          <a:xfrm>
            <a:off x="5943600" y="4572000"/>
            <a:ext cx="1106488" cy="441325"/>
            <a:chOff x="2688" y="3744"/>
            <a:chExt cx="697" cy="278"/>
          </a:xfrm>
        </p:grpSpPr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2688" y="3744"/>
              <a:ext cx="674" cy="2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5" name="Rectangle 19"/>
            <p:cNvSpPr>
              <a:spLocks noChangeArrowheads="1"/>
            </p:cNvSpPr>
            <p:nvPr/>
          </p:nvSpPr>
          <p:spPr bwMode="auto">
            <a:xfrm>
              <a:off x="3338" y="3751"/>
              <a:ext cx="47" cy="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356" name="Group 20"/>
          <p:cNvGrpSpPr>
            <a:grpSpLocks/>
          </p:cNvGrpSpPr>
          <p:nvPr/>
        </p:nvGrpSpPr>
        <p:grpSpPr bwMode="auto">
          <a:xfrm>
            <a:off x="3200400" y="4038600"/>
            <a:ext cx="1106488" cy="441325"/>
            <a:chOff x="2688" y="3744"/>
            <a:chExt cx="697" cy="278"/>
          </a:xfrm>
        </p:grpSpPr>
        <p:sp>
          <p:nvSpPr>
            <p:cNvPr id="14357" name="Rectangle 21"/>
            <p:cNvSpPr>
              <a:spLocks noChangeArrowheads="1"/>
            </p:cNvSpPr>
            <p:nvPr/>
          </p:nvSpPr>
          <p:spPr bwMode="auto">
            <a:xfrm>
              <a:off x="2688" y="3744"/>
              <a:ext cx="674" cy="2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8" name="Rectangle 22"/>
            <p:cNvSpPr>
              <a:spLocks noChangeArrowheads="1"/>
            </p:cNvSpPr>
            <p:nvPr/>
          </p:nvSpPr>
          <p:spPr bwMode="auto">
            <a:xfrm>
              <a:off x="3338" y="3751"/>
              <a:ext cx="47" cy="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359" name="Group 23"/>
          <p:cNvGrpSpPr>
            <a:grpSpLocks/>
          </p:cNvGrpSpPr>
          <p:nvPr/>
        </p:nvGrpSpPr>
        <p:grpSpPr bwMode="auto">
          <a:xfrm>
            <a:off x="3886200" y="4038600"/>
            <a:ext cx="1676400" cy="431800"/>
            <a:chOff x="2448" y="2544"/>
            <a:chExt cx="1056" cy="272"/>
          </a:xfrm>
        </p:grpSpPr>
        <p:sp>
          <p:nvSpPr>
            <p:cNvPr id="14360" name="Rectangle 24"/>
            <p:cNvSpPr>
              <a:spLocks noChangeArrowheads="1"/>
            </p:cNvSpPr>
            <p:nvPr/>
          </p:nvSpPr>
          <p:spPr bwMode="auto">
            <a:xfrm>
              <a:off x="2832" y="2544"/>
              <a:ext cx="672" cy="272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1" name="Line 25"/>
            <p:cNvSpPr>
              <a:spLocks noChangeShapeType="1"/>
            </p:cNvSpPr>
            <p:nvPr/>
          </p:nvSpPr>
          <p:spPr bwMode="auto">
            <a:xfrm flipH="1">
              <a:off x="2448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7315200" y="3505200"/>
            <a:ext cx="1066800" cy="4318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 flipH="1">
            <a:off x="6705600" y="3733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7391400" y="4191000"/>
            <a:ext cx="1066800" cy="4318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7467600" y="4876800"/>
            <a:ext cx="1066800" cy="4318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7620000" y="5638800"/>
            <a:ext cx="1066800" cy="4318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7" name="Line 31"/>
          <p:cNvSpPr>
            <a:spLocks noChangeShapeType="1"/>
          </p:cNvSpPr>
          <p:nvPr/>
        </p:nvSpPr>
        <p:spPr bwMode="auto">
          <a:xfrm flipH="1">
            <a:off x="6781800" y="4419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 flipH="1" flipV="1">
            <a:off x="6781800" y="42672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 flipH="1" flipV="1">
            <a:off x="6781800" y="5334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4876800" y="3657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Arial" charset="0"/>
              </a:rPr>
              <a:t>A</a:t>
            </a:r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7315200" y="31242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Arial" charset="0"/>
              </a:rPr>
              <a:t>A</a:t>
            </a:r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7848600" y="38862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Arial" charset="0"/>
              </a:rPr>
              <a:t>B</a:t>
            </a:r>
          </a:p>
        </p:txBody>
      </p:sp>
      <p:sp>
        <p:nvSpPr>
          <p:cNvPr id="14373" name="Rectangle 37"/>
          <p:cNvSpPr>
            <a:spLocks noChangeArrowheads="1"/>
          </p:cNvSpPr>
          <p:nvPr/>
        </p:nvSpPr>
        <p:spPr bwMode="auto">
          <a:xfrm>
            <a:off x="7848600" y="45720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Arial" charset="0"/>
              </a:rPr>
              <a:t>C</a:t>
            </a:r>
          </a:p>
        </p:txBody>
      </p:sp>
      <p:sp>
        <p:nvSpPr>
          <p:cNvPr id="14374" name="Rectangle 38"/>
          <p:cNvSpPr>
            <a:spLocks noChangeArrowheads="1"/>
          </p:cNvSpPr>
          <p:nvPr/>
        </p:nvSpPr>
        <p:spPr bwMode="auto">
          <a:xfrm>
            <a:off x="8001000" y="53340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Arial" charset="0"/>
              </a:rPr>
              <a:t>D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5638800" y="2514600"/>
            <a:ext cx="1974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Arial" charset="0"/>
              </a:rPr>
              <a:t>document entity</a:t>
            </a:r>
            <a:endParaRPr lang="en-US" altLang="ko-KR">
              <a:latin typeface="Arial" charset="0"/>
            </a:endParaRPr>
          </a:p>
          <a:p>
            <a:pPr algn="ctr"/>
            <a:r>
              <a:rPr lang="en-US" altLang="ko-KR" sz="1600">
                <a:latin typeface="Arial" charset="0"/>
              </a:rPr>
              <a:t>(framework file)</a:t>
            </a:r>
            <a:endParaRPr lang="en-US" altLang="ko-KR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Defining an entity</a:t>
            </a:r>
            <a:endParaRPr lang="en-US" altLang="ko-KR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Entity must be defined before the first reference to them in the data stream</a:t>
            </a:r>
          </a:p>
          <a:p>
            <a:r>
              <a:rPr lang="en-US" altLang="ko-KR" smtClean="0"/>
              <a:t>Declared in the DTD(Document Type Definition) </a:t>
            </a:r>
            <a:endParaRPr lang="en-US" altLang="ko-KR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6B24-C6B3-4652-9511-171B9E9030BD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13321" name="Text Box 1033"/>
          <p:cNvSpPr txBox="1">
            <a:spLocks noChangeArrowheads="1"/>
          </p:cNvSpPr>
          <p:nvPr/>
        </p:nvSpPr>
        <p:spPr bwMode="auto">
          <a:xfrm>
            <a:off x="1981200" y="3581400"/>
            <a:ext cx="5584825" cy="1778000"/>
          </a:xfrm>
          <a:prstGeom prst="rect">
            <a:avLst/>
          </a:prstGeom>
          <a:noFill/>
          <a:ln w="3810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latin typeface="Tahoma" pitchFamily="34" charset="0"/>
              </a:rPr>
              <a:t>&lt;!DOCTYPE DOCUMENT [</a:t>
            </a:r>
          </a:p>
          <a:p>
            <a:endParaRPr lang="en-US" altLang="ko-KR" sz="1800">
              <a:latin typeface="Tahoma" pitchFamily="34" charset="0"/>
            </a:endParaRPr>
          </a:p>
          <a:p>
            <a:r>
              <a:rPr lang="en-US" altLang="ko-KR" sz="1800">
                <a:latin typeface="Tahoma" pitchFamily="34" charset="0"/>
              </a:rPr>
              <a:t>	&lt;!ENTITY EMAIL “sjlee@oopsla.snu.ac.kr”&gt;</a:t>
            </a:r>
          </a:p>
          <a:p>
            <a:r>
              <a:rPr lang="en-US" altLang="ko-KR" sz="1800">
                <a:latin typeface="Tahoma" pitchFamily="34" charset="0"/>
              </a:rPr>
              <a:t>            &lt;!ENTITY TEXT  “(#PCDATA)”&gt;</a:t>
            </a:r>
          </a:p>
          <a:p>
            <a:endParaRPr lang="en-US" altLang="ko-KR" sz="1800">
              <a:latin typeface="Tahoma" pitchFamily="34" charset="0"/>
            </a:endParaRPr>
          </a:p>
          <a:p>
            <a:r>
              <a:rPr lang="en-US" altLang="ko-KR" sz="1800">
                <a:latin typeface="Tahoma" pitchFamily="34" charset="0"/>
              </a:rPr>
              <a:t>]&gt;</a:t>
            </a:r>
          </a:p>
        </p:txBody>
      </p:sp>
      <p:sp>
        <p:nvSpPr>
          <p:cNvPr id="13322" name="Text Box 1034"/>
          <p:cNvSpPr txBox="1">
            <a:spLocks noChangeArrowheads="1"/>
          </p:cNvSpPr>
          <p:nvPr/>
        </p:nvSpPr>
        <p:spPr bwMode="auto">
          <a:xfrm>
            <a:off x="2651125" y="5492750"/>
            <a:ext cx="319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Tahoma" pitchFamily="34" charset="0"/>
              </a:rPr>
              <a:t>     Entity definition in DTD</a:t>
            </a:r>
            <a:endParaRPr lang="en-US" altLang="ko-KR"/>
          </a:p>
        </p:txBody>
      </p:sp>
      <p:sp>
        <p:nvSpPr>
          <p:cNvPr id="13323" name="AutoShape 1035"/>
          <p:cNvSpPr>
            <a:spLocks noChangeArrowheads="1"/>
          </p:cNvSpPr>
          <p:nvPr/>
        </p:nvSpPr>
        <p:spPr bwMode="auto">
          <a:xfrm>
            <a:off x="2895600" y="5562600"/>
            <a:ext cx="152400" cy="152400"/>
          </a:xfrm>
          <a:prstGeom prst="triangle">
            <a:avLst>
              <a:gd name="adj" fmla="val 50000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Example : EntityDeclaration(1/3)</a:t>
            </a: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Internal text entities</a:t>
            </a:r>
          </a:p>
          <a:p>
            <a:pPr lvl="1"/>
            <a:r>
              <a:rPr lang="en-US" altLang="ko-KR" smtClean="0"/>
              <a:t>&lt;!ENTITY XML “eXtensible Markup Language”&gt;</a:t>
            </a:r>
          </a:p>
          <a:p>
            <a:pPr lvl="1"/>
            <a:r>
              <a:rPr lang="en-US" altLang="ko-KR" smtClean="0"/>
              <a:t>&lt;!ENTITY DemoEntity ‘The rule is 6” long.’&gt;</a:t>
            </a:r>
          </a:p>
          <a:p>
            <a:endParaRPr lang="en-US" altLang="ko-KR" smtClean="0"/>
          </a:p>
          <a:p>
            <a:r>
              <a:rPr lang="en-US" altLang="ko-KR" smtClean="0"/>
              <a:t>Built-in entities (</a:t>
            </a:r>
            <a:r>
              <a:rPr lang="ko-KR" altLang="en-US" smtClean="0"/>
              <a:t>내장</a:t>
            </a:r>
            <a:r>
              <a:rPr lang="en-US" altLang="ko-KR" smtClean="0"/>
              <a:t>entity)</a:t>
            </a:r>
          </a:p>
          <a:p>
            <a:pPr lvl="1"/>
            <a:r>
              <a:rPr lang="en-US" altLang="ko-KR" smtClean="0"/>
              <a:t>&lt;!ENTITY sample “Use &amp;quot; and ‘as delimiters.”&gt;</a:t>
            </a:r>
          </a:p>
          <a:p>
            <a:pPr lvl="1"/>
            <a:endParaRPr lang="en-US" altLang="ko-KR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DFF7-7A26-4AE0-A59D-77A9F4F415EA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400800" y="4572000"/>
            <a:ext cx="1063625" cy="1776413"/>
          </a:xfrm>
          <a:prstGeom prst="rect">
            <a:avLst/>
          </a:prstGeom>
          <a:solidFill>
            <a:srgbClr val="CCECFF"/>
          </a:solidFill>
          <a:ln w="9525">
            <a:solidFill>
              <a:srgbClr val="33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sz="2200">
                <a:latin typeface="Arial" charset="0"/>
              </a:rPr>
              <a:t>&amp;li; </a:t>
            </a:r>
          </a:p>
          <a:p>
            <a:r>
              <a:rPr lang="en-US" altLang="ko-KR" sz="2200">
                <a:latin typeface="Arial" charset="0"/>
              </a:rPr>
              <a:t>&amp;gt;</a:t>
            </a:r>
          </a:p>
          <a:p>
            <a:r>
              <a:rPr lang="en-US" altLang="ko-KR" sz="2200">
                <a:latin typeface="Arial" charset="0"/>
              </a:rPr>
              <a:t>&amp;amp;</a:t>
            </a:r>
          </a:p>
          <a:p>
            <a:r>
              <a:rPr lang="en-US" altLang="ko-KR" sz="2200">
                <a:latin typeface="Arial" charset="0"/>
              </a:rPr>
              <a:t>&amp;apos;</a:t>
            </a:r>
          </a:p>
          <a:p>
            <a:r>
              <a:rPr lang="en-US" altLang="ko-KR" sz="2200">
                <a:latin typeface="Arial" charset="0"/>
              </a:rPr>
              <a:t>&amp;quot;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7467600" y="4572000"/>
            <a:ext cx="1049338" cy="1776413"/>
          </a:xfrm>
          <a:prstGeom prst="rect">
            <a:avLst/>
          </a:prstGeom>
          <a:solidFill>
            <a:srgbClr val="CCECFF"/>
          </a:solidFill>
          <a:ln w="9525">
            <a:solidFill>
              <a:srgbClr val="33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sz="2200">
                <a:latin typeface="Arial" charset="0"/>
              </a:rPr>
              <a:t>for ‘</a:t>
            </a:r>
            <a:r>
              <a:rPr lang="en-US" altLang="ko-KR" sz="2200">
                <a:solidFill>
                  <a:srgbClr val="FF3300"/>
                </a:solidFill>
                <a:latin typeface="Arial" charset="0"/>
              </a:rPr>
              <a:t>&lt;</a:t>
            </a:r>
            <a:r>
              <a:rPr lang="en-US" altLang="ko-KR" sz="2200">
                <a:latin typeface="Arial" charset="0"/>
              </a:rPr>
              <a:t>‘</a:t>
            </a:r>
          </a:p>
          <a:p>
            <a:r>
              <a:rPr lang="en-US" altLang="ko-KR" sz="2200">
                <a:latin typeface="Arial" charset="0"/>
              </a:rPr>
              <a:t>for ‘</a:t>
            </a:r>
            <a:r>
              <a:rPr lang="en-US" altLang="ko-KR" sz="2200">
                <a:solidFill>
                  <a:srgbClr val="FF3300"/>
                </a:solidFill>
                <a:latin typeface="Arial" charset="0"/>
              </a:rPr>
              <a:t>&gt;</a:t>
            </a:r>
            <a:r>
              <a:rPr lang="en-US" altLang="ko-KR" sz="2200">
                <a:latin typeface="Arial" charset="0"/>
              </a:rPr>
              <a:t>’</a:t>
            </a:r>
          </a:p>
          <a:p>
            <a:r>
              <a:rPr lang="en-US" altLang="ko-KR" sz="2200">
                <a:latin typeface="Arial" charset="0"/>
              </a:rPr>
              <a:t>for ‘</a:t>
            </a:r>
            <a:r>
              <a:rPr lang="en-US" altLang="ko-KR" sz="2200">
                <a:solidFill>
                  <a:srgbClr val="FF3300"/>
                </a:solidFill>
                <a:latin typeface="Arial" charset="0"/>
              </a:rPr>
              <a:t>&amp;</a:t>
            </a:r>
            <a:r>
              <a:rPr lang="en-US" altLang="ko-KR" sz="2200">
                <a:latin typeface="Arial" charset="0"/>
              </a:rPr>
              <a:t>’</a:t>
            </a:r>
          </a:p>
          <a:p>
            <a:r>
              <a:rPr lang="en-US" altLang="ko-KR" sz="2200">
                <a:latin typeface="Arial" charset="0"/>
              </a:rPr>
              <a:t>for ‘ </a:t>
            </a:r>
            <a:r>
              <a:rPr lang="en-US" altLang="ko-KR" sz="220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altLang="ko-KR" sz="2200">
                <a:latin typeface="Arial" charset="0"/>
              </a:rPr>
              <a:t> ’</a:t>
            </a:r>
          </a:p>
          <a:p>
            <a:r>
              <a:rPr lang="en-US" altLang="ko-KR" sz="2200">
                <a:latin typeface="Arial" charset="0"/>
              </a:rPr>
              <a:t>for ‘ </a:t>
            </a:r>
            <a:r>
              <a:rPr lang="en-US" altLang="ko-KR" sz="2200">
                <a:solidFill>
                  <a:srgbClr val="FF3300"/>
                </a:solidFill>
                <a:latin typeface="Arial" charset="0"/>
              </a:rPr>
              <a:t>”</a:t>
            </a:r>
            <a:r>
              <a:rPr lang="en-US" altLang="ko-KR" sz="2200">
                <a:latin typeface="Arial" charset="0"/>
              </a:rPr>
              <a:t> ’;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Example : EntityDeclaration(2/3)</a:t>
            </a: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External text entities</a:t>
            </a:r>
          </a:p>
          <a:p>
            <a:pPr lvl="1"/>
            <a:r>
              <a:rPr lang="en-US" altLang="ko-KR" smtClean="0"/>
              <a:t>&lt;!ENTITY myent SYSTEM “/EMTS/MYENT.XML”&gt;</a:t>
            </a:r>
          </a:p>
          <a:p>
            <a:pPr lvl="1"/>
            <a:r>
              <a:rPr lang="en-US" altLang="ko-KR" smtClean="0"/>
              <a:t>&lt;!ENTITY myent PUBLIC “-//MyCorp//ENTITY Syperscript Chars//EN”….&gt;</a:t>
            </a:r>
          </a:p>
          <a:p>
            <a:pPr lvl="1"/>
            <a:endParaRPr lang="en-US" altLang="ko-KR" smtClean="0"/>
          </a:p>
          <a:p>
            <a:r>
              <a:rPr lang="en-US" altLang="ko-KR" smtClean="0"/>
              <a:t>Binary entities</a:t>
            </a:r>
          </a:p>
          <a:p>
            <a:pPr lvl="1"/>
            <a:r>
              <a:rPr lang="en-US" altLang="ko-KR" smtClean="0"/>
              <a:t>&lt;!ENTITY Jsphoto SYSTEM “/ENTS/Jsphoto.tif” NDATA “TIFF”&gt;</a:t>
            </a:r>
            <a:endParaRPr lang="en-US" altLang="ko-KR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7AD7-7E0D-4028-89B2-433B65161CB5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Example : EntityDeclaration(3/3)</a:t>
            </a:r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URL format</a:t>
            </a:r>
            <a:endParaRPr lang="ko-KR" altLang="en-US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67544" y="1916832"/>
            <a:ext cx="3810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20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&lt;!ENTITY ent9 SYSTEM “entities/entity9.xml”&gt;</a:t>
            </a:r>
            <a:br>
              <a:rPr lang="en-US" altLang="ko-KR" sz="2000" dirty="0" smtClean="0"/>
            </a:br>
            <a:r>
              <a:rPr lang="en-US" altLang="ko-KR" sz="2000" dirty="0" smtClean="0"/>
              <a:t>  /xml/document.xml/entities/entity9.xml</a:t>
            </a:r>
            <a:endParaRPr lang="en-US" altLang="ko-KR" sz="2000" dirty="0"/>
          </a:p>
        </p:txBody>
      </p:sp>
      <p:sp>
        <p:nvSpPr>
          <p:cNvPr id="50" name="Rectangle 4"/>
          <p:cNvSpPr txBox="1">
            <a:spLocks noChangeArrowheads="1"/>
          </p:cNvSpPr>
          <p:nvPr/>
        </p:nvSpPr>
        <p:spPr>
          <a:xfrm>
            <a:off x="4860032" y="1906488"/>
            <a:ext cx="38100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20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&lt;!ENTITY ent9 SYSTEM “../entities/entity9.xml”&gt;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/xml/docs/document.xml/</a:t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    entities/entity9.xml</a:t>
            </a:r>
          </a:p>
          <a:p>
            <a:endParaRPr lang="en-US" altLang="ko-KR" sz="2000" dirty="0"/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228600" y="3810000"/>
            <a:ext cx="41910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>
            <a:off x="228600" y="3810000"/>
            <a:ext cx="4191000" cy="381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xml</a:t>
            </a:r>
          </a:p>
        </p:txBody>
      </p:sp>
      <p:grpSp>
        <p:nvGrpSpPr>
          <p:cNvPr id="53" name="Group 8"/>
          <p:cNvGrpSpPr>
            <a:grpSpLocks/>
          </p:cNvGrpSpPr>
          <p:nvPr/>
        </p:nvGrpSpPr>
        <p:grpSpPr bwMode="auto">
          <a:xfrm>
            <a:off x="762000" y="4724400"/>
            <a:ext cx="609600" cy="685800"/>
            <a:chOff x="576" y="2880"/>
            <a:chExt cx="384" cy="432"/>
          </a:xfrm>
        </p:grpSpPr>
        <p:sp>
          <p:nvSpPr>
            <p:cNvPr id="54" name="AutoShape 9"/>
            <p:cNvSpPr>
              <a:spLocks noChangeArrowheads="1"/>
            </p:cNvSpPr>
            <p:nvPr/>
          </p:nvSpPr>
          <p:spPr bwMode="auto">
            <a:xfrm rot="-10809078">
              <a:off x="576" y="2880"/>
              <a:ext cx="384" cy="432"/>
            </a:xfrm>
            <a:prstGeom prst="foldedCorner">
              <a:avLst>
                <a:gd name="adj" fmla="val 22917"/>
              </a:avLst>
            </a:prstGeom>
            <a:solidFill>
              <a:srgbClr val="33CC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>
              <a:off x="672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>
              <a:off x="672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>
              <a:off x="624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624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" name="Line 14"/>
            <p:cNvSpPr>
              <a:spLocks noChangeShapeType="1"/>
            </p:cNvSpPr>
            <p:nvPr/>
          </p:nvSpPr>
          <p:spPr bwMode="auto">
            <a:xfrm>
              <a:off x="672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" name="Line 15"/>
            <p:cNvSpPr>
              <a:spLocks noChangeShapeType="1"/>
            </p:cNvSpPr>
            <p:nvPr/>
          </p:nvSpPr>
          <p:spPr bwMode="auto">
            <a:xfrm>
              <a:off x="624" y="31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62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624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3" name="Text Box 18"/>
          <p:cNvSpPr txBox="1">
            <a:spLocks noChangeArrowheads="1"/>
          </p:cNvSpPr>
          <p:nvPr/>
        </p:nvSpPr>
        <p:spPr bwMode="auto">
          <a:xfrm>
            <a:off x="304800" y="5486400"/>
            <a:ext cx="1562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latin typeface="Arial" charset="0"/>
              </a:rPr>
              <a:t>document.xml</a:t>
            </a:r>
          </a:p>
        </p:txBody>
      </p:sp>
      <p:sp>
        <p:nvSpPr>
          <p:cNvPr id="64" name="AutoShape 19"/>
          <p:cNvSpPr>
            <a:spLocks noChangeArrowheads="1"/>
          </p:cNvSpPr>
          <p:nvPr/>
        </p:nvSpPr>
        <p:spPr bwMode="auto">
          <a:xfrm rot="10800000">
            <a:off x="2590800" y="4419600"/>
            <a:ext cx="5334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" name="Rectangle 20"/>
          <p:cNvSpPr>
            <a:spLocks noChangeArrowheads="1"/>
          </p:cNvSpPr>
          <p:nvPr/>
        </p:nvSpPr>
        <p:spPr bwMode="auto">
          <a:xfrm>
            <a:off x="2590800" y="46482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" name="Rectangle 21"/>
          <p:cNvSpPr>
            <a:spLocks noChangeArrowheads="1"/>
          </p:cNvSpPr>
          <p:nvPr/>
        </p:nvSpPr>
        <p:spPr bwMode="auto">
          <a:xfrm>
            <a:off x="2590800" y="5638800"/>
            <a:ext cx="1524000" cy="304800"/>
          </a:xfrm>
          <a:prstGeom prst="rect">
            <a:avLst/>
          </a:prstGeom>
          <a:solidFill>
            <a:srgbClr val="99FF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 b="1">
                <a:latin typeface="Arial" charset="0"/>
              </a:rPr>
              <a:t>entities</a:t>
            </a: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2833688" y="5257800"/>
            <a:ext cx="1247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latin typeface="Arial" charset="0"/>
              </a:rPr>
              <a:t>entity9.xml</a:t>
            </a:r>
          </a:p>
        </p:txBody>
      </p:sp>
      <p:sp>
        <p:nvSpPr>
          <p:cNvPr id="68" name="Rectangle 23"/>
          <p:cNvSpPr>
            <a:spLocks noChangeArrowheads="1"/>
          </p:cNvSpPr>
          <p:nvPr/>
        </p:nvSpPr>
        <p:spPr bwMode="auto">
          <a:xfrm>
            <a:off x="3200400" y="4800600"/>
            <a:ext cx="381000" cy="457200"/>
          </a:xfrm>
          <a:prstGeom prst="rect">
            <a:avLst/>
          </a:prstGeom>
          <a:solidFill>
            <a:srgbClr val="33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>
            <a:off x="1447800" y="5029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" name="Rectangle 25"/>
          <p:cNvSpPr>
            <a:spLocks noChangeArrowheads="1"/>
          </p:cNvSpPr>
          <p:nvPr/>
        </p:nvSpPr>
        <p:spPr bwMode="auto">
          <a:xfrm>
            <a:off x="4648200" y="3810000"/>
            <a:ext cx="41910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" name="Rectangle 26"/>
          <p:cNvSpPr>
            <a:spLocks noChangeArrowheads="1"/>
          </p:cNvSpPr>
          <p:nvPr/>
        </p:nvSpPr>
        <p:spPr bwMode="auto">
          <a:xfrm>
            <a:off x="4648200" y="3810000"/>
            <a:ext cx="4191000" cy="381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xml</a:t>
            </a:r>
          </a:p>
        </p:txBody>
      </p:sp>
      <p:grpSp>
        <p:nvGrpSpPr>
          <p:cNvPr id="72" name="Group 41"/>
          <p:cNvGrpSpPr>
            <a:grpSpLocks/>
          </p:cNvGrpSpPr>
          <p:nvPr/>
        </p:nvGrpSpPr>
        <p:grpSpPr bwMode="auto">
          <a:xfrm>
            <a:off x="7010400" y="4419600"/>
            <a:ext cx="1524000" cy="1219200"/>
            <a:chOff x="4416" y="2784"/>
            <a:chExt cx="960" cy="768"/>
          </a:xfrm>
        </p:grpSpPr>
        <p:sp>
          <p:nvSpPr>
            <p:cNvPr id="73" name="AutoShape 27"/>
            <p:cNvSpPr>
              <a:spLocks noChangeArrowheads="1"/>
            </p:cNvSpPr>
            <p:nvPr/>
          </p:nvSpPr>
          <p:spPr bwMode="auto">
            <a:xfrm rot="-10800000">
              <a:off x="4416" y="2784"/>
              <a:ext cx="336" cy="14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" name="Rectangle 28"/>
            <p:cNvSpPr>
              <a:spLocks noChangeArrowheads="1"/>
            </p:cNvSpPr>
            <p:nvPr/>
          </p:nvSpPr>
          <p:spPr bwMode="auto">
            <a:xfrm>
              <a:off x="4416" y="2928"/>
              <a:ext cx="96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010400" y="5638800"/>
            <a:ext cx="1524000" cy="304800"/>
          </a:xfrm>
          <a:prstGeom prst="rect">
            <a:avLst/>
          </a:prstGeom>
          <a:solidFill>
            <a:srgbClr val="99FF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 b="1">
                <a:latin typeface="Arial" charset="0"/>
              </a:rPr>
              <a:t>entities</a:t>
            </a:r>
          </a:p>
        </p:txBody>
      </p:sp>
      <p:sp>
        <p:nvSpPr>
          <p:cNvPr id="76" name="Text Box 30"/>
          <p:cNvSpPr txBox="1">
            <a:spLocks noChangeArrowheads="1"/>
          </p:cNvSpPr>
          <p:nvPr/>
        </p:nvSpPr>
        <p:spPr bwMode="auto">
          <a:xfrm>
            <a:off x="7253288" y="5257800"/>
            <a:ext cx="1247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latin typeface="Arial" charset="0"/>
              </a:rPr>
              <a:t>entity9.xml</a:t>
            </a:r>
          </a:p>
        </p:txBody>
      </p:sp>
      <p:sp>
        <p:nvSpPr>
          <p:cNvPr id="77" name="Rectangle 31"/>
          <p:cNvSpPr>
            <a:spLocks noChangeArrowheads="1"/>
          </p:cNvSpPr>
          <p:nvPr/>
        </p:nvSpPr>
        <p:spPr bwMode="auto">
          <a:xfrm>
            <a:off x="7620000" y="4800600"/>
            <a:ext cx="381000" cy="457200"/>
          </a:xfrm>
          <a:prstGeom prst="rect">
            <a:avLst/>
          </a:prstGeom>
          <a:solidFill>
            <a:srgbClr val="33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32"/>
          <p:cNvSpPr>
            <a:spLocks noChangeShapeType="1"/>
          </p:cNvSpPr>
          <p:nvPr/>
        </p:nvSpPr>
        <p:spPr bwMode="auto">
          <a:xfrm>
            <a:off x="5867400" y="5029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AutoShape 33"/>
          <p:cNvSpPr>
            <a:spLocks noChangeArrowheads="1"/>
          </p:cNvSpPr>
          <p:nvPr/>
        </p:nvSpPr>
        <p:spPr bwMode="auto">
          <a:xfrm rot="10800000">
            <a:off x="4786313" y="4419600"/>
            <a:ext cx="5334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Rectangle 34"/>
          <p:cNvSpPr>
            <a:spLocks noChangeArrowheads="1"/>
          </p:cNvSpPr>
          <p:nvPr/>
        </p:nvSpPr>
        <p:spPr bwMode="auto">
          <a:xfrm>
            <a:off x="4786313" y="46482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" name="Rectangle 35"/>
          <p:cNvSpPr>
            <a:spLocks noChangeArrowheads="1"/>
          </p:cNvSpPr>
          <p:nvPr/>
        </p:nvSpPr>
        <p:spPr bwMode="auto">
          <a:xfrm>
            <a:off x="4786313" y="5638800"/>
            <a:ext cx="1524000" cy="304800"/>
          </a:xfrm>
          <a:prstGeom prst="rect">
            <a:avLst/>
          </a:prstGeom>
          <a:solidFill>
            <a:srgbClr val="99FF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 b="1">
                <a:latin typeface="Arial" charset="0"/>
              </a:rPr>
              <a:t>docs</a:t>
            </a:r>
          </a:p>
        </p:txBody>
      </p:sp>
      <p:sp>
        <p:nvSpPr>
          <p:cNvPr id="82" name="Text Box 36"/>
          <p:cNvSpPr txBox="1">
            <a:spLocks noChangeArrowheads="1"/>
          </p:cNvSpPr>
          <p:nvPr/>
        </p:nvSpPr>
        <p:spPr bwMode="auto">
          <a:xfrm>
            <a:off x="4873625" y="5257800"/>
            <a:ext cx="1562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latin typeface="Arial" charset="0"/>
              </a:rPr>
              <a:t>document.xml</a:t>
            </a:r>
          </a:p>
        </p:txBody>
      </p:sp>
      <p:sp>
        <p:nvSpPr>
          <p:cNvPr id="83" name="Rectangle 37"/>
          <p:cNvSpPr>
            <a:spLocks noChangeArrowheads="1"/>
          </p:cNvSpPr>
          <p:nvPr/>
        </p:nvSpPr>
        <p:spPr bwMode="auto">
          <a:xfrm>
            <a:off x="5395913" y="4800600"/>
            <a:ext cx="381000" cy="457200"/>
          </a:xfrm>
          <a:prstGeom prst="rect">
            <a:avLst/>
          </a:prstGeom>
          <a:solidFill>
            <a:srgbClr val="33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XML Documents 1 : </a:t>
            </a:r>
            <a:r>
              <a:rPr lang="en-US" altLang="ko-KR" dirty="0" smtClean="0"/>
              <a:t>structure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Peeping into XML document</a:t>
            </a:r>
          </a:p>
          <a:p>
            <a:r>
              <a:rPr lang="en-US" altLang="ko-KR" dirty="0"/>
              <a:t>at Physical view : Entity </a:t>
            </a:r>
          </a:p>
          <a:p>
            <a:r>
              <a:rPr lang="en-US" altLang="ko-KR" b="1" u="sng" dirty="0"/>
              <a:t>at logical view : DTD</a:t>
            </a:r>
          </a:p>
          <a:p>
            <a:endParaRPr lang="ko-KR" altLang="en-US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66D0-DE23-4601-82DC-304A6800AA63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245762" name="Rectangle 1026"/>
          <p:cNvSpPr>
            <a:spLocks noChangeArrowheads="1"/>
          </p:cNvSpPr>
          <p:nvPr/>
        </p:nvSpPr>
        <p:spPr bwMode="auto">
          <a:xfrm>
            <a:off x="1149350" y="617538"/>
            <a:ext cx="77930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latinLnBrk="0"/>
            <a:endParaRPr kumimoji="0" lang="en-US" altLang="ko-KR" sz="4400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45763" name="Rectangle 1027"/>
          <p:cNvSpPr>
            <a:spLocks noChangeArrowheads="1"/>
          </p:cNvSpPr>
          <p:nvPr/>
        </p:nvSpPr>
        <p:spPr bwMode="auto">
          <a:xfrm>
            <a:off x="836613" y="2743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kumimoji="0" lang="en-US" altLang="ko-KR" sz="3200" u="sng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 of Logical structure</a:t>
            </a:r>
            <a:endParaRPr lang="en-US" altLang="ko-KR"/>
          </a:p>
        </p:txBody>
      </p:sp>
      <p:sp>
        <p:nvSpPr>
          <p:cNvPr id="83970" name="Rectangle 10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Concepts</a:t>
            </a:r>
          </a:p>
          <a:p>
            <a:r>
              <a:rPr lang="en-US" altLang="ko-KR" smtClean="0"/>
              <a:t>DTD Structure</a:t>
            </a:r>
          </a:p>
          <a:p>
            <a:r>
              <a:rPr lang="en-US" altLang="ko-KR" smtClean="0"/>
              <a:t>Element Declaration</a:t>
            </a:r>
          </a:p>
          <a:p>
            <a:r>
              <a:rPr lang="en-US" altLang="ko-KR" smtClean="0"/>
              <a:t>Attribute Declarations</a:t>
            </a:r>
          </a:p>
          <a:p>
            <a:r>
              <a:rPr lang="en-US" altLang="ko-KR" smtClean="0"/>
              <a:t>Parameter Entities</a:t>
            </a:r>
          </a:p>
          <a:p>
            <a:r>
              <a:rPr lang="en-US" altLang="ko-KR" smtClean="0"/>
              <a:t>Conditional Sections</a:t>
            </a:r>
          </a:p>
          <a:p>
            <a:r>
              <a:rPr lang="en-US" altLang="ko-KR" smtClean="0"/>
              <a:t>Notation Declarations</a:t>
            </a:r>
          </a:p>
          <a:p>
            <a:r>
              <a:rPr lang="en-US" altLang="ko-KR" smtClean="0"/>
              <a:t>DTD Processing Issues</a:t>
            </a:r>
            <a:endParaRPr lang="en-US" altLang="ko-KR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2B9E-0D5B-46D2-BB52-217EFFDBDF6E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XML Documents 1 : </a:t>
            </a:r>
            <a:r>
              <a:rPr lang="en-US" altLang="ko-KR" dirty="0" smtClean="0"/>
              <a:t>structure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/>
              <a:t>Peeping into XML document</a:t>
            </a:r>
          </a:p>
          <a:p>
            <a:r>
              <a:rPr lang="en-US" altLang="ko-KR" dirty="0"/>
              <a:t>at Physical view : Entity </a:t>
            </a:r>
          </a:p>
          <a:p>
            <a:r>
              <a:rPr lang="en-US" altLang="ko-KR" dirty="0"/>
              <a:t>at logical view : DTD</a:t>
            </a:r>
          </a:p>
          <a:p>
            <a:endParaRPr lang="ko-KR" altLang="en-US" dirty="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7F1D-2597-4E74-BDDB-F827D3B7D05A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1149350" y="617538"/>
            <a:ext cx="77930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latinLnBrk="0"/>
            <a:endParaRPr kumimoji="0" lang="en-US" altLang="ko-KR" sz="4400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836613" y="2743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kumimoji="0" lang="en-US" altLang="ko-KR" sz="3200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Concepts of DTD(1/3)</a:t>
            </a:r>
            <a:endParaRPr lang="en-US" altLang="ko-KR"/>
          </a:p>
        </p:txBody>
      </p:sp>
      <p:sp>
        <p:nvSpPr>
          <p:cNvPr id="82946" name="Rectangle 10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DTD(Document Type Definition)</a:t>
            </a:r>
          </a:p>
          <a:p>
            <a:pPr lvl="1"/>
            <a:r>
              <a:rPr lang="en-US" altLang="ko-KR" smtClean="0"/>
              <a:t>An optional but powerful feature of XML</a:t>
            </a:r>
          </a:p>
          <a:p>
            <a:pPr lvl="1"/>
            <a:r>
              <a:rPr lang="en-US" altLang="ko-KR" smtClean="0"/>
              <a:t>Comprises a set of declarations that define a document structure tree</a:t>
            </a:r>
          </a:p>
          <a:p>
            <a:pPr lvl="1"/>
            <a:r>
              <a:rPr lang="en-US" altLang="ko-KR" smtClean="0"/>
              <a:t>XML processors read the DTD and check whether the document is valid and use it to build the document model in memory </a:t>
            </a:r>
          </a:p>
          <a:p>
            <a:pPr lvl="1"/>
            <a:r>
              <a:rPr lang="en-US" altLang="ko-KR" smtClean="0"/>
              <a:t>Describes user’s own tag set  as meta markup language </a:t>
            </a:r>
          </a:p>
          <a:p>
            <a:pPr lvl="1"/>
            <a:endParaRPr lang="en-US" altLang="ko-KR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25CF-EC5F-4312-88BE-B26E612966E7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Concepts of DTD(2/3)</a:t>
            </a:r>
            <a:endParaRPr lang="en-US" altLang="ko-KR"/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DTD describes..</a:t>
            </a:r>
          </a:p>
          <a:p>
            <a:pPr lvl="1"/>
            <a:r>
              <a:rPr lang="en-US" altLang="ko-KR" smtClean="0"/>
              <a:t>Element , attribute , notation , relation between each elements</a:t>
            </a:r>
          </a:p>
          <a:p>
            <a:pPr lvl="1"/>
            <a:endParaRPr lang="en-US" altLang="ko-KR" smtClean="0"/>
          </a:p>
          <a:p>
            <a:r>
              <a:rPr lang="en-US" altLang="ko-KR" smtClean="0"/>
              <a:t>Establishes formal document structure rules</a:t>
            </a:r>
            <a:endParaRPr lang="en-US" altLang="ko-KR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26B2-9FEB-4860-9953-600F5CD87ED0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Concepts of DTD(3/3)</a:t>
            </a:r>
            <a:endParaRPr lang="en-US" altLang="ko-KR"/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Declare Vs. Define</a:t>
            </a:r>
          </a:p>
          <a:p>
            <a:pPr lvl="1"/>
            <a:r>
              <a:rPr lang="en-US" altLang="ko-KR" smtClean="0"/>
              <a:t>Declare </a:t>
            </a:r>
            <a:r>
              <a:rPr lang="en-US" altLang="ko-KR" smtClean="0">
                <a:sym typeface="Symbol" pitchFamily="18" charset="2"/>
              </a:rPr>
              <a:t> “This document is a concert poster”</a:t>
            </a:r>
          </a:p>
          <a:p>
            <a:pPr lvl="1"/>
            <a:r>
              <a:rPr lang="en-US" altLang="ko-KR" smtClean="0">
                <a:sym typeface="Symbol" pitchFamily="18" charset="2"/>
              </a:rPr>
              <a:t>Define  “A concert poster must have the following features”</a:t>
            </a:r>
          </a:p>
          <a:p>
            <a:r>
              <a:rPr lang="en-US" altLang="ko-KR" smtClean="0">
                <a:sym typeface="Symbol" pitchFamily="18" charset="2"/>
              </a:rPr>
              <a:t>DTD define</a:t>
            </a:r>
          </a:p>
          <a:p>
            <a:pPr lvl="1"/>
            <a:r>
              <a:rPr lang="en-US" altLang="ko-KR" smtClean="0">
                <a:sym typeface="Symbol" pitchFamily="18" charset="2"/>
              </a:rPr>
              <a:t>Element type + Attribute + Entities</a:t>
            </a:r>
          </a:p>
          <a:p>
            <a:r>
              <a:rPr lang="en-US" altLang="ko-KR" smtClean="0">
                <a:sym typeface="Symbol" pitchFamily="18" charset="2"/>
              </a:rPr>
              <a:t>Valid Vs. Invalid</a:t>
            </a:r>
          </a:p>
          <a:p>
            <a:pPr lvl="1"/>
            <a:r>
              <a:rPr lang="en-US" altLang="ko-KR" smtClean="0">
                <a:sym typeface="Symbol" pitchFamily="18" charset="2"/>
              </a:rPr>
              <a:t>Valid  conforms to DTD</a:t>
            </a:r>
          </a:p>
          <a:p>
            <a:pPr lvl="1"/>
            <a:r>
              <a:rPr lang="en-US" altLang="ko-KR" smtClean="0">
                <a:sym typeface="Symbol" pitchFamily="18" charset="2"/>
              </a:rPr>
              <a:t>Invalid  fail to conform to DTD</a:t>
            </a:r>
            <a:endParaRPr lang="en-US" altLang="ko-KR">
              <a:sym typeface="Symbol" pitchFamily="18" charset="2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AD79-77AC-4081-8C47-75649BFD1CD0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81923" name="Oval 3"/>
          <p:cNvSpPr>
            <a:spLocks noChangeArrowheads="1"/>
          </p:cNvSpPr>
          <p:nvPr/>
        </p:nvSpPr>
        <p:spPr bwMode="auto">
          <a:xfrm>
            <a:off x="6400800" y="3352800"/>
            <a:ext cx="2590800" cy="25146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81924" name="Oval 4"/>
          <p:cNvSpPr>
            <a:spLocks noChangeArrowheads="1"/>
          </p:cNvSpPr>
          <p:nvPr/>
        </p:nvSpPr>
        <p:spPr bwMode="auto">
          <a:xfrm>
            <a:off x="6858000" y="4343400"/>
            <a:ext cx="1752600" cy="1371600"/>
          </a:xfrm>
          <a:prstGeom prst="ellipse">
            <a:avLst/>
          </a:prstGeom>
          <a:solidFill>
            <a:srgbClr val="66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6858000" y="3581400"/>
            <a:ext cx="20383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200"/>
              <a:t>Well formed </a:t>
            </a:r>
          </a:p>
          <a:p>
            <a:r>
              <a:rPr lang="en-US" altLang="ko-KR" sz="2200"/>
              <a:t>XML Document</a:t>
            </a:r>
            <a:endParaRPr lang="en-US" altLang="ko-KR"/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7010400" y="4648200"/>
            <a:ext cx="1676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/>
              <a:t>Valid XML Document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Valid &amp; Invalid Documents</a:t>
            </a:r>
            <a:endParaRPr lang="en-US" altLang="ko-KR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Valid:</a:t>
            </a:r>
          </a:p>
          <a:p>
            <a:pPr lvl="1"/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	&lt;GREETING&gt;</a:t>
            </a:r>
          </a:p>
          <a:p>
            <a:pPr lvl="1"/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	various random text but no markup</a:t>
            </a:r>
          </a:p>
          <a:p>
            <a:pPr lvl="1"/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	&lt;/GREETING&gt;</a:t>
            </a:r>
          </a:p>
          <a:p>
            <a:pPr lvl="1"/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Invalid: anything else including</a:t>
            </a:r>
          </a:p>
          <a:p>
            <a:pPr lvl="1"/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noProof="1" smtClean="0">
                <a:latin typeface="Courier New" pitchFamily="49" charset="0"/>
                <a:cs typeface="Courier New" pitchFamily="49" charset="0"/>
              </a:rPr>
              <a:t>&lt;GREETING&gt;</a:t>
            </a:r>
          </a:p>
          <a:p>
            <a:pPr lvl="1"/>
            <a:r>
              <a:rPr lang="en-US" altLang="ko-KR" noProof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noProof="1" smtClean="0">
                <a:latin typeface="Courier New" pitchFamily="49" charset="0"/>
                <a:cs typeface="Courier New" pitchFamily="49" charset="0"/>
              </a:rPr>
              <a:t>&lt;sometag&gt;various random text&lt;/sometag&gt;</a:t>
            </a:r>
          </a:p>
          <a:p>
            <a:pPr lvl="1"/>
            <a:r>
              <a:rPr lang="en-US" altLang="ko-KR" noProof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noProof="1" smtClean="0">
                <a:latin typeface="Courier New" pitchFamily="49" charset="0"/>
                <a:cs typeface="Courier New" pitchFamily="49" charset="0"/>
              </a:rPr>
              <a:t>&lt;someEmptyTag/&gt;</a:t>
            </a:r>
          </a:p>
          <a:p>
            <a:pPr lvl="1"/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noProof="1" smtClean="0">
                <a:latin typeface="Courier New" pitchFamily="49" charset="0"/>
                <a:cs typeface="Courier New" pitchFamily="49" charset="0"/>
              </a:rPr>
              <a:t>&lt;GREETING&gt; </a:t>
            </a:r>
            <a:endParaRPr lang="en-US" altLang="ko-KR" noProof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57DC-8566-4483-9B8B-A2AA75F81D38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3995936" y="4437112"/>
            <a:ext cx="4776788" cy="13716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Tahoma" pitchFamily="34" charset="0"/>
              </a:rPr>
              <a:t>Example:</a:t>
            </a:r>
            <a:r>
              <a:rPr lang="en-US" altLang="ko-KR" dirty="0">
                <a:latin typeface="Tahoma" pitchFamily="34" charset="0"/>
              </a:rPr>
              <a:t> </a:t>
            </a:r>
          </a:p>
          <a:p>
            <a:r>
              <a:rPr lang="en-US" altLang="ko-KR" dirty="0">
                <a:latin typeface="Tahoma" pitchFamily="34" charset="0"/>
              </a:rPr>
              <a:t>	</a:t>
            </a:r>
            <a:r>
              <a:rPr lang="en-US" altLang="ko-KR" sz="1800" dirty="0">
                <a:latin typeface="Tahoma" pitchFamily="34" charset="0"/>
              </a:rPr>
              <a:t>&lt;!DOCTYPE GREETING[</a:t>
            </a:r>
          </a:p>
          <a:p>
            <a:r>
              <a:rPr lang="en-US" altLang="ko-KR" sz="1800" dirty="0">
                <a:latin typeface="Tahoma" pitchFamily="34" charset="0"/>
              </a:rPr>
              <a:t>	&lt;ELEMENT GREETING (#PCDATA)&gt;</a:t>
            </a:r>
          </a:p>
          <a:p>
            <a:r>
              <a:rPr lang="en-US" altLang="ko-KR" sz="1800" dirty="0">
                <a:latin typeface="Tahoma" pitchFamily="34" charset="0"/>
              </a:rPr>
              <a:t>	]&gt;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DTD structure</a:t>
            </a:r>
            <a:endParaRPr lang="en-US" altLang="ko-KR"/>
          </a:p>
        </p:txBody>
      </p:sp>
      <p:sp>
        <p:nvSpPr>
          <p:cNvPr id="788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DTD is composed of a number of declarations</a:t>
            </a:r>
          </a:p>
          <a:p>
            <a:pPr lvl="1"/>
            <a:r>
              <a:rPr lang="en-US" altLang="ko-KR" smtClean="0"/>
              <a:t>ELEMENT (tag definition)</a:t>
            </a:r>
          </a:p>
          <a:p>
            <a:pPr lvl="1"/>
            <a:r>
              <a:rPr lang="en-US" altLang="ko-KR" smtClean="0"/>
              <a:t>ATTLIST (attribute definitions)</a:t>
            </a:r>
          </a:p>
          <a:p>
            <a:pPr lvl="1"/>
            <a:r>
              <a:rPr lang="en-US" altLang="ko-KR" smtClean="0"/>
              <a:t>ENTITY (entity definition)</a:t>
            </a:r>
          </a:p>
          <a:p>
            <a:pPr lvl="1"/>
            <a:r>
              <a:rPr lang="en-US" altLang="ko-KR" smtClean="0"/>
              <a:t>NOTATION(data type notation definition)</a:t>
            </a:r>
          </a:p>
          <a:p>
            <a:r>
              <a:rPr lang="en-US" altLang="ko-KR" smtClean="0"/>
              <a:t>DTD can be stored in an external subset or an internal subset</a:t>
            </a:r>
            <a:endParaRPr lang="en-US" altLang="ko-KR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C05-CECC-4F00-B500-F791E6C17FBA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Internal and External Subset(1/3)</a:t>
            </a:r>
            <a:endParaRPr lang="en-US" altLang="ko-KR"/>
          </a:p>
        </p:txBody>
      </p:sp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Internal subset</a:t>
            </a:r>
          </a:p>
          <a:p>
            <a:pPr lvl="1"/>
            <a:r>
              <a:rPr lang="en-US" altLang="ko-KR" smtClean="0"/>
              <a:t>Form : </a:t>
            </a:r>
          </a:p>
          <a:p>
            <a:pPr lvl="1"/>
            <a:r>
              <a:rPr lang="en-US" altLang="ko-KR" smtClean="0"/>
              <a:t> &lt;!DOCTYPE … [</a:t>
            </a:r>
          </a:p>
          <a:p>
            <a:pPr lvl="1"/>
            <a:r>
              <a:rPr lang="en-US" altLang="ko-KR" smtClean="0"/>
              <a:t>                &lt;!-- Internal Subset --&gt;    </a:t>
            </a:r>
          </a:p>
          <a:p>
            <a:pPr lvl="1"/>
            <a:r>
              <a:rPr lang="en-US" altLang="ko-KR" smtClean="0"/>
              <a:t>                 …</a:t>
            </a:r>
          </a:p>
          <a:p>
            <a:pPr lvl="1"/>
            <a:r>
              <a:rPr lang="en-US" altLang="ko-KR" smtClean="0"/>
              <a:t>                ]&gt;</a:t>
            </a:r>
          </a:p>
          <a:p>
            <a:pPr lvl="1"/>
            <a:r>
              <a:rPr lang="en-US" altLang="ko-KR" smtClean="0"/>
              <a:t>Pros</a:t>
            </a:r>
          </a:p>
          <a:p>
            <a:pPr lvl="2"/>
            <a:r>
              <a:rPr lang="en-US" altLang="ko-KR" smtClean="0"/>
              <a:t>Easy to write XML</a:t>
            </a:r>
          </a:p>
          <a:p>
            <a:pPr lvl="1"/>
            <a:r>
              <a:rPr lang="en-US" altLang="ko-KR" smtClean="0"/>
              <a:t>Cons</a:t>
            </a:r>
          </a:p>
          <a:p>
            <a:pPr lvl="2"/>
            <a:r>
              <a:rPr lang="en-US" altLang="ko-KR" smtClean="0"/>
              <a:t>Editing two files without moving</a:t>
            </a:r>
          </a:p>
          <a:p>
            <a:pPr lvl="2"/>
            <a:r>
              <a:rPr lang="en-US" altLang="ko-KR" smtClean="0"/>
              <a:t>Other document can’t reuse without copying internal subset</a:t>
            </a:r>
            <a:endParaRPr lang="en-US" altLang="ko-KR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A7D-47C9-402C-BAEF-F3A5AA75E2DC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Internal and External Subset(2/3)</a:t>
            </a:r>
            <a:endParaRPr lang="en-US" altLang="ko-KR"/>
          </a:p>
        </p:txBody>
      </p:sp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External subset</a:t>
            </a:r>
          </a:p>
          <a:p>
            <a:pPr lvl="1"/>
            <a:r>
              <a:rPr lang="en-US" altLang="ko-KR" smtClean="0"/>
              <a:t>better to use external DTDs</a:t>
            </a:r>
          </a:p>
          <a:p>
            <a:pPr lvl="1"/>
            <a:r>
              <a:rPr lang="en-US" altLang="ko-KR" smtClean="0"/>
              <a:t>Reason why?</a:t>
            </a:r>
          </a:p>
          <a:p>
            <a:pPr lvl="2"/>
            <a:r>
              <a:rPr lang="en-US" altLang="ko-KR" smtClean="0"/>
              <a:t>Many benefits</a:t>
            </a:r>
          </a:p>
          <a:p>
            <a:pPr lvl="3"/>
            <a:r>
              <a:rPr lang="en-US" altLang="ko-KR" smtClean="0"/>
              <a:t>document management</a:t>
            </a:r>
          </a:p>
          <a:p>
            <a:pPr lvl="3"/>
            <a:r>
              <a:rPr lang="en-US" altLang="ko-KR" smtClean="0"/>
              <a:t>updating</a:t>
            </a:r>
          </a:p>
          <a:p>
            <a:pPr lvl="3"/>
            <a:r>
              <a:rPr lang="en-US" altLang="ko-KR" smtClean="0"/>
              <a:t>editing</a:t>
            </a:r>
          </a:p>
          <a:p>
            <a:pPr lvl="2"/>
            <a:r>
              <a:rPr lang="en-US" altLang="ko-KR" smtClean="0"/>
              <a:t>Few reasons</a:t>
            </a:r>
          </a:p>
          <a:p>
            <a:pPr lvl="3"/>
            <a:r>
              <a:rPr lang="en-US" altLang="ko-KR" smtClean="0"/>
              <a:t>If you use an external DTD, you can use public DTDs(capability)</a:t>
            </a:r>
          </a:p>
          <a:p>
            <a:pPr lvl="3"/>
            <a:r>
              <a:rPr lang="en-US" altLang="ko-KR" smtClean="0"/>
              <a:t>External DTDs provide for better document management</a:t>
            </a:r>
          </a:p>
          <a:p>
            <a:pPr lvl="3"/>
            <a:r>
              <a:rPr lang="en-US" altLang="ko-KR" smtClean="0"/>
              <a:t>External DTDs make it easier to validate you document</a:t>
            </a:r>
            <a:endParaRPr lang="en-US" altLang="ko-KR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AC88-0825-4207-AD5B-BD6D7151DD25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20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Internal and External Subset(3/3)</a:t>
            </a: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0420-AC27-44A9-A4B4-84799D7FE824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220167" name="Rectangle 2055"/>
          <p:cNvSpPr>
            <a:spLocks noChangeArrowheads="1"/>
          </p:cNvSpPr>
          <p:nvPr/>
        </p:nvSpPr>
        <p:spPr bwMode="auto">
          <a:xfrm>
            <a:off x="533400" y="2971800"/>
            <a:ext cx="895350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0170" name="Rectangle 2058"/>
          <p:cNvSpPr>
            <a:spLocks noChangeArrowheads="1"/>
          </p:cNvSpPr>
          <p:nvPr/>
        </p:nvSpPr>
        <p:spPr bwMode="auto">
          <a:xfrm>
            <a:off x="596900" y="3048000"/>
            <a:ext cx="766763" cy="6096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0171" name="Rectangle 2059"/>
          <p:cNvSpPr>
            <a:spLocks noChangeArrowheads="1"/>
          </p:cNvSpPr>
          <p:nvPr/>
        </p:nvSpPr>
        <p:spPr bwMode="auto">
          <a:xfrm>
            <a:off x="2003425" y="2971800"/>
            <a:ext cx="895350" cy="1752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0173" name="Rectangle 2061"/>
          <p:cNvSpPr>
            <a:spLocks noChangeArrowheads="1"/>
          </p:cNvSpPr>
          <p:nvPr/>
        </p:nvSpPr>
        <p:spPr bwMode="auto">
          <a:xfrm>
            <a:off x="2066925" y="3048000"/>
            <a:ext cx="766763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0174" name="Line 2062"/>
          <p:cNvSpPr>
            <a:spLocks noChangeShapeType="1"/>
          </p:cNvSpPr>
          <p:nvPr/>
        </p:nvSpPr>
        <p:spPr bwMode="auto">
          <a:xfrm>
            <a:off x="2898775" y="3276600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0176" name="Line 2064"/>
          <p:cNvSpPr>
            <a:spLocks noChangeShapeType="1"/>
          </p:cNvSpPr>
          <p:nvPr/>
        </p:nvSpPr>
        <p:spPr bwMode="auto">
          <a:xfrm>
            <a:off x="3473450" y="3276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0177" name="Line 2065"/>
          <p:cNvSpPr>
            <a:spLocks noChangeShapeType="1"/>
          </p:cNvSpPr>
          <p:nvPr/>
        </p:nvSpPr>
        <p:spPr bwMode="auto">
          <a:xfrm>
            <a:off x="2578100" y="5029200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0178" name="Line 2066"/>
          <p:cNvSpPr>
            <a:spLocks noChangeShapeType="1"/>
          </p:cNvSpPr>
          <p:nvPr/>
        </p:nvSpPr>
        <p:spPr bwMode="auto">
          <a:xfrm flipV="1">
            <a:off x="25781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0179" name="Line 2067"/>
          <p:cNvSpPr>
            <a:spLocks noChangeShapeType="1"/>
          </p:cNvSpPr>
          <p:nvPr/>
        </p:nvSpPr>
        <p:spPr bwMode="auto">
          <a:xfrm>
            <a:off x="2898775" y="3352800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0180" name="Line 2068"/>
          <p:cNvSpPr>
            <a:spLocks noChangeShapeType="1"/>
          </p:cNvSpPr>
          <p:nvPr/>
        </p:nvSpPr>
        <p:spPr bwMode="auto">
          <a:xfrm>
            <a:off x="3409950" y="3352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0181" name="Line 2069"/>
          <p:cNvSpPr>
            <a:spLocks noChangeShapeType="1"/>
          </p:cNvSpPr>
          <p:nvPr/>
        </p:nvSpPr>
        <p:spPr bwMode="auto">
          <a:xfrm flipH="1">
            <a:off x="2898775" y="3505200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0182" name="Rectangle 2070"/>
          <p:cNvSpPr>
            <a:spLocks noChangeArrowheads="1"/>
          </p:cNvSpPr>
          <p:nvPr/>
        </p:nvSpPr>
        <p:spPr bwMode="auto">
          <a:xfrm>
            <a:off x="3665538" y="2362200"/>
            <a:ext cx="766762" cy="609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0183" name="Freeform 2071"/>
          <p:cNvSpPr>
            <a:spLocks/>
          </p:cNvSpPr>
          <p:nvPr/>
        </p:nvSpPr>
        <p:spPr bwMode="auto">
          <a:xfrm>
            <a:off x="2578100" y="2514600"/>
            <a:ext cx="1087438" cy="533400"/>
          </a:xfrm>
          <a:custGeom>
            <a:avLst/>
            <a:gdLst>
              <a:gd name="T0" fmla="*/ 1056 w 1056"/>
              <a:gd name="T1" fmla="*/ 56 h 392"/>
              <a:gd name="T2" fmla="*/ 528 w 1056"/>
              <a:gd name="T3" fmla="*/ 56 h 392"/>
              <a:gd name="T4" fmla="*/ 0 w 1056"/>
              <a:gd name="T5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392">
                <a:moveTo>
                  <a:pt x="1056" y="56"/>
                </a:moveTo>
                <a:cubicBezTo>
                  <a:pt x="880" y="28"/>
                  <a:pt x="704" y="0"/>
                  <a:pt x="528" y="56"/>
                </a:cubicBezTo>
                <a:cubicBezTo>
                  <a:pt x="352" y="112"/>
                  <a:pt x="176" y="252"/>
                  <a:pt x="0" y="392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0184" name="Freeform 2072"/>
          <p:cNvSpPr>
            <a:spLocks/>
          </p:cNvSpPr>
          <p:nvPr/>
        </p:nvSpPr>
        <p:spPr bwMode="auto">
          <a:xfrm>
            <a:off x="3154363" y="2667000"/>
            <a:ext cx="511175" cy="685800"/>
          </a:xfrm>
          <a:custGeom>
            <a:avLst/>
            <a:gdLst>
              <a:gd name="T0" fmla="*/ 1056 w 1056"/>
              <a:gd name="T1" fmla="*/ 56 h 392"/>
              <a:gd name="T2" fmla="*/ 528 w 1056"/>
              <a:gd name="T3" fmla="*/ 56 h 392"/>
              <a:gd name="T4" fmla="*/ 0 w 1056"/>
              <a:gd name="T5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392">
                <a:moveTo>
                  <a:pt x="1056" y="56"/>
                </a:moveTo>
                <a:cubicBezTo>
                  <a:pt x="880" y="28"/>
                  <a:pt x="704" y="0"/>
                  <a:pt x="528" y="56"/>
                </a:cubicBezTo>
                <a:cubicBezTo>
                  <a:pt x="352" y="112"/>
                  <a:pt x="176" y="252"/>
                  <a:pt x="0" y="392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0185" name="Text Box 2073"/>
          <p:cNvSpPr txBox="1">
            <a:spLocks noChangeArrowheads="1"/>
          </p:cNvSpPr>
          <p:nvPr/>
        </p:nvSpPr>
        <p:spPr bwMode="auto">
          <a:xfrm>
            <a:off x="533400" y="2590800"/>
            <a:ext cx="1003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>
                <a:solidFill>
                  <a:srgbClr val="0066FF"/>
                </a:solidFill>
                <a:latin typeface="Arial" charset="0"/>
              </a:rPr>
              <a:t>internal</a:t>
            </a:r>
            <a:endParaRPr lang="en-US" altLang="ko-KR" sz="1600">
              <a:solidFill>
                <a:srgbClr val="3399FF"/>
              </a:solidFill>
              <a:latin typeface="Arial Narrow" pitchFamily="34" charset="0"/>
            </a:endParaRPr>
          </a:p>
        </p:txBody>
      </p:sp>
      <p:sp>
        <p:nvSpPr>
          <p:cNvPr id="220186" name="Text Box 2074"/>
          <p:cNvSpPr txBox="1">
            <a:spLocks noChangeArrowheads="1"/>
          </p:cNvSpPr>
          <p:nvPr/>
        </p:nvSpPr>
        <p:spPr bwMode="auto">
          <a:xfrm>
            <a:off x="3581400" y="3048000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>
                <a:solidFill>
                  <a:srgbClr val="008000"/>
                </a:solidFill>
                <a:latin typeface="Arial" charset="0"/>
              </a:rPr>
              <a:t>external</a:t>
            </a:r>
            <a:endParaRPr lang="en-US" altLang="ko-KR" sz="1600">
              <a:solidFill>
                <a:srgbClr val="3399FF"/>
              </a:solidFill>
              <a:latin typeface="Arial Narrow" pitchFamily="34" charset="0"/>
            </a:endParaRPr>
          </a:p>
        </p:txBody>
      </p:sp>
      <p:sp>
        <p:nvSpPr>
          <p:cNvPr id="220188" name="Line 2076"/>
          <p:cNvSpPr>
            <a:spLocks noChangeShapeType="1"/>
          </p:cNvSpPr>
          <p:nvPr/>
        </p:nvSpPr>
        <p:spPr bwMode="auto">
          <a:xfrm>
            <a:off x="4876800" y="1981200"/>
            <a:ext cx="0" cy="41148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0189" name="Rectangle 2077"/>
          <p:cNvSpPr>
            <a:spLocks noChangeArrowheads="1"/>
          </p:cNvSpPr>
          <p:nvPr/>
        </p:nvSpPr>
        <p:spPr bwMode="auto">
          <a:xfrm>
            <a:off x="5943600" y="2971800"/>
            <a:ext cx="89535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0190" name="Rectangle 2078"/>
          <p:cNvSpPr>
            <a:spLocks noChangeArrowheads="1"/>
          </p:cNvSpPr>
          <p:nvPr/>
        </p:nvSpPr>
        <p:spPr bwMode="auto">
          <a:xfrm>
            <a:off x="6007100" y="3048000"/>
            <a:ext cx="766763" cy="533400"/>
          </a:xfrm>
          <a:prstGeom prst="rect">
            <a:avLst/>
          </a:prstGeom>
          <a:noFill/>
          <a:ln w="190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0192" name="Rectangle 2080"/>
          <p:cNvSpPr>
            <a:spLocks noChangeArrowheads="1"/>
          </p:cNvSpPr>
          <p:nvPr/>
        </p:nvSpPr>
        <p:spPr bwMode="auto">
          <a:xfrm>
            <a:off x="7315200" y="3276600"/>
            <a:ext cx="8382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0193" name="Rectangle 2081"/>
          <p:cNvSpPr>
            <a:spLocks noChangeArrowheads="1"/>
          </p:cNvSpPr>
          <p:nvPr/>
        </p:nvSpPr>
        <p:spPr bwMode="auto">
          <a:xfrm>
            <a:off x="7391400" y="3352800"/>
            <a:ext cx="698500" cy="762000"/>
          </a:xfrm>
          <a:prstGeom prst="rect">
            <a:avLst/>
          </a:prstGeom>
          <a:noFill/>
          <a:ln w="1905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0194" name="Line 2082"/>
          <p:cNvSpPr>
            <a:spLocks noChangeShapeType="1"/>
          </p:cNvSpPr>
          <p:nvPr/>
        </p:nvSpPr>
        <p:spPr bwMode="auto">
          <a:xfrm flipH="1">
            <a:off x="6400800" y="2514600"/>
            <a:ext cx="8382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0195" name="Line 2083"/>
          <p:cNvSpPr>
            <a:spLocks noChangeShapeType="1"/>
          </p:cNvSpPr>
          <p:nvPr/>
        </p:nvSpPr>
        <p:spPr bwMode="auto">
          <a:xfrm>
            <a:off x="6400800" y="2971800"/>
            <a:ext cx="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0196" name="Line 2084"/>
          <p:cNvSpPr>
            <a:spLocks noChangeShapeType="1"/>
          </p:cNvSpPr>
          <p:nvPr/>
        </p:nvSpPr>
        <p:spPr bwMode="auto">
          <a:xfrm flipH="1">
            <a:off x="6400800" y="3048000"/>
            <a:ext cx="1219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0197" name="Line 2085"/>
          <p:cNvSpPr>
            <a:spLocks noChangeShapeType="1"/>
          </p:cNvSpPr>
          <p:nvPr/>
        </p:nvSpPr>
        <p:spPr bwMode="auto">
          <a:xfrm>
            <a:off x="7620000" y="3048000"/>
            <a:ext cx="0" cy="1295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0198" name="Line 2086"/>
          <p:cNvSpPr>
            <a:spLocks noChangeShapeType="1"/>
          </p:cNvSpPr>
          <p:nvPr/>
        </p:nvSpPr>
        <p:spPr bwMode="auto">
          <a:xfrm flipH="1" flipV="1">
            <a:off x="6400800" y="3638550"/>
            <a:ext cx="1219200" cy="704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0199" name="Line 2087"/>
          <p:cNvSpPr>
            <a:spLocks noChangeShapeType="1"/>
          </p:cNvSpPr>
          <p:nvPr/>
        </p:nvSpPr>
        <p:spPr bwMode="auto">
          <a:xfrm>
            <a:off x="6400800" y="3657600"/>
            <a:ext cx="0" cy="1295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0200" name="Text Box 2088"/>
          <p:cNvSpPr txBox="1">
            <a:spLocks noChangeArrowheads="1"/>
          </p:cNvSpPr>
          <p:nvPr/>
        </p:nvSpPr>
        <p:spPr bwMode="auto">
          <a:xfrm>
            <a:off x="4953000" y="3429000"/>
            <a:ext cx="10033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>
                <a:solidFill>
                  <a:srgbClr val="0066FF"/>
                </a:solidFill>
                <a:latin typeface="Arial" charset="0"/>
              </a:rPr>
              <a:t>Internal subset</a:t>
            </a:r>
            <a:endParaRPr lang="en-US" altLang="ko-KR" sz="1600">
              <a:solidFill>
                <a:srgbClr val="3399FF"/>
              </a:solidFill>
              <a:latin typeface="Arial Narrow" pitchFamily="34" charset="0"/>
            </a:endParaRPr>
          </a:p>
        </p:txBody>
      </p:sp>
      <p:sp>
        <p:nvSpPr>
          <p:cNvPr id="220201" name="Text Box 2089"/>
          <p:cNvSpPr txBox="1">
            <a:spLocks noChangeArrowheads="1"/>
          </p:cNvSpPr>
          <p:nvPr/>
        </p:nvSpPr>
        <p:spPr bwMode="auto">
          <a:xfrm>
            <a:off x="8159750" y="3962400"/>
            <a:ext cx="9842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>
                <a:solidFill>
                  <a:srgbClr val="008000"/>
                </a:solidFill>
                <a:latin typeface="Arial" charset="0"/>
              </a:rPr>
              <a:t>external subset</a:t>
            </a:r>
            <a:endParaRPr lang="en-US" altLang="ko-KR" sz="1600">
              <a:solidFill>
                <a:srgbClr val="3399FF"/>
              </a:solidFill>
              <a:latin typeface="Arial Narrow" pitchFamily="34" charset="0"/>
            </a:endParaRPr>
          </a:p>
        </p:txBody>
      </p:sp>
      <p:sp>
        <p:nvSpPr>
          <p:cNvPr id="220202" name="Text Box 2090"/>
          <p:cNvSpPr txBox="1">
            <a:spLocks noChangeArrowheads="1"/>
          </p:cNvSpPr>
          <p:nvPr/>
        </p:nvSpPr>
        <p:spPr bwMode="auto">
          <a:xfrm>
            <a:off x="6553200" y="2209800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>
                <a:solidFill>
                  <a:srgbClr val="FF0000"/>
                </a:solidFill>
                <a:latin typeface="Arial" charset="0"/>
              </a:rPr>
              <a:t>full parsing path</a:t>
            </a:r>
            <a:endParaRPr lang="en-US" altLang="ko-KR" sz="1600">
              <a:solidFill>
                <a:srgbClr val="FF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Element Declarations</a:t>
            </a:r>
            <a:endParaRPr lang="en-US" altLang="ko-KR"/>
          </a:p>
        </p:txBody>
      </p:sp>
      <p:sp>
        <p:nvSpPr>
          <p:cNvPr id="7475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Used to define a new element,  specify its allowed content and gives the name and content model of the element</a:t>
            </a:r>
          </a:p>
          <a:p>
            <a:r>
              <a:rPr lang="en-US" altLang="ko-KR" smtClean="0"/>
              <a:t>Each tag must be declared in a &lt;!ELEMENT&gt; declaration.</a:t>
            </a:r>
          </a:p>
          <a:p>
            <a:r>
              <a:rPr lang="en-US" altLang="ko-KR" smtClean="0"/>
              <a:t>The content model uses a simple regular expression-like grammar to precisely specify what is and isn't allowed in an element</a:t>
            </a:r>
            <a:endParaRPr lang="en-US" altLang="ko-KR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79A4-5B31-4E6F-BD19-F4C988BD8758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1219200" y="5410200"/>
            <a:ext cx="6148388" cy="82232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Arial" charset="0"/>
              </a:rPr>
              <a:t>ELEMENT Type declaration </a:t>
            </a:r>
            <a:br>
              <a:rPr lang="en-US" altLang="ko-KR">
                <a:latin typeface="Arial" charset="0"/>
              </a:rPr>
            </a:br>
            <a:r>
              <a:rPr lang="en-US" altLang="ko-KR">
                <a:latin typeface="Arial" charset="0"/>
              </a:rPr>
              <a:t>‘&lt;!ELEMENT’ S Name S Contentspec S? ‘&gt;’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 Specifications</a:t>
            </a: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ANY</a:t>
            </a:r>
          </a:p>
          <a:p>
            <a:r>
              <a:rPr lang="en-US" altLang="ko-KR" smtClean="0"/>
              <a:t>#PCDATA</a:t>
            </a:r>
          </a:p>
          <a:p>
            <a:r>
              <a:rPr lang="en-US" altLang="ko-KR" smtClean="0"/>
              <a:t>Sequences</a:t>
            </a:r>
          </a:p>
          <a:p>
            <a:r>
              <a:rPr lang="en-US" altLang="ko-KR" smtClean="0"/>
              <a:t>Choices</a:t>
            </a:r>
          </a:p>
          <a:p>
            <a:r>
              <a:rPr lang="en-US" altLang="ko-KR" smtClean="0"/>
              <a:t>Mixed Content</a:t>
            </a:r>
          </a:p>
          <a:p>
            <a:r>
              <a:rPr lang="en-US" altLang="ko-KR" smtClean="0"/>
              <a:t>Modifiers</a:t>
            </a:r>
          </a:p>
          <a:p>
            <a:r>
              <a:rPr lang="en-US" altLang="ko-KR" smtClean="0"/>
              <a:t>Empty</a:t>
            </a:r>
            <a:endParaRPr lang="en-US" altLang="ko-KR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D8C3-E68D-4C29-A9F9-85B195940DE3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Peeping into XML document(1/5)</a:t>
            </a:r>
            <a:endParaRPr lang="en-US" altLang="ko-KR"/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7BEB-D5B0-455B-8A62-9926366129C5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2133600" y="2362200"/>
            <a:ext cx="6096000" cy="3057525"/>
          </a:xfrm>
          <a:prstGeom prst="rect">
            <a:avLst/>
          </a:prstGeom>
          <a:noFill/>
          <a:ln w="4445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ko-KR"/>
          </a:p>
          <a:p>
            <a:r>
              <a:rPr lang="en-US" altLang="ko-KR">
                <a:solidFill>
                  <a:schemeClr val="folHlink"/>
                </a:solidFill>
                <a:latin typeface="Tahoma" pitchFamily="34" charset="0"/>
              </a:rPr>
              <a:t>&lt;?xml version=“1.0” standalone=“yes”?&gt;</a:t>
            </a:r>
          </a:p>
          <a:p>
            <a:endParaRPr lang="en-US" altLang="ko-KR">
              <a:solidFill>
                <a:schemeClr val="folHlink"/>
              </a:solidFill>
              <a:latin typeface="Tahoma" pitchFamily="34" charset="0"/>
            </a:endParaRPr>
          </a:p>
          <a:p>
            <a:r>
              <a:rPr lang="en-US" altLang="ko-KR">
                <a:solidFill>
                  <a:schemeClr val="folHlink"/>
                </a:solidFill>
                <a:latin typeface="Tahoma" pitchFamily="34" charset="0"/>
              </a:rPr>
              <a:t>&lt;GREETING&gt;</a:t>
            </a:r>
          </a:p>
          <a:p>
            <a:r>
              <a:rPr lang="en-US" altLang="ko-KR">
                <a:solidFill>
                  <a:srgbClr val="CC3300"/>
                </a:solidFill>
                <a:latin typeface="Tahoma" pitchFamily="34" charset="0"/>
              </a:rPr>
              <a:t>  Hello, XML!!</a:t>
            </a:r>
            <a:r>
              <a:rPr lang="en-US" altLang="ko-KR" b="1">
                <a:latin typeface="Tahoma" pitchFamily="34" charset="0"/>
              </a:rPr>
              <a:t>   </a:t>
            </a:r>
            <a:endParaRPr lang="en-US" altLang="ko-KR">
              <a:latin typeface="Tahoma" pitchFamily="34" charset="0"/>
            </a:endParaRPr>
          </a:p>
          <a:p>
            <a:r>
              <a:rPr lang="en-US" altLang="ko-KR">
                <a:solidFill>
                  <a:schemeClr val="folHlink"/>
                </a:solidFill>
                <a:latin typeface="Tahoma" pitchFamily="34" charset="0"/>
              </a:rPr>
              <a:t>&lt;!--this is greeting--&gt;</a:t>
            </a:r>
          </a:p>
          <a:p>
            <a:r>
              <a:rPr lang="en-US" altLang="ko-KR">
                <a:solidFill>
                  <a:schemeClr val="folHlink"/>
                </a:solidFill>
                <a:latin typeface="Tahoma" pitchFamily="34" charset="0"/>
              </a:rPr>
              <a:t>&lt;/GREETING&gt;</a:t>
            </a:r>
          </a:p>
          <a:p>
            <a:endParaRPr lang="en-US" altLang="ko-KR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237575" name="Text Box 7"/>
          <p:cNvSpPr txBox="1">
            <a:spLocks noChangeArrowheads="1"/>
          </p:cNvSpPr>
          <p:nvPr/>
        </p:nvSpPr>
        <p:spPr bwMode="auto">
          <a:xfrm>
            <a:off x="0" y="3587750"/>
            <a:ext cx="1104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folHlink"/>
                </a:solidFill>
                <a:latin typeface="Tahoma" pitchFamily="34" charset="0"/>
              </a:rPr>
              <a:t>Mark-up</a:t>
            </a:r>
          </a:p>
        </p:txBody>
      </p:sp>
      <p:sp>
        <p:nvSpPr>
          <p:cNvPr id="237577" name="Line 9"/>
          <p:cNvSpPr>
            <a:spLocks noChangeShapeType="1"/>
          </p:cNvSpPr>
          <p:nvPr/>
        </p:nvSpPr>
        <p:spPr bwMode="auto">
          <a:xfrm flipH="1">
            <a:off x="1119188" y="2971800"/>
            <a:ext cx="1090612" cy="76200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578" name="Line 10"/>
          <p:cNvSpPr>
            <a:spLocks noChangeShapeType="1"/>
          </p:cNvSpPr>
          <p:nvPr/>
        </p:nvSpPr>
        <p:spPr bwMode="auto">
          <a:xfrm flipH="1">
            <a:off x="1119188" y="3733800"/>
            <a:ext cx="1090612" cy="1588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579" name="Line 11"/>
          <p:cNvSpPr>
            <a:spLocks noChangeShapeType="1"/>
          </p:cNvSpPr>
          <p:nvPr/>
        </p:nvSpPr>
        <p:spPr bwMode="auto">
          <a:xfrm flipH="1" flipV="1">
            <a:off x="1119188" y="3733800"/>
            <a:ext cx="1090612" cy="76200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580" name="Line 12"/>
          <p:cNvSpPr>
            <a:spLocks noChangeShapeType="1"/>
          </p:cNvSpPr>
          <p:nvPr/>
        </p:nvSpPr>
        <p:spPr bwMode="auto">
          <a:xfrm flipH="1" flipV="1">
            <a:off x="1104900" y="3733800"/>
            <a:ext cx="1181100" cy="106680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583" name="Line 15"/>
          <p:cNvSpPr>
            <a:spLocks noChangeShapeType="1"/>
          </p:cNvSpPr>
          <p:nvPr/>
        </p:nvSpPr>
        <p:spPr bwMode="auto">
          <a:xfrm>
            <a:off x="4267200" y="4114800"/>
            <a:ext cx="2743200" cy="0"/>
          </a:xfrm>
          <a:prstGeom prst="line">
            <a:avLst/>
          </a:prstGeom>
          <a:noFill/>
          <a:ln w="254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584" name="Text Box 16"/>
          <p:cNvSpPr txBox="1">
            <a:spLocks noChangeArrowheads="1"/>
          </p:cNvSpPr>
          <p:nvPr/>
        </p:nvSpPr>
        <p:spPr bwMode="auto">
          <a:xfrm>
            <a:off x="7070725" y="3892550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CC3300"/>
                </a:solidFill>
                <a:latin typeface="Tahoma" pitchFamily="34" charset="0"/>
              </a:rPr>
              <a:t>data</a:t>
            </a:r>
            <a:endParaRPr lang="en-US" altLang="ko-KR"/>
          </a:p>
        </p:txBody>
      </p:sp>
      <p:sp>
        <p:nvSpPr>
          <p:cNvPr id="237585" name="Rectangle 17"/>
          <p:cNvSpPr>
            <a:spLocks noChangeArrowheads="1"/>
          </p:cNvSpPr>
          <p:nvPr/>
        </p:nvSpPr>
        <p:spPr bwMode="auto">
          <a:xfrm>
            <a:off x="3200400" y="5486400"/>
            <a:ext cx="3295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Tahoma" pitchFamily="34" charset="0"/>
              </a:rPr>
              <a:t>Mark-up and character data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ANY</a:t>
            </a:r>
            <a:endParaRPr lang="en-US" altLang="ko-KR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 SEASON can contain any child element and/or raw text (parsed character data)</a:t>
            </a:r>
          </a:p>
          <a:p>
            <a:endParaRPr lang="en-US" altLang="ko-KR" smtClean="0"/>
          </a:p>
          <a:p>
            <a:r>
              <a:rPr lang="en-US" altLang="ko-KR" smtClean="0"/>
              <a:t>Rarely used in practice, due to the lack of constraint on structure it encourages.</a:t>
            </a:r>
            <a:endParaRPr lang="en-US" altLang="ko-KR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FE5E-F554-47D5-85EB-6130B8A7E2F1}" type="slidenum">
              <a:rPr lang="en-US" altLang="ko-KR" smtClean="0"/>
              <a:pPr/>
              <a:t>30</a:t>
            </a:fld>
            <a:endParaRPr lang="en-US" altLang="ko-KR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828800" y="4648200"/>
            <a:ext cx="4129088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Arial" charset="0"/>
              </a:rPr>
              <a:t>&lt;!ELEMENT SEASON ANY&gt;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#PCDATA</a:t>
            </a:r>
            <a:endParaRPr lang="en-US" altLang="ko-KR"/>
          </a:p>
        </p:txBody>
      </p:sp>
      <p:sp>
        <p:nvSpPr>
          <p:cNvPr id="686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Parsed Character Data; i.e. raw text, no markup</a:t>
            </a:r>
          </a:p>
          <a:p>
            <a:r>
              <a:rPr lang="en-US" altLang="ko-KR" smtClean="0"/>
              <a:t>Represent normal data and preceded by the hash-symbol, ‘#’, to avoid confusion with an identical element name, when used within a model group</a:t>
            </a:r>
            <a:br>
              <a:rPr lang="en-US" altLang="ko-KR" smtClean="0"/>
            </a:br>
            <a:r>
              <a:rPr lang="en-US" altLang="ko-KR" smtClean="0"/>
              <a:t>( for example, ‘(#PCDATA | PCDATA)’)</a:t>
            </a:r>
            <a:endParaRPr lang="en-US" altLang="ko-KR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E54D-6707-4FA1-80BF-831A6975D576}" type="slidenum">
              <a:rPr lang="en-US" altLang="ko-KR" smtClean="0"/>
              <a:pPr/>
              <a:t>31</a:t>
            </a:fld>
            <a:endParaRPr lang="en-US" altLang="ko-KR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1219200" y="5791200"/>
            <a:ext cx="4672013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noProof="1">
                <a:latin typeface="Arial" charset="0"/>
              </a:rPr>
              <a:t>&lt;!</a:t>
            </a:r>
            <a:r>
              <a:rPr lang="en-US" altLang="ko-KR" noProof="1">
                <a:latin typeface="Arial" charset="0"/>
              </a:rPr>
              <a:t>ELEMENT YEAR (#PCDATA)&gt;</a:t>
            </a:r>
            <a:endParaRPr lang="en-US" altLang="ko-KR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Use of #PCDATA in XML</a:t>
            </a: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A39F-90A7-4C10-B8CB-13D4FF1ED7C6}" type="slidenum">
              <a:rPr lang="en-US" altLang="ko-KR" smtClean="0"/>
              <a:pPr/>
              <a:t>32</a:t>
            </a:fld>
            <a:endParaRPr lang="en-US" altLang="ko-KR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182688" y="2017713"/>
            <a:ext cx="3810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20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Valid:</a:t>
            </a:r>
            <a:endParaRPr lang="en-US" altLang="ko-KR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5145088" y="2017713"/>
            <a:ext cx="38100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20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Invalid:</a:t>
            </a:r>
            <a:endParaRPr lang="en-US" altLang="ko-KR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57200" y="2438400"/>
            <a:ext cx="3733800" cy="25304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ko-KR" altLang="en-US" sz="2000" noProof="1">
                <a:latin typeface="Arial" charset="0"/>
              </a:rPr>
              <a:t>&lt;</a:t>
            </a:r>
            <a:r>
              <a:rPr lang="en-US" altLang="ko-KR" sz="2000" noProof="1">
                <a:latin typeface="Arial" charset="0"/>
              </a:rPr>
              <a:t>YEAR&gt;1999&lt;/YEAR&gt;</a:t>
            </a:r>
            <a:endParaRPr lang="en-US" altLang="ko-KR" sz="2000">
              <a:latin typeface="Arial" charset="0"/>
            </a:endParaRPr>
          </a:p>
          <a:p>
            <a:pPr lvl="1"/>
            <a:r>
              <a:rPr lang="en-US" altLang="ko-KR" sz="2000" noProof="1">
                <a:latin typeface="Arial" charset="0"/>
              </a:rPr>
              <a:t>&lt;YEAR&gt;99&lt;/YEAR&gt;</a:t>
            </a:r>
          </a:p>
          <a:p>
            <a:pPr lvl="1"/>
            <a:r>
              <a:rPr lang="en-US" altLang="ko-KR" sz="2000" noProof="1">
                <a:latin typeface="Arial" charset="0"/>
              </a:rPr>
              <a:t>&lt;YEAR&gt;1999 .E.&lt;/YEAR&gt;</a:t>
            </a:r>
          </a:p>
          <a:p>
            <a:pPr lvl="1"/>
            <a:r>
              <a:rPr lang="en-US" altLang="ko-KR" sz="2000" noProof="1">
                <a:latin typeface="Arial" charset="0"/>
              </a:rPr>
              <a:t>&lt;YEAR&gt;</a:t>
            </a:r>
          </a:p>
          <a:p>
            <a:pPr lvl="1"/>
            <a:r>
              <a:rPr lang="en-US" altLang="ko-KR" sz="2000" noProof="1">
                <a:latin typeface="Arial" charset="0"/>
              </a:rPr>
              <a:t> The year of our Lord one thousand, nine hundred, and ninety-nine</a:t>
            </a:r>
          </a:p>
          <a:p>
            <a:pPr lvl="1"/>
            <a:r>
              <a:rPr lang="en-US" altLang="ko-KR" sz="2000" noProof="1">
                <a:latin typeface="Arial" charset="0"/>
              </a:rPr>
              <a:t>&lt;/YEAR&gt;</a:t>
            </a:r>
            <a:endParaRPr lang="en-US" altLang="ko-KR" sz="2000">
              <a:latin typeface="Arial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876800" y="2438400"/>
            <a:ext cx="3575050" cy="39370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800" noProof="1">
                <a:latin typeface="Arial" charset="0"/>
              </a:rPr>
              <a:t>&lt;</a:t>
            </a:r>
            <a:r>
              <a:rPr lang="en-US" altLang="ko-KR" sz="1800" noProof="1">
                <a:latin typeface="Arial" charset="0"/>
              </a:rPr>
              <a:t>YEAR&gt;</a:t>
            </a:r>
          </a:p>
          <a:p>
            <a:r>
              <a:rPr lang="en-US" altLang="ko-KR" sz="1800" noProof="1">
                <a:latin typeface="Arial" charset="0"/>
              </a:rPr>
              <a:t>&lt;MONTH&gt;January&lt;/MONTH&gt;</a:t>
            </a:r>
          </a:p>
          <a:p>
            <a:r>
              <a:rPr lang="en-US" altLang="ko-KR" sz="1800" noProof="1">
                <a:latin typeface="Arial" charset="0"/>
              </a:rPr>
              <a:t>&lt;MONTH&gt;February&lt;/MONTH&gt;</a:t>
            </a:r>
          </a:p>
          <a:p>
            <a:r>
              <a:rPr lang="en-US" altLang="ko-KR" sz="1800" noProof="1">
                <a:latin typeface="Arial" charset="0"/>
              </a:rPr>
              <a:t>&lt;MONTH&gt;March&lt;/MONTH&gt;</a:t>
            </a:r>
          </a:p>
          <a:p>
            <a:r>
              <a:rPr lang="en-US" altLang="ko-KR" sz="1800" noProof="1">
                <a:latin typeface="Arial" charset="0"/>
              </a:rPr>
              <a:t>&lt;MONTH&gt;April&lt;/MONTH&gt;</a:t>
            </a:r>
          </a:p>
          <a:p>
            <a:r>
              <a:rPr lang="en-US" altLang="ko-KR" sz="1800" noProof="1">
                <a:latin typeface="Arial" charset="0"/>
              </a:rPr>
              <a:t>&lt;MONTH&gt;May&lt;/MONTH&gt;</a:t>
            </a:r>
          </a:p>
          <a:p>
            <a:r>
              <a:rPr lang="en-US" altLang="ko-KR" sz="1800" noProof="1">
                <a:latin typeface="Arial" charset="0"/>
              </a:rPr>
              <a:t>&lt;MONTH&gt;June&lt;/MONTH&gt;</a:t>
            </a:r>
          </a:p>
          <a:p>
            <a:r>
              <a:rPr lang="en-US" altLang="ko-KR" sz="1800" noProof="1">
                <a:latin typeface="Arial" charset="0"/>
              </a:rPr>
              <a:t>&lt;MONTH&gt;July&lt;/MONTH&gt;</a:t>
            </a:r>
          </a:p>
          <a:p>
            <a:r>
              <a:rPr lang="en-US" altLang="ko-KR" sz="1800" noProof="1">
                <a:latin typeface="Arial" charset="0"/>
              </a:rPr>
              <a:t>&lt;MONTH&gt;August&lt;/MONTH&gt;</a:t>
            </a:r>
          </a:p>
          <a:p>
            <a:r>
              <a:rPr lang="en-US" altLang="ko-KR" sz="1800" noProof="1">
                <a:latin typeface="Arial" charset="0"/>
              </a:rPr>
              <a:t>&lt;MONTH&gt;September&lt;/MONTH&gt;</a:t>
            </a:r>
          </a:p>
          <a:p>
            <a:r>
              <a:rPr lang="en-US" altLang="ko-KR" sz="1800" noProof="1">
                <a:latin typeface="Arial" charset="0"/>
              </a:rPr>
              <a:t>&lt;MONTH&gt;October&lt;/MONTH&gt;</a:t>
            </a:r>
          </a:p>
          <a:p>
            <a:r>
              <a:rPr lang="en-US" altLang="ko-KR" sz="1800" noProof="1">
                <a:latin typeface="Arial" charset="0"/>
              </a:rPr>
              <a:t>&lt;MONTH&gt;November&lt;/MONTH&gt;</a:t>
            </a:r>
          </a:p>
          <a:p>
            <a:r>
              <a:rPr lang="en-US" altLang="ko-KR" sz="1800" noProof="1">
                <a:latin typeface="Arial" charset="0"/>
              </a:rPr>
              <a:t>&lt;MONTH&gt;December&lt;/MONTH&gt;</a:t>
            </a:r>
          </a:p>
          <a:p>
            <a:r>
              <a:rPr lang="en-US" altLang="ko-KR" sz="1800" noProof="1">
                <a:latin typeface="Arial" charset="0"/>
              </a:rPr>
              <a:t>&lt;/YEAR&gt;</a:t>
            </a:r>
            <a:endParaRPr lang="en-US" altLang="ko-KR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Child Elements</a:t>
            </a:r>
            <a:endParaRPr lang="en-US" altLang="ko-KR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To declare that a LEAGUE element must have a LEAGUE_NAME child:</a:t>
            </a:r>
          </a:p>
          <a:p>
            <a:pPr lvl="1"/>
            <a:endParaRPr lang="en-US" altLang="ko-KR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B7D8-2DB2-4D76-B21D-5B4D98418D0E}" type="slidenum">
              <a:rPr lang="en-US" altLang="ko-KR" smtClean="0"/>
              <a:pPr/>
              <a:t>33</a:t>
            </a:fld>
            <a:endParaRPr lang="en-US" altLang="ko-KR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143000" y="3425825"/>
            <a:ext cx="6167438" cy="7620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US" altLang="en-US" sz="2200">
                <a:latin typeface="Arial" charset="0"/>
              </a:rPr>
              <a:t>&lt;!</a:t>
            </a:r>
            <a:r>
              <a:rPr lang="en-US" altLang="ko-KR" sz="2200">
                <a:latin typeface="Arial" charset="0"/>
              </a:rPr>
              <a:t>ELEMENT LEAGUE (LEAGUE_NAME)&gt;   </a:t>
            </a:r>
          </a:p>
          <a:p>
            <a:pPr lvl="1"/>
            <a:r>
              <a:rPr lang="en-US" altLang="ko-KR" sz="2200">
                <a:latin typeface="Arial" charset="0"/>
              </a:rPr>
              <a:t>&lt;!ELEMENT LEAGUE_NAME (#PCDATA)&gt;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Sequences(1/2)</a:t>
            </a:r>
            <a:endParaRPr lang="en-US" altLang="ko-KR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Separate multiple required child elements with commas; e.g. 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One or More Children +</a:t>
            </a:r>
          </a:p>
          <a:p>
            <a:pPr lvl="1"/>
            <a:endParaRPr lang="en-US" altLang="ko-KR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651A-B3DB-4DD0-8630-03847376DDF7}" type="slidenum">
              <a:rPr lang="en-US" altLang="ko-KR" smtClean="0"/>
              <a:pPr/>
              <a:t>34</a:t>
            </a:fld>
            <a:endParaRPr lang="en-US" altLang="ko-KR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066800" y="1607046"/>
            <a:ext cx="7239000" cy="109696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US" altLang="en-US" sz="2200">
                <a:latin typeface="Arial" charset="0"/>
              </a:rPr>
              <a:t>&lt;!</a:t>
            </a:r>
            <a:r>
              <a:rPr lang="en-US" altLang="ko-KR" sz="2200">
                <a:latin typeface="Arial" charset="0"/>
              </a:rPr>
              <a:t>ELEMENT SEASON (YEAR, LEAGUE, LEAGUE)&gt;</a:t>
            </a:r>
          </a:p>
          <a:p>
            <a:pPr lvl="1"/>
            <a:r>
              <a:rPr lang="en-US" altLang="ko-KR" sz="2200">
                <a:latin typeface="Arial" charset="0"/>
              </a:rPr>
              <a:t>&lt;!ELEMENT LEAGUE (LEAGUE_NAME, DIVISION, </a:t>
            </a:r>
            <a:br>
              <a:rPr lang="en-US" altLang="ko-KR" sz="2200">
                <a:latin typeface="Arial" charset="0"/>
              </a:rPr>
            </a:br>
            <a:r>
              <a:rPr lang="en-US" altLang="ko-KR" sz="2200">
                <a:latin typeface="Arial" charset="0"/>
              </a:rPr>
              <a:t>                                                DIVISION, DIVISION)&gt;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914400" y="3893046"/>
            <a:ext cx="7467600" cy="9906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/>
            <a:r>
              <a:rPr lang="en-US" altLang="ko-KR" sz="2200">
                <a:latin typeface="Arial" charset="0"/>
              </a:rPr>
              <a:t>&lt;!ELEMENT DIVISION_NAME (#PCDATA)&gt;</a:t>
            </a:r>
          </a:p>
          <a:p>
            <a:pPr lvl="1"/>
            <a:r>
              <a:rPr lang="en-US" altLang="ko-KR" sz="2200">
                <a:latin typeface="Arial" charset="0"/>
              </a:rPr>
              <a:t>&lt;!ELEMENT DIVISION (DIVISION_NAME, TEAM+)&gt;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Sequences(2/2)</a:t>
            </a:r>
            <a:endParaRPr lang="en-US" altLang="ko-KR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Zero or More Children *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Choices</a:t>
            </a:r>
            <a:endParaRPr lang="en-US" altLang="ko-KR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14F9-AC34-4B27-B394-3F7E3635AB4C}" type="slidenum">
              <a:rPr lang="en-US" altLang="ko-KR" smtClean="0"/>
              <a:pPr/>
              <a:t>35</a:t>
            </a:fld>
            <a:endParaRPr lang="en-US" altLang="ko-KR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609599" y="1628800"/>
            <a:ext cx="8310563" cy="109696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US" altLang="ko-KR" sz="2200" dirty="0">
                <a:latin typeface="Arial" charset="0"/>
              </a:rPr>
              <a:t>&lt;!ELEMENT TEAM (TEAM_CITY, TEAM_NAME, PLAYER*)&gt;</a:t>
            </a:r>
          </a:p>
          <a:p>
            <a:pPr lvl="1"/>
            <a:r>
              <a:rPr lang="en-US" altLang="ko-KR" sz="2200" dirty="0">
                <a:latin typeface="Arial" charset="0"/>
              </a:rPr>
              <a:t>&lt;!ELEMENT TEAM_CITY (#PCDATA)&gt;</a:t>
            </a:r>
          </a:p>
          <a:p>
            <a:pPr lvl="1"/>
            <a:r>
              <a:rPr lang="en-US" altLang="ko-KR" sz="2200" dirty="0">
                <a:latin typeface="Arial" charset="0"/>
              </a:rPr>
              <a:t>&lt;!ELEMENT TEAM_NAME (#PCDATA)&gt;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685799" y="3533800"/>
            <a:ext cx="7794625" cy="9144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200">
                <a:latin typeface="Arial" charset="0"/>
              </a:rPr>
              <a:t>&lt;!ELEMENT PAYMENT (CASH | CREDIT_CARD)&gt;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200">
                <a:latin typeface="Arial" charset="0"/>
              </a:rPr>
              <a:t>&lt;!ELEMENT PAYMENT (CASH | CREDIT_CARD | CHECK)&gt;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Grouping With Parentheses</a:t>
            </a:r>
            <a:endParaRPr lang="en-US" altLang="ko-KR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noProof="1" smtClean="0"/>
              <a:t>Parentheses combine several elements into a single element. </a:t>
            </a:r>
          </a:p>
          <a:p>
            <a:r>
              <a:rPr lang="en-US" altLang="ko-KR" noProof="1" smtClean="0"/>
              <a:t>Parenthesized element can be nested inside other parentheses in place of a single element. </a:t>
            </a:r>
          </a:p>
          <a:p>
            <a:r>
              <a:rPr lang="en-US" altLang="ko-KR" noProof="1" smtClean="0"/>
              <a:t>The parenthesized element can be suffixed with a plus sign, a comma, or a question mark. </a:t>
            </a:r>
            <a:endParaRPr lang="en-US" altLang="ko-KR" noProof="1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4B76-3F1D-41D8-A379-7CED498DAD75}" type="slidenum">
              <a:rPr lang="en-US" altLang="ko-KR" smtClean="0"/>
              <a:pPr/>
              <a:t>36</a:t>
            </a:fld>
            <a:endParaRPr lang="en-US" altLang="ko-KR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85800" y="4800600"/>
            <a:ext cx="7897813" cy="109696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US" altLang="en-US" sz="2200">
                <a:latin typeface="Arial" charset="0"/>
              </a:rPr>
              <a:t>&lt;!</a:t>
            </a:r>
            <a:r>
              <a:rPr lang="en-US" altLang="ko-KR" sz="2200">
                <a:latin typeface="Arial" charset="0"/>
              </a:rPr>
              <a:t>ELEMENT dl (dt, dd)*&gt;</a:t>
            </a:r>
          </a:p>
          <a:p>
            <a:pPr lvl="1"/>
            <a:r>
              <a:rPr lang="en-US" altLang="ko-KR" sz="2200">
                <a:latin typeface="Arial" charset="0"/>
              </a:rPr>
              <a:t>&lt;!ELEMENT ARTICLE (TITLE, (P | PHOTO |GRAPH </a:t>
            </a:r>
            <a:br>
              <a:rPr lang="en-US" altLang="ko-KR" sz="2200">
                <a:latin typeface="Arial" charset="0"/>
              </a:rPr>
            </a:br>
            <a:r>
              <a:rPr lang="en-US" altLang="ko-KR" sz="2200">
                <a:latin typeface="Arial" charset="0"/>
              </a:rPr>
              <a:t>        | SIDEBAR | PULLQUOTE | SUBHEAD)*, BYLINE?)&gt;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Mixed Content</a:t>
            </a:r>
            <a:endParaRPr lang="en-US" altLang="ko-KR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r>
              <a:rPr lang="en-US" altLang="ko-KR" smtClean="0"/>
              <a:t>Both #PCDATA and child elements in a choice</a:t>
            </a:r>
          </a:p>
          <a:p>
            <a:pPr lvl="1"/>
            <a:r>
              <a:rPr lang="en-US" altLang="ko-KR" noProof="1" smtClean="0"/>
              <a:t/>
            </a:r>
            <a:br>
              <a:rPr lang="en-US" altLang="ko-KR" noProof="1" smtClean="0"/>
            </a:br>
            <a:endParaRPr lang="en-US" altLang="ko-KR" noProof="1" smtClean="0"/>
          </a:p>
          <a:p>
            <a:r>
              <a:rPr lang="en-US" altLang="ko-KR" smtClean="0"/>
              <a:t>#PCDATA must come first</a:t>
            </a:r>
          </a:p>
          <a:p>
            <a:r>
              <a:rPr lang="en-US" altLang="ko-KR" smtClean="0"/>
              <a:t>#PCDATA cannot be used in a sequence</a:t>
            </a:r>
            <a:endParaRPr lang="en-US" altLang="ko-KR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DFFB-09F9-4E71-A6CA-80C7A2774920}" type="slidenum">
              <a:rPr lang="en-US" altLang="ko-KR" smtClean="0"/>
              <a:pPr/>
              <a:t>37</a:t>
            </a:fld>
            <a:endParaRPr lang="en-US" altLang="ko-KR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475656" y="1916832"/>
            <a:ext cx="5932488" cy="7620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200" noProof="1">
                <a:latin typeface="Arial" charset="0"/>
              </a:rPr>
              <a:t>&lt;!</a:t>
            </a:r>
            <a:r>
              <a:rPr lang="en-US" altLang="ko-KR" sz="2200" noProof="1">
                <a:latin typeface="Arial" charset="0"/>
              </a:rPr>
              <a:t>ELEMENT TEAM (#PCDATA | TEAM_CITY </a:t>
            </a:r>
            <a:br>
              <a:rPr lang="en-US" altLang="ko-KR" sz="2200" noProof="1">
                <a:latin typeface="Arial" charset="0"/>
              </a:rPr>
            </a:br>
            <a:r>
              <a:rPr lang="en-US" altLang="ko-KR" sz="2200" noProof="1">
                <a:latin typeface="Arial" charset="0"/>
              </a:rPr>
              <a:t>             | TEAM_NAME | PLAYER)*&gt;</a:t>
            </a:r>
            <a:endParaRPr lang="en-US" altLang="ko-KR" sz="2200">
              <a:latin typeface="Arial" charset="0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762000" y="4495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/>
              <a:t>Empty elements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2999656" y="4888632"/>
            <a:ext cx="3705225" cy="4572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noProof="1">
                <a:latin typeface="Arial" charset="0"/>
              </a:rPr>
              <a:t>&lt;!</a:t>
            </a:r>
            <a:r>
              <a:rPr lang="en-US" altLang="ko-KR" noProof="1">
                <a:latin typeface="Arial" charset="0"/>
              </a:rPr>
              <a:t>ELEMENT BR EMPTY&gt;</a:t>
            </a:r>
            <a:endParaRPr lang="en-US" altLang="ko-KR">
              <a:latin typeface="Arial" charset="0"/>
            </a:endParaRPr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>
            <a:off x="381000" y="47244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Attribute Declarations</a:t>
            </a:r>
            <a:endParaRPr lang="en-US" altLang="ko-KR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Consider this element:</a:t>
            </a:r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It is declared like this:</a:t>
            </a:r>
          </a:p>
          <a:p>
            <a:endParaRPr lang="en-US" altLang="en-US" noProof="1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05CB-3B86-481D-A2D0-1A59216387E0}" type="slidenum">
              <a:rPr lang="en-US" altLang="ko-KR" smtClean="0"/>
              <a:pPr/>
              <a:t>38</a:t>
            </a:fld>
            <a:endParaRPr lang="en-US" altLang="ko-KR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683568" y="2060848"/>
            <a:ext cx="5426075" cy="109696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lang="ko-KR" altLang="en-US" sz="2200" noProof="1">
                <a:latin typeface="Arial" charset="0"/>
              </a:rPr>
              <a:t>&lt;</a:t>
            </a:r>
            <a:r>
              <a:rPr lang="en-US" altLang="ko-KR" sz="2200" noProof="1">
                <a:latin typeface="Arial" charset="0"/>
              </a:rPr>
              <a:t>GREETING LANGUAGE="Spanish"&gt;</a:t>
            </a:r>
          </a:p>
          <a:p>
            <a:pPr lvl="1"/>
            <a:r>
              <a:rPr lang="en-US" altLang="ko-KR" sz="2200" noProof="1">
                <a:latin typeface="Arial" charset="0"/>
              </a:rPr>
              <a:t>  Hola!</a:t>
            </a:r>
          </a:p>
          <a:p>
            <a:pPr lvl="1"/>
            <a:r>
              <a:rPr lang="en-US" altLang="ko-KR" sz="2200" noProof="1">
                <a:latin typeface="Arial" charset="0"/>
              </a:rPr>
              <a:t>&lt;/GREETING&gt;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704502" y="3831282"/>
            <a:ext cx="7545388" cy="7620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lang="ko-KR" altLang="en-US" sz="2200" noProof="1">
                <a:latin typeface="Arial" charset="0"/>
              </a:rPr>
              <a:t>&lt;!</a:t>
            </a:r>
            <a:r>
              <a:rPr lang="en-US" altLang="ko-KR" sz="2200" noProof="1">
                <a:latin typeface="Arial" charset="0"/>
              </a:rPr>
              <a:t>ELEMENT GREETING (#PCDATA)&gt;</a:t>
            </a:r>
          </a:p>
          <a:p>
            <a:pPr lvl="1"/>
            <a:r>
              <a:rPr lang="en-US" altLang="ko-KR" sz="2200" noProof="1">
                <a:latin typeface="Arial" charset="0"/>
              </a:rPr>
              <a:t>&lt;!ATTLIST GREETING LANGUAGE CDATA "English"&gt;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683568" y="1563216"/>
            <a:ext cx="8129588" cy="427038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200" noProof="1">
                <a:latin typeface="Arial" charset="0"/>
              </a:rPr>
              <a:t>&lt;!</a:t>
            </a:r>
            <a:r>
              <a:rPr lang="en-US" altLang="ko-KR" sz="2200" noProof="1">
                <a:latin typeface="Arial" charset="0"/>
              </a:rPr>
              <a:t>ATTLIST </a:t>
            </a:r>
            <a:r>
              <a:rPr lang="en-US" altLang="ko-KR" sz="2200" i="1" noProof="1">
                <a:latin typeface="Arial" charset="0"/>
              </a:rPr>
              <a:t>Element_name</a:t>
            </a:r>
            <a:r>
              <a:rPr lang="en-US" altLang="ko-KR" sz="2200" noProof="1">
                <a:latin typeface="Arial" charset="0"/>
              </a:rPr>
              <a:t> </a:t>
            </a:r>
            <a:r>
              <a:rPr lang="en-US" altLang="ko-KR" sz="2200" i="1" noProof="1">
                <a:latin typeface="Arial" charset="0"/>
              </a:rPr>
              <a:t>Attribute_name</a:t>
            </a:r>
            <a:r>
              <a:rPr lang="en-US" altLang="ko-KR" sz="2200" noProof="1">
                <a:latin typeface="Arial" charset="0"/>
              </a:rPr>
              <a:t> </a:t>
            </a:r>
            <a:r>
              <a:rPr lang="en-US" altLang="ko-KR" sz="2200" i="1" noProof="1">
                <a:latin typeface="Arial" charset="0"/>
              </a:rPr>
              <a:t>Type</a:t>
            </a:r>
            <a:r>
              <a:rPr lang="en-US" altLang="ko-KR" sz="2200" noProof="1">
                <a:latin typeface="Arial" charset="0"/>
              </a:rPr>
              <a:t> </a:t>
            </a:r>
            <a:r>
              <a:rPr lang="en-US" altLang="ko-KR" sz="2200" i="1" noProof="1">
                <a:latin typeface="Arial" charset="0"/>
              </a:rPr>
              <a:t>Default_valu</a:t>
            </a:r>
            <a:r>
              <a:rPr lang="en-US" altLang="ko-KR" sz="2200" noProof="1">
                <a:latin typeface="Arial" charset="0"/>
              </a:rPr>
              <a:t>e&gt;</a:t>
            </a:r>
            <a:endParaRPr lang="en-US" altLang="ko-KR" sz="22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Multiple Attribute Declarations</a:t>
            </a: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noProof="1" smtClean="0"/>
          </a:p>
          <a:p>
            <a:r>
              <a:rPr lang="en-US" altLang="ko-KR" noProof="1" smtClean="0"/>
              <a:t>Consider this element</a:t>
            </a:r>
          </a:p>
          <a:p>
            <a:pPr lvl="1"/>
            <a:endParaRPr lang="en-US" altLang="ko-KR" noProof="1" smtClean="0"/>
          </a:p>
          <a:p>
            <a:r>
              <a:rPr lang="en-US" altLang="ko-KR" dirty="0" smtClean="0"/>
              <a:t>With two attribute declarations:</a:t>
            </a:r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With one attribute declaration</a:t>
            </a:r>
          </a:p>
          <a:p>
            <a:r>
              <a:rPr lang="en-US" altLang="ko-KR" noProof="1" smtClean="0"/>
              <a:t>Indentation is a convetion, not a requirement   </a:t>
            </a:r>
            <a:endParaRPr lang="en-US" altLang="ko-KR" dirty="0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CA0D-54E0-4641-846F-3EA3353FBC32}" type="slidenum">
              <a:rPr lang="en-US" altLang="ko-KR" smtClean="0"/>
              <a:pPr/>
              <a:t>39</a:t>
            </a:fld>
            <a:endParaRPr lang="en-US" altLang="ko-KR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066800" y="1981200"/>
            <a:ext cx="5487988" cy="427038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200" noProof="1">
                <a:latin typeface="Arial" charset="0"/>
              </a:rPr>
              <a:t>&lt;</a:t>
            </a:r>
            <a:r>
              <a:rPr lang="en-US" altLang="ko-KR" sz="2200" noProof="1">
                <a:latin typeface="Arial" charset="0"/>
              </a:rPr>
              <a:t>RECT LENGTH="70px" WIDTH="85px"/&gt;</a:t>
            </a:r>
            <a:endParaRPr lang="en-US" altLang="ko-KR" sz="2200">
              <a:latin typeface="Arial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1066800" y="2708920"/>
            <a:ext cx="6910388" cy="109696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lang="ko-KR" altLang="en-US" sz="2200" noProof="1">
                <a:latin typeface="Arial" charset="0"/>
              </a:rPr>
              <a:t>&lt;!</a:t>
            </a:r>
            <a:r>
              <a:rPr lang="en-US" altLang="ko-KR" sz="2200" noProof="1">
                <a:latin typeface="Arial" charset="0"/>
              </a:rPr>
              <a:t>ELEMENT RECTANGLE EMPTY&gt;</a:t>
            </a:r>
          </a:p>
          <a:p>
            <a:pPr lvl="1"/>
            <a:r>
              <a:rPr lang="en-US" altLang="ko-KR" sz="2200" noProof="1">
                <a:latin typeface="Arial" charset="0"/>
              </a:rPr>
              <a:t>&lt;!ATTLIST RECTANGLE LENGTH CDATA "0px"&gt;</a:t>
            </a:r>
          </a:p>
          <a:p>
            <a:pPr lvl="1"/>
            <a:r>
              <a:rPr lang="en-US" altLang="ko-KR" sz="2200" noProof="1">
                <a:latin typeface="Arial" charset="0"/>
              </a:rPr>
              <a:t>&lt;!ATTLIST RECTANGLE WIDTH  CDATA "0px"&gt;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990599" y="5181600"/>
            <a:ext cx="6746875" cy="9144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lang="ko-KR" altLang="en-US" sz="2200" noProof="1">
                <a:latin typeface="Arial" charset="0"/>
              </a:rPr>
              <a:t>&lt;!</a:t>
            </a:r>
            <a:r>
              <a:rPr lang="en-US" altLang="ko-KR" sz="2200" noProof="1">
                <a:latin typeface="Arial" charset="0"/>
              </a:rPr>
              <a:t>ATTLIST RECTANGLE LENGTH CDATA "0px"</a:t>
            </a:r>
          </a:p>
          <a:p>
            <a:pPr>
              <a:spcAft>
                <a:spcPts val="1200"/>
              </a:spcAft>
            </a:pPr>
            <a:r>
              <a:rPr lang="en-US" altLang="ko-KR" sz="2200" noProof="1">
                <a:latin typeface="Arial" charset="0"/>
              </a:rPr>
              <a:t>                      WIDTH  CDATA "0px"&gt;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16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Peeping into XML document(2/5)</a:t>
            </a:r>
            <a:endParaRPr lang="en-US" altLang="ko-KR"/>
          </a:p>
        </p:txBody>
      </p:sp>
      <p:sp>
        <p:nvSpPr>
          <p:cNvPr id="1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B1AC-AEC2-4FB2-BBA6-C4A30BBBA21E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517525" y="2317750"/>
            <a:ext cx="4579938" cy="392113"/>
          </a:xfrm>
          <a:prstGeom prst="rect">
            <a:avLst/>
          </a:prstGeom>
          <a:noFill/>
          <a:ln w="25400">
            <a:solidFill>
              <a:srgbClr val="FF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solidFill>
                  <a:srgbClr val="CC3300"/>
                </a:solidFill>
                <a:latin typeface="Tahoma" pitchFamily="34" charset="0"/>
              </a:rPr>
              <a:t>&lt;? xml version=“1.0” standalone=“yes” ?&gt;</a:t>
            </a:r>
            <a:endParaRPr lang="en-US" altLang="ko-KR"/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517525" y="2851150"/>
            <a:ext cx="3857625" cy="941388"/>
          </a:xfrm>
          <a:prstGeom prst="rect">
            <a:avLst/>
          </a:prstGeom>
          <a:noFill/>
          <a:ln w="25400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solidFill>
                  <a:schemeClr val="tx2"/>
                </a:solidFill>
                <a:latin typeface="Tahoma" pitchFamily="34" charset="0"/>
              </a:rPr>
              <a:t>&lt;!DOCUMENT</a:t>
            </a:r>
            <a:r>
              <a:rPr lang="en-US" altLang="ko-KR" sz="1800">
                <a:latin typeface="Tahoma" pitchFamily="34" charset="0"/>
              </a:rPr>
              <a:t> </a:t>
            </a:r>
            <a:r>
              <a:rPr lang="en-US" altLang="ko-KR" sz="1800" b="1">
                <a:solidFill>
                  <a:srgbClr val="0000FF"/>
                </a:solidFill>
                <a:latin typeface="Tahoma" pitchFamily="34" charset="0"/>
              </a:rPr>
              <a:t>DATE</a:t>
            </a:r>
            <a:r>
              <a:rPr lang="en-US" altLang="ko-KR" sz="1800">
                <a:latin typeface="Tahoma" pitchFamily="34" charset="0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</a:rPr>
              <a:t>[</a:t>
            </a:r>
            <a:endParaRPr lang="en-US" altLang="ko-KR" sz="1800">
              <a:latin typeface="Tahoma" pitchFamily="34" charset="0"/>
            </a:endParaRPr>
          </a:p>
          <a:p>
            <a:r>
              <a:rPr lang="en-US" altLang="ko-KR" sz="1800">
                <a:latin typeface="Tahoma" pitchFamily="34" charset="0"/>
              </a:rPr>
              <a:t>   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</a:rPr>
              <a:t>&lt;!ELEMENT</a:t>
            </a:r>
            <a:r>
              <a:rPr lang="en-US" altLang="ko-KR" sz="1800">
                <a:latin typeface="Tahoma" pitchFamily="34" charset="0"/>
              </a:rPr>
              <a:t> </a:t>
            </a:r>
            <a:r>
              <a:rPr lang="en-US" altLang="ko-KR" sz="1800" b="1">
                <a:solidFill>
                  <a:srgbClr val="0000FF"/>
                </a:solidFill>
                <a:latin typeface="Tahoma" pitchFamily="34" charset="0"/>
              </a:rPr>
              <a:t>DATE</a:t>
            </a:r>
            <a:r>
              <a:rPr lang="en-US" altLang="ko-KR" sz="1800">
                <a:latin typeface="Tahoma" pitchFamily="34" charset="0"/>
              </a:rPr>
              <a:t> 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</a:rPr>
              <a:t>(#PCDATA)&gt;</a:t>
            </a:r>
          </a:p>
          <a:p>
            <a:r>
              <a:rPr lang="en-US" altLang="ko-KR" sz="1800">
                <a:solidFill>
                  <a:schemeClr val="tx2"/>
                </a:solidFill>
                <a:latin typeface="Tahoma" pitchFamily="34" charset="0"/>
              </a:rPr>
              <a:t>] &gt; </a:t>
            </a:r>
          </a:p>
        </p:txBody>
      </p: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533400" y="4419600"/>
            <a:ext cx="1247775" cy="941388"/>
          </a:xfrm>
          <a:prstGeom prst="rect">
            <a:avLst/>
          </a:prstGeom>
          <a:noFill/>
          <a:ln w="25400">
            <a:solidFill>
              <a:srgbClr val="FFCC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solidFill>
                  <a:srgbClr val="F6B30A"/>
                </a:solidFill>
                <a:latin typeface="Tahoma" pitchFamily="34" charset="0"/>
              </a:rPr>
              <a:t>&lt;DATE&gt;</a:t>
            </a:r>
          </a:p>
          <a:p>
            <a:r>
              <a:rPr lang="en-US" altLang="ko-KR" sz="1800">
                <a:solidFill>
                  <a:srgbClr val="F6B30A"/>
                </a:solidFill>
                <a:latin typeface="Tahoma" pitchFamily="34" charset="0"/>
              </a:rPr>
              <a:t>    001224</a:t>
            </a:r>
          </a:p>
          <a:p>
            <a:r>
              <a:rPr lang="en-US" altLang="ko-KR" sz="1800">
                <a:solidFill>
                  <a:srgbClr val="F6B30A"/>
                </a:solidFill>
                <a:latin typeface="Tahoma" pitchFamily="34" charset="0"/>
              </a:rPr>
              <a:t>&lt;/DATE&gt;</a:t>
            </a:r>
            <a:endParaRPr lang="en-US" altLang="ko-KR"/>
          </a:p>
        </p:txBody>
      </p:sp>
      <p:sp>
        <p:nvSpPr>
          <p:cNvPr id="238601" name="Text Box 9"/>
          <p:cNvSpPr txBox="1">
            <a:spLocks noChangeArrowheads="1"/>
          </p:cNvSpPr>
          <p:nvPr/>
        </p:nvSpPr>
        <p:spPr bwMode="auto">
          <a:xfrm>
            <a:off x="381000" y="2209800"/>
            <a:ext cx="4816475" cy="3276600"/>
          </a:xfrm>
          <a:prstGeom prst="rect">
            <a:avLst/>
          </a:prstGeom>
          <a:noFill/>
          <a:ln w="3175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/>
              <a:t>          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     </a:t>
            </a:r>
          </a:p>
        </p:txBody>
      </p:sp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990600" y="5562600"/>
            <a:ext cx="3132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Tahoma" pitchFamily="34" charset="0"/>
              </a:rPr>
              <a:t>XML document : date.xml</a:t>
            </a:r>
            <a:r>
              <a:rPr lang="en-US" altLang="ko-KR" sz="2000" b="1">
                <a:latin typeface="Tahoma" pitchFamily="34" charset="0"/>
              </a:rPr>
              <a:t> </a:t>
            </a:r>
            <a:endParaRPr lang="en-US" altLang="ko-KR"/>
          </a:p>
        </p:txBody>
      </p:sp>
      <p:sp>
        <p:nvSpPr>
          <p:cNvPr id="238605" name="Line 13"/>
          <p:cNvSpPr>
            <a:spLocks noChangeShapeType="1"/>
          </p:cNvSpPr>
          <p:nvPr/>
        </p:nvSpPr>
        <p:spPr bwMode="auto">
          <a:xfrm flipV="1">
            <a:off x="5105400" y="2057400"/>
            <a:ext cx="762000" cy="3810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06" name="Text Box 14"/>
          <p:cNvSpPr txBox="1">
            <a:spLocks noChangeArrowheads="1"/>
          </p:cNvSpPr>
          <p:nvPr/>
        </p:nvSpPr>
        <p:spPr bwMode="auto">
          <a:xfrm>
            <a:off x="5851525" y="1860550"/>
            <a:ext cx="2882900" cy="855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1">
                <a:solidFill>
                  <a:srgbClr val="CC3300"/>
                </a:solidFill>
                <a:latin typeface="Tahoma" pitchFamily="34" charset="0"/>
              </a:rPr>
              <a:t>XML declaration</a:t>
            </a:r>
          </a:p>
          <a:p>
            <a:r>
              <a:rPr lang="en-US" altLang="ko-KR" sz="1600" b="1">
                <a:latin typeface="Tahoma" pitchFamily="34" charset="0"/>
              </a:rPr>
              <a:t>xml</a:t>
            </a:r>
            <a:r>
              <a:rPr lang="ko-KR" altLang="en-US" sz="1600" b="1">
                <a:latin typeface="Tahoma" pitchFamily="34" charset="0"/>
              </a:rPr>
              <a:t>문서임을 선언</a:t>
            </a:r>
            <a:r>
              <a:rPr lang="en-US" altLang="ko-KR" sz="1600" b="1">
                <a:latin typeface="Tahoma" pitchFamily="34" charset="0"/>
              </a:rPr>
              <a:t>.</a:t>
            </a:r>
          </a:p>
          <a:p>
            <a:r>
              <a:rPr lang="en-US" altLang="ko-KR" sz="1600" b="1">
                <a:latin typeface="Tahoma" pitchFamily="34" charset="0"/>
              </a:rPr>
              <a:t>&lt;? </a:t>
            </a:r>
            <a:r>
              <a:rPr lang="ko-KR" altLang="en-US" sz="1600" b="1">
                <a:latin typeface="Tahoma" pitchFamily="34" charset="0"/>
              </a:rPr>
              <a:t>로 시작하여 </a:t>
            </a:r>
            <a:r>
              <a:rPr lang="en-US" altLang="ko-KR" sz="1600" b="1">
                <a:latin typeface="Tahoma" pitchFamily="34" charset="0"/>
              </a:rPr>
              <a:t>?&gt;</a:t>
            </a:r>
            <a:r>
              <a:rPr lang="ko-KR" altLang="en-US" sz="1600" b="1">
                <a:latin typeface="Tahoma" pitchFamily="34" charset="0"/>
              </a:rPr>
              <a:t>로 끝난다</a:t>
            </a:r>
            <a:r>
              <a:rPr lang="en-US" altLang="ko-KR" sz="1600" b="1">
                <a:latin typeface="Tahoma" pitchFamily="34" charset="0"/>
              </a:rPr>
              <a:t>.</a:t>
            </a:r>
            <a:endParaRPr lang="en-US" altLang="ko-KR" sz="1800" b="1">
              <a:latin typeface="Tahoma" pitchFamily="34" charset="0"/>
            </a:endParaRPr>
          </a:p>
        </p:txBody>
      </p:sp>
      <p:sp>
        <p:nvSpPr>
          <p:cNvPr id="238608" name="Line 16"/>
          <p:cNvSpPr>
            <a:spLocks noChangeShapeType="1"/>
          </p:cNvSpPr>
          <p:nvPr/>
        </p:nvSpPr>
        <p:spPr bwMode="auto">
          <a:xfrm>
            <a:off x="4343400" y="3124200"/>
            <a:ext cx="1371600" cy="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09" name="Text Box 17"/>
          <p:cNvSpPr txBox="1">
            <a:spLocks noChangeArrowheads="1"/>
          </p:cNvSpPr>
          <p:nvPr/>
        </p:nvSpPr>
        <p:spPr bwMode="auto">
          <a:xfrm>
            <a:off x="5715000" y="2971800"/>
            <a:ext cx="3429000" cy="855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solidFill>
                  <a:schemeClr val="folHlink"/>
                </a:solidFill>
                <a:latin typeface="Tahoma" pitchFamily="34" charset="0"/>
              </a:rPr>
              <a:t>DTD(Document Type Definition)</a:t>
            </a:r>
          </a:p>
          <a:p>
            <a:r>
              <a:rPr lang="en-US" altLang="ko-KR" sz="1600" b="1">
                <a:latin typeface="Tahoma" pitchFamily="34" charset="0"/>
              </a:rPr>
              <a:t>user</a:t>
            </a:r>
            <a:r>
              <a:rPr lang="ko-KR" altLang="en-US" sz="1600" b="1">
                <a:latin typeface="Tahoma" pitchFamily="34" charset="0"/>
              </a:rPr>
              <a:t>가 사용할 </a:t>
            </a:r>
            <a:r>
              <a:rPr lang="en-US" altLang="ko-KR" sz="1600" b="1">
                <a:latin typeface="Tahoma" pitchFamily="34" charset="0"/>
              </a:rPr>
              <a:t>tag</a:t>
            </a:r>
            <a:r>
              <a:rPr lang="ko-KR" altLang="en-US" sz="1600" b="1">
                <a:latin typeface="Tahoma" pitchFamily="34" charset="0"/>
              </a:rPr>
              <a:t>를 정의한다</a:t>
            </a:r>
            <a:r>
              <a:rPr lang="en-US" altLang="ko-KR" sz="1600" b="1">
                <a:latin typeface="Tahoma" pitchFamily="34" charset="0"/>
              </a:rPr>
              <a:t>.</a:t>
            </a:r>
          </a:p>
          <a:p>
            <a:r>
              <a:rPr lang="ko-KR" altLang="en-US" sz="1600" b="1">
                <a:latin typeface="Tahoma" pitchFamily="34" charset="0"/>
              </a:rPr>
              <a:t>여기서는 </a:t>
            </a:r>
            <a:r>
              <a:rPr lang="en-US" altLang="ko-KR" sz="1600" b="1">
                <a:latin typeface="Tahoma" pitchFamily="34" charset="0"/>
              </a:rPr>
              <a:t>DATE tag</a:t>
            </a:r>
            <a:r>
              <a:rPr lang="ko-KR" altLang="en-US" sz="1600" b="1">
                <a:latin typeface="Tahoma" pitchFamily="34" charset="0"/>
              </a:rPr>
              <a:t>를 정의</a:t>
            </a:r>
            <a:r>
              <a:rPr lang="en-US" altLang="ko-KR" sz="1600" b="1">
                <a:latin typeface="Tahoma" pitchFamily="34" charset="0"/>
              </a:rPr>
              <a:t>.</a:t>
            </a:r>
            <a:endParaRPr lang="en-US" altLang="ko-KR" sz="1600" b="1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238610" name="Line 18"/>
          <p:cNvSpPr>
            <a:spLocks noChangeShapeType="1"/>
          </p:cNvSpPr>
          <p:nvPr/>
        </p:nvSpPr>
        <p:spPr bwMode="auto">
          <a:xfrm>
            <a:off x="1752600" y="4724400"/>
            <a:ext cx="3962400" cy="0"/>
          </a:xfrm>
          <a:prstGeom prst="line">
            <a:avLst/>
          </a:prstGeom>
          <a:noFill/>
          <a:ln w="38100">
            <a:solidFill>
              <a:srgbClr val="F6B30A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11" name="Text Box 19"/>
          <p:cNvSpPr txBox="1">
            <a:spLocks noChangeArrowheads="1"/>
          </p:cNvSpPr>
          <p:nvPr/>
        </p:nvSpPr>
        <p:spPr bwMode="auto">
          <a:xfrm>
            <a:off x="5715000" y="4572000"/>
            <a:ext cx="10969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1">
                <a:solidFill>
                  <a:srgbClr val="F6B30A"/>
                </a:solidFill>
                <a:latin typeface="Tahoma" pitchFamily="34" charset="0"/>
              </a:rPr>
              <a:t>Content</a:t>
            </a:r>
            <a:endParaRPr lang="en-US" altLang="ko-KR" sz="1800" b="1">
              <a:solidFill>
                <a:srgbClr val="FF9900"/>
              </a:solidFill>
              <a:latin typeface="Tahoma" pitchFamily="34" charset="0"/>
            </a:endParaRPr>
          </a:p>
        </p:txBody>
      </p:sp>
      <p:sp>
        <p:nvSpPr>
          <p:cNvPr id="238612" name="Text Box 20"/>
          <p:cNvSpPr txBox="1">
            <a:spLocks noChangeArrowheads="1"/>
          </p:cNvSpPr>
          <p:nvPr/>
        </p:nvSpPr>
        <p:spPr bwMode="auto">
          <a:xfrm>
            <a:off x="533400" y="3886200"/>
            <a:ext cx="2160588" cy="376238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latin typeface="Tahoma" pitchFamily="34" charset="0"/>
              </a:rPr>
              <a:t>&lt;!--This is date --&gt;</a:t>
            </a:r>
            <a:endParaRPr lang="en-US" altLang="ko-KR"/>
          </a:p>
        </p:txBody>
      </p:sp>
      <p:sp>
        <p:nvSpPr>
          <p:cNvPr id="238613" name="Line 21"/>
          <p:cNvSpPr>
            <a:spLocks noChangeShapeType="1"/>
          </p:cNvSpPr>
          <p:nvPr/>
        </p:nvSpPr>
        <p:spPr bwMode="auto">
          <a:xfrm>
            <a:off x="2667000" y="4114800"/>
            <a:ext cx="2971800" cy="0"/>
          </a:xfrm>
          <a:prstGeom prst="line">
            <a:avLst/>
          </a:prstGeom>
          <a:noFill/>
          <a:ln w="38100">
            <a:solidFill>
              <a:srgbClr val="96969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14" name="Text Box 22"/>
          <p:cNvSpPr txBox="1">
            <a:spLocks noChangeArrowheads="1"/>
          </p:cNvSpPr>
          <p:nvPr/>
        </p:nvSpPr>
        <p:spPr bwMode="auto">
          <a:xfrm>
            <a:off x="5638800" y="3962400"/>
            <a:ext cx="3363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1">
                <a:solidFill>
                  <a:srgbClr val="969696"/>
                </a:solidFill>
                <a:latin typeface="Tahoma" pitchFamily="34" charset="0"/>
              </a:rPr>
              <a:t>Comment </a:t>
            </a:r>
            <a:r>
              <a:rPr lang="en-US" altLang="ko-KR" sz="1800">
                <a:solidFill>
                  <a:srgbClr val="969696"/>
                </a:solidFill>
                <a:latin typeface="Tahoma" pitchFamily="34" charset="0"/>
              </a:rPr>
              <a:t>: </a:t>
            </a:r>
            <a:r>
              <a:rPr lang="en-US" altLang="ko-KR" sz="1600" b="1">
                <a:solidFill>
                  <a:srgbClr val="969696"/>
                </a:solidFill>
                <a:latin typeface="Tahoma" pitchFamily="34" charset="0"/>
              </a:rPr>
              <a:t>parser</a:t>
            </a:r>
            <a:r>
              <a:rPr lang="ko-KR" altLang="en-US" sz="1600" b="1">
                <a:solidFill>
                  <a:srgbClr val="969696"/>
                </a:solidFill>
                <a:latin typeface="Tahoma" pitchFamily="34" charset="0"/>
              </a:rPr>
              <a:t>는 이를 무시</a:t>
            </a:r>
            <a:r>
              <a:rPr lang="en-US" altLang="ko-KR" sz="1600" b="1">
                <a:solidFill>
                  <a:srgbClr val="969696"/>
                </a:solidFill>
                <a:latin typeface="Tahoma" pitchFamily="34" charset="0"/>
              </a:rPr>
              <a:t>.</a:t>
            </a:r>
            <a:endParaRPr lang="en-US" altLang="ko-KR">
              <a:solidFill>
                <a:srgbClr val="96969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Attribute Types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F5A2-929B-4A32-850B-025094BC6B85}" type="slidenum">
              <a:rPr lang="en-US" altLang="ko-KR" smtClean="0"/>
              <a:pPr/>
              <a:t>40</a:t>
            </a:fld>
            <a:endParaRPr lang="en-US" altLang="ko-KR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82688" y="2017713"/>
            <a:ext cx="3810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20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CDATA	</a:t>
            </a:r>
            <a:endParaRPr lang="en-US" altLang="ko-KR" noProof="1" smtClean="0"/>
          </a:p>
          <a:p>
            <a:r>
              <a:rPr lang="en-US" altLang="ko-KR" smtClean="0"/>
              <a:t>ID</a:t>
            </a:r>
            <a:endParaRPr lang="en-US" altLang="ko-KR" noProof="1" smtClean="0"/>
          </a:p>
          <a:p>
            <a:r>
              <a:rPr lang="en-US" altLang="ko-KR" smtClean="0"/>
              <a:t>IDREF</a:t>
            </a:r>
            <a:endParaRPr lang="en-US" altLang="ko-KR" noProof="1" smtClean="0"/>
          </a:p>
          <a:p>
            <a:r>
              <a:rPr lang="en-US" altLang="ko-KR" smtClean="0"/>
              <a:t>IDREFS	</a:t>
            </a:r>
            <a:endParaRPr lang="en-US" altLang="ko-KR" noProof="1" smtClean="0"/>
          </a:p>
          <a:p>
            <a:r>
              <a:rPr lang="en-US" altLang="ko-KR" smtClean="0"/>
              <a:t>ENTITY</a:t>
            </a:r>
            <a:endParaRPr lang="en-US" altLang="ko-KR" noProof="1" smtClean="0"/>
          </a:p>
          <a:p>
            <a:endParaRPr lang="en-US" altLang="ko-KR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5145088" y="2017713"/>
            <a:ext cx="38100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20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ENTITIES </a:t>
            </a:r>
          </a:p>
          <a:p>
            <a:r>
              <a:rPr lang="en-US" altLang="ko-KR" smtClean="0"/>
              <a:t>NOTATION </a:t>
            </a:r>
          </a:p>
          <a:p>
            <a:r>
              <a:rPr lang="en-US" altLang="ko-KR" smtClean="0"/>
              <a:t>NMTOKEN </a:t>
            </a:r>
          </a:p>
          <a:p>
            <a:r>
              <a:rPr lang="en-US" altLang="ko-KR" smtClean="0"/>
              <a:t>NMTOKENS	</a:t>
            </a:r>
          </a:p>
          <a:p>
            <a:r>
              <a:rPr lang="en-US" altLang="ko-KR" smtClean="0"/>
              <a:t>Enumerated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CDATA</a:t>
            </a:r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noProof="1" smtClean="0"/>
              <a:t>Most general attribute type</a:t>
            </a:r>
          </a:p>
          <a:p>
            <a:endParaRPr lang="en-US" altLang="ko-KR" noProof="1" smtClean="0"/>
          </a:p>
          <a:p>
            <a:r>
              <a:rPr lang="en-US" altLang="ko-KR" noProof="1" smtClean="0"/>
              <a:t>Value can be any string of text not containing a less-than sign (&lt;) or quotation marks (")</a:t>
            </a:r>
            <a:endParaRPr lang="en-US" altLang="ko-KR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1087-A491-4FAD-89AF-32CF488FB2B4}" type="slidenum">
              <a:rPr lang="en-US" altLang="ko-KR" smtClean="0"/>
              <a:pPr/>
              <a:t>41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ID</a:t>
            </a:r>
            <a:endParaRPr lang="en-US" altLang="ko-KR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Value must be an XML name</a:t>
            </a:r>
          </a:p>
          <a:p>
            <a:pPr lvl="1"/>
            <a:r>
              <a:rPr lang="en-US" altLang="ko-KR" noProof="1" smtClean="0"/>
              <a:t>May include letters, digits, underscores, hyphens, and periods</a:t>
            </a:r>
          </a:p>
          <a:p>
            <a:pPr lvl="1"/>
            <a:r>
              <a:rPr lang="en-US" altLang="ko-KR" noProof="1" smtClean="0"/>
              <a:t>May not include whitespace</a:t>
            </a:r>
          </a:p>
          <a:p>
            <a:pPr lvl="1"/>
            <a:r>
              <a:rPr lang="en-US" altLang="ko-KR" noProof="1" smtClean="0"/>
              <a:t>May contain colons only if used for namespaces</a:t>
            </a:r>
            <a:endParaRPr lang="en-US" altLang="ko-KR" smtClean="0"/>
          </a:p>
          <a:p>
            <a:r>
              <a:rPr lang="en-US" altLang="ko-KR" smtClean="0"/>
              <a:t>Value must be unique within ID type attributes in the document</a:t>
            </a:r>
          </a:p>
          <a:p>
            <a:r>
              <a:rPr lang="en-US" altLang="ko-KR" smtClean="0"/>
              <a:t>Generally the default value is #REQUIRED</a:t>
            </a:r>
            <a:endParaRPr lang="en-US" altLang="ko-KR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327A-8A03-44E2-BA1F-2768E4EB9DEB}" type="slidenum">
              <a:rPr lang="en-US" altLang="ko-KR" smtClean="0"/>
              <a:pPr/>
              <a:t>42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IDREF</a:t>
            </a: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Value matches the ID of an element in the same document</a:t>
            </a:r>
          </a:p>
          <a:p>
            <a:r>
              <a:rPr lang="en-US" altLang="ko-KR" smtClean="0"/>
              <a:t>Used for links and the like</a:t>
            </a:r>
            <a:endParaRPr lang="en-US" altLang="ko-KR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898B-FFAD-4B81-8139-5A9734B08FD1}" type="slidenum">
              <a:rPr lang="en-US" altLang="ko-KR" smtClean="0"/>
              <a:pPr/>
              <a:t>43</a:t>
            </a:fld>
            <a:endParaRPr lang="en-US" altLang="ko-KR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685800" y="3352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b="1"/>
              <a:t>IDREFS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685800" y="4495800"/>
            <a:ext cx="8458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/>
              <a:t>A list of ID values in the same document</a:t>
            </a:r>
          </a:p>
          <a:p>
            <a:r>
              <a:rPr lang="en-US" altLang="ko-KR"/>
              <a:t>Separated by white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ENTITY</a:t>
            </a:r>
            <a:endParaRPr lang="en-US" altLang="ko-KR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Value is the name of an unparsed general entity declared in the DTD</a:t>
            </a:r>
            <a:endParaRPr lang="en-US" altLang="ko-KR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32C7-8AE7-479A-89CC-4FFACCB94FAC}" type="slidenum">
              <a:rPr lang="en-US" altLang="ko-KR" smtClean="0"/>
              <a:pPr/>
              <a:t>44</a:t>
            </a:fld>
            <a:endParaRPr lang="en-US" altLang="ko-KR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762000" y="3200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b="1"/>
              <a:t>ENTITIES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04800" y="4114800"/>
            <a:ext cx="8382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/>
              <a:t>Value is a list of unparsed general entities declared in the DTD</a:t>
            </a:r>
          </a:p>
          <a:p>
            <a:r>
              <a:rPr lang="en-US" altLang="ko-KR"/>
              <a:t>Separated by white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NOTATION</a:t>
            </a:r>
            <a:endParaRPr lang="en-US" altLang="ko-KR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Value is the name of a notation declared in the DTD</a:t>
            </a:r>
            <a:endParaRPr lang="en-US" altLang="ko-KR"/>
          </a:p>
        </p:txBody>
      </p:sp>
      <p:sp>
        <p:nvSpPr>
          <p:cNvPr id="3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F31A-E963-44FF-A4D9-51794616870A}" type="slidenum">
              <a:rPr lang="en-US" altLang="ko-KR" smtClean="0"/>
              <a:pPr/>
              <a:t>45</a:t>
            </a:fld>
            <a:endParaRPr lang="en-US" altLang="ko-KR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609600" y="3048000"/>
            <a:ext cx="7275513" cy="143192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US" altLang="en-US" sz="2200">
                <a:latin typeface="Arial" charset="0"/>
              </a:rPr>
              <a:t>&lt;!</a:t>
            </a:r>
            <a:r>
              <a:rPr lang="en-US" altLang="ko-KR" sz="2200">
                <a:latin typeface="Arial" charset="0"/>
              </a:rPr>
              <a:t>NOTATION </a:t>
            </a:r>
            <a:r>
              <a:rPr lang="en-US" altLang="ko-KR" sz="2200" b="1">
                <a:latin typeface="Arial" charset="0"/>
              </a:rPr>
              <a:t>Tex</a:t>
            </a:r>
            <a:r>
              <a:rPr lang="en-US" altLang="ko-KR" sz="2200">
                <a:latin typeface="Arial" charset="0"/>
              </a:rPr>
              <a:t> SYSTEM “..\TEXVIEW.EXE”&gt;</a:t>
            </a:r>
          </a:p>
          <a:p>
            <a:pPr lvl="1"/>
            <a:endParaRPr lang="en-US" altLang="ko-KR" sz="2200">
              <a:latin typeface="Arial" charset="0"/>
            </a:endParaRPr>
          </a:p>
          <a:p>
            <a:pPr lvl="1"/>
            <a:endParaRPr lang="en-US" altLang="ko-KR" sz="2200">
              <a:latin typeface="Arial" charset="0"/>
            </a:endParaRPr>
          </a:p>
          <a:p>
            <a:pPr lvl="1"/>
            <a:r>
              <a:rPr lang="en-US" altLang="ko-KR" sz="2200">
                <a:latin typeface="Arial" charset="0"/>
              </a:rPr>
              <a:t>&lt;!ENTITY Logo SYSTEM “LOGO.TEX” </a:t>
            </a:r>
            <a:r>
              <a:rPr lang="en-US" altLang="ko-KR" sz="2200" b="1">
                <a:latin typeface="Arial" charset="0"/>
              </a:rPr>
              <a:t>NDATA Tex</a:t>
            </a:r>
            <a:r>
              <a:rPr lang="en-US" altLang="ko-KR" sz="2200">
                <a:latin typeface="Arial" charset="0"/>
              </a:rPr>
              <a:t>&gt;</a:t>
            </a:r>
            <a:endParaRPr lang="en-US" altLang="ko-KR">
              <a:latin typeface="Arial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2133600" y="4800600"/>
            <a:ext cx="762000" cy="9144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4419600" y="4800600"/>
            <a:ext cx="762000" cy="9144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1828800" y="5764213"/>
            <a:ext cx="173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latin typeface="Arial" charset="0"/>
              </a:rPr>
              <a:t>TEXVIEW.EXE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4267200" y="5715000"/>
            <a:ext cx="135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latin typeface="Arial" charset="0"/>
              </a:rPr>
              <a:t>LOGO.TEX</a:t>
            </a:r>
          </a:p>
        </p:txBody>
      </p:sp>
      <p:grpSp>
        <p:nvGrpSpPr>
          <p:cNvPr id="39945" name="Group 9"/>
          <p:cNvGrpSpPr>
            <a:grpSpLocks/>
          </p:cNvGrpSpPr>
          <p:nvPr/>
        </p:nvGrpSpPr>
        <p:grpSpPr bwMode="auto">
          <a:xfrm>
            <a:off x="4572000" y="3429000"/>
            <a:ext cx="298450" cy="457200"/>
            <a:chOff x="230" y="2976"/>
            <a:chExt cx="188" cy="288"/>
          </a:xfrm>
        </p:grpSpPr>
        <p:sp>
          <p:nvSpPr>
            <p:cNvPr id="39946" name="Text Box 10"/>
            <p:cNvSpPr txBox="1">
              <a:spLocks noChangeArrowheads="1"/>
            </p:cNvSpPr>
            <p:nvPr/>
          </p:nvSpPr>
          <p:spPr bwMode="auto">
            <a:xfrm>
              <a:off x="230" y="300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/>
                <a:t>1</a:t>
              </a:r>
            </a:p>
          </p:txBody>
        </p:sp>
        <p:sp>
          <p:nvSpPr>
            <p:cNvPr id="39947" name="Oval 11"/>
            <p:cNvSpPr>
              <a:spLocks noChangeArrowheads="1"/>
            </p:cNvSpPr>
            <p:nvPr/>
          </p:nvSpPr>
          <p:spPr bwMode="auto">
            <a:xfrm>
              <a:off x="240" y="2976"/>
              <a:ext cx="14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9948" name="Group 12"/>
          <p:cNvGrpSpPr>
            <a:grpSpLocks/>
          </p:cNvGrpSpPr>
          <p:nvPr/>
        </p:nvGrpSpPr>
        <p:grpSpPr bwMode="auto">
          <a:xfrm>
            <a:off x="7453313" y="5141913"/>
            <a:ext cx="298450" cy="457200"/>
            <a:chOff x="576" y="3103"/>
            <a:chExt cx="188" cy="288"/>
          </a:xfrm>
        </p:grpSpPr>
        <p:sp>
          <p:nvSpPr>
            <p:cNvPr id="39949" name="Text Box 13"/>
            <p:cNvSpPr txBox="1">
              <a:spLocks noChangeArrowheads="1"/>
            </p:cNvSpPr>
            <p:nvPr/>
          </p:nvSpPr>
          <p:spPr bwMode="auto">
            <a:xfrm>
              <a:off x="576" y="311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/>
                <a:t>2</a:t>
              </a:r>
            </a:p>
          </p:txBody>
        </p:sp>
        <p:sp>
          <p:nvSpPr>
            <p:cNvPr id="39950" name="Oval 14"/>
            <p:cNvSpPr>
              <a:spLocks noChangeArrowheads="1"/>
            </p:cNvSpPr>
            <p:nvPr/>
          </p:nvSpPr>
          <p:spPr bwMode="auto">
            <a:xfrm>
              <a:off x="593" y="3103"/>
              <a:ext cx="14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9951" name="Group 15"/>
          <p:cNvGrpSpPr>
            <a:grpSpLocks/>
          </p:cNvGrpSpPr>
          <p:nvPr/>
        </p:nvGrpSpPr>
        <p:grpSpPr bwMode="auto">
          <a:xfrm>
            <a:off x="5562600" y="4724400"/>
            <a:ext cx="298450" cy="457200"/>
            <a:chOff x="672" y="3469"/>
            <a:chExt cx="188" cy="288"/>
          </a:xfrm>
        </p:grpSpPr>
        <p:sp>
          <p:nvSpPr>
            <p:cNvPr id="39952" name="Text Box 16"/>
            <p:cNvSpPr txBox="1">
              <a:spLocks noChangeArrowheads="1"/>
            </p:cNvSpPr>
            <p:nvPr/>
          </p:nvSpPr>
          <p:spPr bwMode="auto">
            <a:xfrm>
              <a:off x="672" y="350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/>
                <a:t>3</a:t>
              </a:r>
            </a:p>
          </p:txBody>
        </p:sp>
        <p:sp>
          <p:nvSpPr>
            <p:cNvPr id="39953" name="Oval 17"/>
            <p:cNvSpPr>
              <a:spLocks noChangeArrowheads="1"/>
            </p:cNvSpPr>
            <p:nvPr/>
          </p:nvSpPr>
          <p:spPr bwMode="auto">
            <a:xfrm>
              <a:off x="687" y="3469"/>
              <a:ext cx="14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9954" name="Group 18"/>
          <p:cNvGrpSpPr>
            <a:grpSpLocks/>
          </p:cNvGrpSpPr>
          <p:nvPr/>
        </p:nvGrpSpPr>
        <p:grpSpPr bwMode="auto">
          <a:xfrm>
            <a:off x="3505200" y="5105400"/>
            <a:ext cx="298450" cy="457200"/>
            <a:chOff x="384" y="3914"/>
            <a:chExt cx="188" cy="288"/>
          </a:xfrm>
        </p:grpSpPr>
        <p:sp>
          <p:nvSpPr>
            <p:cNvPr id="39955" name="Text Box 19"/>
            <p:cNvSpPr txBox="1">
              <a:spLocks noChangeArrowheads="1"/>
            </p:cNvSpPr>
            <p:nvPr/>
          </p:nvSpPr>
          <p:spPr bwMode="auto">
            <a:xfrm>
              <a:off x="384" y="393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/>
                <a:t>4</a:t>
              </a:r>
            </a:p>
          </p:txBody>
        </p:sp>
        <p:sp>
          <p:nvSpPr>
            <p:cNvPr id="39956" name="Oval 20"/>
            <p:cNvSpPr>
              <a:spLocks noChangeArrowheads="1"/>
            </p:cNvSpPr>
            <p:nvPr/>
          </p:nvSpPr>
          <p:spPr bwMode="auto">
            <a:xfrm>
              <a:off x="399" y="3914"/>
              <a:ext cx="14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9957" name="Line 21"/>
          <p:cNvSpPr>
            <a:spLocks noChangeShapeType="1"/>
          </p:cNvSpPr>
          <p:nvPr/>
        </p:nvSpPr>
        <p:spPr bwMode="auto">
          <a:xfrm flipH="1" flipV="1">
            <a:off x="3276600" y="34290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>
            <a:off x="4800600" y="3733800"/>
            <a:ext cx="2438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>
            <a:off x="5334000" y="4419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 flipH="1">
            <a:off x="5181600" y="51054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>
            <a:off x="3733800" y="5334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 flipH="1">
            <a:off x="2895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3" name="Freeform 27"/>
          <p:cNvSpPr>
            <a:spLocks/>
          </p:cNvSpPr>
          <p:nvPr/>
        </p:nvSpPr>
        <p:spPr bwMode="auto">
          <a:xfrm>
            <a:off x="6172200" y="3429000"/>
            <a:ext cx="2463800" cy="1828800"/>
          </a:xfrm>
          <a:custGeom>
            <a:avLst/>
            <a:gdLst>
              <a:gd name="T0" fmla="*/ 0 w 1552"/>
              <a:gd name="T1" fmla="*/ 0 h 1152"/>
              <a:gd name="T2" fmla="*/ 1392 w 1552"/>
              <a:gd name="T3" fmla="*/ 240 h 1152"/>
              <a:gd name="T4" fmla="*/ 960 w 1552"/>
              <a:gd name="T5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2" h="1152">
                <a:moveTo>
                  <a:pt x="0" y="0"/>
                </a:moveTo>
                <a:cubicBezTo>
                  <a:pt x="616" y="24"/>
                  <a:pt x="1232" y="48"/>
                  <a:pt x="1392" y="240"/>
                </a:cubicBezTo>
                <a:cubicBezTo>
                  <a:pt x="1552" y="432"/>
                  <a:pt x="1256" y="792"/>
                  <a:pt x="960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4" name="Freeform 28"/>
          <p:cNvSpPr>
            <a:spLocks/>
          </p:cNvSpPr>
          <p:nvPr/>
        </p:nvSpPr>
        <p:spPr bwMode="auto">
          <a:xfrm>
            <a:off x="2895600" y="5486400"/>
            <a:ext cx="4648200" cy="914400"/>
          </a:xfrm>
          <a:custGeom>
            <a:avLst/>
            <a:gdLst>
              <a:gd name="T0" fmla="*/ 2928 w 2928"/>
              <a:gd name="T1" fmla="*/ 0 h 576"/>
              <a:gd name="T2" fmla="*/ 1632 w 2928"/>
              <a:gd name="T3" fmla="*/ 576 h 576"/>
              <a:gd name="T4" fmla="*/ 0 w 2928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28" h="576">
                <a:moveTo>
                  <a:pt x="2928" y="0"/>
                </a:moveTo>
                <a:cubicBezTo>
                  <a:pt x="2524" y="288"/>
                  <a:pt x="2120" y="576"/>
                  <a:pt x="1632" y="576"/>
                </a:cubicBezTo>
                <a:cubicBezTo>
                  <a:pt x="1144" y="576"/>
                  <a:pt x="572" y="28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NMTOKEN</a:t>
            </a:r>
            <a:endParaRPr lang="en-US" altLang="ko-KR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Value is any legal XML name</a:t>
            </a:r>
            <a:endParaRPr lang="en-US" altLang="ko-KR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EE3C-83F6-4040-BAC0-A8A535F7E44D}" type="slidenum">
              <a:rPr lang="en-US" altLang="ko-KR" smtClean="0"/>
              <a:pPr/>
              <a:t>46</a:t>
            </a:fld>
            <a:endParaRPr lang="en-US" altLang="ko-KR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838200" y="2971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b="1"/>
              <a:t>NMTOKENS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838200" y="4343400"/>
            <a:ext cx="7620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/>
              <a:t>Value is a list of XML names</a:t>
            </a:r>
          </a:p>
          <a:p>
            <a:r>
              <a:rPr lang="en-US" altLang="ko-KR"/>
              <a:t>Separated by white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Enumerated</a:t>
            </a: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Not a keyword</a:t>
            </a:r>
          </a:p>
          <a:p>
            <a:r>
              <a:rPr lang="en-US" altLang="ko-KR" smtClean="0"/>
              <a:t>Refers to a list of possible values from which one must be chosen</a:t>
            </a:r>
          </a:p>
          <a:p>
            <a:r>
              <a:rPr lang="en-US" altLang="ko-KR" smtClean="0"/>
              <a:t>Default value is generally provided explicitly</a:t>
            </a:r>
            <a:endParaRPr lang="en-US" altLang="ko-KR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DD34-E27A-42E3-916E-9842A8082E31}" type="slidenum">
              <a:rPr lang="en-US" altLang="ko-KR" smtClean="0"/>
              <a:pPr/>
              <a:t>47</a:t>
            </a:fld>
            <a:endParaRPr lang="en-US" altLang="ko-KR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838200" y="5029200"/>
            <a:ext cx="7281863" cy="4572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US" altLang="en-US">
                <a:latin typeface="Arial" charset="0"/>
              </a:rPr>
              <a:t>&lt;!</a:t>
            </a:r>
            <a:r>
              <a:rPr lang="en-US" altLang="ko-KR">
                <a:latin typeface="Arial" charset="0"/>
              </a:rPr>
              <a:t>ATTLIST P VISIBLE (TRUE | FALSE) "TRUE"&gt;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Attribute Default Values</a:t>
            </a:r>
            <a:endParaRPr lang="en-US" altLang="ko-KR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 literal string value </a:t>
            </a:r>
          </a:p>
          <a:p>
            <a:r>
              <a:rPr lang="en-US" altLang="ko-KR" smtClean="0"/>
              <a:t>One of these three keywords</a:t>
            </a:r>
          </a:p>
          <a:p>
            <a:pPr lvl="1"/>
            <a:r>
              <a:rPr lang="en-US" altLang="ko-KR" noProof="1" smtClean="0"/>
              <a:t>#REQUIRED</a:t>
            </a:r>
          </a:p>
          <a:p>
            <a:pPr lvl="1"/>
            <a:r>
              <a:rPr lang="en-US" altLang="ko-KR" noProof="1" smtClean="0"/>
              <a:t>#IMPLIED</a:t>
            </a:r>
          </a:p>
          <a:p>
            <a:pPr lvl="1"/>
            <a:r>
              <a:rPr lang="en-US" altLang="ko-KR" noProof="1" smtClean="0"/>
              <a:t>#FIXED</a:t>
            </a:r>
            <a:endParaRPr lang="en-US" altLang="ko-KR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974C-90EA-4867-AAF1-EE8ED26A02D5}" type="slidenum">
              <a:rPr lang="en-US" altLang="ko-KR" smtClean="0"/>
              <a:pPr/>
              <a:t>48</a:t>
            </a:fld>
            <a:endParaRPr lang="en-US" altLang="ko-KR"/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7289800" y="-63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ko-KR" sz="1600" b="1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#REQUIRED</a:t>
            </a:r>
            <a:endParaRPr lang="en-US" altLang="ko-KR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No default value is provided in the DTD</a:t>
            </a:r>
          </a:p>
          <a:p>
            <a:r>
              <a:rPr lang="en-US" altLang="ko-KR" smtClean="0"/>
              <a:t>Document authors must provide attribute value for each element</a:t>
            </a:r>
          </a:p>
          <a:p>
            <a:endParaRPr lang="en-US" altLang="ko-KR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AC9E-754D-4454-AB42-ABECDD0D811A}" type="slidenum">
              <a:rPr lang="en-US" altLang="ko-KR" smtClean="0"/>
              <a:pPr/>
              <a:t>49</a:t>
            </a:fld>
            <a:endParaRPr lang="en-US" altLang="ko-KR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914400" y="3783013"/>
            <a:ext cx="7173913" cy="15525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US" altLang="en-US">
                <a:latin typeface="Arial" charset="0"/>
              </a:rPr>
              <a:t>&lt;!</a:t>
            </a:r>
            <a:r>
              <a:rPr lang="en-US" altLang="ko-KR">
                <a:latin typeface="Arial" charset="0"/>
              </a:rPr>
              <a:t>ELEMENT IMG EMPTY&gt;</a:t>
            </a:r>
          </a:p>
          <a:p>
            <a:pPr lvl="1"/>
            <a:r>
              <a:rPr lang="en-US" altLang="ko-KR">
                <a:latin typeface="Arial" charset="0"/>
              </a:rPr>
              <a:t>&lt;!ATTLIST IMG ALT    CDATA #REQUIRED&gt;</a:t>
            </a:r>
          </a:p>
          <a:p>
            <a:pPr lvl="1"/>
            <a:r>
              <a:rPr lang="en-US" altLang="ko-KR">
                <a:latin typeface="Arial" charset="0"/>
              </a:rPr>
              <a:t>&lt;!ATTLIST IMG WIDTH  CDATA #REQUIRED&gt;</a:t>
            </a:r>
          </a:p>
          <a:p>
            <a:pPr lvl="1"/>
            <a:r>
              <a:rPr lang="en-US" altLang="ko-KR">
                <a:latin typeface="Arial" charset="0"/>
              </a:rPr>
              <a:t>&lt;!ATTLIST IMG HEIGHT CDATA #REQUIRED&gt;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Peeping into XML document(3/5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Structure of XML document</a:t>
            </a:r>
          </a:p>
          <a:p>
            <a:pPr lvl="1"/>
            <a:r>
              <a:rPr lang="en-US" altLang="ko-KR" dirty="0" smtClean="0"/>
              <a:t>physical structure : </a:t>
            </a:r>
          </a:p>
          <a:p>
            <a:pPr lvl="2"/>
            <a:r>
              <a:rPr lang="en-US" altLang="ko-KR" dirty="0" smtClean="0"/>
              <a:t>allows components of the document, called entities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logical structure : </a:t>
            </a:r>
          </a:p>
          <a:p>
            <a:pPr lvl="2"/>
            <a:r>
              <a:rPr lang="en-US" altLang="ko-KR" dirty="0" smtClean="0"/>
              <a:t>allows a document to be divided into named units and sub-units, called elements</a:t>
            </a:r>
            <a:endParaRPr lang="en-US" altLang="ko-KR" dirty="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13BA-0583-4042-8E9F-157B74B5D629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#IMPLIED</a:t>
            </a:r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No default value in the DTD</a:t>
            </a:r>
          </a:p>
          <a:p>
            <a:r>
              <a:rPr lang="en-US" altLang="ko-KR" smtClean="0"/>
              <a:t>Author may(but does not have to) provide a value with each element</a:t>
            </a:r>
            <a:endParaRPr lang="en-US" altLang="ko-KR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1B1-5AA8-4DF4-A503-C151ACD36874}" type="slidenum">
              <a:rPr lang="en-US" altLang="ko-KR" smtClean="0"/>
              <a:pPr/>
              <a:t>50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#FIXED</a:t>
            </a:r>
            <a:endParaRPr lang="en-US" altLang="ko-KR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Value is the same for all elements</a:t>
            </a:r>
          </a:p>
          <a:p>
            <a:r>
              <a:rPr lang="en-US" altLang="ko-KR" smtClean="0"/>
              <a:t>Default value must be provided in DTD</a:t>
            </a:r>
          </a:p>
          <a:p>
            <a:r>
              <a:rPr lang="en-US" altLang="ko-KR" smtClean="0"/>
              <a:t>Document author may not change default value</a:t>
            </a:r>
            <a:endParaRPr lang="en-US" altLang="ko-KR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C25B-FB5F-41E7-A00D-0B67A7B27279}" type="slidenum">
              <a:rPr lang="en-US" altLang="ko-KR" smtClean="0"/>
              <a:pPr/>
              <a:t>51</a:t>
            </a:fld>
            <a:endParaRPr lang="en-US" altLang="ko-KR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33400" y="4267200"/>
            <a:ext cx="8229600" cy="1766888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ko-KR" altLang="en-US" sz="2200" noProof="1">
                <a:latin typeface="Arial" charset="0"/>
              </a:rPr>
              <a:t>&lt;!</a:t>
            </a:r>
            <a:r>
              <a:rPr lang="en-US" altLang="ko-KR" sz="2200" noProof="1">
                <a:latin typeface="Arial" charset="0"/>
              </a:rPr>
              <a:t>ELEMENT AUTHOR EMPTY&gt;</a:t>
            </a:r>
          </a:p>
          <a:p>
            <a:pPr lvl="1"/>
            <a:r>
              <a:rPr lang="en-US" altLang="ko-KR" sz="2200" noProof="1">
                <a:latin typeface="Arial" charset="0"/>
              </a:rPr>
              <a:t>&lt;!ATTLIST AUTHOR NAME      CDATA #REQUIRED&gt;</a:t>
            </a:r>
          </a:p>
          <a:p>
            <a:pPr lvl="1"/>
            <a:r>
              <a:rPr lang="en-US" altLang="ko-KR" sz="2200" noProof="1">
                <a:latin typeface="Arial" charset="0"/>
              </a:rPr>
              <a:t>&lt;!ATTLIST AUTHOR EMAIL     CDATA #REQUIRED&gt;</a:t>
            </a:r>
          </a:p>
          <a:p>
            <a:pPr lvl="1"/>
            <a:r>
              <a:rPr lang="en-US" altLang="ko-KR" sz="2200" noProof="1">
                <a:latin typeface="Arial" charset="0"/>
              </a:rPr>
              <a:t>&lt;!ATTLIST AUTHOR EXTENSION CDATA #IMPLIED&gt;</a:t>
            </a:r>
          </a:p>
          <a:p>
            <a:pPr lvl="1"/>
            <a:r>
              <a:rPr lang="en-US" altLang="ko-KR" sz="2200" noProof="1">
                <a:latin typeface="Arial" charset="0"/>
              </a:rPr>
              <a:t>&lt;!ATTLIST AUTHOR COMPANY   CDATA #FIXED "TIC"&gt;</a:t>
            </a:r>
            <a:endParaRPr lang="en-US" altLang="ko-KR" sz="22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Example of Internal DTDs</a:t>
            </a:r>
            <a:endParaRPr lang="en-US" altLang="ko-KR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ADAC-0816-4677-B226-F874235E1EDF}" type="slidenum">
              <a:rPr lang="en-US" altLang="ko-KR" smtClean="0"/>
              <a:pPr/>
              <a:t>52</a:t>
            </a:fld>
            <a:endParaRPr lang="en-US" altLang="ko-KR"/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1066800" y="1905000"/>
            <a:ext cx="7162800" cy="3505200"/>
            <a:chOff x="672" y="1200"/>
            <a:chExt cx="4656" cy="2400"/>
          </a:xfrm>
        </p:grpSpPr>
        <p:sp>
          <p:nvSpPr>
            <p:cNvPr id="25604" name="Rectangle 4"/>
            <p:cNvSpPr>
              <a:spLocks noChangeArrowheads="1"/>
            </p:cNvSpPr>
            <p:nvPr/>
          </p:nvSpPr>
          <p:spPr bwMode="auto">
            <a:xfrm>
              <a:off x="672" y="1200"/>
              <a:ext cx="4656" cy="240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960" y="1438"/>
              <a:ext cx="4176" cy="173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>
                <a:spcBef>
                  <a:spcPct val="4000"/>
                </a:spcBef>
              </a:pPr>
              <a:r>
                <a:rPr lang="ko-KR" altLang="en-US" sz="2200" noProof="1">
                  <a:latin typeface="Arial" charset="0"/>
                </a:rPr>
                <a:t>&lt;?</a:t>
              </a:r>
              <a:r>
                <a:rPr lang="en-US" altLang="ko-KR" sz="2200" noProof="1">
                  <a:latin typeface="Arial" charset="0"/>
                </a:rPr>
                <a:t>xml version="1.0"?&gt;</a:t>
              </a:r>
            </a:p>
            <a:p>
              <a:pPr lvl="1">
                <a:spcBef>
                  <a:spcPct val="4000"/>
                </a:spcBef>
              </a:pPr>
              <a:r>
                <a:rPr lang="en-US" altLang="ko-KR" sz="2200" noProof="1">
                  <a:latin typeface="Arial" charset="0"/>
                </a:rPr>
                <a:t>&lt;!DOCTYPE GREETING [</a:t>
              </a:r>
            </a:p>
            <a:p>
              <a:pPr lvl="1">
                <a:spcBef>
                  <a:spcPct val="4000"/>
                </a:spcBef>
              </a:pPr>
              <a:r>
                <a:rPr lang="en-US" altLang="ko-KR" sz="2200" noProof="1">
                  <a:latin typeface="Arial" charset="0"/>
                </a:rPr>
                <a:t>  &lt;!ELEMENT GREETING (#PCDATA)&gt;</a:t>
              </a:r>
            </a:p>
            <a:p>
              <a:pPr lvl="1">
                <a:spcBef>
                  <a:spcPct val="4000"/>
                </a:spcBef>
              </a:pPr>
              <a:r>
                <a:rPr lang="en-US" altLang="ko-KR" sz="2200" noProof="1">
                  <a:latin typeface="Arial" charset="0"/>
                </a:rPr>
                <a:t>]&gt;</a:t>
              </a:r>
            </a:p>
            <a:p>
              <a:pPr lvl="1">
                <a:spcBef>
                  <a:spcPct val="5000"/>
                </a:spcBef>
              </a:pPr>
              <a:r>
                <a:rPr lang="en-US" altLang="ko-KR" sz="2200" noProof="1">
                  <a:latin typeface="Arial" charset="0"/>
                </a:rPr>
                <a:t>&lt;GREETING&gt;</a:t>
              </a:r>
            </a:p>
            <a:p>
              <a:pPr lvl="1">
                <a:spcBef>
                  <a:spcPct val="5000"/>
                </a:spcBef>
              </a:pPr>
              <a:r>
                <a:rPr lang="en-US" altLang="ko-KR" sz="2200" noProof="1">
                  <a:latin typeface="Arial" charset="0"/>
                </a:rPr>
                <a:t>Hello XML!</a:t>
              </a:r>
            </a:p>
            <a:p>
              <a:pPr lvl="1">
                <a:spcBef>
                  <a:spcPct val="5000"/>
                </a:spcBef>
              </a:pPr>
              <a:r>
                <a:rPr lang="en-US" altLang="ko-KR" sz="2200" noProof="1">
                  <a:latin typeface="Arial" charset="0"/>
                </a:rPr>
                <a:t>&lt;/GREETING&gt;</a:t>
              </a:r>
              <a:endParaRPr lang="en-US" altLang="ko-KR" sz="2200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Internal DTD Subsets</a:t>
            </a: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Internal declarations override external declarations</a:t>
            </a:r>
            <a:endParaRPr lang="en-US" altLang="ko-KR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A0E4-E231-4383-A912-0C6CF3DD73B5}" type="slidenum">
              <a:rPr lang="en-US" altLang="ko-KR" smtClean="0"/>
              <a:pPr/>
              <a:t>53</a:t>
            </a:fld>
            <a:endParaRPr lang="en-US" altLang="ko-K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835025" y="1978025"/>
            <a:ext cx="6902450" cy="25273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4000"/>
              </a:spcBef>
            </a:pPr>
            <a:r>
              <a:rPr lang="ko-KR" altLang="en-US" sz="2200" noProof="1">
                <a:latin typeface="Arial" charset="0"/>
              </a:rPr>
              <a:t>&lt;?</a:t>
            </a:r>
            <a:r>
              <a:rPr lang="en-US" altLang="ko-KR" sz="2200" noProof="1">
                <a:latin typeface="Arial" charset="0"/>
              </a:rPr>
              <a:t>xml version="1.0"?&gt;</a:t>
            </a:r>
          </a:p>
          <a:p>
            <a:pPr lvl="1">
              <a:spcBef>
                <a:spcPct val="4000"/>
              </a:spcBef>
            </a:pPr>
            <a:r>
              <a:rPr lang="en-US" altLang="ko-KR" sz="2200" noProof="1">
                <a:latin typeface="Arial" charset="0"/>
              </a:rPr>
              <a:t>&lt;!DOCTYPE GREETING SYSTEM "greeting.dtd" [</a:t>
            </a:r>
          </a:p>
          <a:p>
            <a:pPr lvl="1">
              <a:spcBef>
                <a:spcPct val="4000"/>
              </a:spcBef>
            </a:pPr>
            <a:r>
              <a:rPr lang="en-US" altLang="ko-KR" sz="2200" noProof="1">
                <a:latin typeface="Arial" charset="0"/>
              </a:rPr>
              <a:t>  &lt;!ELEMENT GREETING (#PCDATA)&gt;</a:t>
            </a:r>
          </a:p>
          <a:p>
            <a:pPr lvl="1">
              <a:spcBef>
                <a:spcPct val="4000"/>
              </a:spcBef>
            </a:pPr>
            <a:r>
              <a:rPr lang="en-US" altLang="ko-KR" sz="2200" noProof="1">
                <a:latin typeface="Arial" charset="0"/>
              </a:rPr>
              <a:t>]&gt;</a:t>
            </a:r>
          </a:p>
          <a:p>
            <a:pPr lvl="1">
              <a:spcBef>
                <a:spcPct val="5000"/>
              </a:spcBef>
            </a:pPr>
            <a:r>
              <a:rPr lang="en-US" altLang="ko-KR" sz="2200" noProof="1">
                <a:latin typeface="Arial" charset="0"/>
              </a:rPr>
              <a:t>&lt;GREETING&gt;</a:t>
            </a:r>
          </a:p>
          <a:p>
            <a:pPr lvl="1">
              <a:spcBef>
                <a:spcPct val="5000"/>
              </a:spcBef>
            </a:pPr>
            <a:r>
              <a:rPr lang="en-US" altLang="ko-KR" sz="2200" noProof="1">
                <a:latin typeface="Arial" charset="0"/>
              </a:rPr>
              <a:t>Hello XML!</a:t>
            </a:r>
          </a:p>
          <a:p>
            <a:pPr lvl="1">
              <a:spcBef>
                <a:spcPct val="5000"/>
              </a:spcBef>
            </a:pPr>
            <a:r>
              <a:rPr lang="en-US" altLang="ko-KR" sz="2200" noProof="1">
                <a:latin typeface="Arial" charset="0"/>
              </a:rPr>
              <a:t>&lt;/GREETING&gt;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1539875" y="2171700"/>
            <a:ext cx="2057400" cy="3657600"/>
          </a:xfrm>
          <a:prstGeom prst="rect">
            <a:avLst/>
          </a:prstGeom>
          <a:solidFill>
            <a:srgbClr val="00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1920875" y="2552700"/>
            <a:ext cx="1447800" cy="1219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2225675" y="29337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/>
              <a:t>Sub-unit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2225675" y="34671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1920875" y="4152900"/>
            <a:ext cx="1447800" cy="1219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2225675" y="45339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48" name="Rectangle 8"/>
          <p:cNvSpPr>
            <a:spLocks noChangeArrowheads="1"/>
          </p:cNvSpPr>
          <p:nvPr/>
        </p:nvSpPr>
        <p:spPr bwMode="auto">
          <a:xfrm>
            <a:off x="2225675" y="50673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49" name="Text Box 9"/>
          <p:cNvSpPr txBox="1">
            <a:spLocks noChangeArrowheads="1"/>
          </p:cNvSpPr>
          <p:nvPr/>
        </p:nvSpPr>
        <p:spPr bwMode="auto">
          <a:xfrm>
            <a:off x="1920875" y="2552700"/>
            <a:ext cx="59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/>
              <a:t>Unit</a:t>
            </a:r>
          </a:p>
        </p:txBody>
      </p:sp>
      <p:sp>
        <p:nvSpPr>
          <p:cNvPr id="240650" name="Text Box 10"/>
          <p:cNvSpPr txBox="1">
            <a:spLocks noChangeArrowheads="1"/>
          </p:cNvSpPr>
          <p:nvPr/>
        </p:nvSpPr>
        <p:spPr bwMode="auto">
          <a:xfrm>
            <a:off x="1539875" y="2171700"/>
            <a:ext cx="1136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/>
              <a:t>Document</a:t>
            </a:r>
          </a:p>
        </p:txBody>
      </p:sp>
      <p:sp>
        <p:nvSpPr>
          <p:cNvPr id="240651" name="Text Box 11"/>
          <p:cNvSpPr txBox="1">
            <a:spLocks noChangeArrowheads="1"/>
          </p:cNvSpPr>
          <p:nvPr/>
        </p:nvSpPr>
        <p:spPr bwMode="auto">
          <a:xfrm>
            <a:off x="244475" y="3771900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/>
              <a:t>elements</a:t>
            </a:r>
          </a:p>
        </p:txBody>
      </p:sp>
      <p:sp>
        <p:nvSpPr>
          <p:cNvPr id="240652" name="Line 12"/>
          <p:cNvSpPr>
            <a:spLocks noChangeShapeType="1"/>
          </p:cNvSpPr>
          <p:nvPr/>
        </p:nvSpPr>
        <p:spPr bwMode="auto">
          <a:xfrm flipV="1">
            <a:off x="854075" y="2476500"/>
            <a:ext cx="838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53" name="Line 13"/>
          <p:cNvSpPr>
            <a:spLocks noChangeShapeType="1"/>
          </p:cNvSpPr>
          <p:nvPr/>
        </p:nvSpPr>
        <p:spPr bwMode="auto">
          <a:xfrm flipV="1">
            <a:off x="1006475" y="28575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54" name="Line 14"/>
          <p:cNvSpPr>
            <a:spLocks noChangeShapeType="1"/>
          </p:cNvSpPr>
          <p:nvPr/>
        </p:nvSpPr>
        <p:spPr bwMode="auto">
          <a:xfrm flipV="1">
            <a:off x="1082675" y="31623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55" name="Text Box 15"/>
          <p:cNvSpPr txBox="1">
            <a:spLocks noChangeArrowheads="1"/>
          </p:cNvSpPr>
          <p:nvPr/>
        </p:nvSpPr>
        <p:spPr bwMode="auto">
          <a:xfrm>
            <a:off x="1143000" y="16764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1"/>
              <a:t>Logical Structure</a:t>
            </a:r>
          </a:p>
        </p:txBody>
      </p:sp>
      <p:sp>
        <p:nvSpPr>
          <p:cNvPr id="240656" name="Rectangle 16"/>
          <p:cNvSpPr>
            <a:spLocks noChangeArrowheads="1"/>
          </p:cNvSpPr>
          <p:nvPr/>
        </p:nvSpPr>
        <p:spPr bwMode="auto">
          <a:xfrm>
            <a:off x="4664075" y="2019300"/>
            <a:ext cx="2286000" cy="2667000"/>
          </a:xfrm>
          <a:prstGeom prst="rect">
            <a:avLst/>
          </a:prstGeom>
          <a:solidFill>
            <a:srgbClr val="0099CC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57" name="Rectangle 17"/>
          <p:cNvSpPr>
            <a:spLocks noChangeArrowheads="1"/>
          </p:cNvSpPr>
          <p:nvPr/>
        </p:nvSpPr>
        <p:spPr bwMode="auto">
          <a:xfrm>
            <a:off x="4740275" y="2247900"/>
            <a:ext cx="762000" cy="1143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58" name="Rectangle 18"/>
          <p:cNvSpPr>
            <a:spLocks noChangeArrowheads="1"/>
          </p:cNvSpPr>
          <p:nvPr/>
        </p:nvSpPr>
        <p:spPr bwMode="auto">
          <a:xfrm>
            <a:off x="4740275" y="3924300"/>
            <a:ext cx="762000" cy="685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59" name="Rectangle 19"/>
          <p:cNvSpPr>
            <a:spLocks noChangeArrowheads="1"/>
          </p:cNvSpPr>
          <p:nvPr/>
        </p:nvSpPr>
        <p:spPr bwMode="auto">
          <a:xfrm>
            <a:off x="6035675" y="3619500"/>
            <a:ext cx="1676400" cy="2743200"/>
          </a:xfrm>
          <a:prstGeom prst="rect">
            <a:avLst/>
          </a:prstGeom>
          <a:solidFill>
            <a:srgbClr val="0099CC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60" name="Rectangle 20"/>
          <p:cNvSpPr>
            <a:spLocks noChangeArrowheads="1"/>
          </p:cNvSpPr>
          <p:nvPr/>
        </p:nvSpPr>
        <p:spPr bwMode="auto">
          <a:xfrm>
            <a:off x="6188075" y="4076700"/>
            <a:ext cx="685800" cy="533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61" name="Rectangle 21"/>
          <p:cNvSpPr>
            <a:spLocks noChangeArrowheads="1"/>
          </p:cNvSpPr>
          <p:nvPr/>
        </p:nvSpPr>
        <p:spPr bwMode="auto">
          <a:xfrm>
            <a:off x="6340475" y="3771900"/>
            <a:ext cx="6096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62" name="Oval 22"/>
          <p:cNvSpPr>
            <a:spLocks noChangeArrowheads="1"/>
          </p:cNvSpPr>
          <p:nvPr/>
        </p:nvSpPr>
        <p:spPr bwMode="auto">
          <a:xfrm>
            <a:off x="6416675" y="4305300"/>
            <a:ext cx="3048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63" name="AutoShape 23"/>
          <p:cNvSpPr>
            <a:spLocks noChangeArrowheads="1"/>
          </p:cNvSpPr>
          <p:nvPr/>
        </p:nvSpPr>
        <p:spPr bwMode="auto">
          <a:xfrm>
            <a:off x="6264275" y="4152900"/>
            <a:ext cx="228600" cy="381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64" name="Line 24"/>
          <p:cNvSpPr>
            <a:spLocks noChangeShapeType="1"/>
          </p:cNvSpPr>
          <p:nvPr/>
        </p:nvSpPr>
        <p:spPr bwMode="auto">
          <a:xfrm>
            <a:off x="4892675" y="4000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65" name="Line 25"/>
          <p:cNvSpPr>
            <a:spLocks noChangeShapeType="1"/>
          </p:cNvSpPr>
          <p:nvPr/>
        </p:nvSpPr>
        <p:spPr bwMode="auto">
          <a:xfrm>
            <a:off x="4892675" y="41529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66" name="Line 26"/>
          <p:cNvSpPr>
            <a:spLocks noChangeShapeType="1"/>
          </p:cNvSpPr>
          <p:nvPr/>
        </p:nvSpPr>
        <p:spPr bwMode="auto">
          <a:xfrm>
            <a:off x="4816475" y="4457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67" name="Rectangle 27"/>
          <p:cNvSpPr>
            <a:spLocks noChangeArrowheads="1"/>
          </p:cNvSpPr>
          <p:nvPr/>
        </p:nvSpPr>
        <p:spPr bwMode="auto">
          <a:xfrm>
            <a:off x="4968875" y="4229100"/>
            <a:ext cx="381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68" name="Rectangle 28"/>
          <p:cNvSpPr>
            <a:spLocks noChangeArrowheads="1"/>
          </p:cNvSpPr>
          <p:nvPr/>
        </p:nvSpPr>
        <p:spPr bwMode="auto">
          <a:xfrm>
            <a:off x="6492875" y="4914900"/>
            <a:ext cx="9906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69" name="Line 29"/>
          <p:cNvSpPr>
            <a:spLocks noChangeShapeType="1"/>
          </p:cNvSpPr>
          <p:nvPr/>
        </p:nvSpPr>
        <p:spPr bwMode="auto">
          <a:xfrm>
            <a:off x="6713538" y="4991100"/>
            <a:ext cx="6937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70" name="Line 30"/>
          <p:cNvSpPr>
            <a:spLocks noChangeShapeType="1"/>
          </p:cNvSpPr>
          <p:nvPr/>
        </p:nvSpPr>
        <p:spPr bwMode="auto">
          <a:xfrm>
            <a:off x="6781800" y="5143500"/>
            <a:ext cx="3968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71" name="Line 31"/>
          <p:cNvSpPr>
            <a:spLocks noChangeShapeType="1"/>
          </p:cNvSpPr>
          <p:nvPr/>
        </p:nvSpPr>
        <p:spPr bwMode="auto">
          <a:xfrm>
            <a:off x="6645275" y="5676900"/>
            <a:ext cx="7921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72" name="Rectangle 32"/>
          <p:cNvSpPr>
            <a:spLocks noChangeArrowheads="1"/>
          </p:cNvSpPr>
          <p:nvPr/>
        </p:nvSpPr>
        <p:spPr bwMode="auto">
          <a:xfrm>
            <a:off x="6873875" y="5295900"/>
            <a:ext cx="495300" cy="220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73" name="Line 33"/>
          <p:cNvSpPr>
            <a:spLocks noChangeShapeType="1"/>
          </p:cNvSpPr>
          <p:nvPr/>
        </p:nvSpPr>
        <p:spPr bwMode="auto">
          <a:xfrm>
            <a:off x="6645275" y="56007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74" name="Line 34"/>
          <p:cNvSpPr>
            <a:spLocks noChangeShapeType="1"/>
          </p:cNvSpPr>
          <p:nvPr/>
        </p:nvSpPr>
        <p:spPr bwMode="auto">
          <a:xfrm>
            <a:off x="6416675" y="38481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75" name="Line 35"/>
          <p:cNvSpPr>
            <a:spLocks noChangeShapeType="1"/>
          </p:cNvSpPr>
          <p:nvPr/>
        </p:nvSpPr>
        <p:spPr bwMode="auto">
          <a:xfrm>
            <a:off x="6492875" y="39243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76" name="Rectangle 36"/>
          <p:cNvSpPr>
            <a:spLocks noChangeArrowheads="1"/>
          </p:cNvSpPr>
          <p:nvPr/>
        </p:nvSpPr>
        <p:spPr bwMode="auto">
          <a:xfrm>
            <a:off x="4816475" y="2324100"/>
            <a:ext cx="609600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77" name="Rectangle 37"/>
          <p:cNvSpPr>
            <a:spLocks noChangeArrowheads="1"/>
          </p:cNvSpPr>
          <p:nvPr/>
        </p:nvSpPr>
        <p:spPr bwMode="auto">
          <a:xfrm>
            <a:off x="5045075" y="2552700"/>
            <a:ext cx="2286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78" name="Rectangle 38"/>
          <p:cNvSpPr>
            <a:spLocks noChangeArrowheads="1"/>
          </p:cNvSpPr>
          <p:nvPr/>
        </p:nvSpPr>
        <p:spPr bwMode="auto">
          <a:xfrm>
            <a:off x="4816475" y="3009900"/>
            <a:ext cx="6096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79" name="Rectangle 39"/>
          <p:cNvSpPr>
            <a:spLocks noChangeArrowheads="1"/>
          </p:cNvSpPr>
          <p:nvPr/>
        </p:nvSpPr>
        <p:spPr bwMode="auto">
          <a:xfrm>
            <a:off x="4816475" y="3238500"/>
            <a:ext cx="304800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80" name="Line 40"/>
          <p:cNvSpPr>
            <a:spLocks noChangeShapeType="1"/>
          </p:cNvSpPr>
          <p:nvPr/>
        </p:nvSpPr>
        <p:spPr bwMode="auto">
          <a:xfrm>
            <a:off x="4816475" y="2476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81" name="Line 41"/>
          <p:cNvSpPr>
            <a:spLocks noChangeShapeType="1"/>
          </p:cNvSpPr>
          <p:nvPr/>
        </p:nvSpPr>
        <p:spPr bwMode="auto">
          <a:xfrm>
            <a:off x="4816475" y="26289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82" name="Line 42"/>
          <p:cNvSpPr>
            <a:spLocks noChangeShapeType="1"/>
          </p:cNvSpPr>
          <p:nvPr/>
        </p:nvSpPr>
        <p:spPr bwMode="auto">
          <a:xfrm>
            <a:off x="4816475" y="27813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83" name="Line 43"/>
          <p:cNvSpPr>
            <a:spLocks noChangeShapeType="1"/>
          </p:cNvSpPr>
          <p:nvPr/>
        </p:nvSpPr>
        <p:spPr bwMode="auto">
          <a:xfrm>
            <a:off x="4816475" y="2857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84" name="Line 44"/>
          <p:cNvSpPr>
            <a:spLocks noChangeShapeType="1"/>
          </p:cNvSpPr>
          <p:nvPr/>
        </p:nvSpPr>
        <p:spPr bwMode="auto">
          <a:xfrm>
            <a:off x="6416675" y="45339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85" name="Line 45"/>
          <p:cNvSpPr>
            <a:spLocks noChangeShapeType="1"/>
          </p:cNvSpPr>
          <p:nvPr/>
        </p:nvSpPr>
        <p:spPr bwMode="auto">
          <a:xfrm flipH="1" flipV="1">
            <a:off x="5273675" y="43053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86" name="Line 46"/>
          <p:cNvSpPr>
            <a:spLocks noChangeShapeType="1"/>
          </p:cNvSpPr>
          <p:nvPr/>
        </p:nvSpPr>
        <p:spPr bwMode="auto">
          <a:xfrm>
            <a:off x="6873875" y="3924300"/>
            <a:ext cx="304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87" name="Line 47"/>
          <p:cNvSpPr>
            <a:spLocks noChangeShapeType="1"/>
          </p:cNvSpPr>
          <p:nvPr/>
        </p:nvSpPr>
        <p:spPr bwMode="auto">
          <a:xfrm flipH="1" flipV="1">
            <a:off x="5273675" y="26289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88" name="Line 48"/>
          <p:cNvSpPr>
            <a:spLocks noChangeShapeType="1"/>
          </p:cNvSpPr>
          <p:nvPr/>
        </p:nvSpPr>
        <p:spPr bwMode="auto">
          <a:xfrm flipV="1">
            <a:off x="5121275" y="31623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89" name="Line 49"/>
          <p:cNvSpPr>
            <a:spLocks noChangeShapeType="1"/>
          </p:cNvSpPr>
          <p:nvPr/>
        </p:nvSpPr>
        <p:spPr bwMode="auto">
          <a:xfrm flipH="1">
            <a:off x="4892675" y="23241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90" name="Text Box 50"/>
          <p:cNvSpPr txBox="1">
            <a:spLocks noChangeArrowheads="1"/>
          </p:cNvSpPr>
          <p:nvPr/>
        </p:nvSpPr>
        <p:spPr bwMode="auto">
          <a:xfrm>
            <a:off x="7391400" y="25146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/>
              <a:t>entities</a:t>
            </a:r>
          </a:p>
        </p:txBody>
      </p:sp>
      <p:sp>
        <p:nvSpPr>
          <p:cNvPr id="240691" name="Text Box 51"/>
          <p:cNvSpPr txBox="1">
            <a:spLocks noChangeArrowheads="1"/>
          </p:cNvSpPr>
          <p:nvPr/>
        </p:nvSpPr>
        <p:spPr bwMode="auto">
          <a:xfrm>
            <a:off x="7407275" y="2781300"/>
            <a:ext cx="9890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(internal)</a:t>
            </a:r>
          </a:p>
          <a:p>
            <a:r>
              <a:rPr lang="en-US" altLang="ko-KR" sz="1600"/>
              <a:t>(separate)</a:t>
            </a:r>
          </a:p>
        </p:txBody>
      </p:sp>
      <p:sp>
        <p:nvSpPr>
          <p:cNvPr id="240692" name="Line 52"/>
          <p:cNvSpPr>
            <a:spLocks noChangeShapeType="1"/>
          </p:cNvSpPr>
          <p:nvPr/>
        </p:nvSpPr>
        <p:spPr bwMode="auto">
          <a:xfrm flipH="1" flipV="1">
            <a:off x="5349875" y="2400300"/>
            <a:ext cx="2133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93" name="Line 53"/>
          <p:cNvSpPr>
            <a:spLocks noChangeShapeType="1"/>
          </p:cNvSpPr>
          <p:nvPr/>
        </p:nvSpPr>
        <p:spPr bwMode="auto">
          <a:xfrm flipH="1" flipV="1">
            <a:off x="5578475" y="27051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94" name="Line 54"/>
          <p:cNvSpPr>
            <a:spLocks noChangeShapeType="1"/>
          </p:cNvSpPr>
          <p:nvPr/>
        </p:nvSpPr>
        <p:spPr bwMode="auto">
          <a:xfrm flipH="1">
            <a:off x="5578475" y="3238500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95" name="Line 55"/>
          <p:cNvSpPr>
            <a:spLocks noChangeShapeType="1"/>
          </p:cNvSpPr>
          <p:nvPr/>
        </p:nvSpPr>
        <p:spPr bwMode="auto">
          <a:xfrm flipH="1">
            <a:off x="6950075" y="33147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96" name="Line 56"/>
          <p:cNvSpPr>
            <a:spLocks noChangeShapeType="1"/>
          </p:cNvSpPr>
          <p:nvPr/>
        </p:nvSpPr>
        <p:spPr bwMode="auto">
          <a:xfrm flipH="1">
            <a:off x="6950075" y="33147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97" name="Line 57"/>
          <p:cNvSpPr>
            <a:spLocks noChangeShapeType="1"/>
          </p:cNvSpPr>
          <p:nvPr/>
        </p:nvSpPr>
        <p:spPr bwMode="auto">
          <a:xfrm flipH="1">
            <a:off x="7331075" y="33147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98" name="Text Box 58"/>
          <p:cNvSpPr txBox="1">
            <a:spLocks noChangeArrowheads="1"/>
          </p:cNvSpPr>
          <p:nvPr/>
        </p:nvSpPr>
        <p:spPr bwMode="auto">
          <a:xfrm>
            <a:off x="4435475" y="1485900"/>
            <a:ext cx="1993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1"/>
              <a:t>Physical Structure</a:t>
            </a:r>
          </a:p>
        </p:txBody>
      </p:sp>
      <p:sp>
        <p:nvSpPr>
          <p:cNvPr id="240701" name="Text Box 61"/>
          <p:cNvSpPr txBox="1">
            <a:spLocks noChangeArrowheads="1"/>
          </p:cNvSpPr>
          <p:nvPr/>
        </p:nvSpPr>
        <p:spPr bwMode="auto">
          <a:xfrm>
            <a:off x="4495800" y="655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/>
              <a:t>5</a:t>
            </a:r>
          </a:p>
        </p:txBody>
      </p:sp>
      <p:sp>
        <p:nvSpPr>
          <p:cNvPr id="240702" name="Rectangle 62"/>
          <p:cNvSpPr>
            <a:spLocks noChangeArrowheads="1"/>
          </p:cNvSpPr>
          <p:nvPr/>
        </p:nvSpPr>
        <p:spPr bwMode="auto">
          <a:xfrm>
            <a:off x="533400" y="152400"/>
            <a:ext cx="79930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latinLnBrk="0"/>
            <a:endParaRPr kumimoji="0" lang="en-US" altLang="ko-KR" sz="4400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Peeping into XML document(4/5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Peeping into XML document(5/5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2BCE-543D-4E8B-B6A9-AEFC146D558C}" type="slidenum">
              <a:rPr lang="en-US" altLang="ko-KR" smtClean="0"/>
              <a:pPr/>
              <a:t>7</a:t>
            </a:fld>
            <a:endParaRPr lang="en-US" altLang="ko-KR"/>
          </a:p>
        </p:txBody>
      </p:sp>
      <p:grpSp>
        <p:nvGrpSpPr>
          <p:cNvPr id="239642" name="Group 26"/>
          <p:cNvGrpSpPr>
            <a:grpSpLocks/>
          </p:cNvGrpSpPr>
          <p:nvPr/>
        </p:nvGrpSpPr>
        <p:grpSpPr bwMode="auto">
          <a:xfrm>
            <a:off x="1066800" y="2133600"/>
            <a:ext cx="3505200" cy="4038600"/>
            <a:chOff x="3408" y="1344"/>
            <a:chExt cx="2256" cy="2544"/>
          </a:xfrm>
        </p:grpSpPr>
        <p:sp>
          <p:nvSpPr>
            <p:cNvPr id="239631" name="Rectangle 15"/>
            <p:cNvSpPr>
              <a:spLocks noChangeArrowheads="1"/>
            </p:cNvSpPr>
            <p:nvPr/>
          </p:nvSpPr>
          <p:spPr bwMode="auto">
            <a:xfrm>
              <a:off x="3408" y="1344"/>
              <a:ext cx="2256" cy="2544"/>
            </a:xfrm>
            <a:prstGeom prst="rect">
              <a:avLst/>
            </a:prstGeom>
            <a:solidFill>
              <a:srgbClr val="8D8D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9632" name="Rectangle 16"/>
            <p:cNvSpPr>
              <a:spLocks noChangeArrowheads="1"/>
            </p:cNvSpPr>
            <p:nvPr/>
          </p:nvSpPr>
          <p:spPr bwMode="auto">
            <a:xfrm>
              <a:off x="3600" y="1536"/>
              <a:ext cx="1920" cy="206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239633" name="Rectangle 17"/>
            <p:cNvSpPr>
              <a:spLocks noChangeArrowheads="1"/>
            </p:cNvSpPr>
            <p:nvPr/>
          </p:nvSpPr>
          <p:spPr bwMode="auto">
            <a:xfrm>
              <a:off x="3600" y="1536"/>
              <a:ext cx="7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>
                  <a:latin typeface="Tahoma" pitchFamily="34" charset="0"/>
                </a:rPr>
                <a:t>&lt;person&gt;</a:t>
              </a:r>
            </a:p>
          </p:txBody>
        </p:sp>
        <p:sp>
          <p:nvSpPr>
            <p:cNvPr id="239634" name="Rectangle 18"/>
            <p:cNvSpPr>
              <a:spLocks noChangeArrowheads="1"/>
            </p:cNvSpPr>
            <p:nvPr/>
          </p:nvSpPr>
          <p:spPr bwMode="auto">
            <a:xfrm>
              <a:off x="3792" y="1824"/>
              <a:ext cx="168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&lt;name&gt; kim &lt;/name&gt;   </a:t>
              </a:r>
            </a:p>
          </p:txBody>
        </p:sp>
        <p:sp>
          <p:nvSpPr>
            <p:cNvPr id="239635" name="Rectangle 19"/>
            <p:cNvSpPr>
              <a:spLocks noChangeArrowheads="1"/>
            </p:cNvSpPr>
            <p:nvPr/>
          </p:nvSpPr>
          <p:spPr bwMode="auto">
            <a:xfrm>
              <a:off x="3792" y="2112"/>
              <a:ext cx="168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&lt;ID&gt;771224&lt;/ID&gt;        </a:t>
              </a:r>
              <a:endParaRPr lang="en-US" altLang="ko-KR"/>
            </a:p>
          </p:txBody>
        </p:sp>
        <p:sp>
          <p:nvSpPr>
            <p:cNvPr id="239636" name="Rectangle 20"/>
            <p:cNvSpPr>
              <a:spLocks noChangeArrowheads="1"/>
            </p:cNvSpPr>
            <p:nvPr/>
          </p:nvSpPr>
          <p:spPr bwMode="auto">
            <a:xfrm>
              <a:off x="3792" y="2688"/>
              <a:ext cx="168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&lt;office&gt;301-453&lt;/office&gt;</a:t>
              </a:r>
            </a:p>
          </p:txBody>
        </p:sp>
        <p:sp>
          <p:nvSpPr>
            <p:cNvPr id="239637" name="Rectangle 21"/>
            <p:cNvSpPr>
              <a:spLocks noChangeArrowheads="1"/>
            </p:cNvSpPr>
            <p:nvPr/>
          </p:nvSpPr>
          <p:spPr bwMode="auto">
            <a:xfrm>
              <a:off x="3792" y="2400"/>
              <a:ext cx="168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&lt;phone&gt;1830&lt;/phone&gt; </a:t>
              </a:r>
            </a:p>
          </p:txBody>
        </p:sp>
        <p:sp>
          <p:nvSpPr>
            <p:cNvPr id="239638" name="Rectangle 22"/>
            <p:cNvSpPr>
              <a:spLocks noChangeArrowheads="1"/>
            </p:cNvSpPr>
            <p:nvPr/>
          </p:nvSpPr>
          <p:spPr bwMode="auto">
            <a:xfrm>
              <a:off x="3792" y="2976"/>
              <a:ext cx="168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&lt;photo source=“k.jpg”/&gt; </a:t>
              </a:r>
            </a:p>
          </p:txBody>
        </p:sp>
        <p:sp>
          <p:nvSpPr>
            <p:cNvPr id="239640" name="Rectangle 24"/>
            <p:cNvSpPr>
              <a:spLocks noChangeArrowheads="1"/>
            </p:cNvSpPr>
            <p:nvPr/>
          </p:nvSpPr>
          <p:spPr bwMode="auto">
            <a:xfrm>
              <a:off x="3600" y="3264"/>
              <a:ext cx="8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>
                  <a:latin typeface="Tahoma" pitchFamily="34" charset="0"/>
                </a:rPr>
                <a:t>&lt;/person&gt;</a:t>
              </a:r>
            </a:p>
          </p:txBody>
        </p:sp>
      </p:grpSp>
      <p:grpSp>
        <p:nvGrpSpPr>
          <p:cNvPr id="239654" name="Group 38"/>
          <p:cNvGrpSpPr>
            <a:grpSpLocks/>
          </p:cNvGrpSpPr>
          <p:nvPr/>
        </p:nvGrpSpPr>
        <p:grpSpPr bwMode="auto">
          <a:xfrm>
            <a:off x="4953000" y="2133600"/>
            <a:ext cx="3276600" cy="4038600"/>
            <a:chOff x="528" y="1344"/>
            <a:chExt cx="2256" cy="2544"/>
          </a:xfrm>
        </p:grpSpPr>
        <p:sp>
          <p:nvSpPr>
            <p:cNvPr id="239644" name="Rectangle 28"/>
            <p:cNvSpPr>
              <a:spLocks noChangeArrowheads="1"/>
            </p:cNvSpPr>
            <p:nvPr/>
          </p:nvSpPr>
          <p:spPr bwMode="auto">
            <a:xfrm>
              <a:off x="528" y="1344"/>
              <a:ext cx="2256" cy="254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9645" name="Rectangle 29"/>
            <p:cNvSpPr>
              <a:spLocks noChangeArrowheads="1"/>
            </p:cNvSpPr>
            <p:nvPr/>
          </p:nvSpPr>
          <p:spPr bwMode="auto">
            <a:xfrm>
              <a:off x="720" y="1536"/>
              <a:ext cx="1920" cy="206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239646" name="Rectangle 30"/>
            <p:cNvSpPr>
              <a:spLocks noChangeArrowheads="1"/>
            </p:cNvSpPr>
            <p:nvPr/>
          </p:nvSpPr>
          <p:spPr bwMode="auto">
            <a:xfrm>
              <a:off x="720" y="1536"/>
              <a:ext cx="8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>
                  <a:latin typeface="Tahoma" pitchFamily="34" charset="0"/>
                </a:rPr>
                <a:t>&lt;person&gt;</a:t>
              </a:r>
            </a:p>
          </p:txBody>
        </p:sp>
        <p:sp>
          <p:nvSpPr>
            <p:cNvPr id="239647" name="Rectangle 31"/>
            <p:cNvSpPr>
              <a:spLocks noChangeArrowheads="1"/>
            </p:cNvSpPr>
            <p:nvPr/>
          </p:nvSpPr>
          <p:spPr bwMode="auto">
            <a:xfrm>
              <a:off x="912" y="1824"/>
              <a:ext cx="1680" cy="19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&lt;name&gt; kim &lt;/name&gt;   </a:t>
              </a:r>
            </a:p>
          </p:txBody>
        </p:sp>
        <p:sp>
          <p:nvSpPr>
            <p:cNvPr id="239648" name="Rectangle 32"/>
            <p:cNvSpPr>
              <a:spLocks noChangeArrowheads="1"/>
            </p:cNvSpPr>
            <p:nvPr/>
          </p:nvSpPr>
          <p:spPr bwMode="auto">
            <a:xfrm>
              <a:off x="912" y="2112"/>
              <a:ext cx="1680" cy="19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&lt;ID&gt;771224&lt;/ID&gt;        </a:t>
              </a:r>
              <a:endParaRPr lang="en-US" altLang="ko-KR"/>
            </a:p>
          </p:txBody>
        </p:sp>
        <p:sp>
          <p:nvSpPr>
            <p:cNvPr id="239649" name="Rectangle 33"/>
            <p:cNvSpPr>
              <a:spLocks noChangeArrowheads="1"/>
            </p:cNvSpPr>
            <p:nvPr/>
          </p:nvSpPr>
          <p:spPr bwMode="auto">
            <a:xfrm>
              <a:off x="912" y="2688"/>
              <a:ext cx="1680" cy="19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&lt;office&gt;301-453&lt;/office&gt;</a:t>
              </a:r>
            </a:p>
          </p:txBody>
        </p:sp>
        <p:sp>
          <p:nvSpPr>
            <p:cNvPr id="239650" name="Rectangle 34"/>
            <p:cNvSpPr>
              <a:spLocks noChangeArrowheads="1"/>
            </p:cNvSpPr>
            <p:nvPr/>
          </p:nvSpPr>
          <p:spPr bwMode="auto">
            <a:xfrm>
              <a:off x="912" y="2400"/>
              <a:ext cx="1680" cy="19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&lt;phone&gt;1830&lt;/phone&gt; </a:t>
              </a:r>
            </a:p>
          </p:txBody>
        </p:sp>
        <p:sp>
          <p:nvSpPr>
            <p:cNvPr id="239651" name="Rectangle 35"/>
            <p:cNvSpPr>
              <a:spLocks noChangeArrowheads="1"/>
            </p:cNvSpPr>
            <p:nvPr/>
          </p:nvSpPr>
          <p:spPr bwMode="auto">
            <a:xfrm>
              <a:off x="912" y="2976"/>
              <a:ext cx="1680" cy="19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&lt;photo source=          /&gt; </a:t>
              </a:r>
            </a:p>
          </p:txBody>
        </p:sp>
        <p:sp>
          <p:nvSpPr>
            <p:cNvPr id="239652" name="Rectangle 36"/>
            <p:cNvSpPr>
              <a:spLocks noChangeArrowheads="1"/>
            </p:cNvSpPr>
            <p:nvPr/>
          </p:nvSpPr>
          <p:spPr bwMode="auto">
            <a:xfrm>
              <a:off x="720" y="3264"/>
              <a:ext cx="8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>
                  <a:latin typeface="Tahoma" pitchFamily="34" charset="0"/>
                </a:rPr>
                <a:t>&lt;/person&gt;</a:t>
              </a:r>
            </a:p>
          </p:txBody>
        </p:sp>
        <p:sp>
          <p:nvSpPr>
            <p:cNvPr id="239653" name="Text Box 37"/>
            <p:cNvSpPr txBox="1">
              <a:spLocks noChangeArrowheads="1"/>
            </p:cNvSpPr>
            <p:nvPr/>
          </p:nvSpPr>
          <p:spPr bwMode="auto">
            <a:xfrm>
              <a:off x="1921" y="2976"/>
              <a:ext cx="600" cy="231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>
                  <a:latin typeface="Tahoma" pitchFamily="34" charset="0"/>
                </a:rPr>
                <a:t>“k.jpg”</a:t>
              </a:r>
              <a:endParaRPr lang="en-US" altLang="ko-KR"/>
            </a:p>
          </p:txBody>
        </p:sp>
      </p:grpSp>
      <p:sp>
        <p:nvSpPr>
          <p:cNvPr id="239655" name="Text Box 39"/>
          <p:cNvSpPr txBox="1">
            <a:spLocks noChangeArrowheads="1"/>
          </p:cNvSpPr>
          <p:nvPr/>
        </p:nvSpPr>
        <p:spPr bwMode="auto">
          <a:xfrm>
            <a:off x="0" y="3048000"/>
            <a:ext cx="99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latin typeface="Tahoma" pitchFamily="34" charset="0"/>
              </a:rPr>
              <a:t>element</a:t>
            </a:r>
            <a:endParaRPr lang="en-US" altLang="ko-KR" sz="1800" b="1">
              <a:latin typeface="Tahoma" pitchFamily="34" charset="0"/>
            </a:endParaRPr>
          </a:p>
        </p:txBody>
      </p:sp>
      <p:sp>
        <p:nvSpPr>
          <p:cNvPr id="239660" name="Line 44"/>
          <p:cNvSpPr>
            <a:spLocks noChangeShapeType="1"/>
          </p:cNvSpPr>
          <p:nvPr/>
        </p:nvSpPr>
        <p:spPr bwMode="auto">
          <a:xfrm flipV="1">
            <a:off x="914400" y="2895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61" name="Line 45"/>
          <p:cNvSpPr>
            <a:spLocks noChangeShapeType="1"/>
          </p:cNvSpPr>
          <p:nvPr/>
        </p:nvSpPr>
        <p:spPr bwMode="auto">
          <a:xfrm flipV="1">
            <a:off x="914400" y="29718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62" name="Line 46"/>
          <p:cNvSpPr>
            <a:spLocks noChangeShapeType="1"/>
          </p:cNvSpPr>
          <p:nvPr/>
        </p:nvSpPr>
        <p:spPr bwMode="auto">
          <a:xfrm>
            <a:off x="914400" y="3276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63" name="Line 47"/>
          <p:cNvSpPr>
            <a:spLocks noChangeShapeType="1"/>
          </p:cNvSpPr>
          <p:nvPr/>
        </p:nvSpPr>
        <p:spPr bwMode="auto">
          <a:xfrm>
            <a:off x="838200" y="32766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64" name="Line 48"/>
          <p:cNvSpPr>
            <a:spLocks noChangeShapeType="1"/>
          </p:cNvSpPr>
          <p:nvPr/>
        </p:nvSpPr>
        <p:spPr bwMode="auto">
          <a:xfrm>
            <a:off x="838200" y="3352800"/>
            <a:ext cx="8382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65" name="Line 49"/>
          <p:cNvSpPr>
            <a:spLocks noChangeShapeType="1"/>
          </p:cNvSpPr>
          <p:nvPr/>
        </p:nvSpPr>
        <p:spPr bwMode="auto">
          <a:xfrm>
            <a:off x="685800" y="3352800"/>
            <a:ext cx="99060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8393113" y="1600200"/>
            <a:ext cx="7508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latin typeface="Tahoma" pitchFamily="34" charset="0"/>
              </a:rPr>
              <a:t>entity</a:t>
            </a:r>
          </a:p>
        </p:txBody>
      </p:sp>
      <p:sp>
        <p:nvSpPr>
          <p:cNvPr id="239667" name="Line 51"/>
          <p:cNvSpPr>
            <a:spLocks noChangeShapeType="1"/>
          </p:cNvSpPr>
          <p:nvPr/>
        </p:nvSpPr>
        <p:spPr bwMode="auto">
          <a:xfrm flipH="1">
            <a:off x="8153400" y="1905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68" name="Line 52"/>
          <p:cNvSpPr>
            <a:spLocks noChangeShapeType="1"/>
          </p:cNvSpPr>
          <p:nvPr/>
        </p:nvSpPr>
        <p:spPr bwMode="auto">
          <a:xfrm flipH="1">
            <a:off x="7696200" y="1905000"/>
            <a:ext cx="838200" cy="2819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69" name="Rectangle 53"/>
          <p:cNvSpPr>
            <a:spLocks noChangeArrowheads="1"/>
          </p:cNvSpPr>
          <p:nvPr/>
        </p:nvSpPr>
        <p:spPr bwMode="auto">
          <a:xfrm>
            <a:off x="1149350" y="617538"/>
            <a:ext cx="79930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latinLnBrk="0"/>
            <a:endParaRPr kumimoji="0" lang="en-US" altLang="ko-KR" sz="4400" dirty="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XML Documents 1 : </a:t>
            </a:r>
            <a:r>
              <a:rPr lang="en-US" altLang="ko-KR" dirty="0" smtClean="0"/>
              <a:t>structure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Peeping into XML document</a:t>
            </a:r>
          </a:p>
          <a:p>
            <a:r>
              <a:rPr lang="en-US" altLang="ko-KR" b="1" u="sng" dirty="0"/>
              <a:t>at Physical view : Entity </a:t>
            </a:r>
          </a:p>
          <a:p>
            <a:r>
              <a:rPr lang="en-US" altLang="ko-KR" dirty="0"/>
              <a:t>at logical view : DTD</a:t>
            </a:r>
          </a:p>
          <a:p>
            <a:endParaRPr lang="ko-KR" altLang="en-US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53F3-58D7-4A38-B49E-26474454F001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836613" y="2743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kumimoji="0" lang="en-US" altLang="ko-KR" sz="3600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 of Physical structure</a:t>
            </a:r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Entity</a:t>
            </a:r>
          </a:p>
          <a:p>
            <a:r>
              <a:rPr lang="en-US" altLang="ko-KR" smtClean="0"/>
              <a:t>Figures of Document Entity</a:t>
            </a:r>
          </a:p>
          <a:p>
            <a:r>
              <a:rPr lang="en-US" altLang="ko-KR" smtClean="0"/>
              <a:t>Defining an entity</a:t>
            </a:r>
          </a:p>
          <a:p>
            <a:r>
              <a:rPr lang="en-US" altLang="ko-KR" smtClean="0"/>
              <a:t>Grammar in Declaring Entity</a:t>
            </a:r>
          </a:p>
          <a:p>
            <a:r>
              <a:rPr lang="en-US" altLang="ko-KR" smtClean="0"/>
              <a:t>Examples of EntityDeclaration</a:t>
            </a:r>
          </a:p>
          <a:p>
            <a:r>
              <a:rPr lang="en-US" altLang="ko-KR" smtClean="0"/>
              <a:t>URL format</a:t>
            </a:r>
            <a:endParaRPr lang="en-US" altLang="ko-KR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8FB4-7FC4-44F4-B582-A582318E8E0D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</Template>
  <TotalTime>3813</TotalTime>
  <Words>3537</Words>
  <Application>Microsoft Office PowerPoint</Application>
  <PresentationFormat>화면 슬라이드 쇼(4:3)</PresentationFormat>
  <Paragraphs>670</Paragraphs>
  <Slides>53</Slides>
  <Notes>49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SNU IDB Lab.</vt:lpstr>
      <vt:lpstr>Physical and Logical Structure</vt:lpstr>
      <vt:lpstr>XML Documents 1 : structure</vt:lpstr>
      <vt:lpstr>Peeping into XML document(1/5)</vt:lpstr>
      <vt:lpstr>Peeping into XML document(2/5)</vt:lpstr>
      <vt:lpstr>Peeping into XML document(3/5)</vt:lpstr>
      <vt:lpstr>Peeping into XML document(4/5)</vt:lpstr>
      <vt:lpstr>Peeping into XML document(5/5)</vt:lpstr>
      <vt:lpstr>XML Documents 1 : structure</vt:lpstr>
      <vt:lpstr>Content of Physical structure</vt:lpstr>
      <vt:lpstr>Entity (1/3)</vt:lpstr>
      <vt:lpstr>Entity (2/3)</vt:lpstr>
      <vt:lpstr>Entity (3/3)</vt:lpstr>
      <vt:lpstr>Figures of Document Entity</vt:lpstr>
      <vt:lpstr>Defining an entity</vt:lpstr>
      <vt:lpstr>Example : EntityDeclaration(1/3)</vt:lpstr>
      <vt:lpstr>Example : EntityDeclaration(2/3)</vt:lpstr>
      <vt:lpstr>Example : EntityDeclaration(3/3)</vt:lpstr>
      <vt:lpstr>XML Documents 1 : structure</vt:lpstr>
      <vt:lpstr>Content of Logical structure</vt:lpstr>
      <vt:lpstr>Concepts of DTD(1/3)</vt:lpstr>
      <vt:lpstr>Concepts of DTD(2/3)</vt:lpstr>
      <vt:lpstr>Concepts of DTD(3/3)</vt:lpstr>
      <vt:lpstr>Valid &amp; Invalid Documents</vt:lpstr>
      <vt:lpstr>DTD structure</vt:lpstr>
      <vt:lpstr>Internal and External Subset(1/3)</vt:lpstr>
      <vt:lpstr>Internal and External Subset(2/3)</vt:lpstr>
      <vt:lpstr>Internal and External Subset(3/3)</vt:lpstr>
      <vt:lpstr>Element Declarations</vt:lpstr>
      <vt:lpstr>Content Specifications</vt:lpstr>
      <vt:lpstr>ANY</vt:lpstr>
      <vt:lpstr>#PCDATA</vt:lpstr>
      <vt:lpstr>Use of #PCDATA in XML</vt:lpstr>
      <vt:lpstr>Child Elements</vt:lpstr>
      <vt:lpstr>Sequences(1/2)</vt:lpstr>
      <vt:lpstr>Sequences(2/2)</vt:lpstr>
      <vt:lpstr>Grouping With Parentheses</vt:lpstr>
      <vt:lpstr>Mixed Content</vt:lpstr>
      <vt:lpstr>Attribute Declarations</vt:lpstr>
      <vt:lpstr>Multiple Attribute Declarations</vt:lpstr>
      <vt:lpstr>Attribute Types</vt:lpstr>
      <vt:lpstr>CDATA</vt:lpstr>
      <vt:lpstr>ID</vt:lpstr>
      <vt:lpstr>IDREF</vt:lpstr>
      <vt:lpstr>ENTITY</vt:lpstr>
      <vt:lpstr>NOTATION</vt:lpstr>
      <vt:lpstr>NMTOKEN</vt:lpstr>
      <vt:lpstr>Enumerated</vt:lpstr>
      <vt:lpstr>Attribute Default Values</vt:lpstr>
      <vt:lpstr>#REQUIRED</vt:lpstr>
      <vt:lpstr>#IMPLIED</vt:lpstr>
      <vt:lpstr>#FIXED</vt:lpstr>
      <vt:lpstr>Example of Internal DTDs</vt:lpstr>
      <vt:lpstr>Internal DTD Subsets</vt:lpstr>
    </vt:vector>
  </TitlesOfParts>
  <Company>oopsla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Documents</dc:title>
  <dc:creator>solo1</dc:creator>
  <cp:lastModifiedBy>Ruud</cp:lastModifiedBy>
  <cp:revision>33</cp:revision>
  <dcterms:created xsi:type="dcterms:W3CDTF">2001-03-30T11:28:00Z</dcterms:created>
  <dcterms:modified xsi:type="dcterms:W3CDTF">2011-06-22T03:58:41Z</dcterms:modified>
</cp:coreProperties>
</file>