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2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9" r:id="rId16"/>
    <p:sldId id="297" r:id="rId17"/>
    <p:sldId id="298" r:id="rId18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99FF"/>
    <a:srgbClr val="00C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2" autoAdjust="0"/>
    <p:restoredTop sz="95943" autoAdjust="0"/>
  </p:normalViewPr>
  <p:slideViewPr>
    <p:cSldViewPr>
      <p:cViewPr varScale="1">
        <p:scale>
          <a:sx n="127" d="100"/>
          <a:sy n="127" d="100"/>
        </p:scale>
        <p:origin x="-11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1A1C0F-631F-4A69-9D3E-B3DE60816E9A}" type="doc">
      <dgm:prSet loTypeId="urn:microsoft.com/office/officeart/2005/8/layout/radial4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875A14ED-4ACF-4D98-89BB-E0C306A44658}">
      <dgm:prSet phldrT="[텍스트]"/>
      <dgm:spPr/>
      <dgm:t>
        <a:bodyPr/>
        <a:lstStyle/>
        <a:p>
          <a:pPr latinLnBrk="1"/>
          <a:r>
            <a:rPr lang="en-US" altLang="ko-KR" dirty="0" smtClean="0"/>
            <a:t>team.dtd</a:t>
          </a:r>
          <a:endParaRPr lang="ko-KR" altLang="en-US" dirty="0"/>
        </a:p>
      </dgm:t>
    </dgm:pt>
    <dgm:pt modelId="{40CAE209-9621-40BE-A24B-15BDA2454085}" type="parTrans" cxnId="{9F847925-9367-4541-BE34-B61338B49F84}">
      <dgm:prSet/>
      <dgm:spPr/>
      <dgm:t>
        <a:bodyPr/>
        <a:lstStyle/>
        <a:p>
          <a:pPr latinLnBrk="1"/>
          <a:endParaRPr lang="ko-KR" altLang="en-US"/>
        </a:p>
      </dgm:t>
    </dgm:pt>
    <dgm:pt modelId="{21F7CEC6-2EBB-4060-86F5-CFFD53C7331D}" type="sibTrans" cxnId="{9F847925-9367-4541-BE34-B61338B49F84}">
      <dgm:prSet/>
      <dgm:spPr/>
      <dgm:t>
        <a:bodyPr/>
        <a:lstStyle/>
        <a:p>
          <a:pPr latinLnBrk="1"/>
          <a:endParaRPr lang="ko-KR" altLang="en-US"/>
        </a:p>
      </dgm:t>
    </dgm:pt>
    <dgm:pt modelId="{2962D6FC-E0D2-47E4-A46A-BFC21F77C902}">
      <dgm:prSet phldrT="[텍스트]"/>
      <dgm:spPr/>
      <dgm:t>
        <a:bodyPr/>
        <a:lstStyle/>
        <a:p>
          <a:pPr latinLnBrk="1"/>
          <a:r>
            <a:rPr lang="en-US" altLang="ko-KR" dirty="0" smtClean="0"/>
            <a:t>map_reduce.xml</a:t>
          </a:r>
          <a:endParaRPr lang="ko-KR" altLang="en-US" dirty="0"/>
        </a:p>
      </dgm:t>
    </dgm:pt>
    <dgm:pt modelId="{BEA83552-7DE5-430F-8ACC-69E600F9664B}" type="parTrans" cxnId="{B8304BC7-6330-45C7-BC50-FCDAAF9EB76D}">
      <dgm:prSet/>
      <dgm:spPr/>
      <dgm:t>
        <a:bodyPr/>
        <a:lstStyle/>
        <a:p>
          <a:pPr latinLnBrk="1"/>
          <a:endParaRPr lang="ko-KR" altLang="en-US"/>
        </a:p>
      </dgm:t>
    </dgm:pt>
    <dgm:pt modelId="{A8C658F6-10BD-4702-87F3-6267B3612666}" type="sibTrans" cxnId="{B8304BC7-6330-45C7-BC50-FCDAAF9EB76D}">
      <dgm:prSet/>
      <dgm:spPr/>
      <dgm:t>
        <a:bodyPr/>
        <a:lstStyle/>
        <a:p>
          <a:pPr latinLnBrk="1"/>
          <a:endParaRPr lang="ko-KR" altLang="en-US"/>
        </a:p>
      </dgm:t>
    </dgm:pt>
    <dgm:pt modelId="{F09CBEBF-BE91-447E-853E-7346F5F29D95}">
      <dgm:prSet phldrT="[텍스트]"/>
      <dgm:spPr/>
      <dgm:t>
        <a:bodyPr/>
        <a:lstStyle/>
        <a:p>
          <a:pPr latinLnBrk="1"/>
          <a:r>
            <a:rPr lang="en-US" altLang="ko-KR" dirty="0" smtClean="0"/>
            <a:t>tagging.xml</a:t>
          </a:r>
          <a:endParaRPr lang="ko-KR" altLang="en-US" dirty="0"/>
        </a:p>
      </dgm:t>
    </dgm:pt>
    <dgm:pt modelId="{1694634B-75BE-431A-A39A-7F5A083A6E9E}" type="parTrans" cxnId="{E6F1B0AB-09B3-44E9-AD35-703FEB6360C0}">
      <dgm:prSet/>
      <dgm:spPr/>
      <dgm:t>
        <a:bodyPr/>
        <a:lstStyle/>
        <a:p>
          <a:pPr latinLnBrk="1"/>
          <a:endParaRPr lang="ko-KR" altLang="en-US"/>
        </a:p>
      </dgm:t>
    </dgm:pt>
    <dgm:pt modelId="{BF4AA374-FE30-4621-9970-E8F2CBD57720}" type="sibTrans" cxnId="{E6F1B0AB-09B3-44E9-AD35-703FEB6360C0}">
      <dgm:prSet/>
      <dgm:spPr/>
      <dgm:t>
        <a:bodyPr/>
        <a:lstStyle/>
        <a:p>
          <a:pPr latinLnBrk="1"/>
          <a:endParaRPr lang="ko-KR" altLang="en-US"/>
        </a:p>
      </dgm:t>
    </dgm:pt>
    <dgm:pt modelId="{323DB16E-461E-4B02-94B3-B3CC33561901}">
      <dgm:prSet phldrT="[텍스트]"/>
      <dgm:spPr/>
      <dgm:t>
        <a:bodyPr/>
        <a:lstStyle/>
        <a:p>
          <a:pPr latinLnBrk="1"/>
          <a:r>
            <a:rPr lang="en-US" altLang="ko-KR" dirty="0" smtClean="0"/>
            <a:t>ontology.xml</a:t>
          </a:r>
          <a:endParaRPr lang="ko-KR" altLang="en-US" dirty="0"/>
        </a:p>
      </dgm:t>
    </dgm:pt>
    <dgm:pt modelId="{0EFF1EE6-9550-4682-B59F-94580E3A8DF2}" type="parTrans" cxnId="{12325747-8FD7-47A4-9919-E05947531B96}">
      <dgm:prSet/>
      <dgm:spPr/>
      <dgm:t>
        <a:bodyPr/>
        <a:lstStyle/>
        <a:p>
          <a:pPr latinLnBrk="1"/>
          <a:endParaRPr lang="ko-KR" altLang="en-US"/>
        </a:p>
      </dgm:t>
    </dgm:pt>
    <dgm:pt modelId="{4FFB6A7C-C31A-4C23-8D93-E6B089182B94}" type="sibTrans" cxnId="{12325747-8FD7-47A4-9919-E05947531B96}">
      <dgm:prSet/>
      <dgm:spPr/>
      <dgm:t>
        <a:bodyPr/>
        <a:lstStyle/>
        <a:p>
          <a:pPr latinLnBrk="1"/>
          <a:endParaRPr lang="ko-KR" altLang="en-US"/>
        </a:p>
      </dgm:t>
    </dgm:pt>
    <dgm:pt modelId="{6F9E0D11-F04D-4EAB-A1C2-6629D039C28B}" type="pres">
      <dgm:prSet presAssocID="{321A1C0F-631F-4A69-9D3E-B3DE60816E9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DF9959-4092-4A2B-B49E-92BA55AB07EE}" type="pres">
      <dgm:prSet presAssocID="{875A14ED-4ACF-4D98-89BB-E0C306A44658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A98E6C28-8906-456A-8BCF-D87865E6F8F8}" type="pres">
      <dgm:prSet presAssocID="{BEA83552-7DE5-430F-8ACC-69E600F9664B}" presName="parTrans" presStyleLbl="bg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D9344D0-E9C5-44F8-8CC0-6DC0B23C23D2}" type="pres">
      <dgm:prSet presAssocID="{2962D6FC-E0D2-47E4-A46A-BFC21F77C90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C69F22-23E7-470E-BC3A-17A20CB9E38F}" type="pres">
      <dgm:prSet presAssocID="{1694634B-75BE-431A-A39A-7F5A083A6E9E}" presName="parTrans" presStyleLbl="bg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8854B47-14EB-4EF1-8B30-88B7F7DB430A}" type="pres">
      <dgm:prSet presAssocID="{F09CBEBF-BE91-447E-853E-7346F5F29D9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22E719-8A35-462A-8497-F08D2327AA4B}" type="pres">
      <dgm:prSet presAssocID="{0EFF1EE6-9550-4682-B59F-94580E3A8DF2}" presName="parTrans" presStyleLbl="bg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12AC317-A0C4-4974-903A-397EF3E68382}" type="pres">
      <dgm:prSet presAssocID="{323DB16E-461E-4B02-94B3-B3CC3356190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DC77030-B7F3-4B06-8BC1-977857E963FA}" type="presOf" srcId="{323DB16E-461E-4B02-94B3-B3CC33561901}" destId="{312AC317-A0C4-4974-903A-397EF3E68382}" srcOrd="0" destOrd="0" presId="urn:microsoft.com/office/officeart/2005/8/layout/radial4"/>
    <dgm:cxn modelId="{07485C03-6070-454E-AF88-2725089535EE}" type="presOf" srcId="{1694634B-75BE-431A-A39A-7F5A083A6E9E}" destId="{5BC69F22-23E7-470E-BC3A-17A20CB9E38F}" srcOrd="0" destOrd="0" presId="urn:microsoft.com/office/officeart/2005/8/layout/radial4"/>
    <dgm:cxn modelId="{B8304BC7-6330-45C7-BC50-FCDAAF9EB76D}" srcId="{875A14ED-4ACF-4D98-89BB-E0C306A44658}" destId="{2962D6FC-E0D2-47E4-A46A-BFC21F77C902}" srcOrd="0" destOrd="0" parTransId="{BEA83552-7DE5-430F-8ACC-69E600F9664B}" sibTransId="{A8C658F6-10BD-4702-87F3-6267B3612666}"/>
    <dgm:cxn modelId="{EFBBDA34-6DEE-4D26-BF52-22BD1AC19898}" type="presOf" srcId="{0EFF1EE6-9550-4682-B59F-94580E3A8DF2}" destId="{FF22E719-8A35-462A-8497-F08D2327AA4B}" srcOrd="0" destOrd="0" presId="urn:microsoft.com/office/officeart/2005/8/layout/radial4"/>
    <dgm:cxn modelId="{CD3FB72B-68E4-4C70-B246-66AF1B5649BD}" type="presOf" srcId="{321A1C0F-631F-4A69-9D3E-B3DE60816E9A}" destId="{6F9E0D11-F04D-4EAB-A1C2-6629D039C28B}" srcOrd="0" destOrd="0" presId="urn:microsoft.com/office/officeart/2005/8/layout/radial4"/>
    <dgm:cxn modelId="{D1C0089B-7445-4193-A24B-FBBB4350A97F}" type="presOf" srcId="{2962D6FC-E0D2-47E4-A46A-BFC21F77C902}" destId="{0D9344D0-E9C5-44F8-8CC0-6DC0B23C23D2}" srcOrd="0" destOrd="0" presId="urn:microsoft.com/office/officeart/2005/8/layout/radial4"/>
    <dgm:cxn modelId="{1CD6A28F-1439-4348-BC88-DD46209D93A4}" type="presOf" srcId="{875A14ED-4ACF-4D98-89BB-E0C306A44658}" destId="{B0DF9959-4092-4A2B-B49E-92BA55AB07EE}" srcOrd="0" destOrd="0" presId="urn:microsoft.com/office/officeart/2005/8/layout/radial4"/>
    <dgm:cxn modelId="{120DC183-ADCE-4276-BA1D-999C18E0817A}" type="presOf" srcId="{F09CBEBF-BE91-447E-853E-7346F5F29D95}" destId="{78854B47-14EB-4EF1-8B30-88B7F7DB430A}" srcOrd="0" destOrd="0" presId="urn:microsoft.com/office/officeart/2005/8/layout/radial4"/>
    <dgm:cxn modelId="{9F847925-9367-4541-BE34-B61338B49F84}" srcId="{321A1C0F-631F-4A69-9D3E-B3DE60816E9A}" destId="{875A14ED-4ACF-4D98-89BB-E0C306A44658}" srcOrd="0" destOrd="0" parTransId="{40CAE209-9621-40BE-A24B-15BDA2454085}" sibTransId="{21F7CEC6-2EBB-4060-86F5-CFFD53C7331D}"/>
    <dgm:cxn modelId="{2E8467CF-10BA-49DC-A93B-DAE16DE43A23}" type="presOf" srcId="{BEA83552-7DE5-430F-8ACC-69E600F9664B}" destId="{A98E6C28-8906-456A-8BCF-D87865E6F8F8}" srcOrd="0" destOrd="0" presId="urn:microsoft.com/office/officeart/2005/8/layout/radial4"/>
    <dgm:cxn modelId="{E6F1B0AB-09B3-44E9-AD35-703FEB6360C0}" srcId="{875A14ED-4ACF-4D98-89BB-E0C306A44658}" destId="{F09CBEBF-BE91-447E-853E-7346F5F29D95}" srcOrd="1" destOrd="0" parTransId="{1694634B-75BE-431A-A39A-7F5A083A6E9E}" sibTransId="{BF4AA374-FE30-4621-9970-E8F2CBD57720}"/>
    <dgm:cxn modelId="{12325747-8FD7-47A4-9919-E05947531B96}" srcId="{875A14ED-4ACF-4D98-89BB-E0C306A44658}" destId="{323DB16E-461E-4B02-94B3-B3CC33561901}" srcOrd="2" destOrd="0" parTransId="{0EFF1EE6-9550-4682-B59F-94580E3A8DF2}" sibTransId="{4FFB6A7C-C31A-4C23-8D93-E6B089182B94}"/>
    <dgm:cxn modelId="{04FD665E-8E82-42A5-A8A4-4AC028217F77}" type="presParOf" srcId="{6F9E0D11-F04D-4EAB-A1C2-6629D039C28B}" destId="{B0DF9959-4092-4A2B-B49E-92BA55AB07EE}" srcOrd="0" destOrd="0" presId="urn:microsoft.com/office/officeart/2005/8/layout/radial4"/>
    <dgm:cxn modelId="{18CF6DF5-E4CA-4B08-A681-463BBEFB661A}" type="presParOf" srcId="{6F9E0D11-F04D-4EAB-A1C2-6629D039C28B}" destId="{A98E6C28-8906-456A-8BCF-D87865E6F8F8}" srcOrd="1" destOrd="0" presId="urn:microsoft.com/office/officeart/2005/8/layout/radial4"/>
    <dgm:cxn modelId="{64FC5D73-B5D1-467D-98E8-68E06E555C41}" type="presParOf" srcId="{6F9E0D11-F04D-4EAB-A1C2-6629D039C28B}" destId="{0D9344D0-E9C5-44F8-8CC0-6DC0B23C23D2}" srcOrd="2" destOrd="0" presId="urn:microsoft.com/office/officeart/2005/8/layout/radial4"/>
    <dgm:cxn modelId="{8D1AA384-E760-4099-9E9F-7A2FBFD39931}" type="presParOf" srcId="{6F9E0D11-F04D-4EAB-A1C2-6629D039C28B}" destId="{5BC69F22-23E7-470E-BC3A-17A20CB9E38F}" srcOrd="3" destOrd="0" presId="urn:microsoft.com/office/officeart/2005/8/layout/radial4"/>
    <dgm:cxn modelId="{F085E5EC-B933-4212-A8F9-ADDE67654EAA}" type="presParOf" srcId="{6F9E0D11-F04D-4EAB-A1C2-6629D039C28B}" destId="{78854B47-14EB-4EF1-8B30-88B7F7DB430A}" srcOrd="4" destOrd="0" presId="urn:microsoft.com/office/officeart/2005/8/layout/radial4"/>
    <dgm:cxn modelId="{AE0D6ABB-05E1-4DAE-8719-5A6BA53E5A4D}" type="presParOf" srcId="{6F9E0D11-F04D-4EAB-A1C2-6629D039C28B}" destId="{FF22E719-8A35-462A-8497-F08D2327AA4B}" srcOrd="5" destOrd="0" presId="urn:microsoft.com/office/officeart/2005/8/layout/radial4"/>
    <dgm:cxn modelId="{DA893C1C-3F2E-4559-8726-F9D2BCCE4E06}" type="presParOf" srcId="{6F9E0D11-F04D-4EAB-A1C2-6629D039C28B}" destId="{312AC317-A0C4-4974-903A-397EF3E6838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F9959-4092-4A2B-B49E-92BA55AB07EE}">
      <dsp:nvSpPr>
        <dsp:cNvPr id="0" name=""/>
        <dsp:cNvSpPr/>
      </dsp:nvSpPr>
      <dsp:spPr>
        <a:xfrm>
          <a:off x="2531458" y="2404678"/>
          <a:ext cx="1872585" cy="18725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team.dtd</a:t>
          </a:r>
          <a:endParaRPr lang="ko-KR" altLang="en-US" sz="2500" kern="1200" dirty="0"/>
        </a:p>
      </dsp:txBody>
      <dsp:txXfrm>
        <a:off x="2805692" y="2678912"/>
        <a:ext cx="1324117" cy="1324117"/>
      </dsp:txXfrm>
    </dsp:sp>
    <dsp:sp modelId="{A98E6C28-8906-456A-8BCF-D87865E6F8F8}">
      <dsp:nvSpPr>
        <dsp:cNvPr id="0" name=""/>
        <dsp:cNvSpPr/>
      </dsp:nvSpPr>
      <dsp:spPr>
        <a:xfrm rot="12900000">
          <a:off x="1170229" y="2025169"/>
          <a:ext cx="1598906" cy="53368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9344D0-E9C5-44F8-8CC0-6DC0B23C23D2}">
      <dsp:nvSpPr>
        <dsp:cNvPr id="0" name=""/>
        <dsp:cNvSpPr/>
      </dsp:nvSpPr>
      <dsp:spPr>
        <a:xfrm>
          <a:off x="425330" y="1121882"/>
          <a:ext cx="1778956" cy="142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map_reduce.xml</a:t>
          </a:r>
          <a:endParaRPr lang="ko-KR" altLang="en-US" sz="1700" kern="1200" dirty="0"/>
        </a:p>
      </dsp:txBody>
      <dsp:txXfrm>
        <a:off x="467013" y="1163565"/>
        <a:ext cx="1695590" cy="1339799"/>
      </dsp:txXfrm>
    </dsp:sp>
    <dsp:sp modelId="{5BC69F22-23E7-470E-BC3A-17A20CB9E38F}">
      <dsp:nvSpPr>
        <dsp:cNvPr id="0" name=""/>
        <dsp:cNvSpPr/>
      </dsp:nvSpPr>
      <dsp:spPr>
        <a:xfrm rot="16200000">
          <a:off x="2668297" y="1245324"/>
          <a:ext cx="1598906" cy="53368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854B47-14EB-4EF1-8B30-88B7F7DB430A}">
      <dsp:nvSpPr>
        <dsp:cNvPr id="0" name=""/>
        <dsp:cNvSpPr/>
      </dsp:nvSpPr>
      <dsp:spPr>
        <a:xfrm>
          <a:off x="2578272" y="1131"/>
          <a:ext cx="1778956" cy="142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tagging.xml</a:t>
          </a:r>
          <a:endParaRPr lang="ko-KR" altLang="en-US" sz="1700" kern="1200" dirty="0"/>
        </a:p>
      </dsp:txBody>
      <dsp:txXfrm>
        <a:off x="2619955" y="42814"/>
        <a:ext cx="1695590" cy="1339799"/>
      </dsp:txXfrm>
    </dsp:sp>
    <dsp:sp modelId="{FF22E719-8A35-462A-8497-F08D2327AA4B}">
      <dsp:nvSpPr>
        <dsp:cNvPr id="0" name=""/>
        <dsp:cNvSpPr/>
      </dsp:nvSpPr>
      <dsp:spPr>
        <a:xfrm rot="19500000">
          <a:off x="4166366" y="2025169"/>
          <a:ext cx="1598906" cy="53368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2AC317-A0C4-4974-903A-397EF3E68382}">
      <dsp:nvSpPr>
        <dsp:cNvPr id="0" name=""/>
        <dsp:cNvSpPr/>
      </dsp:nvSpPr>
      <dsp:spPr>
        <a:xfrm>
          <a:off x="4731215" y="1121882"/>
          <a:ext cx="1778956" cy="142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ontology.xml</a:t>
          </a:r>
          <a:endParaRPr lang="ko-KR" altLang="en-US" sz="1700" kern="1200" dirty="0"/>
        </a:p>
      </dsp:txBody>
      <dsp:txXfrm>
        <a:off x="4772898" y="1163565"/>
        <a:ext cx="1695590" cy="1339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Ch. 8: Validation and Using DTDs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Seoul </a:t>
            </a:r>
            <a:r>
              <a:rPr lang="en-US" altLang="ko-KR" dirty="0" smtClean="0"/>
              <a:t>National </a:t>
            </a:r>
            <a:r>
              <a:rPr lang="en-US" altLang="ko-KR" dirty="0" smtClean="0"/>
              <a:t>University, Internet Database Laboratory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July, 2011</a:t>
            </a:r>
          </a:p>
          <a:p>
            <a:pPr algn="r"/>
            <a:r>
              <a:rPr lang="en-US" altLang="ko-KR" dirty="0" err="1" smtClean="0"/>
              <a:t>Jee</a:t>
            </a:r>
            <a:r>
              <a:rPr lang="en-US" altLang="ko-KR" dirty="0" smtClean="0"/>
              <a:t>-bum Park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Validating XML Documents Against a DTD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http://validator.w3.org/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493093"/>
            <a:ext cx="867727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00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Validating XML Documents Against a DTD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http://validator.w3.org/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484784"/>
            <a:ext cx="867727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259632" y="4581128"/>
            <a:ext cx="100811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59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Validating XML Documents Against a DTD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http://validator.w3.org/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484784"/>
            <a:ext cx="867727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66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Validating XML Documents Against a DTD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http://validator.w3.org/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484784"/>
            <a:ext cx="867727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75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Naming a Public External DTD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your DTD will be used by others,</a:t>
            </a:r>
            <a:br>
              <a:rPr lang="en-US" altLang="ko-KR" dirty="0" smtClean="0"/>
            </a:br>
            <a:r>
              <a:rPr lang="en-US" altLang="ko-KR" dirty="0" smtClean="0"/>
              <a:t>you should name your DTDs in </a:t>
            </a:r>
            <a:r>
              <a:rPr lang="en-US" altLang="ko-KR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STANDARD WAY</a:t>
            </a:r>
          </a:p>
          <a:p>
            <a:pPr lvl="1"/>
            <a:r>
              <a:rPr lang="en-US" altLang="ko-KR" dirty="0" smtClean="0"/>
              <a:t>Using a </a:t>
            </a:r>
            <a:r>
              <a:rPr lang="en-US" altLang="ko-KR" b="1" i="1" dirty="0" smtClean="0"/>
              <a:t>formal public identifier</a:t>
            </a:r>
            <a:r>
              <a:rPr lang="en-US" altLang="ko-KR" b="1" dirty="0" smtClean="0"/>
              <a:t> (FPI)</a:t>
            </a:r>
            <a:endParaRPr lang="en-US" altLang="ko-KR" b="1" dirty="0"/>
          </a:p>
          <a:p>
            <a:endParaRPr lang="en-US" altLang="ko-KR" dirty="0" smtClean="0"/>
          </a:p>
          <a:p>
            <a:r>
              <a:rPr lang="en-US" altLang="ko-KR" dirty="0" smtClean="0"/>
              <a:t>An XML parser could use the </a:t>
            </a:r>
            <a:r>
              <a:rPr lang="en-US" altLang="ko-KR" b="1" dirty="0" smtClean="0"/>
              <a:t>FPI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to find </a:t>
            </a:r>
            <a:r>
              <a:rPr lang="en-US" altLang="ko-KR" b="1" dirty="0" smtClean="0"/>
              <a:t>the latest version of the DTD</a:t>
            </a:r>
            <a:r>
              <a:rPr lang="en-US" altLang="ko-KR" dirty="0" smtClean="0"/>
              <a:t> on a public Web server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4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Naming a Public External DTD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smtClean="0"/>
              <a:t>Formal </a:t>
            </a:r>
            <a:r>
              <a:rPr lang="en-US" altLang="ko-KR" i="1" dirty="0"/>
              <a:t>public identifier</a:t>
            </a:r>
            <a:r>
              <a:rPr lang="en-US" altLang="ko-KR" dirty="0"/>
              <a:t> (FPI)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3543391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Lucida Console" pitchFamily="49" charset="0"/>
              </a:rPr>
              <a:t>-//</a:t>
            </a:r>
            <a:r>
              <a:rPr lang="en-US" altLang="ko-KR" sz="3200" dirty="0" err="1" smtClean="0">
                <a:latin typeface="Lucida Console" pitchFamily="49" charset="0"/>
              </a:rPr>
              <a:t>okbem</a:t>
            </a:r>
            <a:r>
              <a:rPr lang="en-US" altLang="ko-KR" sz="3200" dirty="0" smtClean="0">
                <a:latin typeface="Lucida Console" pitchFamily="49" charset="0"/>
              </a:rPr>
              <a:t>//DTD </a:t>
            </a:r>
            <a:r>
              <a:rPr lang="en-US" altLang="ko-KR" sz="3200" dirty="0" err="1" smtClean="0">
                <a:latin typeface="Lucida Console" pitchFamily="49" charset="0"/>
              </a:rPr>
              <a:t>okbemML</a:t>
            </a:r>
            <a:r>
              <a:rPr lang="en-US" altLang="ko-KR" sz="3200" dirty="0" smtClean="0">
                <a:latin typeface="Lucida Console" pitchFamily="49" charset="0"/>
              </a:rPr>
              <a:t> 3.0//EN</a:t>
            </a:r>
            <a:endParaRPr lang="ko-KR" altLang="en-US" sz="3200" dirty="0" smtClean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247247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  -</a:t>
            </a:r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if your DTD is </a:t>
            </a:r>
            <a:r>
              <a:rPr lang="en-US" altLang="ko-KR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 a standard</a:t>
            </a:r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(this is most common)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  +</a:t>
            </a:r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if your DTD is </a:t>
            </a:r>
            <a:r>
              <a:rPr lang="en-US" altLang="ko-KR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approved non-ISO standard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ISO</a:t>
            </a:r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if your DTD is </a:t>
            </a:r>
            <a:r>
              <a:rPr lang="en-US" altLang="ko-KR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approved ISO standard</a:t>
            </a:r>
            <a:endParaRPr lang="ko-KR" alt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99592" y="3170577"/>
            <a:ext cx="216024" cy="51683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7976" y="4654877"/>
            <a:ext cx="23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Owner </a:t>
            </a:r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who wrote and will maintain the DTD</a:t>
            </a:r>
            <a:endParaRPr lang="ko-KR" alt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1403648" y="4128167"/>
            <a:ext cx="648072" cy="63936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16016" y="4654877"/>
            <a:ext cx="3440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DTD Description</a:t>
            </a:r>
          </a:p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(should contain a unique element)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4815909" y="4128167"/>
            <a:ext cx="836211" cy="63936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65177" y="2801245"/>
            <a:ext cx="11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7956376" y="3170577"/>
            <a:ext cx="345046" cy="51683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Declaring a Public External DTD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declare a public external DTD: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187624" y="2915652"/>
            <a:ext cx="6768752" cy="2400657"/>
            <a:chOff x="1187624" y="2420888"/>
            <a:chExt cx="6768752" cy="2400657"/>
          </a:xfrm>
        </p:grpSpPr>
        <p:sp>
          <p:nvSpPr>
            <p:cNvPr id="17" name="TextBox 16"/>
            <p:cNvSpPr txBox="1"/>
            <p:nvPr/>
          </p:nvSpPr>
          <p:spPr>
            <a:xfrm>
              <a:off x="1187624" y="2420888"/>
              <a:ext cx="6768752" cy="203132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&lt;?xml version="1.0"?&gt;</a:t>
              </a:r>
            </a:p>
            <a:p>
              <a:r>
                <a:rPr lang="en-US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&lt;!DOCTYPE </a:t>
              </a:r>
              <a:r>
                <a:rPr lang="en-US" altLang="ko-KR" b="1" dirty="0" err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ancient_wonders</a:t>
              </a:r>
              <a:r>
                <a:rPr lang="en-US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ko-KR" b="1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PUBLIC</a:t>
              </a:r>
            </a:p>
            <a:p>
              <a:r>
                <a:rPr lang="en-US" altLang="ko-KR" b="1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"-//</a:t>
              </a:r>
              <a:r>
                <a:rPr lang="en-US" altLang="ko-KR" b="1" dirty="0" err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kehogo</a:t>
              </a:r>
              <a:r>
                <a:rPr lang="en-US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//DTD </a:t>
              </a:r>
              <a:r>
                <a:rPr lang="en-US" altLang="ko-KR" b="1" dirty="0" err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WowML</a:t>
              </a:r>
              <a:r>
                <a:rPr lang="en-US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2.0//EN"</a:t>
              </a:r>
            </a:p>
            <a:p>
              <a:r>
                <a:rPr lang="en-US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"http://www.kehogo.com/dtd/wonders-master.dtd"&gt;</a:t>
              </a:r>
            </a:p>
            <a:p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en-US" altLang="ko-KR" dirty="0" err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ancient_wonders</a:t>
              </a:r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&gt;</a:t>
              </a:r>
            </a:p>
            <a:p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&lt;/</a:t>
              </a:r>
              <a:r>
                <a:rPr lang="en-US" altLang="ko-KR" dirty="0" err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ancient_wonders</a:t>
              </a:r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7624" y="4452213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xml</a:t>
              </a:r>
              <a:endParaRPr lang="ko-KR" altLang="en-US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9" name="직선 화살표 연결선 18"/>
          <p:cNvCxnSpPr/>
          <p:nvPr/>
        </p:nvCxnSpPr>
        <p:spPr>
          <a:xfrm flipH="1">
            <a:off x="4427984" y="2563781"/>
            <a:ext cx="1328330" cy="100923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96551" y="2174129"/>
            <a:ext cx="280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Formal public identifier</a:t>
            </a:r>
            <a:endParaRPr lang="ko-KR" alt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195736" y="2571242"/>
            <a:ext cx="580401" cy="704449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4454" y="1924911"/>
            <a:ext cx="359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Corresponds to </a:t>
            </a:r>
            <a:r>
              <a:rPr lang="en-US" altLang="ko-KR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name of the root element</a:t>
            </a:r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 this XML document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88024" y="5579948"/>
            <a:ext cx="410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location </a:t>
            </a:r>
            <a:r>
              <a:rPr lang="en-US" altLang="ko-KR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of the DTD content file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5004048" y="4077072"/>
            <a:ext cx="1512169" cy="150287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6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Pros and Cons of DTDs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Some pros of using DTDs</a:t>
            </a:r>
          </a:p>
          <a:p>
            <a:pPr lvl="1"/>
            <a:r>
              <a:rPr lang="en-US" altLang="ko-KR" dirty="0" smtClean="0"/>
              <a:t>They are compact and easily comprehended with a little direction</a:t>
            </a:r>
          </a:p>
          <a:p>
            <a:pPr lvl="1"/>
            <a:r>
              <a:rPr lang="en-US" altLang="ko-KR" dirty="0" smtClean="0"/>
              <a:t>They can be defined inline (internal DTDs) for quick development</a:t>
            </a:r>
          </a:p>
          <a:p>
            <a:pPr lvl="1"/>
            <a:r>
              <a:rPr lang="en-US" altLang="ko-KR" dirty="0" smtClean="0"/>
              <a:t>They can define entities (see Ch. 7)</a:t>
            </a:r>
          </a:p>
          <a:p>
            <a:pPr lvl="1"/>
            <a:r>
              <a:rPr lang="en-US" altLang="ko-KR" dirty="0" smtClean="0"/>
              <a:t>They are the most widely accepted and are supported by most XML parsers</a:t>
            </a:r>
          </a:p>
          <a:p>
            <a:endParaRPr lang="en-US" altLang="ko-KR" dirty="0"/>
          </a:p>
          <a:p>
            <a:r>
              <a:rPr lang="en-US" altLang="ko-KR" dirty="0" smtClean="0"/>
              <a:t>Some cons of using DTDs</a:t>
            </a:r>
          </a:p>
          <a:p>
            <a:pPr lvl="1"/>
            <a:r>
              <a:rPr lang="en-US" altLang="ko-KR" dirty="0" smtClean="0"/>
              <a:t>They are not written using XML syntax, and require parsers to support an additional language</a:t>
            </a:r>
          </a:p>
          <a:p>
            <a:pPr lvl="1"/>
            <a:r>
              <a:rPr lang="en-US" altLang="ko-KR" dirty="0" smtClean="0"/>
              <a:t>They do not support Namespaces (see Ch. 12 and 13)</a:t>
            </a:r>
          </a:p>
          <a:p>
            <a:pPr lvl="1"/>
            <a:r>
              <a:rPr lang="en-US" altLang="ko-KR" dirty="0" smtClean="0"/>
              <a:t>They do not have data type, thereby decreasing the strength of the validation</a:t>
            </a:r>
          </a:p>
          <a:p>
            <a:pPr lvl="1"/>
            <a:r>
              <a:rPr lang="en-US" altLang="ko-KR" dirty="0" smtClean="0"/>
              <a:t>They have limited capacity to define how many child elements can nest within a given parent element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4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Creating an External DTD</a:t>
            </a:r>
          </a:p>
          <a:p>
            <a:r>
              <a:rPr lang="en-US" altLang="ko-KR" dirty="0" smtClean="0"/>
              <a:t>Declaring an External DTD</a:t>
            </a:r>
          </a:p>
          <a:p>
            <a:r>
              <a:rPr lang="en-US" altLang="ko-KR" dirty="0" smtClean="0"/>
              <a:t>Declaring and Creating an Internal DTD</a:t>
            </a:r>
          </a:p>
          <a:p>
            <a:r>
              <a:rPr lang="en-US" altLang="ko-KR" dirty="0" smtClean="0"/>
              <a:t>Validating XML Documents Against a DTD</a:t>
            </a:r>
          </a:p>
          <a:p>
            <a:r>
              <a:rPr lang="en-US" altLang="ko-KR" dirty="0" smtClean="0"/>
              <a:t>Naming a Public External DTD</a:t>
            </a:r>
          </a:p>
          <a:p>
            <a:r>
              <a:rPr lang="en-US" altLang="ko-KR" dirty="0" smtClean="0"/>
              <a:t>Declaring a Public External DTD</a:t>
            </a:r>
          </a:p>
          <a:p>
            <a:r>
              <a:rPr lang="en-US" altLang="ko-KR" dirty="0" smtClean="0"/>
              <a:t>Pros and Cons of DTDs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an External DTD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You can create an external file that contains the DTD</a:t>
            </a:r>
          </a:p>
          <a:p>
            <a:endParaRPr lang="en-US" altLang="ko-KR" dirty="0" smtClean="0"/>
          </a:p>
        </p:txBody>
      </p:sp>
      <p:graphicFrame>
        <p:nvGraphicFramePr>
          <p:cNvPr id="10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882891"/>
              </p:ext>
            </p:extLst>
          </p:nvPr>
        </p:nvGraphicFramePr>
        <p:xfrm>
          <a:off x="1104249" y="1742892"/>
          <a:ext cx="6935502" cy="4278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39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an External DTD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87624" y="2348880"/>
            <a:ext cx="6768752" cy="1569661"/>
            <a:chOff x="1187624" y="2420888"/>
            <a:chExt cx="6768752" cy="1569661"/>
          </a:xfrm>
        </p:grpSpPr>
        <p:sp>
          <p:nvSpPr>
            <p:cNvPr id="5" name="TextBox 4"/>
            <p:cNvSpPr txBox="1"/>
            <p:nvPr/>
          </p:nvSpPr>
          <p:spPr>
            <a:xfrm>
              <a:off x="1187624" y="2420888"/>
              <a:ext cx="6768752" cy="120032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&lt;!ELEMENT wonder (name, location, height)&gt;</a:t>
              </a:r>
            </a:p>
            <a:p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&lt;!ELEMENT name (#PCDATA)&gt;</a:t>
              </a:r>
            </a:p>
            <a:p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&lt;!ELEMENT location (#PCDATA)&gt;</a:t>
              </a:r>
            </a:p>
            <a:p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&lt;!ELEMENT height (#PCDATA)&gt;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87624" y="3621217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08-01.dtd</a:t>
              </a:r>
              <a:endParaRPr lang="ko-KR" altLang="en-US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create an external file that contains the DTD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3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Declaring </a:t>
            </a:r>
            <a:r>
              <a:rPr lang="en-US" altLang="ko-KR" dirty="0"/>
              <a:t>an External DTD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You need to refer to the external DTD within your XML document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87624" y="2915652"/>
            <a:ext cx="6768752" cy="2400657"/>
            <a:chOff x="1187624" y="2420888"/>
            <a:chExt cx="6768752" cy="2400657"/>
          </a:xfrm>
        </p:grpSpPr>
        <p:sp>
          <p:nvSpPr>
            <p:cNvPr id="5" name="TextBox 4"/>
            <p:cNvSpPr txBox="1"/>
            <p:nvPr/>
          </p:nvSpPr>
          <p:spPr>
            <a:xfrm>
              <a:off x="1187624" y="2420888"/>
              <a:ext cx="6768752" cy="203132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&lt;?xml version="1.0" </a:t>
              </a:r>
              <a:r>
                <a:rPr lang="en-US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standalone="no"</a:t>
              </a:r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?&gt;</a:t>
              </a:r>
            </a:p>
            <a:p>
              <a:r>
                <a:rPr lang="en-US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&lt;!DOCTYPE wonder SYSTEM "08-01.dtd"&gt;</a:t>
              </a:r>
            </a:p>
            <a:p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&lt;wonder&gt;</a:t>
              </a:r>
            </a:p>
            <a:p>
              <a:r>
                <a:rPr lang="en-US" altLang="ko-KR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&lt;</a:t>
              </a:r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name&gt;Colossus of Rhodes&lt;/name&gt;</a:t>
              </a:r>
            </a:p>
            <a:p>
              <a:r>
                <a:rPr lang="en-US" altLang="ko-KR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&lt;</a:t>
              </a:r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location&gt;Greece&lt;/location&gt;</a:t>
              </a:r>
            </a:p>
            <a:p>
              <a:r>
                <a:rPr lang="en-US" altLang="ko-KR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&lt;</a:t>
              </a:r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height&gt;107&lt;/height&gt;</a:t>
              </a:r>
            </a:p>
            <a:p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&lt;/wonder&gt;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87624" y="4452213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xml</a:t>
              </a:r>
              <a:endParaRPr lang="ko-KR" altLang="en-US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 flipH="1">
            <a:off x="5436096" y="2563781"/>
            <a:ext cx="320218" cy="423879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04048" y="1917450"/>
            <a:ext cx="3886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This tells the XML parser that </a:t>
            </a:r>
            <a:r>
              <a:rPr lang="en-US" altLang="ko-KR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document will rely on an external file</a:t>
            </a:r>
            <a:endParaRPr lang="ko-KR" alt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195736" y="2571242"/>
            <a:ext cx="580401" cy="704449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4454" y="1924911"/>
            <a:ext cx="359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Corresponds to </a:t>
            </a:r>
            <a:r>
              <a:rPr lang="en-US" altLang="ko-KR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name of the root element</a:t>
            </a:r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 this XML document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8024" y="5579948"/>
            <a:ext cx="410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location </a:t>
            </a:r>
            <a:r>
              <a:rPr lang="en-US" altLang="ko-KR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of the DTD content file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5292593" y="3491716"/>
            <a:ext cx="1223624" cy="2088232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1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Declaring and Creating an Internal </a:t>
            </a:r>
            <a:r>
              <a:rPr lang="en-US" altLang="ko-KR" dirty="0"/>
              <a:t>DTD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 is simplest to declare and create the DTD within the XML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87624" y="2595676"/>
            <a:ext cx="6768752" cy="3785652"/>
            <a:chOff x="1187624" y="2420888"/>
            <a:chExt cx="676875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1187624" y="2420888"/>
              <a:ext cx="6768752" cy="341632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&lt;?xml version="1.0"?&gt;</a:t>
              </a:r>
            </a:p>
            <a:p>
              <a:r>
                <a:rPr lang="en-US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&lt;!DOCTYPE wonder [</a:t>
              </a:r>
            </a:p>
            <a:p>
              <a:r>
                <a:rPr lang="en-US" altLang="ko-KR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&lt;!</a:t>
              </a:r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ELEMENT wonder (name, location, height)&gt;</a:t>
              </a:r>
            </a:p>
            <a:p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ko-KR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&lt;!</a:t>
              </a:r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ELEMENT name (#PCDATA)&gt;</a:t>
              </a:r>
            </a:p>
            <a:p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ko-KR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&lt;!</a:t>
              </a:r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ELEMENT location (#PCDATA)&gt;</a:t>
              </a:r>
            </a:p>
            <a:p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ko-KR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&lt;!</a:t>
              </a:r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ELEMENT height (#PCDATA)&gt;</a:t>
              </a:r>
            </a:p>
            <a:p>
              <a:r>
                <a:rPr lang="en-US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]&gt;</a:t>
              </a:r>
            </a:p>
            <a:p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&lt;wonder&gt;</a:t>
              </a:r>
            </a:p>
            <a:p>
              <a:r>
                <a:rPr lang="en-US" altLang="ko-KR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&lt;</a:t>
              </a:r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name&gt;Colossus of Rhodes&lt;/name&gt;</a:t>
              </a:r>
            </a:p>
            <a:p>
              <a:r>
                <a:rPr lang="en-US" altLang="ko-KR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&lt;</a:t>
              </a:r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location&gt;Greece&lt;/location&gt;</a:t>
              </a:r>
            </a:p>
            <a:p>
              <a:r>
                <a:rPr lang="en-US" altLang="ko-KR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&lt;</a:t>
              </a:r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height&gt;107&lt;/height&gt;</a:t>
              </a:r>
            </a:p>
            <a:p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&lt;/wonder&gt;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87624" y="5837208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xml</a:t>
              </a:r>
              <a:endParaRPr lang="ko-KR" altLang="en-US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14454" y="1628800"/>
            <a:ext cx="359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Corresponds to </a:t>
            </a:r>
            <a:r>
              <a:rPr lang="en-US" altLang="ko-KR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name of the root element</a:t>
            </a:r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 this XML document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195736" y="2292503"/>
            <a:ext cx="580401" cy="704449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Declaring and Creating an Internal </a:t>
            </a:r>
            <a:r>
              <a:rPr lang="en-US" altLang="ko-KR" dirty="0"/>
              <a:t>DTD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Combining both an internal and external DTD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87624" y="2595676"/>
            <a:ext cx="6768752" cy="2954655"/>
            <a:chOff x="1187624" y="2420888"/>
            <a:chExt cx="6768752" cy="2954655"/>
          </a:xfrm>
        </p:grpSpPr>
        <p:sp>
          <p:nvSpPr>
            <p:cNvPr id="5" name="TextBox 4"/>
            <p:cNvSpPr txBox="1"/>
            <p:nvPr/>
          </p:nvSpPr>
          <p:spPr>
            <a:xfrm>
              <a:off x="1187624" y="2420888"/>
              <a:ext cx="6768752" cy="258532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&lt;?xml version="1.0"?&gt;</a:t>
              </a:r>
            </a:p>
            <a:p>
              <a:r>
                <a:rPr lang="en-US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&lt;!DOCTYPE wonder SYSTEM "08-01.dtd"[</a:t>
              </a:r>
            </a:p>
            <a:p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ko-KR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&lt;!</a:t>
              </a:r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ATTLIST height units CDATA #REQUIRED&gt;</a:t>
              </a:r>
            </a:p>
            <a:p>
              <a:r>
                <a:rPr lang="en-US" altLang="ko-KR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]&gt;</a:t>
              </a:r>
            </a:p>
            <a:p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&lt;wonder&gt;</a:t>
              </a:r>
            </a:p>
            <a:p>
              <a:r>
                <a:rPr lang="en-US" altLang="ko-KR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&lt;</a:t>
              </a:r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name&gt;Colossus of Rhodes&lt;/name&gt;</a:t>
              </a:r>
            </a:p>
            <a:p>
              <a:r>
                <a:rPr lang="en-US" altLang="ko-KR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&lt;</a:t>
              </a:r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location&gt;Greece&lt;/location&gt;</a:t>
              </a:r>
            </a:p>
            <a:p>
              <a:r>
                <a:rPr lang="en-US" altLang="ko-KR" dirty="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  &lt;</a:t>
              </a:r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height units="feet"&gt;107&lt;/height&gt;</a:t>
              </a:r>
            </a:p>
            <a:p>
              <a:r>
                <a:rPr lang="en-US" altLang="ko-KR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&lt;/wonder&gt;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87624" y="5006211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ourier New" pitchFamily="49" charset="0"/>
                  <a:cs typeface="Courier New" pitchFamily="49" charset="0"/>
                </a:rPr>
                <a:t>xml</a:t>
              </a:r>
              <a:endParaRPr lang="ko-KR" altLang="en-US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14454" y="1628800"/>
            <a:ext cx="359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Corresponds to </a:t>
            </a:r>
            <a:r>
              <a:rPr lang="en-US" altLang="ko-KR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name of the root element</a:t>
            </a:r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 this XML document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195736" y="2292503"/>
            <a:ext cx="580401" cy="704449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8024" y="5579948"/>
            <a:ext cx="410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location </a:t>
            </a:r>
            <a:r>
              <a:rPr lang="en-US" altLang="ko-KR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of the DTD content file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5148064" y="3212976"/>
            <a:ext cx="1368153" cy="2366972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28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Validating XML Documents Against a DTD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http://validator.w3.org/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493093"/>
            <a:ext cx="867727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14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Validating XML Documents Against a DTD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http://validator.w3.org/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493093"/>
            <a:ext cx="867727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14683</TotalTime>
  <Words>748</Words>
  <Application>Microsoft Office PowerPoint</Application>
  <PresentationFormat>화면 슬라이드 쇼(4:3)</PresentationFormat>
  <Paragraphs>136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SNU IDB Lab.</vt:lpstr>
      <vt:lpstr>Ch. 8: Validation and Using DTDs</vt:lpstr>
      <vt:lpstr>Contents</vt:lpstr>
      <vt:lpstr>Creating an External DTD</vt:lpstr>
      <vt:lpstr>Creating an External DTD</vt:lpstr>
      <vt:lpstr>Declaring an External DTD</vt:lpstr>
      <vt:lpstr>Declaring and Creating an Internal DTD</vt:lpstr>
      <vt:lpstr>Declaring and Creating an Internal DTD</vt:lpstr>
      <vt:lpstr>Validating XML Documents Against a DTD</vt:lpstr>
      <vt:lpstr>Validating XML Documents Against a DTD</vt:lpstr>
      <vt:lpstr>Validating XML Documents Against a DTD</vt:lpstr>
      <vt:lpstr>Validating XML Documents Against a DTD</vt:lpstr>
      <vt:lpstr>Validating XML Documents Against a DTD</vt:lpstr>
      <vt:lpstr>Validating XML Documents Against a DTD</vt:lpstr>
      <vt:lpstr>Naming a Public External DTD</vt:lpstr>
      <vt:lpstr>Naming a Public External DTD</vt:lpstr>
      <vt:lpstr>Declaring a Public External DTD</vt:lpstr>
      <vt:lpstr>Pros and Cons of DTDs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8: Validation and Using DTDs</dc:title>
  <dc:creator>okbem</dc:creator>
  <cp:lastModifiedBy>Ruud</cp:lastModifiedBy>
  <cp:revision>1225</cp:revision>
  <dcterms:created xsi:type="dcterms:W3CDTF">2006-10-05T04:04:58Z</dcterms:created>
  <dcterms:modified xsi:type="dcterms:W3CDTF">2011-07-11T09:43:48Z</dcterms:modified>
</cp:coreProperties>
</file>