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6715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7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1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346933"/>
            <a:ext cx="11054080" cy="23051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12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828" y="5270919"/>
            <a:ext cx="9579145" cy="21513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13004800" cy="306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982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3584" y="4821292"/>
            <a:ext cx="3277633" cy="97938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982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1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346933"/>
            <a:ext cx="11054080" cy="23051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12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828" y="5270919"/>
            <a:ext cx="9579145" cy="21513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4863584" y="4821292"/>
            <a:ext cx="3277633" cy="97938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982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 smtClean="0"/>
              <a:t>/16</a:t>
            </a:r>
            <a:endParaRPr lang="en-US" altLang="ko-K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731521" cy="127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942081" y="1913715"/>
            <a:ext cx="11807592" cy="7435466"/>
          </a:xfrm>
          <a:prstGeom prst="rect">
            <a:avLst/>
          </a:prstGeom>
        </p:spPr>
        <p:txBody>
          <a:bodyPr>
            <a:normAutofit/>
          </a:bodyPr>
          <a:lstStyle>
            <a:lvl1pPr marL="507993" indent="-507993">
              <a:buClr>
                <a:srgbClr val="083E88"/>
              </a:buClr>
              <a:buFont typeface="Wingdings" panose="05000000000000000000" pitchFamily="2" charset="2"/>
              <a:buChar char="§"/>
              <a:defRPr sz="3413"/>
            </a:lvl1pPr>
            <a:lvl2pPr marL="1142418" indent="-492188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1025015" algn="l"/>
              </a:tabLst>
              <a:defRPr sz="2844"/>
            </a:lvl2pPr>
            <a:lvl3pPr marL="1625575" indent="-325115">
              <a:buClr>
                <a:srgbClr val="083E88"/>
              </a:buClr>
              <a:buFont typeface="Wingdings" panose="05000000000000000000" pitchFamily="2" charset="2"/>
              <a:buChar char="§"/>
              <a:defRPr sz="2560"/>
            </a:lvl3pPr>
            <a:lvl4pPr marL="2275804" indent="-325115">
              <a:buClr>
                <a:srgbClr val="083E88"/>
              </a:buClr>
              <a:buFont typeface="Calibri" panose="020F0502020204030204" pitchFamily="34" charset="0"/>
              <a:buChar char="‒"/>
              <a:defRPr sz="2276"/>
            </a:lvl4pPr>
            <a:lvl5pPr marL="2926034" indent="-325115">
              <a:buClr>
                <a:srgbClr val="083E88"/>
              </a:buClr>
              <a:buFont typeface="Wingdings" panose="05000000000000000000" pitchFamily="2" charset="2"/>
              <a:buChar char="§"/>
              <a:defRPr sz="2276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42081" y="135467"/>
            <a:ext cx="11012854" cy="10742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12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7438" y="9253527"/>
            <a:ext cx="736841" cy="50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75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7598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406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1627" y="9333654"/>
            <a:ext cx="2926080" cy="352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1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l" defTabSz="1300460" rtl="0" eaLnBrk="1" latinLnBrk="1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1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>
            <a:lvl1pPr defTabSz="274574">
              <a:defRPr sz="5687"/>
            </a:lvl1pPr>
          </a:lstStyle>
          <a:p>
            <a:r>
              <a:rPr lang="en-US" dirty="0" smtClean="0"/>
              <a:t>Relationship between the level of </a:t>
            </a:r>
            <a:br>
              <a:rPr lang="en-US" dirty="0" smtClean="0"/>
            </a:br>
            <a:r>
              <a:rPr lang="en-US" dirty="0" smtClean="0"/>
              <a:t>intimacy and lurking in online social </a:t>
            </a:r>
            <a:br>
              <a:rPr lang="en-US" dirty="0" smtClean="0"/>
            </a:br>
            <a:r>
              <a:rPr lang="en-US" dirty="0" smtClean="0"/>
              <a:t>network services</a:t>
            </a:r>
            <a:endParaRPr lang="en-US" dirty="0"/>
          </a:p>
        </p:txBody>
      </p:sp>
      <p:sp>
        <p:nvSpPr>
          <p:cNvPr id="132" name="Shape 13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Pei-</a:t>
            </a:r>
            <a:r>
              <a:rPr lang="en-US" dirty="0" err="1" smtClean="0"/>
              <a:t>Luen</a:t>
            </a:r>
            <a:r>
              <a:rPr lang="en-US" dirty="0" smtClean="0"/>
              <a:t> Patrick Rau, Qin Gao, </a:t>
            </a:r>
            <a:r>
              <a:rPr lang="en-US" dirty="0" err="1" smtClean="0"/>
              <a:t>Yinan</a:t>
            </a:r>
            <a:r>
              <a:rPr lang="en-US" dirty="0" smtClean="0"/>
              <a:t> Ding</a:t>
            </a:r>
          </a:p>
          <a:p>
            <a:r>
              <a:rPr lang="en-US" dirty="0" smtClean="0"/>
              <a:t>Computers in Human Behavior 24, 2008</a:t>
            </a:r>
          </a:p>
          <a:p>
            <a:endParaRPr lang="en-US" dirty="0"/>
          </a:p>
          <a:p>
            <a:r>
              <a:rPr lang="en-US" dirty="0" smtClean="0"/>
              <a:t>18 Dec 2015</a:t>
            </a:r>
          </a:p>
          <a:p>
            <a:r>
              <a:rPr lang="en-US" smtClean="0"/>
              <a:t>Hyewon Lim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40 lurkers, 40 posters</a:t>
            </a:r>
          </a:p>
          <a:p>
            <a:pPr lvl="1"/>
            <a:r>
              <a:rPr lang="en-US" dirty="0" smtClean="0"/>
              <a:t>48 males, 34 females (age: 18-49)</a:t>
            </a:r>
          </a:p>
          <a:p>
            <a:pPr lvl="1"/>
            <a:r>
              <a:rPr lang="en-US" dirty="0" smtClean="0"/>
              <a:t>64 students (46 undergraduate)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Almost had a college or above level education</a:t>
            </a:r>
          </a:p>
          <a:p>
            <a:pPr lvl="1"/>
            <a:r>
              <a:rPr lang="en-US" dirty="0" smtClean="0"/>
              <a:t>The average amount of computer use = 34.3 hours/week</a:t>
            </a:r>
            <a:endParaRPr lang="en-US" dirty="0"/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27" y="6211230"/>
            <a:ext cx="9614346" cy="1880838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Descriptive statistics</a:t>
            </a:r>
            <a:endParaRPr lang="en-US"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76" y="2843562"/>
            <a:ext cx="9609448" cy="6564348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697676" y="3936380"/>
            <a:ext cx="960944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Descriptive statistics</a:t>
            </a:r>
            <a:endParaRPr lang="en-US"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83" y="2642761"/>
            <a:ext cx="9253034" cy="6706420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898184" y="8140390"/>
            <a:ext cx="9152673" cy="85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9120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Intimacy and posting</a:t>
            </a:r>
          </a:p>
          <a:p>
            <a:pPr lvl="1"/>
            <a:r>
              <a:rPr lang="en-US" dirty="0" smtClean="0"/>
              <a:t>Pearson correlation coefficients</a:t>
            </a:r>
          </a:p>
          <a:p>
            <a:pPr lvl="1"/>
            <a:r>
              <a:rPr lang="en-US" dirty="0" smtClean="0"/>
              <a:t>Both the verbal and the affective intimacy levels are positively </a:t>
            </a:r>
            <a:br>
              <a:rPr lang="en-US" dirty="0" smtClean="0"/>
            </a:br>
            <a:r>
              <a:rPr lang="en-US" dirty="0" smtClean="0"/>
              <a:t>correlated with posting frequency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Discriminant analysis!</a:t>
            </a:r>
          </a:p>
          <a:p>
            <a:pPr lvl="1"/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influence of gender</a:t>
            </a:r>
          </a:p>
          <a:p>
            <a:pPr lvl="1"/>
            <a:r>
              <a:rPr lang="en-US" dirty="0" smtClean="0"/>
              <a:t>Verbal and affective intimacy: male &gt; female</a:t>
            </a:r>
          </a:p>
          <a:p>
            <a:pPr lvl="1"/>
            <a:r>
              <a:rPr lang="en-US" dirty="0" smtClean="0"/>
              <a:t>Posting frequency: male &gt; female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79" y="3988502"/>
            <a:ext cx="9988242" cy="3285892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lurk on SNSs</a:t>
            </a:r>
          </a:p>
          <a:p>
            <a:pPr lvl="1"/>
            <a:r>
              <a:rPr lang="en-US" dirty="0" smtClean="0"/>
              <a:t>they believe that their social-emotional needs may not be satisfied </a:t>
            </a:r>
            <a:br>
              <a:rPr lang="en-US" dirty="0" smtClean="0"/>
            </a:br>
            <a:r>
              <a:rPr lang="en-US" dirty="0" smtClean="0"/>
              <a:t>even if they post</a:t>
            </a:r>
          </a:p>
          <a:p>
            <a:pPr lvl="1"/>
            <a:endParaRPr lang="en-US" dirty="0"/>
          </a:p>
          <a:p>
            <a:r>
              <a:rPr lang="en-US" altLang="ko-KR" dirty="0"/>
              <a:t>People in SNSs are connected in a person-to-person manner</a:t>
            </a:r>
          </a:p>
          <a:p>
            <a:pPr lvl="1"/>
            <a:r>
              <a:rPr lang="en-US" altLang="ko-KR" dirty="0"/>
              <a:t>Changes people’s expectations for potential audience and possible </a:t>
            </a:r>
            <a:br>
              <a:rPr lang="en-US" altLang="ko-KR" dirty="0"/>
            </a:br>
            <a:r>
              <a:rPr lang="en-US" altLang="ko-KR" dirty="0" smtClean="0"/>
              <a:t>responses</a:t>
            </a:r>
          </a:p>
          <a:p>
            <a:pPr lvl="1"/>
            <a:r>
              <a:rPr lang="en-US" altLang="ko-KR" dirty="0" smtClean="0"/>
              <a:t>Forums vs. SNSs</a:t>
            </a:r>
          </a:p>
          <a:p>
            <a:pPr lvl="2"/>
            <a:r>
              <a:rPr lang="en-US" altLang="ko-KR" dirty="0" smtClean="0"/>
              <a:t>Relevant expertise vs. friends</a:t>
            </a:r>
            <a:endParaRPr lang="en-US" altLang="ko-KR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smtClean="0"/>
              <a:t>Discussion</a:t>
            </a:r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Higher verbal intimacy </a:t>
            </a:r>
          </a:p>
          <a:p>
            <a:pPr lvl="1"/>
            <a:r>
              <a:rPr lang="en-US" altLang="ko-KR" dirty="0"/>
              <a:t>People feel free with various topics and in-depth disclosure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Affective intimacy </a:t>
            </a:r>
          </a:p>
          <a:p>
            <a:pPr lvl="1"/>
            <a:r>
              <a:rPr lang="en-US" altLang="ko-KR" dirty="0"/>
              <a:t>Correlated with posting frequency</a:t>
            </a:r>
          </a:p>
          <a:p>
            <a:pPr lvl="1"/>
            <a:r>
              <a:rPr lang="en-US" altLang="ko-KR" dirty="0"/>
              <a:t>The strength of the emotional support is often weak due to the limited </a:t>
            </a:r>
            <a:br>
              <a:rPr lang="en-US" altLang="ko-KR" dirty="0"/>
            </a:br>
            <a:r>
              <a:rPr lang="en-US" altLang="ko-KR" dirty="0"/>
              <a:t>affective intimacy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Gender</a:t>
            </a:r>
          </a:p>
          <a:p>
            <a:pPr lvl="1"/>
            <a:r>
              <a:rPr lang="en-US" altLang="ko-KR" dirty="0" smtClean="0"/>
              <a:t>Influence the perceived intimacy and the posting behavior of users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Research Framework and Questions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smtClean="0"/>
              <a:t>Table of Content</a:t>
            </a:r>
            <a:endParaRPr 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Intimacy</a:t>
            </a:r>
          </a:p>
          <a:p>
            <a:pPr lvl="1"/>
            <a:r>
              <a:rPr lang="en-US" dirty="0" smtClean="0"/>
              <a:t>An essential aspect of the social network tie and interpersonal </a:t>
            </a:r>
            <a:br>
              <a:rPr lang="en-US" dirty="0" smtClean="0"/>
            </a:br>
            <a:r>
              <a:rPr lang="en-US" dirty="0" smtClean="0"/>
              <a:t>relationship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Active posting is desired</a:t>
            </a:r>
          </a:p>
          <a:p>
            <a:pPr lvl="1"/>
            <a:r>
              <a:rPr lang="en-US" dirty="0" smtClean="0"/>
              <a:t>Users’ active and public </a:t>
            </a:r>
            <a:r>
              <a:rPr lang="en-US" dirty="0" err="1" smtClean="0"/>
              <a:t>participance</a:t>
            </a:r>
            <a:r>
              <a:rPr lang="en-US" dirty="0" smtClean="0"/>
              <a:t> is critical to the success of SNSs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Understand the reasons behind lurking in SNS</a:t>
            </a:r>
          </a:p>
          <a:p>
            <a:pPr lvl="1"/>
            <a:r>
              <a:rPr lang="en-US" dirty="0" smtClean="0"/>
              <a:t>Difference from traditional online communities</a:t>
            </a:r>
            <a:endParaRPr lang="en-US" dirty="0"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“Just browsing/reading is enough.”</a:t>
            </a:r>
          </a:p>
          <a:p>
            <a:pPr lvl="1"/>
            <a:r>
              <a:rPr lang="en-US" dirty="0" smtClean="0"/>
              <a:t>In information-seeking orientated communities</a:t>
            </a:r>
          </a:p>
          <a:p>
            <a:endParaRPr lang="en-US" dirty="0" smtClean="0"/>
          </a:p>
          <a:p>
            <a:r>
              <a:rPr lang="en-US" dirty="0" smtClean="0"/>
              <a:t>The level of interpersonal intimacy </a:t>
            </a:r>
          </a:p>
          <a:p>
            <a:pPr lvl="1"/>
            <a:r>
              <a:rPr lang="en-US" dirty="0" smtClean="0"/>
              <a:t>Hypothesize to influence user posting behavior</a:t>
            </a:r>
            <a:endParaRPr lang="en-US" dirty="0"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 smtClean="0"/>
              <a:t>Research Framework and Questions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7" y="4855659"/>
            <a:ext cx="8505825" cy="4324350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Verbal intimacy</a:t>
            </a:r>
          </a:p>
          <a:p>
            <a:pPr lvl="1"/>
            <a:r>
              <a:rPr lang="en-US" dirty="0" smtClean="0"/>
              <a:t>An important ingredient of tie strength or intimacy</a:t>
            </a:r>
          </a:p>
          <a:p>
            <a:pPr lvl="1"/>
            <a:r>
              <a:rPr lang="en-US" dirty="0" smtClean="0"/>
              <a:t>People sharing an intimate relationship communicate more frequently</a:t>
            </a:r>
          </a:p>
          <a:p>
            <a:pPr lvl="2"/>
            <a:r>
              <a:rPr lang="en-US" dirty="0" smtClean="0"/>
              <a:t>Discussing topics of a wider breadth</a:t>
            </a:r>
          </a:p>
          <a:p>
            <a:pPr lvl="2"/>
            <a:r>
              <a:rPr lang="en-US" dirty="0" smtClean="0"/>
              <a:t>The depth of self-disclosure is deep</a:t>
            </a:r>
          </a:p>
          <a:p>
            <a:endParaRPr lang="en-US" dirty="0"/>
          </a:p>
          <a:p>
            <a:r>
              <a:rPr lang="en-US" dirty="0" smtClean="0"/>
              <a:t>Affective intimacy</a:t>
            </a:r>
          </a:p>
          <a:p>
            <a:pPr lvl="1"/>
            <a:r>
              <a:rPr lang="en-US" dirty="0" smtClean="0"/>
              <a:t>The presence of emotional closeness and affective feelings</a:t>
            </a:r>
          </a:p>
          <a:p>
            <a:pPr lvl="1"/>
            <a:r>
              <a:rPr lang="en-US" dirty="0" smtClean="0"/>
              <a:t>Sharing each others innermost emotional worlds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Research Framework and Questions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</a:p>
          <a:p>
            <a:pPr marL="650230" lvl="1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Does the level of verbal intimacy in a SNS have an influence on posting 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frequency in that SNS?</a:t>
            </a:r>
          </a:p>
          <a:p>
            <a:pPr lvl="1"/>
            <a:r>
              <a:rPr lang="en-US" dirty="0" smtClean="0"/>
              <a:t>The need and the possibility for self-disclosure are low, which leads to </a:t>
            </a:r>
            <a:br>
              <a:rPr lang="en-US" dirty="0" smtClean="0"/>
            </a:br>
            <a:r>
              <a:rPr lang="en-US" dirty="0" smtClean="0"/>
              <a:t>lurking behaviors</a:t>
            </a:r>
          </a:p>
          <a:p>
            <a:endParaRPr lang="en-US" dirty="0" smtClean="0"/>
          </a:p>
          <a:p>
            <a:r>
              <a:rPr lang="en-US" dirty="0" smtClean="0"/>
              <a:t>Research Question 2</a:t>
            </a:r>
          </a:p>
          <a:p>
            <a:pPr marL="650230" lvl="1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Does the level of affective intimacy in a SNS have an influence on posting 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frequency in the SNS?</a:t>
            </a:r>
          </a:p>
          <a:p>
            <a:pPr lvl="1"/>
            <a:r>
              <a:rPr lang="en-US" dirty="0" smtClean="0"/>
              <a:t>People feeling affectively intimate will post more because they seek </a:t>
            </a:r>
            <a:br>
              <a:rPr lang="en-US" dirty="0" smtClean="0"/>
            </a:br>
            <a:r>
              <a:rPr lang="en-US" dirty="0" smtClean="0"/>
              <a:t>more emotional supports and the possibility that they can receive </a:t>
            </a:r>
            <a:br>
              <a:rPr lang="en-US" dirty="0" smtClean="0"/>
            </a:br>
            <a:r>
              <a:rPr lang="en-US" dirty="0" smtClean="0"/>
              <a:t>satisfactory supports is high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Research Framework and Questions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70101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Research Question 3</a:t>
            </a:r>
            <a:endParaRPr lang="en-US" dirty="0"/>
          </a:p>
          <a:p>
            <a:pPr marL="650230" lvl="1" indent="0">
              <a:buNone/>
            </a:pPr>
            <a:r>
              <a:rPr lang="en-US" dirty="0" smtClean="0"/>
              <a:t>: </a:t>
            </a:r>
            <a:r>
              <a:rPr lang="en-US" i="1" dirty="0" smtClean="0">
                <a:solidFill>
                  <a:srgbClr val="C00000"/>
                </a:solidFill>
              </a:rPr>
              <a:t>How lurkers and posters differ in terms of their verbal and affective 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intimacy levels?</a:t>
            </a:r>
          </a:p>
          <a:p>
            <a:pPr lvl="1"/>
            <a:r>
              <a:rPr lang="en-US" dirty="0" smtClean="0"/>
              <a:t>Both verbal and affective intimacy levels influence posting behaviors, </a:t>
            </a:r>
            <a:br>
              <a:rPr lang="en-US" dirty="0" smtClean="0"/>
            </a:br>
            <a:r>
              <a:rPr lang="en-US" dirty="0" smtClean="0"/>
              <a:t>and consequently influence whether a user becomes a lurker or a poster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Research Framework and Questions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Wallop</a:t>
            </a:r>
          </a:p>
          <a:p>
            <a:pPr lvl="1"/>
            <a:r>
              <a:rPr lang="en-US" smtClean="0"/>
              <a:t>768 invitations, 102 responses</a:t>
            </a:r>
            <a:endParaRPr lang="en-US"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15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2099" y="3118951"/>
            <a:ext cx="7340601" cy="60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Questionnaire design</a:t>
            </a:r>
          </a:p>
          <a:p>
            <a:pPr lvl="1"/>
            <a:r>
              <a:rPr lang="en-US" dirty="0" smtClean="0"/>
              <a:t>Section A</a:t>
            </a:r>
          </a:p>
          <a:p>
            <a:pPr lvl="2"/>
            <a:r>
              <a:rPr lang="en-US" dirty="0" smtClean="0"/>
              <a:t>Measures of the posting frequency and lurking level in Wallop</a:t>
            </a:r>
          </a:p>
          <a:p>
            <a:pPr lvl="1"/>
            <a:r>
              <a:rPr lang="en-US" dirty="0" smtClean="0"/>
              <a:t>Section B (verbal intimacy) </a:t>
            </a:r>
          </a:p>
          <a:p>
            <a:pPr lvl="2"/>
            <a:r>
              <a:rPr lang="en-US" dirty="0" smtClean="0"/>
              <a:t>Measured by the depth and </a:t>
            </a:r>
            <a:r>
              <a:rPr lang="en-US" dirty="0" err="1" smtClean="0"/>
              <a:t>thebreadth</a:t>
            </a:r>
            <a:r>
              <a:rPr lang="en-US" dirty="0" smtClean="0"/>
              <a:t> of interactions</a:t>
            </a:r>
          </a:p>
          <a:p>
            <a:pPr lvl="1"/>
            <a:r>
              <a:rPr lang="en-US" dirty="0" smtClean="0"/>
              <a:t>Section C (affective intimacy)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feeling of closeness and emotional bonding</a:t>
            </a:r>
          </a:p>
          <a:p>
            <a:pPr lvl="2"/>
            <a:r>
              <a:rPr lang="en-US" dirty="0" smtClean="0"/>
              <a:t>Include Parks and Floyd’s scale (Parks &amp; Floyd, 1996)</a:t>
            </a:r>
          </a:p>
          <a:p>
            <a:pPr lvl="1"/>
            <a:r>
              <a:rPr lang="en-US" dirty="0" smtClean="0"/>
              <a:t>Overall intimacy = verbal intimacy + affective intimacy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r>
              <a:rPr lang="en-US" altLang="ko-KR" smtClean="0"/>
              <a:t>/16</a:t>
            </a:r>
            <a:endParaRPr lang="en-US" altLang="ko-KR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18</TotalTime>
  <Words>379</Words>
  <Application>Microsoft Office PowerPoint</Application>
  <PresentationFormat>사용자 지정</PresentationFormat>
  <Paragraphs>118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산돌고딕 Neo 일반체</vt:lpstr>
      <vt:lpstr>DIN Alternate</vt:lpstr>
      <vt:lpstr>Helvetica Neue</vt:lpstr>
      <vt:lpstr>Iowan Old Style Italic</vt:lpstr>
      <vt:lpstr>맑은 고딕</vt:lpstr>
      <vt:lpstr>Arial</vt:lpstr>
      <vt:lpstr>Calibri</vt:lpstr>
      <vt:lpstr>Times New Roman</vt:lpstr>
      <vt:lpstr>Wingdings</vt:lpstr>
      <vt:lpstr>IDB Template 2015</vt:lpstr>
      <vt:lpstr>Relationship between the level of  intimacy and lurking in online social  network services</vt:lpstr>
      <vt:lpstr>Table of Content</vt:lpstr>
      <vt:lpstr>Introduction</vt:lpstr>
      <vt:lpstr>Research Framework and Questions</vt:lpstr>
      <vt:lpstr>Research Framework and Questions</vt:lpstr>
      <vt:lpstr>Research Framework and Questions</vt:lpstr>
      <vt:lpstr>Research Framework and Questions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Discussion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the level of  intimacy and lurking in online social  network services</dc:title>
  <cp:lastModifiedBy>Hyewon Lim</cp:lastModifiedBy>
  <cp:revision>3</cp:revision>
  <dcterms:modified xsi:type="dcterms:W3CDTF">2015-12-18T04:29:09Z</dcterms:modified>
</cp:coreProperties>
</file>