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8" r:id="rId3"/>
    <p:sldId id="259" r:id="rId4"/>
    <p:sldId id="260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11" r:id="rId45"/>
    <p:sldId id="304" r:id="rId46"/>
    <p:sldId id="305" r:id="rId47"/>
    <p:sldId id="310" r:id="rId48"/>
    <p:sldId id="307" r:id="rId49"/>
    <p:sldId id="306" r:id="rId50"/>
    <p:sldId id="308" r:id="rId51"/>
    <p:sldId id="309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5" autoAdjust="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pPr/>
              <a:t>2013-01-30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10211B80-7C79-41F7-9946-37F518A565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2F2B98C-308B-435C-8F66-72B8D7852B72}" type="datetime1">
              <a:rPr lang="ko-KR" altLang="en-US" smtClean="0"/>
              <a:pPr/>
              <a:t>2013-01-30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빅데이터</a:t>
            </a:r>
            <a:r>
              <a:rPr lang="ko-KR" altLang="en-US" dirty="0" smtClean="0"/>
              <a:t> 팀 세미나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#</a:t>
            </a:r>
            <a:r>
              <a:rPr lang="ko-KR" altLang="en-US" dirty="0" err="1" smtClean="0"/>
              <a:t>맵리듀스</a:t>
            </a:r>
            <a:r>
              <a:rPr lang="ko-KR" altLang="en-US" dirty="0" smtClean="0"/>
              <a:t> 기반 조인 알고리즘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Some slides from </a:t>
            </a:r>
            <a:r>
              <a:rPr lang="en-US" altLang="ko-KR" dirty="0" err="1" smtClean="0"/>
              <a:t>vldb</a:t>
            </a:r>
            <a:r>
              <a:rPr lang="en-US" altLang="ko-KR" dirty="0" smtClean="0"/>
              <a:t> 2012 tutorial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45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Block nested-loop join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4856163" y="1839913"/>
          <a:ext cx="3740150" cy="4064006"/>
        </p:xfrm>
        <a:graphic>
          <a:graphicData uri="http://schemas.openxmlformats.org/drawingml/2006/table">
            <a:tbl>
              <a:tblPr/>
              <a:tblGrid>
                <a:gridCol w="1412875"/>
                <a:gridCol w="1412875"/>
                <a:gridCol w="914400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Loan 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Branch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amount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L- 170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Downtown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Redwood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48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Redwood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Perryridge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2300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Redwood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3100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90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Downtown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Perryridge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2300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Redwood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- 70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Perryridge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- 221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Downtown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Redwood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- 320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Downtown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61"/>
          <p:cNvGraphicFramePr>
            <a:graphicFrameLocks noGrp="1"/>
          </p:cNvGraphicFramePr>
          <p:nvPr/>
        </p:nvGraphicFramePr>
        <p:xfrm>
          <a:off x="1116013" y="1412875"/>
          <a:ext cx="2743200" cy="4664069"/>
        </p:xfrm>
        <a:graphic>
          <a:graphicData uri="http://schemas.openxmlformats.org/drawingml/2006/table">
            <a:tbl>
              <a:tblPr/>
              <a:tblGrid>
                <a:gridCol w="1497012"/>
                <a:gridCol w="1246188"/>
              </a:tblGrid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Customer name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Loan number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Jones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- 170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Bahn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82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Kim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42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Lee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48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Jane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112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Smith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34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Hwang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321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Choi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109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Pedro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90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Sammy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112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Jun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31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Jung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62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Shin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99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Koh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70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Mark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221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Harry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- 116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117"/>
          <p:cNvSpPr txBox="1">
            <a:spLocks noChangeArrowheads="1"/>
          </p:cNvSpPr>
          <p:nvPr/>
        </p:nvSpPr>
        <p:spPr bwMode="auto">
          <a:xfrm>
            <a:off x="5795963" y="1327150"/>
            <a:ext cx="23002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 eaLnBrk="1" latinLnBrk="1" hangingPunct="1"/>
            <a:r>
              <a:rPr kumimoji="1" lang="en-US" altLang="ko-KR" sz="2800" b="1">
                <a:latin typeface="굴림" charset="-127"/>
                <a:ea typeface="굴림" charset="-127"/>
              </a:rPr>
              <a:t>Loan relation</a:t>
            </a:r>
          </a:p>
        </p:txBody>
      </p:sp>
      <p:sp>
        <p:nvSpPr>
          <p:cNvPr id="8" name="Text Box 118"/>
          <p:cNvSpPr txBox="1">
            <a:spLocks noChangeArrowheads="1"/>
          </p:cNvSpPr>
          <p:nvPr/>
        </p:nvSpPr>
        <p:spPr bwMode="auto">
          <a:xfrm>
            <a:off x="1512888" y="912813"/>
            <a:ext cx="29670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 eaLnBrk="1" latinLnBrk="1" hangingPunct="1"/>
            <a:r>
              <a:rPr kumimoji="1" lang="en-US" altLang="ko-KR" sz="2800" b="1">
                <a:latin typeface="굴림" charset="-127"/>
                <a:ea typeface="굴림" charset="-127"/>
              </a:rPr>
              <a:t>Borrower relation</a:t>
            </a:r>
          </a:p>
        </p:txBody>
      </p:sp>
      <p:sp>
        <p:nvSpPr>
          <p:cNvPr id="9" name="Rectangle 119"/>
          <p:cNvSpPr>
            <a:spLocks noChangeArrowheads="1"/>
          </p:cNvSpPr>
          <p:nvPr/>
        </p:nvSpPr>
        <p:spPr bwMode="auto">
          <a:xfrm>
            <a:off x="4856163" y="3389313"/>
            <a:ext cx="3740150" cy="1295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Rectangle 120"/>
          <p:cNvSpPr>
            <a:spLocks noChangeArrowheads="1"/>
          </p:cNvSpPr>
          <p:nvPr/>
        </p:nvSpPr>
        <p:spPr bwMode="auto">
          <a:xfrm>
            <a:off x="1116013" y="1711325"/>
            <a:ext cx="2743200" cy="1066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121"/>
          <p:cNvSpPr>
            <a:spLocks noChangeShapeType="1"/>
          </p:cNvSpPr>
          <p:nvPr/>
        </p:nvSpPr>
        <p:spPr bwMode="auto">
          <a:xfrm>
            <a:off x="179388" y="1989138"/>
            <a:ext cx="6477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93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Block nested-loop join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5000625" y="1984375"/>
          <a:ext cx="3429000" cy="4268850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838200"/>
              </a:tblGrid>
              <a:tr h="5180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Loan number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Branch name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amount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6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L- 170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Downtown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300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6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42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Redwood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400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6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48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Redwood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1500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6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112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Perryridge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2300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6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321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Redwood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3100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90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Downtown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800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6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112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Perryridge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2300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6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31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Redwood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200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6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- 70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Perryridge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600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6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- 221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Downtown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1000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6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155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Redwood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800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6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- 320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Downtown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2500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61"/>
          <p:cNvGraphicFramePr>
            <a:graphicFrameLocks noGrp="1"/>
          </p:cNvGraphicFramePr>
          <p:nvPr/>
        </p:nvGraphicFramePr>
        <p:xfrm>
          <a:off x="1006475" y="1468438"/>
          <a:ext cx="2882900" cy="5181600"/>
        </p:xfrm>
        <a:graphic>
          <a:graphicData uri="http://schemas.openxmlformats.org/drawingml/2006/table">
            <a:tbl>
              <a:tblPr/>
              <a:tblGrid>
                <a:gridCol w="1573213"/>
                <a:gridCol w="1309687"/>
              </a:tblGrid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Customer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Loan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Jones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- 170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Bahn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Kim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Lee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Jane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Hwang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Choi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Pedro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Sammy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Jun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Jung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Shin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Koh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Mark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221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Harry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- 116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117"/>
          <p:cNvSpPr txBox="1">
            <a:spLocks noChangeArrowheads="1"/>
          </p:cNvSpPr>
          <p:nvPr/>
        </p:nvSpPr>
        <p:spPr bwMode="auto">
          <a:xfrm>
            <a:off x="5940425" y="1419225"/>
            <a:ext cx="2606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 eaLnBrk="1" latinLnBrk="1" hangingPunct="1"/>
            <a:r>
              <a:rPr kumimoji="1" lang="en-US" altLang="ko-KR" sz="3200" b="1">
                <a:solidFill>
                  <a:schemeClr val="accent2"/>
                </a:solidFill>
                <a:latin typeface="굴림" charset="-127"/>
                <a:ea typeface="굴림" charset="-127"/>
              </a:rPr>
              <a:t>Loan relation</a:t>
            </a:r>
          </a:p>
        </p:txBody>
      </p:sp>
      <p:sp>
        <p:nvSpPr>
          <p:cNvPr id="8" name="Text Box 118"/>
          <p:cNvSpPr txBox="1">
            <a:spLocks noChangeArrowheads="1"/>
          </p:cNvSpPr>
          <p:nvPr/>
        </p:nvSpPr>
        <p:spPr bwMode="auto">
          <a:xfrm>
            <a:off x="1403350" y="915988"/>
            <a:ext cx="33702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 eaLnBrk="1" latinLnBrk="1" hangingPunct="1"/>
            <a:r>
              <a:rPr kumimoji="1" lang="en-US" altLang="ko-KR" sz="3200" b="1">
                <a:solidFill>
                  <a:schemeClr val="accent2"/>
                </a:solidFill>
                <a:latin typeface="굴림" charset="-127"/>
                <a:ea typeface="굴림" charset="-127"/>
              </a:rPr>
              <a:t>Borrower relation</a:t>
            </a:r>
          </a:p>
        </p:txBody>
      </p:sp>
      <p:sp>
        <p:nvSpPr>
          <p:cNvPr id="9" name="Rectangle 119"/>
          <p:cNvSpPr>
            <a:spLocks noChangeArrowheads="1"/>
          </p:cNvSpPr>
          <p:nvPr/>
        </p:nvSpPr>
        <p:spPr bwMode="auto">
          <a:xfrm>
            <a:off x="1006475" y="1766888"/>
            <a:ext cx="2832100" cy="1168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Rectangle 120"/>
          <p:cNvSpPr>
            <a:spLocks noChangeArrowheads="1"/>
          </p:cNvSpPr>
          <p:nvPr/>
        </p:nvSpPr>
        <p:spPr bwMode="auto">
          <a:xfrm>
            <a:off x="5000625" y="4994275"/>
            <a:ext cx="3429000" cy="1219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121"/>
          <p:cNvSpPr>
            <a:spLocks noChangeShapeType="1"/>
          </p:cNvSpPr>
          <p:nvPr/>
        </p:nvSpPr>
        <p:spPr bwMode="auto">
          <a:xfrm>
            <a:off x="179388" y="1989138"/>
            <a:ext cx="6477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60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Block nested-loop join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4495800" y="1336675"/>
          <a:ext cx="3930650" cy="4064006"/>
        </p:xfrm>
        <a:graphic>
          <a:graphicData uri="http://schemas.openxmlformats.org/drawingml/2006/table">
            <a:tbl>
              <a:tblPr/>
              <a:tblGrid>
                <a:gridCol w="1484313"/>
                <a:gridCol w="1485900"/>
                <a:gridCol w="960437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Loan 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Branch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amount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L- 170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Downtown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Redwood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48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Redwood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Perryridge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2300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Redwood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3100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90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Downtown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Perryridge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2300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Redwood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- 70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Perryridge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- 221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Downtown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Redwood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- 320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Downtown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61"/>
          <p:cNvGraphicFramePr>
            <a:graphicFrameLocks noGrp="1"/>
          </p:cNvGraphicFramePr>
          <p:nvPr/>
        </p:nvGraphicFramePr>
        <p:xfrm>
          <a:off x="719138" y="1539875"/>
          <a:ext cx="2882900" cy="4664069"/>
        </p:xfrm>
        <a:graphic>
          <a:graphicData uri="http://schemas.openxmlformats.org/drawingml/2006/table">
            <a:tbl>
              <a:tblPr/>
              <a:tblGrid>
                <a:gridCol w="1573212"/>
                <a:gridCol w="1309688"/>
              </a:tblGrid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Customer name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Loan number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Jones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- 170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Bahn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82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Kim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42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Lee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48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Jane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112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Smith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34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Hwang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321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Choi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109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Pedro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90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Sammy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112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Jun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31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Jung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62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Shin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99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Koh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70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Mark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221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Harry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- 116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117"/>
          <p:cNvSpPr txBox="1">
            <a:spLocks noChangeArrowheads="1"/>
          </p:cNvSpPr>
          <p:nvPr/>
        </p:nvSpPr>
        <p:spPr bwMode="auto">
          <a:xfrm>
            <a:off x="6870700" y="774700"/>
            <a:ext cx="199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 eaLnBrk="1" latinLnBrk="1" hangingPunct="1"/>
            <a:r>
              <a:rPr kumimoji="1" lang="en-US" altLang="ko-KR" sz="2400" b="1">
                <a:latin typeface="굴림" charset="-127"/>
                <a:ea typeface="굴림" charset="-127"/>
              </a:rPr>
              <a:t>Loan relation</a:t>
            </a:r>
          </a:p>
        </p:txBody>
      </p:sp>
      <p:sp>
        <p:nvSpPr>
          <p:cNvPr id="8" name="Text Box 118"/>
          <p:cNvSpPr txBox="1">
            <a:spLocks noChangeArrowheads="1"/>
          </p:cNvSpPr>
          <p:nvPr/>
        </p:nvSpPr>
        <p:spPr bwMode="auto">
          <a:xfrm>
            <a:off x="1116013" y="1039813"/>
            <a:ext cx="29670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 eaLnBrk="1" latinLnBrk="1" hangingPunct="1"/>
            <a:r>
              <a:rPr kumimoji="1" lang="en-US" altLang="ko-KR" sz="2800" b="1">
                <a:latin typeface="굴림" charset="-127"/>
                <a:ea typeface="굴림" charset="-127"/>
              </a:rPr>
              <a:t>Borrower relation</a:t>
            </a:r>
          </a:p>
        </p:txBody>
      </p:sp>
      <p:sp>
        <p:nvSpPr>
          <p:cNvPr id="9" name="Rectangle 119"/>
          <p:cNvSpPr>
            <a:spLocks noChangeArrowheads="1"/>
          </p:cNvSpPr>
          <p:nvPr/>
        </p:nvSpPr>
        <p:spPr bwMode="auto">
          <a:xfrm>
            <a:off x="719138" y="2905125"/>
            <a:ext cx="2882900" cy="1066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Rectangle 120"/>
          <p:cNvSpPr>
            <a:spLocks noChangeArrowheads="1"/>
          </p:cNvSpPr>
          <p:nvPr/>
        </p:nvSpPr>
        <p:spPr bwMode="auto">
          <a:xfrm>
            <a:off x="4495800" y="1666875"/>
            <a:ext cx="3930650" cy="1219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Rectangle 121"/>
          <p:cNvSpPr>
            <a:spLocks noChangeArrowheads="1"/>
          </p:cNvSpPr>
          <p:nvPr/>
        </p:nvSpPr>
        <p:spPr bwMode="auto">
          <a:xfrm>
            <a:off x="3576638" y="5551488"/>
            <a:ext cx="5943600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ko-KR" sz="1400">
                <a:ea typeface="굴림" charset="-127"/>
              </a:rPr>
              <a:t>borrower relation</a:t>
            </a:r>
            <a:r>
              <a:rPr kumimoji="1" lang="ko-KR" altLang="en-US" sz="1400">
                <a:ea typeface="굴림" charset="-127"/>
              </a:rPr>
              <a:t>을 </a:t>
            </a:r>
            <a:r>
              <a:rPr kumimoji="1" lang="en-US" altLang="ko-KR" sz="1400">
                <a:ea typeface="굴림" charset="-127"/>
              </a:rPr>
              <a:t>outer relation</a:t>
            </a:r>
            <a:r>
              <a:rPr kumimoji="1" lang="ko-KR" altLang="en-US" sz="1400">
                <a:ea typeface="굴림" charset="-127"/>
              </a:rPr>
              <a:t>으로 하면</a:t>
            </a:r>
          </a:p>
          <a:p>
            <a:pPr marL="742950" lvl="1" indent="-285750">
              <a:lnSpc>
                <a:spcPct val="90000"/>
              </a:lnSpc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 altLang="ko-KR" sz="1400">
                <a:ea typeface="굴림" charset="-127"/>
              </a:rPr>
              <a:t>4*3 + 4 = 16</a:t>
            </a:r>
            <a:r>
              <a:rPr kumimoji="1" lang="ko-KR" altLang="en-US" sz="1400">
                <a:ea typeface="굴림" charset="-127"/>
              </a:rPr>
              <a:t>회의 </a:t>
            </a:r>
            <a:r>
              <a:rPr kumimoji="1" lang="en-US" altLang="ko-KR" sz="1400">
                <a:ea typeface="굴림" charset="-127"/>
              </a:rPr>
              <a:t>disk access</a:t>
            </a:r>
            <a:r>
              <a:rPr kumimoji="1" lang="ko-KR" altLang="en-US" sz="1400">
                <a:ea typeface="굴림" charset="-127"/>
              </a:rPr>
              <a:t>가 필요</a:t>
            </a:r>
          </a:p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ko-KR" sz="1400">
                <a:ea typeface="굴림" charset="-127"/>
              </a:rPr>
              <a:t>Loan relation</a:t>
            </a:r>
            <a:r>
              <a:rPr kumimoji="1" lang="ko-KR" altLang="en-US" sz="1400">
                <a:ea typeface="굴림" charset="-127"/>
              </a:rPr>
              <a:t>을 </a:t>
            </a:r>
            <a:r>
              <a:rPr kumimoji="1" lang="en-US" altLang="ko-KR" sz="1400">
                <a:ea typeface="굴림" charset="-127"/>
              </a:rPr>
              <a:t>outer relation</a:t>
            </a:r>
            <a:r>
              <a:rPr kumimoji="1" lang="ko-KR" altLang="en-US" sz="1400">
                <a:ea typeface="굴림" charset="-127"/>
              </a:rPr>
              <a:t>으로 했을 경우</a:t>
            </a:r>
          </a:p>
          <a:p>
            <a:pPr marL="742950" lvl="1" indent="-285750">
              <a:lnSpc>
                <a:spcPct val="90000"/>
              </a:lnSpc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 altLang="ko-KR" sz="1400">
                <a:ea typeface="굴림" charset="-127"/>
              </a:rPr>
              <a:t>3*4 + 3 = 15</a:t>
            </a:r>
            <a:r>
              <a:rPr kumimoji="1" lang="ko-KR" altLang="en-US" sz="1400">
                <a:ea typeface="굴림" charset="-127"/>
              </a:rPr>
              <a:t>회의 </a:t>
            </a:r>
            <a:r>
              <a:rPr kumimoji="1" lang="en-US" altLang="ko-KR" sz="1400">
                <a:ea typeface="굴림" charset="-127"/>
              </a:rPr>
              <a:t>disk access</a:t>
            </a:r>
            <a:r>
              <a:rPr kumimoji="1" lang="ko-KR" altLang="en-US" sz="1400">
                <a:ea typeface="굴림" charset="-127"/>
              </a:rPr>
              <a:t>가 필요</a:t>
            </a:r>
          </a:p>
        </p:txBody>
      </p:sp>
      <p:sp>
        <p:nvSpPr>
          <p:cNvPr id="12" name="Line 122"/>
          <p:cNvSpPr>
            <a:spLocks noChangeShapeType="1"/>
          </p:cNvSpPr>
          <p:nvPr/>
        </p:nvSpPr>
        <p:spPr bwMode="auto">
          <a:xfrm>
            <a:off x="0" y="2924175"/>
            <a:ext cx="6477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99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Indexed nested-loop join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5923359"/>
            <a:ext cx="8907463" cy="962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 smtClean="0">
                <a:ea typeface="굴림" charset="-127"/>
              </a:rPr>
              <a:t>Borrower relation</a:t>
            </a:r>
            <a:r>
              <a:rPr lang="ko-KR" altLang="en-US" sz="1400" smtClean="0">
                <a:ea typeface="굴림" charset="-127"/>
              </a:rPr>
              <a:t>의 </a:t>
            </a:r>
            <a:r>
              <a:rPr lang="en-US" altLang="ko-KR" sz="1400" smtClean="0">
                <a:ea typeface="굴림" charset="-127"/>
              </a:rPr>
              <a:t>16</a:t>
            </a:r>
            <a:r>
              <a:rPr lang="ko-KR" altLang="en-US" sz="1400" smtClean="0">
                <a:ea typeface="굴림" charset="-127"/>
              </a:rPr>
              <a:t>개의 </a:t>
            </a:r>
            <a:r>
              <a:rPr lang="en-US" altLang="ko-KR" sz="1400" smtClean="0">
                <a:ea typeface="굴림" charset="-127"/>
              </a:rPr>
              <a:t>tuple</a:t>
            </a:r>
            <a:r>
              <a:rPr lang="ko-KR" altLang="en-US" sz="1400" smtClean="0">
                <a:ea typeface="굴림" charset="-127"/>
              </a:rPr>
              <a:t>에 대해 각각 그 </a:t>
            </a:r>
            <a:r>
              <a:rPr lang="en-US" altLang="ko-KR" sz="1400" smtClean="0">
                <a:ea typeface="굴림" charset="-127"/>
              </a:rPr>
              <a:t>tuple</a:t>
            </a:r>
            <a:r>
              <a:rPr lang="ko-KR" altLang="en-US" sz="1400" smtClean="0">
                <a:ea typeface="굴림" charset="-127"/>
              </a:rPr>
              <a:t>과  </a:t>
            </a:r>
            <a:r>
              <a:rPr lang="en-US" altLang="ko-KR" sz="1400" smtClean="0">
                <a:ea typeface="굴림" charset="-127"/>
              </a:rPr>
              <a:t>join</a:t>
            </a:r>
            <a:r>
              <a:rPr lang="ko-KR" altLang="en-US" sz="1400" smtClean="0">
                <a:ea typeface="굴림" charset="-127"/>
              </a:rPr>
              <a:t>할 수 있는 </a:t>
            </a:r>
            <a:r>
              <a:rPr lang="en-US" altLang="ko-KR" sz="1400" smtClean="0">
                <a:ea typeface="굴림" charset="-127"/>
              </a:rPr>
              <a:t> loan relation</a:t>
            </a:r>
            <a:r>
              <a:rPr lang="ko-KR" altLang="en-US" sz="1400" smtClean="0">
                <a:ea typeface="굴림" charset="-127"/>
              </a:rPr>
              <a:t>의 </a:t>
            </a:r>
            <a:r>
              <a:rPr lang="en-US" altLang="ko-KR" sz="1400" smtClean="0">
                <a:ea typeface="굴림" charset="-127"/>
              </a:rPr>
              <a:t>tuple</a:t>
            </a:r>
            <a:r>
              <a:rPr lang="ko-KR" altLang="en-US" sz="1400" smtClean="0">
                <a:ea typeface="굴림" charset="-127"/>
              </a:rPr>
              <a:t>을 </a:t>
            </a:r>
            <a:r>
              <a:rPr lang="en-US" altLang="ko-KR" sz="1400" smtClean="0">
                <a:ea typeface="굴림" charset="-127"/>
              </a:rPr>
              <a:t>B+tree</a:t>
            </a:r>
            <a:r>
              <a:rPr lang="ko-KR" altLang="en-US" sz="1400" smtClean="0">
                <a:ea typeface="굴림" charset="-127"/>
              </a:rPr>
              <a:t>로 검색 </a:t>
            </a:r>
            <a:r>
              <a:rPr lang="en-US" altLang="ko-KR" sz="1400" smtClean="0">
                <a:ea typeface="굴림" charset="-127"/>
              </a:rPr>
              <a:t>(3</a:t>
            </a:r>
            <a:r>
              <a:rPr lang="ko-KR" altLang="en-US" sz="1400" smtClean="0">
                <a:ea typeface="굴림" charset="-127"/>
              </a:rPr>
              <a:t>회의 </a:t>
            </a:r>
            <a:r>
              <a:rPr lang="en-US" altLang="ko-KR" sz="1400" smtClean="0">
                <a:ea typeface="굴림" charset="-127"/>
              </a:rPr>
              <a:t>disk access)</a:t>
            </a:r>
          </a:p>
          <a:p>
            <a:pPr lvl="1">
              <a:lnSpc>
                <a:spcPct val="90000"/>
              </a:lnSpc>
            </a:pPr>
            <a:r>
              <a:rPr lang="en-US" altLang="ko-KR" sz="1400" smtClean="0">
                <a:ea typeface="굴림" charset="-127"/>
              </a:rPr>
              <a:t>Tree</a:t>
            </a:r>
            <a:r>
              <a:rPr lang="ko-KR" altLang="en-US" sz="1400" smtClean="0">
                <a:ea typeface="굴림" charset="-127"/>
              </a:rPr>
              <a:t>의 </a:t>
            </a:r>
            <a:r>
              <a:rPr lang="en-US" altLang="ko-KR" sz="1400" smtClean="0">
                <a:ea typeface="굴림" charset="-127"/>
              </a:rPr>
              <a:t>height</a:t>
            </a:r>
            <a:r>
              <a:rPr lang="ko-KR" altLang="en-US" sz="1400" smtClean="0">
                <a:ea typeface="굴림" charset="-127"/>
              </a:rPr>
              <a:t>가 </a:t>
            </a:r>
            <a:r>
              <a:rPr lang="en-US" altLang="ko-KR" sz="1400" smtClean="0">
                <a:ea typeface="굴림" charset="-127"/>
              </a:rPr>
              <a:t>2, </a:t>
            </a:r>
            <a:r>
              <a:rPr lang="ko-KR" altLang="en-US" sz="1400" smtClean="0">
                <a:ea typeface="굴림" charset="-127"/>
              </a:rPr>
              <a:t>그리고</a:t>
            </a:r>
            <a:r>
              <a:rPr lang="en-US" altLang="ko-KR" sz="1400" smtClean="0">
                <a:ea typeface="굴림" charset="-127"/>
              </a:rPr>
              <a:t>, </a:t>
            </a:r>
            <a:r>
              <a:rPr lang="ko-KR" altLang="en-US" sz="1400" smtClean="0">
                <a:ea typeface="굴림" charset="-127"/>
              </a:rPr>
              <a:t>실제의 </a:t>
            </a:r>
            <a:r>
              <a:rPr lang="en-US" altLang="ko-KR" sz="1400" smtClean="0">
                <a:ea typeface="굴림" charset="-127"/>
              </a:rPr>
              <a:t>data access</a:t>
            </a:r>
            <a:r>
              <a:rPr lang="ko-KR" altLang="en-US" sz="1400" smtClean="0">
                <a:ea typeface="굴림" charset="-127"/>
              </a:rPr>
              <a:t>를 위한 </a:t>
            </a:r>
            <a:r>
              <a:rPr lang="en-US" altLang="ko-KR" sz="1400" smtClean="0">
                <a:ea typeface="굴림" charset="-127"/>
              </a:rPr>
              <a:t>1</a:t>
            </a:r>
            <a:r>
              <a:rPr lang="ko-KR" altLang="en-US" sz="1400" smtClean="0">
                <a:ea typeface="굴림" charset="-127"/>
              </a:rPr>
              <a:t>회</a:t>
            </a:r>
            <a:r>
              <a:rPr lang="en-US" altLang="ko-KR" sz="1400" smtClean="0">
                <a:ea typeface="굴림" charset="-127"/>
              </a:rPr>
              <a:t>, </a:t>
            </a:r>
            <a:r>
              <a:rPr lang="ko-KR" altLang="en-US" sz="1400" smtClean="0">
                <a:ea typeface="굴림" charset="-127"/>
              </a:rPr>
              <a:t>따라서</a:t>
            </a:r>
            <a:r>
              <a:rPr lang="en-US" altLang="ko-KR" sz="1400" smtClean="0">
                <a:ea typeface="굴림" charset="-127"/>
              </a:rPr>
              <a:t>, 3</a:t>
            </a:r>
            <a:r>
              <a:rPr lang="ko-KR" altLang="en-US" sz="1400" smtClean="0">
                <a:ea typeface="굴림" charset="-127"/>
              </a:rPr>
              <a:t>회의 </a:t>
            </a:r>
            <a:r>
              <a:rPr lang="en-US" altLang="ko-KR" sz="1400" smtClean="0">
                <a:ea typeface="굴림" charset="-127"/>
              </a:rPr>
              <a:t>disk access </a:t>
            </a:r>
            <a:r>
              <a:rPr lang="ko-KR" altLang="en-US" sz="1400" smtClean="0">
                <a:ea typeface="굴림" charset="-127"/>
              </a:rPr>
              <a:t>필요</a:t>
            </a:r>
          </a:p>
          <a:p>
            <a:pPr lvl="1">
              <a:lnSpc>
                <a:spcPct val="90000"/>
              </a:lnSpc>
            </a:pPr>
            <a:r>
              <a:rPr lang="ko-KR" altLang="en-US" sz="1400" smtClean="0">
                <a:ea typeface="굴림" charset="-127"/>
              </a:rPr>
              <a:t>따라서</a:t>
            </a:r>
            <a:r>
              <a:rPr lang="en-US" altLang="ko-KR" sz="1400" smtClean="0">
                <a:ea typeface="굴림" charset="-127"/>
              </a:rPr>
              <a:t>, </a:t>
            </a:r>
            <a:r>
              <a:rPr lang="ko-KR" altLang="en-US" sz="1400" smtClean="0">
                <a:ea typeface="굴림" charset="-127"/>
              </a:rPr>
              <a:t>총 </a:t>
            </a:r>
            <a:r>
              <a:rPr lang="en-US" altLang="ko-KR" sz="1400" smtClean="0">
                <a:ea typeface="굴림" charset="-127"/>
              </a:rPr>
              <a:t>cost</a:t>
            </a:r>
            <a:r>
              <a:rPr lang="ko-KR" altLang="en-US" sz="1400" smtClean="0">
                <a:ea typeface="굴림" charset="-127"/>
              </a:rPr>
              <a:t>는 </a:t>
            </a:r>
            <a:r>
              <a:rPr lang="en-US" altLang="ko-KR" sz="1400" smtClean="0">
                <a:ea typeface="굴림" charset="-127"/>
              </a:rPr>
              <a:t>4 block access +16*3 block access = 43</a:t>
            </a:r>
            <a:r>
              <a:rPr lang="ko-KR" altLang="en-US" sz="1400" smtClean="0">
                <a:ea typeface="굴림" charset="-127"/>
              </a:rPr>
              <a:t>회의 </a:t>
            </a:r>
            <a:r>
              <a:rPr lang="en-US" altLang="ko-KR" sz="1400" smtClean="0">
                <a:ea typeface="굴림" charset="-127"/>
              </a:rPr>
              <a:t>disk access</a:t>
            </a:r>
            <a:r>
              <a:rPr lang="ko-KR" altLang="en-US" sz="1400" smtClean="0">
                <a:ea typeface="굴림" charset="-127"/>
              </a:rPr>
              <a:t>필요</a:t>
            </a:r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279567"/>
              </p:ext>
            </p:extLst>
          </p:nvPr>
        </p:nvGraphicFramePr>
        <p:xfrm>
          <a:off x="3492500" y="1319609"/>
          <a:ext cx="3429000" cy="4027493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838200"/>
              </a:tblGrid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Loan 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Branch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amount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L- 170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Downtown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Redwood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48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Redwood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Perryridge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2300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Redwood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3100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90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Downtown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Perryridge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2300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Redwood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- 70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Perryridge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- 221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Downtown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Redwood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- 320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Downtown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971002"/>
              </p:ext>
            </p:extLst>
          </p:nvPr>
        </p:nvGraphicFramePr>
        <p:xfrm>
          <a:off x="555625" y="951309"/>
          <a:ext cx="2514600" cy="4846638"/>
        </p:xfrm>
        <a:graphic>
          <a:graphicData uri="http://schemas.openxmlformats.org/drawingml/2006/table">
            <a:tbl>
              <a:tblPr/>
              <a:tblGrid>
                <a:gridCol w="1371600"/>
                <a:gridCol w="1143000"/>
              </a:tblGrid>
              <a:tr h="4572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Customer name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Loan number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Jones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- 170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Bahn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82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Kim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42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Lee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48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Jane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112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Smith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34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Hwang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321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Choi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109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Pedro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90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Sammy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112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Jun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31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Jung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62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Shin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99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Koh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70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Mark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221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Harry 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- 116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AutoShape 118"/>
          <p:cNvSpPr>
            <a:spLocks noChangeArrowheads="1"/>
          </p:cNvSpPr>
          <p:nvPr/>
        </p:nvSpPr>
        <p:spPr bwMode="auto">
          <a:xfrm>
            <a:off x="7596188" y="1246584"/>
            <a:ext cx="1511300" cy="1366837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b="1">
                <a:solidFill>
                  <a:schemeClr val="tx2"/>
                </a:solidFill>
                <a:latin typeface="굴림" charset="-127"/>
                <a:ea typeface="굴림" charset="-127"/>
              </a:rPr>
              <a:t>B+ tree</a:t>
            </a:r>
          </a:p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b="1">
                <a:solidFill>
                  <a:schemeClr val="tx2"/>
                </a:solidFill>
                <a:latin typeface="굴림" charset="-127"/>
                <a:ea typeface="굴림" charset="-127"/>
              </a:rPr>
              <a:t>Index</a:t>
            </a:r>
          </a:p>
        </p:txBody>
      </p:sp>
      <p:sp>
        <p:nvSpPr>
          <p:cNvPr id="9" name="Freeform 119"/>
          <p:cNvSpPr>
            <a:spLocks/>
          </p:cNvSpPr>
          <p:nvPr/>
        </p:nvSpPr>
        <p:spPr bwMode="auto">
          <a:xfrm>
            <a:off x="6948488" y="1570434"/>
            <a:ext cx="1008062" cy="1379537"/>
          </a:xfrm>
          <a:custGeom>
            <a:avLst/>
            <a:gdLst>
              <a:gd name="T0" fmla="*/ 2147483647 w 635"/>
              <a:gd name="T1" fmla="*/ 2147483647 h 869"/>
              <a:gd name="T2" fmla="*/ 2147483647 w 635"/>
              <a:gd name="T3" fmla="*/ 2147483647 h 869"/>
              <a:gd name="T4" fmla="*/ 2147483647 w 635"/>
              <a:gd name="T5" fmla="*/ 2147483647 h 869"/>
              <a:gd name="T6" fmla="*/ 2147483647 w 635"/>
              <a:gd name="T7" fmla="*/ 2147483647 h 869"/>
              <a:gd name="T8" fmla="*/ 0 w 635"/>
              <a:gd name="T9" fmla="*/ 2147483647 h 8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5"/>
              <a:gd name="T16" fmla="*/ 0 h 869"/>
              <a:gd name="T17" fmla="*/ 635 w 635"/>
              <a:gd name="T18" fmla="*/ 869 h 8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5" h="869">
                <a:moveTo>
                  <a:pt x="635" y="703"/>
                </a:moveTo>
                <a:cubicBezTo>
                  <a:pt x="529" y="786"/>
                  <a:pt x="423" y="869"/>
                  <a:pt x="363" y="839"/>
                </a:cubicBezTo>
                <a:cubicBezTo>
                  <a:pt x="303" y="809"/>
                  <a:pt x="310" y="650"/>
                  <a:pt x="272" y="522"/>
                </a:cubicBezTo>
                <a:cubicBezTo>
                  <a:pt x="234" y="394"/>
                  <a:pt x="181" y="136"/>
                  <a:pt x="136" y="68"/>
                </a:cubicBezTo>
                <a:cubicBezTo>
                  <a:pt x="91" y="0"/>
                  <a:pt x="45" y="57"/>
                  <a:pt x="0" y="114"/>
                </a:cubicBezTo>
              </a:path>
            </a:pathLst>
          </a:custGeom>
          <a:noFill/>
          <a:ln w="38100" cap="flat" cmpd="sng">
            <a:solidFill>
              <a:srgbClr val="CC33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Line 121"/>
          <p:cNvSpPr>
            <a:spLocks noChangeShapeType="1"/>
          </p:cNvSpPr>
          <p:nvPr/>
        </p:nvSpPr>
        <p:spPr bwMode="auto">
          <a:xfrm>
            <a:off x="0" y="1527571"/>
            <a:ext cx="4445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93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Merge-Join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8763" y="933450"/>
            <a:ext cx="8623300" cy="5392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indent="-3810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ko-KR" sz="2000" dirty="0" smtClean="0"/>
              <a:t>Sort both relations on their join attribute (if not already sorted on the join attributes).</a:t>
            </a:r>
          </a:p>
          <a:p>
            <a:pPr marL="381000" indent="-3810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ko-KR" sz="2000" dirty="0" smtClean="0"/>
              <a:t>Merge </a:t>
            </a:r>
            <a:r>
              <a:rPr lang="en-US" altLang="ko-KR" sz="2000" dirty="0" smtClean="0">
                <a:solidFill>
                  <a:srgbClr val="0066CC"/>
                </a:solidFill>
              </a:rPr>
              <a:t>the sorted relations </a:t>
            </a:r>
            <a:r>
              <a:rPr lang="en-US" altLang="ko-KR" sz="2000" dirty="0" smtClean="0"/>
              <a:t>to join them</a:t>
            </a:r>
          </a:p>
          <a:p>
            <a:pPr marL="800100" lvl="1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ko-KR" dirty="0" smtClean="0"/>
              <a:t>Join step is similar to the merge stage of the sort-merge algorithm.  </a:t>
            </a:r>
          </a:p>
          <a:p>
            <a:pPr marL="800100" lvl="1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ko-KR" dirty="0" smtClean="0"/>
              <a:t>Main difference is handling of duplicate values in join attribute — every pair with same value on join attribute must be matched</a:t>
            </a:r>
          </a:p>
          <a:p>
            <a:pPr marL="800100" lvl="1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ko-KR" dirty="0" smtClean="0"/>
              <a:t>Detailed algorithm in book</a:t>
            </a:r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179763"/>
            <a:ext cx="3449637" cy="347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614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Merge-Join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42963" y="1165225"/>
            <a:ext cx="3754437" cy="4903788"/>
          </a:xfrm>
        </p:spPr>
        <p:txBody>
          <a:bodyPr/>
          <a:lstStyle/>
          <a:p>
            <a:r>
              <a:rPr lang="ko-KR" altLang="en-US" sz="1600" smtClean="0">
                <a:ea typeface="굴림" charset="-127"/>
              </a:rPr>
              <a:t> 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7" t="2928" r="7983" b="2661"/>
          <a:stretch>
            <a:fillRect/>
          </a:stretch>
        </p:blipFill>
        <p:spPr>
          <a:xfrm>
            <a:off x="203200" y="949325"/>
            <a:ext cx="3167063" cy="23749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" t="11308" r="2762" b="11571"/>
          <a:stretch>
            <a:fillRect/>
          </a:stretch>
        </p:blipFill>
        <p:spPr bwMode="auto">
          <a:xfrm>
            <a:off x="261938" y="3481388"/>
            <a:ext cx="3073400" cy="318611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Group 7"/>
          <p:cNvGraphicFramePr>
            <a:graphicFrameLocks/>
          </p:cNvGraphicFramePr>
          <p:nvPr/>
        </p:nvGraphicFramePr>
        <p:xfrm>
          <a:off x="4394200" y="1825625"/>
          <a:ext cx="3563938" cy="3489327"/>
        </p:xfrm>
        <a:graphic>
          <a:graphicData uri="http://schemas.openxmlformats.org/drawingml/2006/table">
            <a:tbl>
              <a:tblPr/>
              <a:tblGrid>
                <a:gridCol w="817563"/>
                <a:gridCol w="654050"/>
                <a:gridCol w="642937"/>
                <a:gridCol w="795338"/>
                <a:gridCol w="65405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Custom-name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Loan -number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C1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Loan-number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C1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Branch-name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amount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L-11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L-11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Round Hill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900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Jackson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L-14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L-14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Downtown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Hayes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Perryridge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Adams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Perryridge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1300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Jones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L-17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L-17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Downtown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Williams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L-17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L-23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L-23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Redwood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Curry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L-93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L-93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Mianus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</a:tr>
            </a:tbl>
          </a:graphicData>
        </a:graphic>
      </p:graphicFrame>
      <p:sp>
        <p:nvSpPr>
          <p:cNvPr id="9" name="Line 69"/>
          <p:cNvSpPr>
            <a:spLocks noChangeShapeType="1"/>
          </p:cNvSpPr>
          <p:nvPr/>
        </p:nvSpPr>
        <p:spPr bwMode="auto">
          <a:xfrm>
            <a:off x="3606800" y="2565400"/>
            <a:ext cx="7493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0" name="Line 70"/>
          <p:cNvSpPr>
            <a:spLocks noChangeShapeType="1"/>
          </p:cNvSpPr>
          <p:nvPr/>
        </p:nvSpPr>
        <p:spPr bwMode="auto">
          <a:xfrm flipH="1">
            <a:off x="8115300" y="2451100"/>
            <a:ext cx="6223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1" name="Rectangle 71"/>
          <p:cNvSpPr>
            <a:spLocks noChangeArrowheads="1"/>
          </p:cNvSpPr>
          <p:nvPr/>
        </p:nvSpPr>
        <p:spPr bwMode="auto">
          <a:xfrm>
            <a:off x="4394200" y="1803400"/>
            <a:ext cx="1460500" cy="35052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Rectangle 72"/>
          <p:cNvSpPr>
            <a:spLocks noChangeArrowheads="1"/>
          </p:cNvSpPr>
          <p:nvPr/>
        </p:nvSpPr>
        <p:spPr bwMode="auto">
          <a:xfrm>
            <a:off x="5930900" y="1803400"/>
            <a:ext cx="1993900" cy="35052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20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Hash-Join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Applicable for </a:t>
            </a:r>
            <a:r>
              <a:rPr lang="en-US" altLang="ko-KR" sz="2000" dirty="0" err="1"/>
              <a:t>equi</a:t>
            </a:r>
            <a:r>
              <a:rPr lang="en-US" altLang="ko-KR" sz="2000" dirty="0"/>
              <a:t>-joins and natural joins.</a:t>
            </a:r>
          </a:p>
          <a:p>
            <a:r>
              <a:rPr lang="en-US" altLang="ko-KR" sz="2000" dirty="0"/>
              <a:t>A hash function</a:t>
            </a:r>
            <a:r>
              <a:rPr lang="en-US" altLang="ko-KR" sz="2000" i="1" dirty="0"/>
              <a:t> </a:t>
            </a:r>
            <a:r>
              <a:rPr lang="en-US" altLang="ko-KR" sz="2000" i="1" dirty="0">
                <a:solidFill>
                  <a:srgbClr val="0066CC"/>
                </a:solidFill>
              </a:rPr>
              <a:t>h</a:t>
            </a:r>
            <a:r>
              <a:rPr lang="en-US" altLang="ko-KR" sz="2000" dirty="0"/>
              <a:t> is used to partition tuples of both relations </a:t>
            </a:r>
          </a:p>
          <a:p>
            <a:r>
              <a:rPr lang="en-US" altLang="ko-KR" sz="2000" i="1" dirty="0"/>
              <a:t>h</a:t>
            </a:r>
            <a:r>
              <a:rPr lang="en-US" altLang="ko-KR" sz="2000" dirty="0"/>
              <a:t> maps </a:t>
            </a:r>
            <a:r>
              <a:rPr lang="en-US" altLang="ko-KR" sz="2000" i="1" dirty="0" err="1"/>
              <a:t>JoinAttrs</a:t>
            </a:r>
            <a:r>
              <a:rPr lang="en-US" altLang="ko-KR" sz="2000" dirty="0"/>
              <a:t> values to {0, 1, ..., </a:t>
            </a:r>
            <a:r>
              <a:rPr lang="en-US" altLang="ko-KR" sz="2000" i="1" dirty="0"/>
              <a:t>n</a:t>
            </a:r>
            <a:r>
              <a:rPr lang="en-US" altLang="ko-KR" sz="2000" dirty="0"/>
              <a:t>}, where </a:t>
            </a:r>
            <a:r>
              <a:rPr lang="en-US" altLang="ko-KR" sz="2000" i="1" dirty="0" err="1"/>
              <a:t>JoinAttrs</a:t>
            </a:r>
            <a:r>
              <a:rPr lang="en-US" altLang="ko-KR" sz="2000" i="1" dirty="0"/>
              <a:t> </a:t>
            </a:r>
            <a:r>
              <a:rPr lang="en-US" altLang="ko-KR" sz="2000" dirty="0"/>
              <a:t>denotes the common attributes of </a:t>
            </a:r>
            <a:r>
              <a:rPr lang="en-US" altLang="ko-KR" sz="2000" i="1" dirty="0"/>
              <a:t>r</a:t>
            </a:r>
            <a:r>
              <a:rPr lang="en-US" altLang="ko-KR" sz="2000" dirty="0"/>
              <a:t> and </a:t>
            </a:r>
            <a:r>
              <a:rPr lang="en-US" altLang="ko-KR" sz="2000" i="1" dirty="0"/>
              <a:t>s </a:t>
            </a:r>
            <a:r>
              <a:rPr lang="en-US" altLang="ko-KR" sz="2000" dirty="0"/>
              <a:t>used in the natural join. </a:t>
            </a:r>
          </a:p>
          <a:p>
            <a:pPr lvl="1"/>
            <a:r>
              <a:rPr lang="en-US" altLang="ko-KR" i="1" dirty="0">
                <a:solidFill>
                  <a:srgbClr val="0066CC"/>
                </a:solidFill>
              </a:rPr>
              <a:t>r</a:t>
            </a:r>
            <a:r>
              <a:rPr lang="en-US" altLang="ko-KR" sz="2800" i="1" baseline="-25000" dirty="0">
                <a:solidFill>
                  <a:srgbClr val="0066CC"/>
                </a:solidFill>
              </a:rPr>
              <a:t>0</a:t>
            </a:r>
            <a:r>
              <a:rPr lang="en-US" altLang="ko-KR" i="1" dirty="0">
                <a:solidFill>
                  <a:srgbClr val="0066CC"/>
                </a:solidFill>
              </a:rPr>
              <a:t>, r</a:t>
            </a:r>
            <a:r>
              <a:rPr lang="en-US" altLang="ko-KR" sz="2800" i="1" baseline="-25000" dirty="0">
                <a:solidFill>
                  <a:srgbClr val="0066CC"/>
                </a:solidFill>
              </a:rPr>
              <a:t>1</a:t>
            </a:r>
            <a:r>
              <a:rPr lang="en-US" altLang="ko-KR" i="1" dirty="0">
                <a:solidFill>
                  <a:srgbClr val="0066CC"/>
                </a:solidFill>
              </a:rPr>
              <a:t>, . . ., </a:t>
            </a:r>
            <a:r>
              <a:rPr lang="en-US" altLang="ko-KR" i="1" dirty="0" err="1">
                <a:solidFill>
                  <a:srgbClr val="0066CC"/>
                </a:solidFill>
              </a:rPr>
              <a:t>r</a:t>
            </a:r>
            <a:r>
              <a:rPr lang="en-US" altLang="ko-KR" sz="2800" i="1" baseline="-25000" dirty="0" err="1">
                <a:solidFill>
                  <a:srgbClr val="0066CC"/>
                </a:solidFill>
              </a:rPr>
              <a:t>n</a:t>
            </a:r>
            <a:r>
              <a:rPr lang="en-US" altLang="ko-KR" dirty="0">
                <a:solidFill>
                  <a:srgbClr val="0066CC"/>
                </a:solidFill>
              </a:rPr>
              <a:t> </a:t>
            </a:r>
            <a:r>
              <a:rPr lang="en-US" altLang="ko-KR" dirty="0"/>
              <a:t>denote partitions of </a:t>
            </a:r>
            <a:r>
              <a:rPr lang="en-US" altLang="ko-KR" i="1" dirty="0"/>
              <a:t>r </a:t>
            </a:r>
            <a:r>
              <a:rPr lang="en-US" altLang="ko-KR" dirty="0"/>
              <a:t>tuples</a:t>
            </a:r>
          </a:p>
          <a:p>
            <a:pPr lvl="2"/>
            <a:r>
              <a:rPr lang="en-US" altLang="ko-KR" sz="2000" dirty="0"/>
              <a:t>Each tuple </a:t>
            </a:r>
            <a:r>
              <a:rPr lang="en-US" altLang="ko-KR" sz="2000" i="1" dirty="0" err="1"/>
              <a:t>t</a:t>
            </a:r>
            <a:r>
              <a:rPr lang="en-US" altLang="ko-KR" sz="2800" i="1" baseline="-25000" dirty="0" err="1"/>
              <a:t>r</a:t>
            </a:r>
            <a:r>
              <a:rPr lang="en-US" altLang="ko-KR" sz="2000" i="1" dirty="0"/>
              <a:t> </a:t>
            </a:r>
            <a:r>
              <a:rPr lang="en-US" altLang="ko-KR" sz="2000" i="1" dirty="0">
                <a:sym typeface="Symbol" pitchFamily="18" charset="2"/>
              </a:rPr>
              <a:t> r </a:t>
            </a:r>
            <a:r>
              <a:rPr lang="en-US" altLang="ko-KR" sz="2000" dirty="0">
                <a:sym typeface="Symbol" pitchFamily="18" charset="2"/>
              </a:rPr>
              <a:t>is put in partition </a:t>
            </a:r>
            <a:r>
              <a:rPr lang="en-US" altLang="ko-KR" sz="2000" i="1" dirty="0" err="1"/>
              <a:t>r</a:t>
            </a:r>
            <a:r>
              <a:rPr lang="en-US" altLang="ko-KR" sz="2800" i="1" baseline="-25000" dirty="0" err="1"/>
              <a:t>i</a:t>
            </a:r>
            <a:r>
              <a:rPr lang="en-US" altLang="ko-KR" sz="2000" dirty="0">
                <a:sym typeface="Symbol" pitchFamily="18" charset="2"/>
              </a:rPr>
              <a:t> where </a:t>
            </a:r>
            <a:r>
              <a:rPr lang="en-US" altLang="ko-KR" sz="2000" i="1" dirty="0" err="1">
                <a:sym typeface="Symbol" pitchFamily="18" charset="2"/>
              </a:rPr>
              <a:t>i</a:t>
            </a:r>
            <a:r>
              <a:rPr lang="en-US" altLang="ko-KR" sz="2000" i="1" dirty="0">
                <a:sym typeface="Symbol" pitchFamily="18" charset="2"/>
              </a:rPr>
              <a:t> = h(</a:t>
            </a:r>
            <a:r>
              <a:rPr lang="en-US" altLang="ko-KR" sz="2000" i="1" dirty="0" err="1">
                <a:sym typeface="Symbol" pitchFamily="18" charset="2"/>
              </a:rPr>
              <a:t>t</a:t>
            </a:r>
            <a:r>
              <a:rPr lang="en-US" altLang="ko-KR" sz="2800" i="1" baseline="-25000" dirty="0" err="1">
                <a:sym typeface="Symbol" pitchFamily="18" charset="2"/>
              </a:rPr>
              <a:t>r</a:t>
            </a:r>
            <a:r>
              <a:rPr lang="en-US" altLang="ko-KR" sz="2400" i="1" baseline="-25000" dirty="0">
                <a:sym typeface="Symbol" pitchFamily="18" charset="2"/>
              </a:rPr>
              <a:t> </a:t>
            </a:r>
            <a:r>
              <a:rPr lang="en-US" altLang="ko-KR" sz="2000" i="1" dirty="0">
                <a:sym typeface="Symbol" pitchFamily="18" charset="2"/>
              </a:rPr>
              <a:t>[</a:t>
            </a:r>
            <a:r>
              <a:rPr lang="en-US" altLang="ko-KR" sz="2000" i="1" dirty="0" err="1">
                <a:sym typeface="Symbol" pitchFamily="18" charset="2"/>
              </a:rPr>
              <a:t>JoinAttrs</a:t>
            </a:r>
            <a:r>
              <a:rPr lang="en-US" altLang="ko-KR" sz="2000" i="1" dirty="0">
                <a:sym typeface="Symbol" pitchFamily="18" charset="2"/>
              </a:rPr>
              <a:t>]).</a:t>
            </a:r>
          </a:p>
          <a:p>
            <a:pPr lvl="1"/>
            <a:r>
              <a:rPr lang="en-US" altLang="ko-KR" i="1" dirty="0">
                <a:solidFill>
                  <a:srgbClr val="0066CC"/>
                </a:solidFill>
              </a:rPr>
              <a:t>r</a:t>
            </a:r>
            <a:r>
              <a:rPr lang="en-US" altLang="ko-KR" sz="2800" i="1" baseline="-25000" dirty="0">
                <a:solidFill>
                  <a:srgbClr val="0066CC"/>
                </a:solidFill>
              </a:rPr>
              <a:t>0</a:t>
            </a:r>
            <a:r>
              <a:rPr lang="en-US" altLang="ko-KR" i="1" dirty="0">
                <a:solidFill>
                  <a:srgbClr val="0066CC"/>
                </a:solidFill>
              </a:rPr>
              <a:t>,, r</a:t>
            </a:r>
            <a:r>
              <a:rPr lang="en-US" altLang="ko-KR" sz="2800" i="1" baseline="-25000" dirty="0">
                <a:solidFill>
                  <a:srgbClr val="0066CC"/>
                </a:solidFill>
              </a:rPr>
              <a:t>1</a:t>
            </a:r>
            <a:r>
              <a:rPr lang="en-US" altLang="ko-KR" i="1" dirty="0">
                <a:solidFill>
                  <a:srgbClr val="0066CC"/>
                </a:solidFill>
              </a:rPr>
              <a:t>. . ., </a:t>
            </a:r>
            <a:r>
              <a:rPr lang="en-US" altLang="ko-KR" i="1" dirty="0" err="1">
                <a:solidFill>
                  <a:srgbClr val="0066CC"/>
                </a:solidFill>
              </a:rPr>
              <a:t>r</a:t>
            </a:r>
            <a:r>
              <a:rPr lang="en-US" altLang="ko-KR" sz="2800" i="1" baseline="-25000" dirty="0" err="1">
                <a:solidFill>
                  <a:srgbClr val="0066CC"/>
                </a:solidFill>
              </a:rPr>
              <a:t>n</a:t>
            </a:r>
            <a:r>
              <a:rPr lang="en-US" altLang="ko-KR" dirty="0">
                <a:solidFill>
                  <a:srgbClr val="0066CC"/>
                </a:solidFill>
              </a:rPr>
              <a:t> </a:t>
            </a:r>
            <a:r>
              <a:rPr lang="en-US" altLang="ko-KR" dirty="0"/>
              <a:t>denotes partitions of </a:t>
            </a:r>
            <a:r>
              <a:rPr lang="en-US" altLang="ko-KR" i="1" dirty="0"/>
              <a:t>s</a:t>
            </a:r>
            <a:r>
              <a:rPr lang="en-US" altLang="ko-KR" dirty="0"/>
              <a:t> tuples</a:t>
            </a:r>
          </a:p>
          <a:p>
            <a:pPr lvl="2"/>
            <a:r>
              <a:rPr lang="en-US" altLang="ko-KR" sz="2000" dirty="0"/>
              <a:t>Each tuple </a:t>
            </a:r>
            <a:r>
              <a:rPr lang="en-US" altLang="ko-KR" sz="2000" i="1" dirty="0" err="1"/>
              <a:t>t</a:t>
            </a:r>
            <a:r>
              <a:rPr lang="en-US" altLang="ko-KR" sz="2800" i="1" baseline="-25000" dirty="0" err="1"/>
              <a:t>s</a:t>
            </a:r>
            <a:r>
              <a:rPr lang="en-US" altLang="ko-KR" sz="2000" i="1" dirty="0"/>
              <a:t> </a:t>
            </a:r>
            <a:r>
              <a:rPr lang="en-US" altLang="ko-KR" sz="2000" dirty="0">
                <a:sym typeface="Symbol" pitchFamily="18" charset="2"/>
              </a:rPr>
              <a:t></a:t>
            </a:r>
            <a:r>
              <a:rPr lang="en-US" altLang="ko-KR" sz="2000" i="1" dirty="0">
                <a:sym typeface="Symbol" pitchFamily="18" charset="2"/>
              </a:rPr>
              <a:t>s</a:t>
            </a:r>
            <a:r>
              <a:rPr lang="en-US" altLang="ko-KR" sz="2000" dirty="0">
                <a:sym typeface="Symbol" pitchFamily="18" charset="2"/>
              </a:rPr>
              <a:t> is put in partition </a:t>
            </a:r>
            <a:r>
              <a:rPr lang="en-US" altLang="ko-KR" sz="2000" i="1" dirty="0" err="1">
                <a:sym typeface="Symbol" pitchFamily="18" charset="2"/>
              </a:rPr>
              <a:t>s</a:t>
            </a:r>
            <a:r>
              <a:rPr lang="en-US" altLang="ko-KR" sz="2800" i="1" baseline="-25000" dirty="0" err="1">
                <a:sym typeface="Symbol" pitchFamily="18" charset="2"/>
              </a:rPr>
              <a:t>i</a:t>
            </a:r>
            <a:r>
              <a:rPr lang="en-US" altLang="ko-KR" sz="2000" dirty="0">
                <a:sym typeface="Symbol" pitchFamily="18" charset="2"/>
              </a:rPr>
              <a:t>, where </a:t>
            </a:r>
            <a:r>
              <a:rPr lang="en-US" altLang="ko-KR" sz="2000" i="1" dirty="0" err="1">
                <a:sym typeface="Symbol" pitchFamily="18" charset="2"/>
              </a:rPr>
              <a:t>i</a:t>
            </a:r>
            <a:r>
              <a:rPr lang="en-US" altLang="ko-KR" sz="2000" i="1" dirty="0">
                <a:sym typeface="Symbol" pitchFamily="18" charset="2"/>
              </a:rPr>
              <a:t> = h(</a:t>
            </a:r>
            <a:r>
              <a:rPr lang="en-US" altLang="ko-KR" sz="2000" i="1" dirty="0" err="1">
                <a:sym typeface="Symbol" pitchFamily="18" charset="2"/>
              </a:rPr>
              <a:t>t</a:t>
            </a:r>
            <a:r>
              <a:rPr lang="en-US" altLang="ko-KR" sz="2800" i="1" baseline="-25000" dirty="0" err="1">
                <a:sym typeface="Symbol" pitchFamily="18" charset="2"/>
              </a:rPr>
              <a:t>s</a:t>
            </a:r>
            <a:r>
              <a:rPr lang="en-US" altLang="ko-KR" sz="2400" i="1" baseline="-25000" dirty="0">
                <a:sym typeface="Symbol" pitchFamily="18" charset="2"/>
              </a:rPr>
              <a:t> </a:t>
            </a:r>
            <a:r>
              <a:rPr lang="en-US" altLang="ko-KR" sz="2000" i="1" dirty="0">
                <a:sym typeface="Symbol" pitchFamily="18" charset="2"/>
              </a:rPr>
              <a:t>[</a:t>
            </a:r>
            <a:r>
              <a:rPr lang="en-US" altLang="ko-KR" sz="2000" i="1" dirty="0" err="1">
                <a:sym typeface="Symbol" pitchFamily="18" charset="2"/>
              </a:rPr>
              <a:t>JoinAttrs</a:t>
            </a:r>
            <a:r>
              <a:rPr lang="en-US" altLang="ko-KR" sz="2000" i="1" dirty="0">
                <a:sym typeface="Symbol" pitchFamily="18" charset="2"/>
              </a:rPr>
              <a:t>]).</a:t>
            </a:r>
          </a:p>
          <a:p>
            <a:pPr lvl="2"/>
            <a:endParaRPr lang="en-US" altLang="ko-KR" sz="2000" i="1" dirty="0">
              <a:sym typeface="Symbol" pitchFamily="18" charset="2"/>
            </a:endParaRPr>
          </a:p>
          <a:p>
            <a:r>
              <a:rPr lang="en-US" altLang="ko-KR" sz="2000" i="1" dirty="0"/>
              <a:t>Note: </a:t>
            </a:r>
            <a:r>
              <a:rPr lang="en-US" altLang="ko-KR" sz="2000" dirty="0"/>
              <a:t>In book,  </a:t>
            </a:r>
            <a:r>
              <a:rPr lang="en-US" altLang="ko-KR" sz="2000" i="1" dirty="0" err="1"/>
              <a:t>r</a:t>
            </a:r>
            <a:r>
              <a:rPr lang="en-US" altLang="ko-KR" sz="2800" i="1" baseline="-25000" dirty="0" err="1"/>
              <a:t>i</a:t>
            </a:r>
            <a:r>
              <a:rPr lang="en-US" altLang="ko-KR" sz="2800" i="1" baseline="-25000" dirty="0"/>
              <a:t>   </a:t>
            </a:r>
            <a:r>
              <a:rPr lang="en-US" altLang="ko-KR" sz="2000" dirty="0"/>
              <a:t>is denoted as </a:t>
            </a:r>
            <a:r>
              <a:rPr lang="en-US" altLang="ko-KR" sz="2000" i="1" dirty="0" err="1"/>
              <a:t>H</a:t>
            </a:r>
            <a:r>
              <a:rPr lang="en-US" altLang="ko-KR" i="1" baseline="-25000" dirty="0" err="1"/>
              <a:t>ri</a:t>
            </a:r>
            <a:r>
              <a:rPr lang="en-US" altLang="ko-KR" i="1" baseline="-25000" dirty="0"/>
              <a:t>, </a:t>
            </a:r>
            <a:r>
              <a:rPr lang="en-US" altLang="ko-KR" sz="2000" i="1" dirty="0" err="1"/>
              <a:t>s</a:t>
            </a:r>
            <a:r>
              <a:rPr lang="en-US" altLang="ko-KR" sz="2800" i="1" baseline="-25000" dirty="0" err="1"/>
              <a:t>i</a:t>
            </a:r>
            <a:r>
              <a:rPr lang="en-US" altLang="ko-KR" sz="2800" i="1" baseline="-25000" dirty="0"/>
              <a:t> </a:t>
            </a:r>
            <a:r>
              <a:rPr lang="en-US" altLang="ko-KR" sz="2000" dirty="0"/>
              <a:t>is denoted as </a:t>
            </a:r>
            <a:r>
              <a:rPr lang="en-US" altLang="ko-KR" sz="2000" i="1" dirty="0" err="1"/>
              <a:t>H</a:t>
            </a:r>
            <a:r>
              <a:rPr lang="en-US" altLang="ko-KR" i="1" baseline="-25000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baseline="-25000" dirty="0"/>
              <a:t>  </a:t>
            </a:r>
            <a:r>
              <a:rPr lang="en-US" altLang="ko-KR" sz="2000" dirty="0"/>
              <a:t>and</a:t>
            </a:r>
            <a:br>
              <a:rPr lang="en-US" altLang="ko-KR" sz="2000" dirty="0"/>
            </a:br>
            <a:r>
              <a:rPr lang="en-US" altLang="ko-KR" sz="2000" i="1" dirty="0"/>
              <a:t> n</a:t>
            </a:r>
            <a:r>
              <a:rPr lang="en-US" altLang="ko-KR" sz="2800" i="1" baseline="-25000" dirty="0"/>
              <a:t> </a:t>
            </a:r>
            <a:r>
              <a:rPr lang="en-US" altLang="ko-KR" sz="2000" dirty="0"/>
              <a:t>is denoted as </a:t>
            </a:r>
            <a:r>
              <a:rPr lang="en-US" altLang="ko-KR" sz="2000" i="1" dirty="0" err="1"/>
              <a:t>n</a:t>
            </a:r>
            <a:r>
              <a:rPr lang="en-US" altLang="ko-KR" i="1" baseline="-25000" dirty="0" err="1"/>
              <a:t>h</a:t>
            </a:r>
            <a:r>
              <a:rPr lang="en-US" altLang="ko-KR" i="1" baseline="-25000" dirty="0"/>
              <a:t>.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316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Hash-Join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1055960"/>
            <a:ext cx="5583238" cy="561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207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Hash-Join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i="1" dirty="0">
                <a:solidFill>
                  <a:srgbClr val="0066CC"/>
                </a:solidFill>
              </a:rPr>
              <a:t>r  </a:t>
            </a:r>
            <a:r>
              <a:rPr lang="en-US" altLang="ko-KR" sz="2000" dirty="0">
                <a:solidFill>
                  <a:srgbClr val="0066CC"/>
                </a:solidFill>
              </a:rPr>
              <a:t>tuples in </a:t>
            </a:r>
            <a:r>
              <a:rPr lang="en-US" altLang="ko-KR" sz="2000" i="1" dirty="0" err="1">
                <a:solidFill>
                  <a:srgbClr val="0066CC"/>
                </a:solidFill>
              </a:rPr>
              <a:t>r</a:t>
            </a:r>
            <a:r>
              <a:rPr lang="en-US" altLang="ko-KR" i="1" baseline="-25000" dirty="0" err="1">
                <a:solidFill>
                  <a:srgbClr val="0066CC"/>
                </a:solidFill>
              </a:rPr>
              <a:t>i</a:t>
            </a:r>
            <a:r>
              <a:rPr lang="en-US" altLang="ko-KR" sz="2000" i="1" dirty="0">
                <a:solidFill>
                  <a:srgbClr val="0066CC"/>
                </a:solidFill>
              </a:rPr>
              <a:t> </a:t>
            </a:r>
            <a:r>
              <a:rPr lang="en-US" altLang="ko-KR" sz="2000" dirty="0"/>
              <a:t>need only to be compared with </a:t>
            </a:r>
            <a:r>
              <a:rPr lang="en-US" altLang="ko-KR" sz="2000" i="1" dirty="0">
                <a:solidFill>
                  <a:srgbClr val="0066CC"/>
                </a:solidFill>
              </a:rPr>
              <a:t>s </a:t>
            </a:r>
            <a:r>
              <a:rPr lang="en-US" altLang="ko-KR" sz="2000" dirty="0">
                <a:solidFill>
                  <a:srgbClr val="0066CC"/>
                </a:solidFill>
              </a:rPr>
              <a:t>tuples in </a:t>
            </a:r>
            <a:r>
              <a:rPr lang="en-US" altLang="ko-KR" sz="2000" i="1" dirty="0" err="1">
                <a:solidFill>
                  <a:srgbClr val="0066CC"/>
                </a:solidFill>
              </a:rPr>
              <a:t>s</a:t>
            </a:r>
            <a:r>
              <a:rPr lang="en-US" altLang="ko-KR" i="1" baseline="-25000" dirty="0" err="1">
                <a:solidFill>
                  <a:srgbClr val="0066CC"/>
                </a:solidFill>
              </a:rPr>
              <a:t>i</a:t>
            </a:r>
            <a:r>
              <a:rPr lang="en-US" altLang="ko-KR" sz="2000" dirty="0">
                <a:solidFill>
                  <a:srgbClr val="0066CC"/>
                </a:solidFill>
              </a:rPr>
              <a:t> </a:t>
            </a:r>
          </a:p>
          <a:p>
            <a:pPr lvl="1"/>
            <a:r>
              <a:rPr lang="en-US" altLang="ko-KR" dirty="0"/>
              <a:t>Need not be compared with </a:t>
            </a:r>
            <a:r>
              <a:rPr lang="en-US" altLang="ko-KR" i="1" dirty="0"/>
              <a:t>s</a:t>
            </a:r>
            <a:r>
              <a:rPr lang="en-US" altLang="ko-KR" dirty="0"/>
              <a:t> tuples in any other partition,</a:t>
            </a:r>
            <a:r>
              <a:rPr lang="en-US" altLang="ko-KR" sz="2400" dirty="0"/>
              <a:t> </a:t>
            </a:r>
            <a:r>
              <a:rPr lang="en-US" altLang="ko-KR" dirty="0"/>
              <a:t>since:</a:t>
            </a:r>
          </a:p>
          <a:p>
            <a:pPr lvl="2"/>
            <a:r>
              <a:rPr lang="en-US" altLang="ko-KR" sz="2000" dirty="0"/>
              <a:t>an </a:t>
            </a:r>
            <a:r>
              <a:rPr lang="en-US" altLang="ko-KR" sz="2000" i="1" dirty="0"/>
              <a:t>r</a:t>
            </a:r>
            <a:r>
              <a:rPr lang="en-US" altLang="ko-KR" sz="2000" dirty="0"/>
              <a:t> tuple and an </a:t>
            </a:r>
            <a:r>
              <a:rPr lang="en-US" altLang="ko-KR" sz="2000" i="1" dirty="0"/>
              <a:t>s </a:t>
            </a:r>
            <a:r>
              <a:rPr lang="en-US" altLang="ko-KR" sz="2000" dirty="0"/>
              <a:t>tuple that satisfy the join condition will have the same value for the join attributes.</a:t>
            </a:r>
          </a:p>
          <a:p>
            <a:pPr lvl="2"/>
            <a:r>
              <a:rPr lang="en-US" altLang="ko-KR" sz="2000" dirty="0"/>
              <a:t>If that value is hashed to some value </a:t>
            </a:r>
            <a:r>
              <a:rPr lang="en-US" altLang="ko-KR" sz="2000" i="1" dirty="0" err="1"/>
              <a:t>i</a:t>
            </a:r>
            <a:r>
              <a:rPr lang="en-US" altLang="ko-KR" sz="2000" dirty="0"/>
              <a:t>, the </a:t>
            </a:r>
            <a:r>
              <a:rPr lang="en-US" altLang="ko-KR" sz="2000" i="1" dirty="0"/>
              <a:t>r</a:t>
            </a:r>
            <a:r>
              <a:rPr lang="en-US" altLang="ko-KR" sz="2000" dirty="0"/>
              <a:t> tuple has to be in </a:t>
            </a:r>
            <a:r>
              <a:rPr lang="en-US" altLang="ko-KR" sz="2000" i="1" dirty="0" err="1"/>
              <a:t>r</a:t>
            </a:r>
            <a:r>
              <a:rPr lang="en-US" altLang="ko-KR" sz="2000" i="1" baseline="-25000" dirty="0" err="1"/>
              <a:t>i</a:t>
            </a:r>
            <a:r>
              <a:rPr lang="en-US" altLang="ko-KR" sz="2000" i="1" dirty="0"/>
              <a:t> </a:t>
            </a:r>
            <a:r>
              <a:rPr lang="en-US" altLang="ko-KR" sz="2000" dirty="0"/>
              <a:t>and the </a:t>
            </a:r>
            <a:r>
              <a:rPr lang="en-US" altLang="ko-KR" sz="2000" i="1" dirty="0"/>
              <a:t>s </a:t>
            </a:r>
            <a:r>
              <a:rPr lang="en-US" altLang="ko-KR" sz="2000" dirty="0"/>
              <a:t>tuple in </a:t>
            </a:r>
            <a:r>
              <a:rPr lang="en-US" altLang="ko-KR" sz="2000" i="1" dirty="0" err="1"/>
              <a:t>s</a:t>
            </a:r>
            <a:r>
              <a:rPr lang="en-US" altLang="ko-KR" sz="2000" i="1" baseline="-25000" dirty="0" err="1"/>
              <a:t>i</a:t>
            </a:r>
            <a:r>
              <a:rPr lang="en-US" altLang="ko-KR" sz="2000" i="1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14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Hash-Join (Cont.)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913457" y="980728"/>
            <a:ext cx="3754437" cy="4903788"/>
          </a:xfrm>
        </p:spPr>
        <p:txBody>
          <a:bodyPr/>
          <a:lstStyle/>
          <a:p>
            <a:r>
              <a:rPr lang="ko-KR" altLang="en-US" sz="1600" smtClean="0">
                <a:ea typeface="굴림" charset="-127"/>
              </a:rPr>
              <a:t> 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7" t="2928" r="7983" b="2661"/>
          <a:stretch>
            <a:fillRect/>
          </a:stretch>
        </p:blipFill>
        <p:spPr>
          <a:xfrm>
            <a:off x="326082" y="1082328"/>
            <a:ext cx="2493962" cy="23749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" t="11308" r="2762" b="11571"/>
          <a:stretch>
            <a:fillRect/>
          </a:stretch>
        </p:blipFill>
        <p:spPr bwMode="auto">
          <a:xfrm>
            <a:off x="408632" y="3852516"/>
            <a:ext cx="2451100" cy="255111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Group 1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0647287"/>
              </p:ext>
            </p:extLst>
          </p:nvPr>
        </p:nvGraphicFramePr>
        <p:xfrm>
          <a:off x="3448694" y="1022003"/>
          <a:ext cx="4960938" cy="2605724"/>
        </p:xfrm>
        <a:graphic>
          <a:graphicData uri="http://schemas.openxmlformats.org/drawingml/2006/table">
            <a:tbl>
              <a:tblPr/>
              <a:tblGrid>
                <a:gridCol w="803275"/>
                <a:gridCol w="735013"/>
                <a:gridCol w="523875"/>
                <a:gridCol w="539750"/>
                <a:gridCol w="771525"/>
                <a:gridCol w="1020762"/>
                <a:gridCol w="566738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Custom-name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Loan -number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해시집합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(R)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해시집합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(S)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Loan-number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Branch-name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amount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Adams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L-16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L-11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Round Hill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900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Curry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L-93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L-14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Downtown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Hayes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L-15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L-15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Perryridge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Jackson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L-14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L-16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Perryridge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1300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Jones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L-17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L-17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Downtown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L-11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L-23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Redwood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L-23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L-93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Mianus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Williams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L-17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9"/>
          <p:cNvSpPr>
            <a:spLocks noChangeArrowheads="1"/>
          </p:cNvSpPr>
          <p:nvPr/>
        </p:nvSpPr>
        <p:spPr bwMode="auto">
          <a:xfrm>
            <a:off x="4959994" y="1012478"/>
            <a:ext cx="1050925" cy="265112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10" name="Group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889030"/>
              </p:ext>
            </p:extLst>
          </p:nvPr>
        </p:nvGraphicFramePr>
        <p:xfrm>
          <a:off x="3499494" y="3904903"/>
          <a:ext cx="4960938" cy="2605724"/>
        </p:xfrm>
        <a:graphic>
          <a:graphicData uri="http://schemas.openxmlformats.org/drawingml/2006/table">
            <a:tbl>
              <a:tblPr/>
              <a:tblGrid>
                <a:gridCol w="803275"/>
                <a:gridCol w="735013"/>
                <a:gridCol w="523875"/>
                <a:gridCol w="539750"/>
                <a:gridCol w="771525"/>
                <a:gridCol w="1020762"/>
                <a:gridCol w="566738"/>
              </a:tblGrid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Custom-name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Loan -number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해시집합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(R)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해시집합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(S)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Loan-number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Branch-name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amount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L-11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L-11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Round Hill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900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Jackson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L-14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L-14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Downtown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Hayes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L-15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L-15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Perryridge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Adams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L-16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L-16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Perryridge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1300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Jones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L-17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L-17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Downtown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Williams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L-17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L-23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L-23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Redwood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Curry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L-93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L-93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Mianus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charset="-127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4F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42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일반 조인 연산 소개</a:t>
            </a:r>
            <a:endParaRPr lang="en-US" altLang="ko-KR" dirty="0" smtClean="0"/>
          </a:p>
          <a:p>
            <a:r>
              <a:rPr lang="ko-KR" altLang="en-US" dirty="0" smtClean="0"/>
              <a:t>병렬 조인 소개</a:t>
            </a:r>
            <a:endParaRPr lang="en-US" altLang="ko-KR" dirty="0" smtClean="0"/>
          </a:p>
          <a:p>
            <a:r>
              <a:rPr lang="ko-KR" altLang="en-US" dirty="0" err="1" smtClean="0"/>
              <a:t>맵리듀스</a:t>
            </a:r>
            <a:r>
              <a:rPr lang="ko-KR" altLang="en-US" dirty="0" smtClean="0"/>
              <a:t> 기반 조인 소개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All Pair Partitioning </a:t>
            </a:r>
            <a:r>
              <a:rPr lang="ko-KR" altLang="en-US" dirty="0" smtClean="0"/>
              <a:t>조인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Repartition </a:t>
            </a:r>
            <a:r>
              <a:rPr lang="en-US" altLang="ko-KR" dirty="0" err="1" smtClean="0"/>
              <a:t>Equi</a:t>
            </a:r>
            <a:r>
              <a:rPr lang="en-US" altLang="ko-KR" dirty="0" smtClean="0"/>
              <a:t>-Join</a:t>
            </a:r>
          </a:p>
          <a:p>
            <a:pPr lvl="1"/>
            <a:r>
              <a:rPr lang="en-US" altLang="ko-KR" dirty="0" smtClean="0"/>
              <a:t>Theta </a:t>
            </a:r>
            <a:r>
              <a:rPr lang="en-US" altLang="ko-KR" dirty="0" smtClean="0"/>
              <a:t>Join</a:t>
            </a:r>
          </a:p>
          <a:p>
            <a:r>
              <a:rPr lang="ko-KR" altLang="en-US" dirty="0" err="1" smtClean="0"/>
              <a:t>멀티웨이</a:t>
            </a:r>
            <a:r>
              <a:rPr lang="ko-KR" altLang="en-US" dirty="0" smtClean="0"/>
              <a:t> 조인 소개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952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Hash-Join Algorithm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58763" y="933450"/>
            <a:ext cx="8623300" cy="5392738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ko-KR" dirty="0" smtClean="0"/>
          </a:p>
          <a:p>
            <a:pPr>
              <a:buFont typeface="Monotype Sorts" pitchFamily="2" charset="2"/>
              <a:buNone/>
            </a:pPr>
            <a:endParaRPr lang="en-US" altLang="ko-KR" dirty="0" smtClean="0"/>
          </a:p>
          <a:p>
            <a:pPr>
              <a:buFont typeface="Monotype Sorts" pitchFamily="2" charset="2"/>
              <a:buNone/>
            </a:pPr>
            <a:r>
              <a:rPr lang="en-US" altLang="ko-KR" dirty="0" smtClean="0"/>
              <a:t>1.	</a:t>
            </a:r>
            <a:r>
              <a:rPr lang="en-US" altLang="ko-KR" sz="2000" dirty="0" smtClean="0"/>
              <a:t>Partition the relation </a:t>
            </a:r>
            <a:r>
              <a:rPr lang="en-US" altLang="ko-KR" sz="2000" i="1" dirty="0" smtClean="0"/>
              <a:t>s</a:t>
            </a:r>
            <a:r>
              <a:rPr lang="en-US" altLang="ko-KR" sz="2000" dirty="0" smtClean="0"/>
              <a:t> using hashing function </a:t>
            </a:r>
            <a:r>
              <a:rPr lang="en-US" altLang="ko-KR" sz="2000" i="1" dirty="0" smtClean="0"/>
              <a:t>h</a:t>
            </a:r>
            <a:r>
              <a:rPr lang="en-US" altLang="ko-KR" sz="2000" dirty="0" smtClean="0"/>
              <a:t>.  When partitioning a relation, one block of memory is reserved as the output buffer for each partition.</a:t>
            </a:r>
          </a:p>
          <a:p>
            <a:pPr>
              <a:buFont typeface="Monotype Sorts" pitchFamily="2" charset="2"/>
              <a:buNone/>
            </a:pPr>
            <a:r>
              <a:rPr lang="en-US" altLang="ko-KR" sz="2000" dirty="0" smtClean="0"/>
              <a:t>2.	Partition </a:t>
            </a:r>
            <a:r>
              <a:rPr lang="en-US" altLang="ko-KR" sz="2000" i="1" dirty="0" smtClean="0"/>
              <a:t>r</a:t>
            </a:r>
            <a:r>
              <a:rPr lang="en-US" altLang="ko-KR" sz="2000" dirty="0" smtClean="0"/>
              <a:t> similarly.</a:t>
            </a:r>
          </a:p>
          <a:p>
            <a:pPr>
              <a:buFont typeface="Monotype Sorts" pitchFamily="2" charset="2"/>
              <a:buNone/>
            </a:pPr>
            <a:r>
              <a:rPr lang="en-US" altLang="ko-KR" sz="2000" dirty="0" smtClean="0"/>
              <a:t>3.	For each </a:t>
            </a:r>
            <a:r>
              <a:rPr lang="en-US" altLang="ko-KR" sz="2000" i="1" dirty="0" smtClean="0"/>
              <a:t>i:</a:t>
            </a:r>
            <a:endParaRPr lang="en-US" altLang="ko-KR" sz="2000" dirty="0" smtClean="0"/>
          </a:p>
          <a:p>
            <a:pPr marL="736600" lvl="1" indent="-279400">
              <a:buFont typeface="Monotype Sorts" pitchFamily="2" charset="2"/>
              <a:buNone/>
            </a:pPr>
            <a:r>
              <a:rPr lang="en-US" altLang="ko-KR" sz="2000" dirty="0" smtClean="0"/>
              <a:t>(a)	Load </a:t>
            </a:r>
            <a:r>
              <a:rPr lang="en-US" altLang="ko-KR" sz="2000" i="1" dirty="0" err="1" smtClean="0"/>
              <a:t>s</a:t>
            </a:r>
            <a:r>
              <a:rPr lang="en-US" altLang="ko-KR" sz="2000" i="1" baseline="-25000" dirty="0" err="1" smtClean="0"/>
              <a:t>i</a:t>
            </a:r>
            <a:r>
              <a:rPr lang="en-US" altLang="ko-KR" sz="2000" dirty="0" smtClean="0"/>
              <a:t> into memory and build an </a:t>
            </a:r>
            <a:r>
              <a:rPr lang="en-US" altLang="ko-KR" sz="2000" dirty="0" smtClean="0">
                <a:solidFill>
                  <a:srgbClr val="FF0000"/>
                </a:solidFill>
              </a:rPr>
              <a:t>in-memory hash index </a:t>
            </a:r>
            <a:r>
              <a:rPr lang="en-US" altLang="ko-KR" sz="2000" dirty="0" smtClean="0"/>
              <a:t>on it using the join attribute.  This hash index uses a different hash function than the earlier one </a:t>
            </a:r>
            <a:r>
              <a:rPr lang="en-US" altLang="ko-KR" sz="2000" i="1" dirty="0" smtClean="0"/>
              <a:t>h. (why??)</a:t>
            </a:r>
            <a:endParaRPr lang="en-US" altLang="ko-KR" sz="2000" dirty="0" smtClean="0"/>
          </a:p>
          <a:p>
            <a:pPr marL="736600" lvl="1" indent="-279400">
              <a:buFont typeface="Monotype Sorts" pitchFamily="2" charset="2"/>
              <a:buNone/>
            </a:pPr>
            <a:r>
              <a:rPr lang="en-US" altLang="ko-KR" sz="2000" dirty="0" smtClean="0"/>
              <a:t>(b)	Read the tuples in </a:t>
            </a:r>
            <a:r>
              <a:rPr lang="en-US" altLang="ko-KR" sz="2000" i="1" dirty="0" err="1" smtClean="0"/>
              <a:t>r</a:t>
            </a:r>
            <a:r>
              <a:rPr lang="en-US" altLang="ko-KR" sz="2000" i="1" baseline="-25000" dirty="0" err="1" smtClean="0"/>
              <a:t>i</a:t>
            </a:r>
            <a:r>
              <a:rPr lang="en-US" altLang="ko-KR" sz="2000" dirty="0" smtClean="0"/>
              <a:t> from the disk one by one.  For each tuple </a:t>
            </a:r>
            <a:r>
              <a:rPr lang="en-US" altLang="ko-KR" sz="2000" i="1" dirty="0" err="1" smtClean="0"/>
              <a:t>t</a:t>
            </a:r>
            <a:r>
              <a:rPr lang="en-US" altLang="ko-KR" sz="2000" i="1" baseline="-25000" dirty="0" err="1" smtClean="0"/>
              <a:t>r</a:t>
            </a:r>
            <a:r>
              <a:rPr lang="en-US" altLang="ko-KR" sz="2000" dirty="0" smtClean="0"/>
              <a:t> locate each matching tuple </a:t>
            </a:r>
            <a:r>
              <a:rPr lang="en-US" altLang="ko-KR" sz="2000" i="1" dirty="0" err="1" smtClean="0"/>
              <a:t>t</a:t>
            </a:r>
            <a:r>
              <a:rPr lang="en-US" altLang="ko-KR" sz="2000" i="1" baseline="-25000" dirty="0" err="1" smtClean="0"/>
              <a:t>s</a:t>
            </a:r>
            <a:r>
              <a:rPr lang="en-US" altLang="ko-KR" sz="2000" i="1" dirty="0" smtClean="0"/>
              <a:t> </a:t>
            </a:r>
            <a:r>
              <a:rPr lang="en-US" altLang="ko-KR" sz="2000" dirty="0" smtClean="0"/>
              <a:t>in </a:t>
            </a:r>
            <a:r>
              <a:rPr lang="en-US" altLang="ko-KR" sz="2000" i="1" dirty="0" err="1" smtClean="0"/>
              <a:t>s</a:t>
            </a:r>
            <a:r>
              <a:rPr lang="en-US" altLang="ko-KR" sz="2000" i="1" baseline="-25000" dirty="0" err="1" smtClean="0"/>
              <a:t>i</a:t>
            </a:r>
            <a:r>
              <a:rPr lang="en-US" altLang="ko-KR" sz="2000" dirty="0" smtClean="0"/>
              <a:t> using the in-memory hash index.  </a:t>
            </a:r>
          </a:p>
          <a:p>
            <a:pPr marL="736600" lvl="1" indent="-279400">
              <a:buFont typeface="Monotype Sorts" pitchFamily="2" charset="2"/>
              <a:buNone/>
            </a:pPr>
            <a:r>
              <a:rPr lang="en-US" altLang="ko-KR" sz="2000" dirty="0" smtClean="0"/>
              <a:t>Output the concatenation of their attributes.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76263" y="1150938"/>
            <a:ext cx="5543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/>
              <a:t>The hash-join of </a:t>
            </a:r>
            <a:r>
              <a:rPr lang="en-US" altLang="ko-KR" sz="2000" i="1" dirty="0"/>
              <a:t>r</a:t>
            </a:r>
            <a:r>
              <a:rPr lang="en-US" altLang="ko-KR" sz="2000" dirty="0"/>
              <a:t> and </a:t>
            </a:r>
            <a:r>
              <a:rPr lang="en-US" altLang="ko-KR" sz="2000" i="1" dirty="0"/>
              <a:t>s </a:t>
            </a:r>
            <a:r>
              <a:rPr lang="en-US" altLang="ko-KR" sz="2000" dirty="0"/>
              <a:t>is computed as follows.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65100" y="5811838"/>
            <a:ext cx="8848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/>
              <a:t>Relation </a:t>
            </a:r>
            <a:r>
              <a:rPr lang="en-US" altLang="ko-KR" sz="2000" i="1"/>
              <a:t>s</a:t>
            </a:r>
            <a:r>
              <a:rPr lang="en-US" altLang="ko-KR" sz="2000"/>
              <a:t> is called the </a:t>
            </a:r>
            <a:r>
              <a:rPr lang="en-US" altLang="ko-KR" sz="2000" b="1">
                <a:solidFill>
                  <a:srgbClr val="3366CC"/>
                </a:solidFill>
              </a:rPr>
              <a:t>build input</a:t>
            </a:r>
            <a:r>
              <a:rPr lang="en-US" altLang="ko-KR" sz="2000"/>
              <a:t> and  </a:t>
            </a:r>
            <a:r>
              <a:rPr lang="en-US" altLang="ko-KR" sz="2000" i="1"/>
              <a:t>r </a:t>
            </a:r>
            <a:r>
              <a:rPr lang="en-US" altLang="ko-KR" sz="2000"/>
              <a:t> is called the </a:t>
            </a:r>
            <a:r>
              <a:rPr lang="en-US" altLang="ko-KR" sz="2000" b="1">
                <a:solidFill>
                  <a:srgbClr val="3366CC"/>
                </a:solidFill>
              </a:rPr>
              <a:t>probe input</a:t>
            </a:r>
            <a:r>
              <a:rPr lang="en-US" altLang="ko-KR" sz="2000" b="1">
                <a:solidFill>
                  <a:schemeClr val="tx2"/>
                </a:solidFill>
              </a:rPr>
              <a:t>. (s&lt;&lt;r)</a:t>
            </a:r>
            <a:endParaRPr lang="en-US" altLang="ko-KR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54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Hash Join 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grpSp>
        <p:nvGrpSpPr>
          <p:cNvPr id="5" name="그룹 112"/>
          <p:cNvGrpSpPr>
            <a:grpSpLocks/>
          </p:cNvGrpSpPr>
          <p:nvPr/>
        </p:nvGrpSpPr>
        <p:grpSpPr bwMode="auto">
          <a:xfrm>
            <a:off x="1952253" y="1124744"/>
            <a:ext cx="5119687" cy="5426075"/>
            <a:chOff x="3124200" y="322263"/>
            <a:chExt cx="5992813" cy="6383337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3124200" y="6248400"/>
              <a:ext cx="2895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1200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3530600" y="3429000"/>
              <a:ext cx="5054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8" name="Group 60"/>
            <p:cNvGrpSpPr>
              <a:grpSpLocks/>
            </p:cNvGrpSpPr>
            <p:nvPr/>
          </p:nvGrpSpPr>
          <p:grpSpPr bwMode="auto">
            <a:xfrm>
              <a:off x="3430588" y="3554414"/>
              <a:ext cx="5540375" cy="3022600"/>
              <a:chOff x="2161" y="2239"/>
              <a:chExt cx="3490" cy="1904"/>
            </a:xfrm>
          </p:grpSpPr>
          <p:sp>
            <p:nvSpPr>
              <p:cNvPr id="63" name="Rectangle 8"/>
              <p:cNvSpPr>
                <a:spLocks noChangeArrowheads="1"/>
              </p:cNvSpPr>
              <p:nvPr/>
            </p:nvSpPr>
            <p:spPr bwMode="auto">
              <a:xfrm>
                <a:off x="2169" y="2239"/>
                <a:ext cx="743" cy="3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ko-KR" sz="1400" b="1">
                    <a:solidFill>
                      <a:srgbClr val="000000"/>
                    </a:solidFill>
                    <a:ea typeface="굴림" charset="-127"/>
                  </a:rPr>
                  <a:t>Partitions</a:t>
                </a:r>
              </a:p>
              <a:p>
                <a:r>
                  <a:rPr lang="en-US" altLang="ko-KR" sz="1400" b="1">
                    <a:solidFill>
                      <a:srgbClr val="000000"/>
                    </a:solidFill>
                    <a:ea typeface="굴림" charset="-127"/>
                  </a:rPr>
                  <a:t>of R &amp; S</a:t>
                </a:r>
              </a:p>
            </p:txBody>
          </p:sp>
          <p:sp>
            <p:nvSpPr>
              <p:cNvPr id="64" name="Rectangle 9"/>
              <p:cNvSpPr>
                <a:spLocks noChangeArrowheads="1"/>
              </p:cNvSpPr>
              <p:nvPr/>
            </p:nvSpPr>
            <p:spPr bwMode="auto">
              <a:xfrm>
                <a:off x="3253" y="3604"/>
                <a:ext cx="712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>
                  <a:lnSpc>
                    <a:spcPct val="50000"/>
                  </a:lnSpc>
                </a:pPr>
                <a:r>
                  <a:rPr lang="en-US" altLang="ko-KR" sz="1100" b="1">
                    <a:solidFill>
                      <a:srgbClr val="000000"/>
                    </a:solidFill>
                    <a:ea typeface="굴림" charset="-127"/>
                  </a:rPr>
                  <a:t>Input buffer</a:t>
                </a:r>
              </a:p>
              <a:p>
                <a:pPr algn="ctr"/>
                <a:r>
                  <a:rPr lang="en-US" altLang="ko-KR" sz="1100" b="1">
                    <a:solidFill>
                      <a:srgbClr val="000000"/>
                    </a:solidFill>
                    <a:ea typeface="굴림" charset="-127"/>
                  </a:rPr>
                  <a:t>For Ri</a:t>
                </a:r>
              </a:p>
            </p:txBody>
          </p:sp>
          <p:sp>
            <p:nvSpPr>
              <p:cNvPr id="65" name="Rectangle 10"/>
              <p:cNvSpPr>
                <a:spLocks noChangeArrowheads="1"/>
              </p:cNvSpPr>
              <p:nvPr/>
            </p:nvSpPr>
            <p:spPr bwMode="auto">
              <a:xfrm>
                <a:off x="3305" y="2522"/>
                <a:ext cx="1378" cy="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ko-KR" sz="1200" b="1">
                    <a:solidFill>
                      <a:srgbClr val="000000"/>
                    </a:solidFill>
                    <a:ea typeface="굴림" charset="-127"/>
                  </a:rPr>
                  <a:t>Hash table for partition</a:t>
                </a:r>
              </a:p>
              <a:p>
                <a:pPr algn="ctr"/>
                <a:r>
                  <a:rPr lang="en-US" altLang="ko-KR" sz="1200" b="1">
                    <a:solidFill>
                      <a:srgbClr val="000000"/>
                    </a:solidFill>
                    <a:ea typeface="굴림" charset="-127"/>
                  </a:rPr>
                  <a:t>Si (k &lt; B-1 pages)</a:t>
                </a:r>
              </a:p>
            </p:txBody>
          </p:sp>
          <p:sp>
            <p:nvSpPr>
              <p:cNvPr id="66" name="Freeform 11"/>
              <p:cNvSpPr>
                <a:spLocks/>
              </p:cNvSpPr>
              <p:nvPr/>
            </p:nvSpPr>
            <p:spPr bwMode="auto">
              <a:xfrm>
                <a:off x="3513" y="3414"/>
                <a:ext cx="145" cy="156"/>
              </a:xfrm>
              <a:custGeom>
                <a:avLst/>
                <a:gdLst>
                  <a:gd name="T0" fmla="*/ 0 w 145"/>
                  <a:gd name="T1" fmla="*/ 155 h 156"/>
                  <a:gd name="T2" fmla="*/ 0 w 145"/>
                  <a:gd name="T3" fmla="*/ 0 h 156"/>
                  <a:gd name="T4" fmla="*/ 144 w 145"/>
                  <a:gd name="T5" fmla="*/ 0 h 156"/>
                  <a:gd name="T6" fmla="*/ 144 w 145"/>
                  <a:gd name="T7" fmla="*/ 155 h 156"/>
                  <a:gd name="T8" fmla="*/ 0 w 145"/>
                  <a:gd name="T9" fmla="*/ 155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5"/>
                  <a:gd name="T16" fmla="*/ 0 h 156"/>
                  <a:gd name="T17" fmla="*/ 145 w 145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5" h="156">
                    <a:moveTo>
                      <a:pt x="0" y="155"/>
                    </a:moveTo>
                    <a:lnTo>
                      <a:pt x="0" y="0"/>
                    </a:lnTo>
                    <a:lnTo>
                      <a:pt x="144" y="0"/>
                    </a:lnTo>
                    <a:lnTo>
                      <a:pt x="144" y="155"/>
                    </a:lnTo>
                    <a:lnTo>
                      <a:pt x="0" y="155"/>
                    </a:lnTo>
                  </a:path>
                </a:pathLst>
              </a:custGeom>
              <a:solidFill>
                <a:srgbClr val="F6BF6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2362" y="3468"/>
                <a:ext cx="25" cy="36"/>
              </a:xfrm>
              <a:custGeom>
                <a:avLst/>
                <a:gdLst>
                  <a:gd name="T0" fmla="*/ 24 w 25"/>
                  <a:gd name="T1" fmla="*/ 18 h 36"/>
                  <a:gd name="T2" fmla="*/ 12 w 25"/>
                  <a:gd name="T3" fmla="*/ 0 h 36"/>
                  <a:gd name="T4" fmla="*/ 0 w 25"/>
                  <a:gd name="T5" fmla="*/ 18 h 36"/>
                  <a:gd name="T6" fmla="*/ 12 w 25"/>
                  <a:gd name="T7" fmla="*/ 35 h 36"/>
                  <a:gd name="T8" fmla="*/ 24 w 25"/>
                  <a:gd name="T9" fmla="*/ 18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36"/>
                  <a:gd name="T17" fmla="*/ 25 w 25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36">
                    <a:moveTo>
                      <a:pt x="24" y="18"/>
                    </a:moveTo>
                    <a:lnTo>
                      <a:pt x="12" y="0"/>
                    </a:lnTo>
                    <a:lnTo>
                      <a:pt x="0" y="18"/>
                    </a:lnTo>
                    <a:lnTo>
                      <a:pt x="12" y="35"/>
                    </a:lnTo>
                    <a:lnTo>
                      <a:pt x="24" y="18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2445" y="3468"/>
                <a:ext cx="25" cy="36"/>
              </a:xfrm>
              <a:custGeom>
                <a:avLst/>
                <a:gdLst>
                  <a:gd name="T0" fmla="*/ 24 w 25"/>
                  <a:gd name="T1" fmla="*/ 18 h 36"/>
                  <a:gd name="T2" fmla="*/ 12 w 25"/>
                  <a:gd name="T3" fmla="*/ 0 h 36"/>
                  <a:gd name="T4" fmla="*/ 0 w 25"/>
                  <a:gd name="T5" fmla="*/ 18 h 36"/>
                  <a:gd name="T6" fmla="*/ 12 w 25"/>
                  <a:gd name="T7" fmla="*/ 35 h 36"/>
                  <a:gd name="T8" fmla="*/ 24 w 25"/>
                  <a:gd name="T9" fmla="*/ 18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36"/>
                  <a:gd name="T17" fmla="*/ 25 w 25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36">
                    <a:moveTo>
                      <a:pt x="24" y="18"/>
                    </a:moveTo>
                    <a:lnTo>
                      <a:pt x="12" y="0"/>
                    </a:lnTo>
                    <a:lnTo>
                      <a:pt x="0" y="18"/>
                    </a:lnTo>
                    <a:lnTo>
                      <a:pt x="12" y="35"/>
                    </a:lnTo>
                    <a:lnTo>
                      <a:pt x="24" y="18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2535" y="3468"/>
                <a:ext cx="25" cy="36"/>
              </a:xfrm>
              <a:custGeom>
                <a:avLst/>
                <a:gdLst>
                  <a:gd name="T0" fmla="*/ 24 w 25"/>
                  <a:gd name="T1" fmla="*/ 18 h 36"/>
                  <a:gd name="T2" fmla="*/ 12 w 25"/>
                  <a:gd name="T3" fmla="*/ 0 h 36"/>
                  <a:gd name="T4" fmla="*/ 0 w 25"/>
                  <a:gd name="T5" fmla="*/ 18 h 36"/>
                  <a:gd name="T6" fmla="*/ 12 w 25"/>
                  <a:gd name="T7" fmla="*/ 35 h 36"/>
                  <a:gd name="T8" fmla="*/ 24 w 25"/>
                  <a:gd name="T9" fmla="*/ 18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36"/>
                  <a:gd name="T17" fmla="*/ 25 w 25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36">
                    <a:moveTo>
                      <a:pt x="24" y="18"/>
                    </a:moveTo>
                    <a:lnTo>
                      <a:pt x="12" y="0"/>
                    </a:lnTo>
                    <a:lnTo>
                      <a:pt x="0" y="18"/>
                    </a:lnTo>
                    <a:lnTo>
                      <a:pt x="12" y="35"/>
                    </a:lnTo>
                    <a:lnTo>
                      <a:pt x="24" y="18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2218" y="2962"/>
                <a:ext cx="145" cy="156"/>
              </a:xfrm>
              <a:custGeom>
                <a:avLst/>
                <a:gdLst>
                  <a:gd name="T0" fmla="*/ 0 w 145"/>
                  <a:gd name="T1" fmla="*/ 155 h 156"/>
                  <a:gd name="T2" fmla="*/ 0 w 145"/>
                  <a:gd name="T3" fmla="*/ 0 h 156"/>
                  <a:gd name="T4" fmla="*/ 144 w 145"/>
                  <a:gd name="T5" fmla="*/ 0 h 156"/>
                  <a:gd name="T6" fmla="*/ 144 w 145"/>
                  <a:gd name="T7" fmla="*/ 155 h 156"/>
                  <a:gd name="T8" fmla="*/ 0 w 145"/>
                  <a:gd name="T9" fmla="*/ 155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5"/>
                  <a:gd name="T16" fmla="*/ 0 h 156"/>
                  <a:gd name="T17" fmla="*/ 145 w 145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5" h="156">
                    <a:moveTo>
                      <a:pt x="0" y="155"/>
                    </a:moveTo>
                    <a:lnTo>
                      <a:pt x="0" y="0"/>
                    </a:lnTo>
                    <a:lnTo>
                      <a:pt x="144" y="0"/>
                    </a:lnTo>
                    <a:lnTo>
                      <a:pt x="144" y="155"/>
                    </a:lnTo>
                    <a:lnTo>
                      <a:pt x="0" y="155"/>
                    </a:lnTo>
                  </a:path>
                </a:pathLst>
              </a:custGeom>
              <a:solidFill>
                <a:srgbClr val="F6BF6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1" name="Freeform 16"/>
              <p:cNvSpPr>
                <a:spLocks/>
              </p:cNvSpPr>
              <p:nvPr/>
            </p:nvSpPr>
            <p:spPr bwMode="auto">
              <a:xfrm>
                <a:off x="2386" y="2962"/>
                <a:ext cx="144" cy="156"/>
              </a:xfrm>
              <a:custGeom>
                <a:avLst/>
                <a:gdLst>
                  <a:gd name="T0" fmla="*/ 0 w 144"/>
                  <a:gd name="T1" fmla="*/ 155 h 156"/>
                  <a:gd name="T2" fmla="*/ 0 w 144"/>
                  <a:gd name="T3" fmla="*/ 0 h 156"/>
                  <a:gd name="T4" fmla="*/ 143 w 144"/>
                  <a:gd name="T5" fmla="*/ 0 h 156"/>
                  <a:gd name="T6" fmla="*/ 143 w 144"/>
                  <a:gd name="T7" fmla="*/ 155 h 156"/>
                  <a:gd name="T8" fmla="*/ 0 w 144"/>
                  <a:gd name="T9" fmla="*/ 155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156"/>
                  <a:gd name="T17" fmla="*/ 144 w 144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156">
                    <a:moveTo>
                      <a:pt x="0" y="155"/>
                    </a:moveTo>
                    <a:lnTo>
                      <a:pt x="0" y="0"/>
                    </a:lnTo>
                    <a:lnTo>
                      <a:pt x="143" y="0"/>
                    </a:lnTo>
                    <a:lnTo>
                      <a:pt x="143" y="155"/>
                    </a:lnTo>
                    <a:lnTo>
                      <a:pt x="0" y="155"/>
                    </a:lnTo>
                  </a:path>
                </a:pathLst>
              </a:custGeom>
              <a:solidFill>
                <a:srgbClr val="F6BF6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" name="Freeform 17"/>
              <p:cNvSpPr>
                <a:spLocks/>
              </p:cNvSpPr>
              <p:nvPr/>
            </p:nvSpPr>
            <p:spPr bwMode="auto">
              <a:xfrm>
                <a:off x="2218" y="3189"/>
                <a:ext cx="145" cy="155"/>
              </a:xfrm>
              <a:custGeom>
                <a:avLst/>
                <a:gdLst>
                  <a:gd name="T0" fmla="*/ 0 w 145"/>
                  <a:gd name="T1" fmla="*/ 154 h 155"/>
                  <a:gd name="T2" fmla="*/ 0 w 145"/>
                  <a:gd name="T3" fmla="*/ 0 h 155"/>
                  <a:gd name="T4" fmla="*/ 144 w 145"/>
                  <a:gd name="T5" fmla="*/ 0 h 155"/>
                  <a:gd name="T6" fmla="*/ 144 w 145"/>
                  <a:gd name="T7" fmla="*/ 154 h 155"/>
                  <a:gd name="T8" fmla="*/ 0 w 145"/>
                  <a:gd name="T9" fmla="*/ 154 h 1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5"/>
                  <a:gd name="T16" fmla="*/ 0 h 155"/>
                  <a:gd name="T17" fmla="*/ 145 w 145"/>
                  <a:gd name="T18" fmla="*/ 155 h 1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5" h="155">
                    <a:moveTo>
                      <a:pt x="0" y="154"/>
                    </a:moveTo>
                    <a:lnTo>
                      <a:pt x="0" y="0"/>
                    </a:lnTo>
                    <a:lnTo>
                      <a:pt x="144" y="0"/>
                    </a:lnTo>
                    <a:lnTo>
                      <a:pt x="144" y="154"/>
                    </a:lnTo>
                    <a:lnTo>
                      <a:pt x="0" y="154"/>
                    </a:lnTo>
                  </a:path>
                </a:pathLst>
              </a:custGeom>
              <a:solidFill>
                <a:srgbClr val="F6BF6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3" name="Freeform 18"/>
              <p:cNvSpPr>
                <a:spLocks/>
              </p:cNvSpPr>
              <p:nvPr/>
            </p:nvSpPr>
            <p:spPr bwMode="auto">
              <a:xfrm>
                <a:off x="2392" y="3189"/>
                <a:ext cx="144" cy="155"/>
              </a:xfrm>
              <a:custGeom>
                <a:avLst/>
                <a:gdLst>
                  <a:gd name="T0" fmla="*/ 0 w 144"/>
                  <a:gd name="T1" fmla="*/ 154 h 155"/>
                  <a:gd name="T2" fmla="*/ 0 w 144"/>
                  <a:gd name="T3" fmla="*/ 0 h 155"/>
                  <a:gd name="T4" fmla="*/ 143 w 144"/>
                  <a:gd name="T5" fmla="*/ 0 h 155"/>
                  <a:gd name="T6" fmla="*/ 143 w 144"/>
                  <a:gd name="T7" fmla="*/ 154 h 155"/>
                  <a:gd name="T8" fmla="*/ 0 w 144"/>
                  <a:gd name="T9" fmla="*/ 154 h 1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155"/>
                  <a:gd name="T17" fmla="*/ 144 w 144"/>
                  <a:gd name="T18" fmla="*/ 155 h 1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155">
                    <a:moveTo>
                      <a:pt x="0" y="154"/>
                    </a:moveTo>
                    <a:lnTo>
                      <a:pt x="0" y="0"/>
                    </a:lnTo>
                    <a:lnTo>
                      <a:pt x="143" y="0"/>
                    </a:lnTo>
                    <a:lnTo>
                      <a:pt x="143" y="154"/>
                    </a:lnTo>
                    <a:lnTo>
                      <a:pt x="0" y="154"/>
                    </a:lnTo>
                  </a:path>
                </a:pathLst>
              </a:custGeom>
              <a:solidFill>
                <a:srgbClr val="F6BF6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" name="Freeform 19"/>
              <p:cNvSpPr>
                <a:spLocks/>
              </p:cNvSpPr>
              <p:nvPr/>
            </p:nvSpPr>
            <p:spPr bwMode="auto">
              <a:xfrm>
                <a:off x="2421" y="3669"/>
                <a:ext cx="144" cy="155"/>
              </a:xfrm>
              <a:custGeom>
                <a:avLst/>
                <a:gdLst>
                  <a:gd name="T0" fmla="*/ 0 w 144"/>
                  <a:gd name="T1" fmla="*/ 154 h 155"/>
                  <a:gd name="T2" fmla="*/ 0 w 144"/>
                  <a:gd name="T3" fmla="*/ 0 h 155"/>
                  <a:gd name="T4" fmla="*/ 143 w 144"/>
                  <a:gd name="T5" fmla="*/ 0 h 155"/>
                  <a:gd name="T6" fmla="*/ 143 w 144"/>
                  <a:gd name="T7" fmla="*/ 154 h 155"/>
                  <a:gd name="T8" fmla="*/ 0 w 144"/>
                  <a:gd name="T9" fmla="*/ 154 h 1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155"/>
                  <a:gd name="T17" fmla="*/ 144 w 144"/>
                  <a:gd name="T18" fmla="*/ 155 h 1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155">
                    <a:moveTo>
                      <a:pt x="0" y="154"/>
                    </a:moveTo>
                    <a:lnTo>
                      <a:pt x="0" y="0"/>
                    </a:lnTo>
                    <a:lnTo>
                      <a:pt x="143" y="0"/>
                    </a:lnTo>
                    <a:lnTo>
                      <a:pt x="143" y="154"/>
                    </a:lnTo>
                    <a:lnTo>
                      <a:pt x="0" y="154"/>
                    </a:lnTo>
                  </a:path>
                </a:pathLst>
              </a:custGeom>
              <a:solidFill>
                <a:srgbClr val="C0FEF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5" name="Freeform 20"/>
              <p:cNvSpPr>
                <a:spLocks/>
              </p:cNvSpPr>
              <p:nvPr/>
            </p:nvSpPr>
            <p:spPr bwMode="auto">
              <a:xfrm>
                <a:off x="2218" y="3670"/>
                <a:ext cx="145" cy="156"/>
              </a:xfrm>
              <a:custGeom>
                <a:avLst/>
                <a:gdLst>
                  <a:gd name="T0" fmla="*/ 0 w 145"/>
                  <a:gd name="T1" fmla="*/ 155 h 156"/>
                  <a:gd name="T2" fmla="*/ 0 w 145"/>
                  <a:gd name="T3" fmla="*/ 0 h 156"/>
                  <a:gd name="T4" fmla="*/ 144 w 145"/>
                  <a:gd name="T5" fmla="*/ 0 h 156"/>
                  <a:gd name="T6" fmla="*/ 144 w 145"/>
                  <a:gd name="T7" fmla="*/ 155 h 156"/>
                  <a:gd name="T8" fmla="*/ 0 w 145"/>
                  <a:gd name="T9" fmla="*/ 155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5"/>
                  <a:gd name="T16" fmla="*/ 0 h 156"/>
                  <a:gd name="T17" fmla="*/ 145 w 145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5" h="156">
                    <a:moveTo>
                      <a:pt x="0" y="155"/>
                    </a:moveTo>
                    <a:lnTo>
                      <a:pt x="0" y="0"/>
                    </a:lnTo>
                    <a:lnTo>
                      <a:pt x="144" y="0"/>
                    </a:lnTo>
                    <a:lnTo>
                      <a:pt x="144" y="155"/>
                    </a:lnTo>
                    <a:lnTo>
                      <a:pt x="0" y="155"/>
                    </a:lnTo>
                  </a:path>
                </a:pathLst>
              </a:custGeom>
              <a:solidFill>
                <a:srgbClr val="C0FEF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6" name="Freeform 21"/>
              <p:cNvSpPr>
                <a:spLocks/>
              </p:cNvSpPr>
              <p:nvPr/>
            </p:nvSpPr>
            <p:spPr bwMode="auto">
              <a:xfrm>
                <a:off x="3442" y="2956"/>
                <a:ext cx="144" cy="156"/>
              </a:xfrm>
              <a:custGeom>
                <a:avLst/>
                <a:gdLst>
                  <a:gd name="T0" fmla="*/ 0 w 144"/>
                  <a:gd name="T1" fmla="*/ 155 h 156"/>
                  <a:gd name="T2" fmla="*/ 0 w 144"/>
                  <a:gd name="T3" fmla="*/ 0 h 156"/>
                  <a:gd name="T4" fmla="*/ 143 w 144"/>
                  <a:gd name="T5" fmla="*/ 0 h 156"/>
                  <a:gd name="T6" fmla="*/ 143 w 144"/>
                  <a:gd name="T7" fmla="*/ 155 h 156"/>
                  <a:gd name="T8" fmla="*/ 0 w 144"/>
                  <a:gd name="T9" fmla="*/ 155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156"/>
                  <a:gd name="T17" fmla="*/ 144 w 144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156">
                    <a:moveTo>
                      <a:pt x="0" y="155"/>
                    </a:moveTo>
                    <a:lnTo>
                      <a:pt x="0" y="0"/>
                    </a:lnTo>
                    <a:lnTo>
                      <a:pt x="143" y="0"/>
                    </a:lnTo>
                    <a:lnTo>
                      <a:pt x="143" y="155"/>
                    </a:lnTo>
                    <a:lnTo>
                      <a:pt x="0" y="155"/>
                    </a:lnTo>
                  </a:path>
                </a:pathLst>
              </a:custGeom>
              <a:solidFill>
                <a:srgbClr val="C0FEF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7" name="Freeform 22"/>
              <p:cNvSpPr>
                <a:spLocks/>
              </p:cNvSpPr>
              <p:nvPr/>
            </p:nvSpPr>
            <p:spPr bwMode="auto">
              <a:xfrm>
                <a:off x="3644" y="2962"/>
                <a:ext cx="145" cy="156"/>
              </a:xfrm>
              <a:custGeom>
                <a:avLst/>
                <a:gdLst>
                  <a:gd name="T0" fmla="*/ 0 w 145"/>
                  <a:gd name="T1" fmla="*/ 155 h 156"/>
                  <a:gd name="T2" fmla="*/ 0 w 145"/>
                  <a:gd name="T3" fmla="*/ 0 h 156"/>
                  <a:gd name="T4" fmla="*/ 144 w 145"/>
                  <a:gd name="T5" fmla="*/ 0 h 156"/>
                  <a:gd name="T6" fmla="*/ 144 w 145"/>
                  <a:gd name="T7" fmla="*/ 155 h 156"/>
                  <a:gd name="T8" fmla="*/ 0 w 145"/>
                  <a:gd name="T9" fmla="*/ 155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5"/>
                  <a:gd name="T16" fmla="*/ 0 h 156"/>
                  <a:gd name="T17" fmla="*/ 145 w 145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5" h="156">
                    <a:moveTo>
                      <a:pt x="0" y="155"/>
                    </a:moveTo>
                    <a:lnTo>
                      <a:pt x="0" y="0"/>
                    </a:lnTo>
                    <a:lnTo>
                      <a:pt x="144" y="0"/>
                    </a:lnTo>
                    <a:lnTo>
                      <a:pt x="144" y="155"/>
                    </a:lnTo>
                    <a:lnTo>
                      <a:pt x="0" y="155"/>
                    </a:lnTo>
                  </a:path>
                </a:pathLst>
              </a:custGeom>
              <a:solidFill>
                <a:srgbClr val="C0FEF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8" name="Freeform 23"/>
              <p:cNvSpPr>
                <a:spLocks/>
              </p:cNvSpPr>
              <p:nvPr/>
            </p:nvSpPr>
            <p:spPr bwMode="auto">
              <a:xfrm>
                <a:off x="4307" y="2962"/>
                <a:ext cx="144" cy="156"/>
              </a:xfrm>
              <a:custGeom>
                <a:avLst/>
                <a:gdLst>
                  <a:gd name="T0" fmla="*/ 0 w 144"/>
                  <a:gd name="T1" fmla="*/ 155 h 156"/>
                  <a:gd name="T2" fmla="*/ 0 w 144"/>
                  <a:gd name="T3" fmla="*/ 0 h 156"/>
                  <a:gd name="T4" fmla="*/ 143 w 144"/>
                  <a:gd name="T5" fmla="*/ 0 h 156"/>
                  <a:gd name="T6" fmla="*/ 143 w 144"/>
                  <a:gd name="T7" fmla="*/ 155 h 156"/>
                  <a:gd name="T8" fmla="*/ 0 w 144"/>
                  <a:gd name="T9" fmla="*/ 155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156"/>
                  <a:gd name="T17" fmla="*/ 144 w 144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156">
                    <a:moveTo>
                      <a:pt x="0" y="155"/>
                    </a:moveTo>
                    <a:lnTo>
                      <a:pt x="0" y="0"/>
                    </a:lnTo>
                    <a:lnTo>
                      <a:pt x="143" y="0"/>
                    </a:lnTo>
                    <a:lnTo>
                      <a:pt x="143" y="155"/>
                    </a:lnTo>
                    <a:lnTo>
                      <a:pt x="0" y="155"/>
                    </a:lnTo>
                  </a:path>
                </a:pathLst>
              </a:custGeom>
              <a:solidFill>
                <a:srgbClr val="C0FEF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9" name="Freeform 24"/>
              <p:cNvSpPr>
                <a:spLocks/>
              </p:cNvSpPr>
              <p:nvPr/>
            </p:nvSpPr>
            <p:spPr bwMode="auto">
              <a:xfrm>
                <a:off x="3961" y="3028"/>
                <a:ext cx="25" cy="36"/>
              </a:xfrm>
              <a:custGeom>
                <a:avLst/>
                <a:gdLst>
                  <a:gd name="T0" fmla="*/ 24 w 25"/>
                  <a:gd name="T1" fmla="*/ 18 h 36"/>
                  <a:gd name="T2" fmla="*/ 11 w 25"/>
                  <a:gd name="T3" fmla="*/ 0 h 36"/>
                  <a:gd name="T4" fmla="*/ 0 w 25"/>
                  <a:gd name="T5" fmla="*/ 18 h 36"/>
                  <a:gd name="T6" fmla="*/ 11 w 25"/>
                  <a:gd name="T7" fmla="*/ 35 h 36"/>
                  <a:gd name="T8" fmla="*/ 24 w 25"/>
                  <a:gd name="T9" fmla="*/ 18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36"/>
                  <a:gd name="T17" fmla="*/ 25 w 25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36">
                    <a:moveTo>
                      <a:pt x="24" y="18"/>
                    </a:moveTo>
                    <a:lnTo>
                      <a:pt x="11" y="0"/>
                    </a:lnTo>
                    <a:lnTo>
                      <a:pt x="0" y="18"/>
                    </a:lnTo>
                    <a:lnTo>
                      <a:pt x="11" y="35"/>
                    </a:lnTo>
                    <a:lnTo>
                      <a:pt x="24" y="18"/>
                    </a:lnTo>
                  </a:path>
                </a:pathLst>
              </a:custGeom>
              <a:solidFill>
                <a:srgbClr val="C0FEF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0" name="Freeform 25"/>
              <p:cNvSpPr>
                <a:spLocks/>
              </p:cNvSpPr>
              <p:nvPr/>
            </p:nvSpPr>
            <p:spPr bwMode="auto">
              <a:xfrm>
                <a:off x="4045" y="3028"/>
                <a:ext cx="24" cy="36"/>
              </a:xfrm>
              <a:custGeom>
                <a:avLst/>
                <a:gdLst>
                  <a:gd name="T0" fmla="*/ 23 w 24"/>
                  <a:gd name="T1" fmla="*/ 18 h 36"/>
                  <a:gd name="T2" fmla="*/ 11 w 24"/>
                  <a:gd name="T3" fmla="*/ 0 h 36"/>
                  <a:gd name="T4" fmla="*/ 0 w 24"/>
                  <a:gd name="T5" fmla="*/ 18 h 36"/>
                  <a:gd name="T6" fmla="*/ 11 w 24"/>
                  <a:gd name="T7" fmla="*/ 35 h 36"/>
                  <a:gd name="T8" fmla="*/ 23 w 24"/>
                  <a:gd name="T9" fmla="*/ 18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36"/>
                  <a:gd name="T17" fmla="*/ 24 w 24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36">
                    <a:moveTo>
                      <a:pt x="23" y="18"/>
                    </a:moveTo>
                    <a:lnTo>
                      <a:pt x="11" y="0"/>
                    </a:lnTo>
                    <a:lnTo>
                      <a:pt x="0" y="18"/>
                    </a:lnTo>
                    <a:lnTo>
                      <a:pt x="11" y="35"/>
                    </a:lnTo>
                    <a:lnTo>
                      <a:pt x="23" y="18"/>
                    </a:lnTo>
                  </a:path>
                </a:pathLst>
              </a:custGeom>
              <a:solidFill>
                <a:srgbClr val="C0FEF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1" name="Freeform 26"/>
              <p:cNvSpPr>
                <a:spLocks/>
              </p:cNvSpPr>
              <p:nvPr/>
            </p:nvSpPr>
            <p:spPr bwMode="auto">
              <a:xfrm>
                <a:off x="4134" y="3028"/>
                <a:ext cx="25" cy="36"/>
              </a:xfrm>
              <a:custGeom>
                <a:avLst/>
                <a:gdLst>
                  <a:gd name="T0" fmla="*/ 24 w 25"/>
                  <a:gd name="T1" fmla="*/ 18 h 36"/>
                  <a:gd name="T2" fmla="*/ 11 w 25"/>
                  <a:gd name="T3" fmla="*/ 0 h 36"/>
                  <a:gd name="T4" fmla="*/ 0 w 25"/>
                  <a:gd name="T5" fmla="*/ 18 h 36"/>
                  <a:gd name="T6" fmla="*/ 11 w 25"/>
                  <a:gd name="T7" fmla="*/ 35 h 36"/>
                  <a:gd name="T8" fmla="*/ 24 w 25"/>
                  <a:gd name="T9" fmla="*/ 18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36"/>
                  <a:gd name="T17" fmla="*/ 25 w 25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36">
                    <a:moveTo>
                      <a:pt x="24" y="18"/>
                    </a:moveTo>
                    <a:lnTo>
                      <a:pt x="11" y="0"/>
                    </a:lnTo>
                    <a:lnTo>
                      <a:pt x="0" y="18"/>
                    </a:lnTo>
                    <a:lnTo>
                      <a:pt x="11" y="35"/>
                    </a:lnTo>
                    <a:lnTo>
                      <a:pt x="24" y="18"/>
                    </a:lnTo>
                  </a:path>
                </a:pathLst>
              </a:custGeom>
              <a:solidFill>
                <a:srgbClr val="C0FEF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2" name="Freeform 27"/>
              <p:cNvSpPr>
                <a:spLocks/>
              </p:cNvSpPr>
              <p:nvPr/>
            </p:nvSpPr>
            <p:spPr bwMode="auto">
              <a:xfrm>
                <a:off x="3408" y="2928"/>
                <a:ext cx="1102" cy="231"/>
              </a:xfrm>
              <a:custGeom>
                <a:avLst/>
                <a:gdLst>
                  <a:gd name="T0" fmla="*/ 0 w 1102"/>
                  <a:gd name="T1" fmla="*/ 230 h 231"/>
                  <a:gd name="T2" fmla="*/ 0 w 1102"/>
                  <a:gd name="T3" fmla="*/ 0 h 231"/>
                  <a:gd name="T4" fmla="*/ 1101 w 1102"/>
                  <a:gd name="T5" fmla="*/ 0 h 231"/>
                  <a:gd name="T6" fmla="*/ 1101 w 1102"/>
                  <a:gd name="T7" fmla="*/ 230 h 231"/>
                  <a:gd name="T8" fmla="*/ 0 w 1102"/>
                  <a:gd name="T9" fmla="*/ 230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02"/>
                  <a:gd name="T16" fmla="*/ 0 h 231"/>
                  <a:gd name="T17" fmla="*/ 1102 w 1102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02" h="231">
                    <a:moveTo>
                      <a:pt x="0" y="230"/>
                    </a:moveTo>
                    <a:lnTo>
                      <a:pt x="0" y="0"/>
                    </a:lnTo>
                    <a:lnTo>
                      <a:pt x="1101" y="0"/>
                    </a:lnTo>
                    <a:lnTo>
                      <a:pt x="1101" y="230"/>
                    </a:lnTo>
                    <a:lnTo>
                      <a:pt x="0" y="23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3" name="Freeform 28"/>
              <p:cNvSpPr>
                <a:spLocks/>
              </p:cNvSpPr>
              <p:nvPr/>
            </p:nvSpPr>
            <p:spPr bwMode="auto">
              <a:xfrm>
                <a:off x="4265" y="3414"/>
                <a:ext cx="145" cy="156"/>
              </a:xfrm>
              <a:custGeom>
                <a:avLst/>
                <a:gdLst>
                  <a:gd name="T0" fmla="*/ 0 w 145"/>
                  <a:gd name="T1" fmla="*/ 155 h 156"/>
                  <a:gd name="T2" fmla="*/ 0 w 145"/>
                  <a:gd name="T3" fmla="*/ 0 h 156"/>
                  <a:gd name="T4" fmla="*/ 144 w 145"/>
                  <a:gd name="T5" fmla="*/ 0 h 156"/>
                  <a:gd name="T6" fmla="*/ 144 w 145"/>
                  <a:gd name="T7" fmla="*/ 155 h 156"/>
                  <a:gd name="T8" fmla="*/ 0 w 145"/>
                  <a:gd name="T9" fmla="*/ 155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5"/>
                  <a:gd name="T16" fmla="*/ 0 h 156"/>
                  <a:gd name="T17" fmla="*/ 145 w 145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5" h="156">
                    <a:moveTo>
                      <a:pt x="0" y="155"/>
                    </a:moveTo>
                    <a:lnTo>
                      <a:pt x="0" y="0"/>
                    </a:lnTo>
                    <a:lnTo>
                      <a:pt x="144" y="0"/>
                    </a:lnTo>
                    <a:lnTo>
                      <a:pt x="144" y="155"/>
                    </a:lnTo>
                    <a:lnTo>
                      <a:pt x="0" y="155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3227" y="2496"/>
                <a:ext cx="1526" cy="1393"/>
              </a:xfrm>
              <a:custGeom>
                <a:avLst/>
                <a:gdLst>
                  <a:gd name="T0" fmla="*/ 0 w 1526"/>
                  <a:gd name="T1" fmla="*/ 1392 h 1393"/>
                  <a:gd name="T2" fmla="*/ 0 w 1526"/>
                  <a:gd name="T3" fmla="*/ 0 h 1393"/>
                  <a:gd name="T4" fmla="*/ 1525 w 1526"/>
                  <a:gd name="T5" fmla="*/ 0 h 1393"/>
                  <a:gd name="T6" fmla="*/ 1525 w 1526"/>
                  <a:gd name="T7" fmla="*/ 1392 h 1393"/>
                  <a:gd name="T8" fmla="*/ 0 w 1526"/>
                  <a:gd name="T9" fmla="*/ 1392 h 1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26"/>
                  <a:gd name="T16" fmla="*/ 0 h 1393"/>
                  <a:gd name="T17" fmla="*/ 1526 w 1526"/>
                  <a:gd name="T18" fmla="*/ 1393 h 1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26" h="1393">
                    <a:moveTo>
                      <a:pt x="0" y="1392"/>
                    </a:moveTo>
                    <a:lnTo>
                      <a:pt x="0" y="0"/>
                    </a:lnTo>
                    <a:lnTo>
                      <a:pt x="1525" y="0"/>
                    </a:lnTo>
                    <a:lnTo>
                      <a:pt x="1525" y="1392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85" name="Group 36"/>
              <p:cNvGrpSpPr>
                <a:grpSpLocks/>
              </p:cNvGrpSpPr>
              <p:nvPr/>
            </p:nvGrpSpPr>
            <p:grpSpPr bwMode="auto">
              <a:xfrm>
                <a:off x="5095" y="2868"/>
                <a:ext cx="197" cy="862"/>
                <a:chOff x="5095" y="2868"/>
                <a:chExt cx="197" cy="862"/>
              </a:xfrm>
            </p:grpSpPr>
            <p:sp>
              <p:nvSpPr>
                <p:cNvPr id="109" name="Freeform 30"/>
                <p:cNvSpPr>
                  <a:spLocks/>
                </p:cNvSpPr>
                <p:nvPr/>
              </p:nvSpPr>
              <p:spPr bwMode="auto">
                <a:xfrm>
                  <a:off x="5095" y="3396"/>
                  <a:ext cx="25" cy="37"/>
                </a:xfrm>
                <a:custGeom>
                  <a:avLst/>
                  <a:gdLst>
                    <a:gd name="T0" fmla="*/ 24 w 25"/>
                    <a:gd name="T1" fmla="*/ 18 h 37"/>
                    <a:gd name="T2" fmla="*/ 12 w 25"/>
                    <a:gd name="T3" fmla="*/ 0 h 37"/>
                    <a:gd name="T4" fmla="*/ 0 w 25"/>
                    <a:gd name="T5" fmla="*/ 18 h 37"/>
                    <a:gd name="T6" fmla="*/ 12 w 25"/>
                    <a:gd name="T7" fmla="*/ 36 h 37"/>
                    <a:gd name="T8" fmla="*/ 24 w 25"/>
                    <a:gd name="T9" fmla="*/ 18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37"/>
                    <a:gd name="T17" fmla="*/ 25 w 25"/>
                    <a:gd name="T18" fmla="*/ 37 h 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37">
                      <a:moveTo>
                        <a:pt x="24" y="18"/>
                      </a:moveTo>
                      <a:lnTo>
                        <a:pt x="12" y="0"/>
                      </a:lnTo>
                      <a:lnTo>
                        <a:pt x="0" y="18"/>
                      </a:lnTo>
                      <a:lnTo>
                        <a:pt x="12" y="36"/>
                      </a:lnTo>
                      <a:lnTo>
                        <a:pt x="24" y="18"/>
                      </a:lnTo>
                    </a:path>
                  </a:pathLst>
                </a:custGeom>
                <a:solidFill>
                  <a:schemeClr val="accent1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0" name="Freeform 31"/>
                <p:cNvSpPr>
                  <a:spLocks/>
                </p:cNvSpPr>
                <p:nvPr/>
              </p:nvSpPr>
              <p:spPr bwMode="auto">
                <a:xfrm>
                  <a:off x="5178" y="3396"/>
                  <a:ext cx="25" cy="37"/>
                </a:xfrm>
                <a:custGeom>
                  <a:avLst/>
                  <a:gdLst>
                    <a:gd name="T0" fmla="*/ 24 w 25"/>
                    <a:gd name="T1" fmla="*/ 18 h 37"/>
                    <a:gd name="T2" fmla="*/ 12 w 25"/>
                    <a:gd name="T3" fmla="*/ 0 h 37"/>
                    <a:gd name="T4" fmla="*/ 0 w 25"/>
                    <a:gd name="T5" fmla="*/ 18 h 37"/>
                    <a:gd name="T6" fmla="*/ 12 w 25"/>
                    <a:gd name="T7" fmla="*/ 36 h 37"/>
                    <a:gd name="T8" fmla="*/ 24 w 25"/>
                    <a:gd name="T9" fmla="*/ 18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37"/>
                    <a:gd name="T17" fmla="*/ 25 w 25"/>
                    <a:gd name="T18" fmla="*/ 37 h 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37">
                      <a:moveTo>
                        <a:pt x="24" y="18"/>
                      </a:moveTo>
                      <a:lnTo>
                        <a:pt x="12" y="0"/>
                      </a:lnTo>
                      <a:lnTo>
                        <a:pt x="0" y="18"/>
                      </a:lnTo>
                      <a:lnTo>
                        <a:pt x="12" y="36"/>
                      </a:lnTo>
                      <a:lnTo>
                        <a:pt x="24" y="18"/>
                      </a:lnTo>
                    </a:path>
                  </a:pathLst>
                </a:custGeom>
                <a:solidFill>
                  <a:schemeClr val="accent1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1" name="Freeform 32"/>
                <p:cNvSpPr>
                  <a:spLocks/>
                </p:cNvSpPr>
                <p:nvPr/>
              </p:nvSpPr>
              <p:spPr bwMode="auto">
                <a:xfrm>
                  <a:off x="5268" y="3396"/>
                  <a:ext cx="24" cy="37"/>
                </a:xfrm>
                <a:custGeom>
                  <a:avLst/>
                  <a:gdLst>
                    <a:gd name="T0" fmla="*/ 23 w 24"/>
                    <a:gd name="T1" fmla="*/ 18 h 37"/>
                    <a:gd name="T2" fmla="*/ 12 w 24"/>
                    <a:gd name="T3" fmla="*/ 0 h 37"/>
                    <a:gd name="T4" fmla="*/ 0 w 24"/>
                    <a:gd name="T5" fmla="*/ 18 h 37"/>
                    <a:gd name="T6" fmla="*/ 12 w 24"/>
                    <a:gd name="T7" fmla="*/ 36 h 37"/>
                    <a:gd name="T8" fmla="*/ 23 w 24"/>
                    <a:gd name="T9" fmla="*/ 18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37"/>
                    <a:gd name="T17" fmla="*/ 24 w 24"/>
                    <a:gd name="T18" fmla="*/ 37 h 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37">
                      <a:moveTo>
                        <a:pt x="23" y="18"/>
                      </a:moveTo>
                      <a:lnTo>
                        <a:pt x="12" y="0"/>
                      </a:lnTo>
                      <a:lnTo>
                        <a:pt x="0" y="18"/>
                      </a:lnTo>
                      <a:lnTo>
                        <a:pt x="12" y="36"/>
                      </a:lnTo>
                      <a:lnTo>
                        <a:pt x="23" y="18"/>
                      </a:lnTo>
                    </a:path>
                  </a:pathLst>
                </a:custGeom>
                <a:solidFill>
                  <a:schemeClr val="accent1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2" name="Freeform 33"/>
                <p:cNvSpPr>
                  <a:spLocks/>
                </p:cNvSpPr>
                <p:nvPr/>
              </p:nvSpPr>
              <p:spPr bwMode="auto">
                <a:xfrm>
                  <a:off x="5131" y="2868"/>
                  <a:ext cx="144" cy="155"/>
                </a:xfrm>
                <a:custGeom>
                  <a:avLst/>
                  <a:gdLst>
                    <a:gd name="T0" fmla="*/ 0 w 144"/>
                    <a:gd name="T1" fmla="*/ 154 h 155"/>
                    <a:gd name="T2" fmla="*/ 0 w 144"/>
                    <a:gd name="T3" fmla="*/ 0 h 155"/>
                    <a:gd name="T4" fmla="*/ 143 w 144"/>
                    <a:gd name="T5" fmla="*/ 0 h 155"/>
                    <a:gd name="T6" fmla="*/ 143 w 144"/>
                    <a:gd name="T7" fmla="*/ 154 h 155"/>
                    <a:gd name="T8" fmla="*/ 0 w 144"/>
                    <a:gd name="T9" fmla="*/ 154 h 1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4"/>
                    <a:gd name="T16" fmla="*/ 0 h 155"/>
                    <a:gd name="T17" fmla="*/ 144 w 144"/>
                    <a:gd name="T18" fmla="*/ 155 h 1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4" h="155">
                      <a:moveTo>
                        <a:pt x="0" y="154"/>
                      </a:moveTo>
                      <a:lnTo>
                        <a:pt x="0" y="0"/>
                      </a:lnTo>
                      <a:lnTo>
                        <a:pt x="143" y="0"/>
                      </a:lnTo>
                      <a:lnTo>
                        <a:pt x="143" y="154"/>
                      </a:lnTo>
                      <a:lnTo>
                        <a:pt x="0" y="154"/>
                      </a:lnTo>
                    </a:path>
                  </a:pathLst>
                </a:custGeom>
                <a:solidFill>
                  <a:schemeClr val="accent1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" name="Freeform 34"/>
                <p:cNvSpPr>
                  <a:spLocks/>
                </p:cNvSpPr>
                <p:nvPr/>
              </p:nvSpPr>
              <p:spPr bwMode="auto">
                <a:xfrm>
                  <a:off x="5131" y="3093"/>
                  <a:ext cx="144" cy="156"/>
                </a:xfrm>
                <a:custGeom>
                  <a:avLst/>
                  <a:gdLst>
                    <a:gd name="T0" fmla="*/ 0 w 144"/>
                    <a:gd name="T1" fmla="*/ 155 h 156"/>
                    <a:gd name="T2" fmla="*/ 0 w 144"/>
                    <a:gd name="T3" fmla="*/ 0 h 156"/>
                    <a:gd name="T4" fmla="*/ 143 w 144"/>
                    <a:gd name="T5" fmla="*/ 0 h 156"/>
                    <a:gd name="T6" fmla="*/ 143 w 144"/>
                    <a:gd name="T7" fmla="*/ 155 h 156"/>
                    <a:gd name="T8" fmla="*/ 0 w 144"/>
                    <a:gd name="T9" fmla="*/ 155 h 1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4"/>
                    <a:gd name="T16" fmla="*/ 0 h 156"/>
                    <a:gd name="T17" fmla="*/ 144 w 144"/>
                    <a:gd name="T18" fmla="*/ 156 h 1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4" h="156">
                      <a:moveTo>
                        <a:pt x="0" y="155"/>
                      </a:moveTo>
                      <a:lnTo>
                        <a:pt x="0" y="0"/>
                      </a:lnTo>
                      <a:lnTo>
                        <a:pt x="143" y="0"/>
                      </a:lnTo>
                      <a:lnTo>
                        <a:pt x="143" y="155"/>
                      </a:lnTo>
                      <a:lnTo>
                        <a:pt x="0" y="155"/>
                      </a:lnTo>
                    </a:path>
                  </a:pathLst>
                </a:custGeom>
                <a:solidFill>
                  <a:schemeClr val="accent1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4" name="Freeform 35"/>
                <p:cNvSpPr>
                  <a:spLocks/>
                </p:cNvSpPr>
                <p:nvPr/>
              </p:nvSpPr>
              <p:spPr bwMode="auto">
                <a:xfrm>
                  <a:off x="5131" y="3575"/>
                  <a:ext cx="144" cy="155"/>
                </a:xfrm>
                <a:custGeom>
                  <a:avLst/>
                  <a:gdLst>
                    <a:gd name="T0" fmla="*/ 0 w 144"/>
                    <a:gd name="T1" fmla="*/ 154 h 155"/>
                    <a:gd name="T2" fmla="*/ 0 w 144"/>
                    <a:gd name="T3" fmla="*/ 0 h 155"/>
                    <a:gd name="T4" fmla="*/ 143 w 144"/>
                    <a:gd name="T5" fmla="*/ 0 h 155"/>
                    <a:gd name="T6" fmla="*/ 143 w 144"/>
                    <a:gd name="T7" fmla="*/ 154 h 155"/>
                    <a:gd name="T8" fmla="*/ 0 w 144"/>
                    <a:gd name="T9" fmla="*/ 154 h 1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4"/>
                    <a:gd name="T16" fmla="*/ 0 h 155"/>
                    <a:gd name="T17" fmla="*/ 144 w 144"/>
                    <a:gd name="T18" fmla="*/ 155 h 1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4" h="155">
                      <a:moveTo>
                        <a:pt x="0" y="154"/>
                      </a:moveTo>
                      <a:lnTo>
                        <a:pt x="0" y="0"/>
                      </a:lnTo>
                      <a:lnTo>
                        <a:pt x="143" y="0"/>
                      </a:lnTo>
                      <a:lnTo>
                        <a:pt x="143" y="154"/>
                      </a:lnTo>
                      <a:lnTo>
                        <a:pt x="0" y="154"/>
                      </a:lnTo>
                    </a:path>
                  </a:pathLst>
                </a:custGeom>
                <a:solidFill>
                  <a:schemeClr val="accent1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86" name="Rectangle 37"/>
              <p:cNvSpPr>
                <a:spLocks noChangeArrowheads="1"/>
              </p:cNvSpPr>
              <p:nvPr/>
            </p:nvSpPr>
            <p:spPr bwMode="auto">
              <a:xfrm>
                <a:off x="3195" y="3882"/>
                <a:ext cx="995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ko-KR" sz="1400" b="1">
                    <a:solidFill>
                      <a:srgbClr val="000000"/>
                    </a:solidFill>
                    <a:ea typeface="굴림" charset="-127"/>
                  </a:rPr>
                  <a:t>main memory</a:t>
                </a:r>
              </a:p>
            </p:txBody>
          </p:sp>
          <p:sp>
            <p:nvSpPr>
              <p:cNvPr id="87" name="Rectangle 38"/>
              <p:cNvSpPr>
                <a:spLocks noChangeArrowheads="1"/>
              </p:cNvSpPr>
              <p:nvPr/>
            </p:nvSpPr>
            <p:spPr bwMode="auto">
              <a:xfrm>
                <a:off x="2319" y="3917"/>
                <a:ext cx="414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ko-KR" sz="1400" b="1">
                    <a:solidFill>
                      <a:srgbClr val="000000"/>
                    </a:solidFill>
                    <a:ea typeface="굴림" charset="-127"/>
                  </a:rPr>
                  <a:t>Disk</a:t>
                </a:r>
              </a:p>
            </p:txBody>
          </p:sp>
          <p:sp>
            <p:nvSpPr>
              <p:cNvPr id="88" name="Rectangle 39"/>
              <p:cNvSpPr>
                <a:spLocks noChangeArrowheads="1"/>
              </p:cNvSpPr>
              <p:nvPr/>
            </p:nvSpPr>
            <p:spPr bwMode="auto">
              <a:xfrm>
                <a:off x="4127" y="3546"/>
                <a:ext cx="504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ko-KR" sz="1100" b="1">
                    <a:solidFill>
                      <a:srgbClr val="000000"/>
                    </a:solidFill>
                    <a:ea typeface="굴림" charset="-127"/>
                  </a:rPr>
                  <a:t>Output </a:t>
                </a:r>
              </a:p>
              <a:p>
                <a:r>
                  <a:rPr lang="en-US" altLang="ko-KR" sz="1100" b="1">
                    <a:solidFill>
                      <a:srgbClr val="000000"/>
                    </a:solidFill>
                    <a:ea typeface="굴림" charset="-127"/>
                  </a:rPr>
                  <a:t> buffer</a:t>
                </a:r>
              </a:p>
            </p:txBody>
          </p:sp>
          <p:sp>
            <p:nvSpPr>
              <p:cNvPr id="89" name="Rectangle 40"/>
              <p:cNvSpPr>
                <a:spLocks noChangeArrowheads="1"/>
              </p:cNvSpPr>
              <p:nvPr/>
            </p:nvSpPr>
            <p:spPr bwMode="auto">
              <a:xfrm>
                <a:off x="4998" y="3882"/>
                <a:ext cx="414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ko-KR" sz="1400" b="1">
                    <a:solidFill>
                      <a:srgbClr val="000000"/>
                    </a:solidFill>
                    <a:ea typeface="굴림" charset="-127"/>
                  </a:rPr>
                  <a:t>Disk</a:t>
                </a:r>
              </a:p>
            </p:txBody>
          </p:sp>
          <p:sp>
            <p:nvSpPr>
              <p:cNvPr id="90" name="Rectangle 41"/>
              <p:cNvSpPr>
                <a:spLocks noChangeArrowheads="1"/>
              </p:cNvSpPr>
              <p:nvPr/>
            </p:nvSpPr>
            <p:spPr bwMode="auto">
              <a:xfrm>
                <a:off x="4806" y="2352"/>
                <a:ext cx="845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ko-KR" sz="1400" b="1">
                    <a:solidFill>
                      <a:srgbClr val="000000"/>
                    </a:solidFill>
                    <a:ea typeface="굴림" charset="-127"/>
                  </a:rPr>
                  <a:t>Join Result</a:t>
                </a:r>
              </a:p>
            </p:txBody>
          </p:sp>
          <p:sp>
            <p:nvSpPr>
              <p:cNvPr id="91" name="Rectangle 42"/>
              <p:cNvSpPr>
                <a:spLocks noChangeArrowheads="1"/>
              </p:cNvSpPr>
              <p:nvPr/>
            </p:nvSpPr>
            <p:spPr bwMode="auto">
              <a:xfrm>
                <a:off x="2833" y="2706"/>
                <a:ext cx="400" cy="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ko-KR" sz="1200" b="1">
                    <a:solidFill>
                      <a:srgbClr val="000000"/>
                    </a:solidFill>
                    <a:ea typeface="굴림" charset="-127"/>
                  </a:rPr>
                  <a:t>hash</a:t>
                </a:r>
              </a:p>
            </p:txBody>
          </p:sp>
          <p:sp>
            <p:nvSpPr>
              <p:cNvPr id="92" name="Rectangle 43"/>
              <p:cNvSpPr>
                <a:spLocks noChangeArrowheads="1"/>
              </p:cNvSpPr>
              <p:nvPr/>
            </p:nvSpPr>
            <p:spPr bwMode="auto">
              <a:xfrm>
                <a:off x="2862" y="2838"/>
                <a:ext cx="242" cy="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ko-KR" sz="1200" b="1">
                    <a:solidFill>
                      <a:srgbClr val="000000"/>
                    </a:solidFill>
                    <a:ea typeface="굴림" charset="-127"/>
                  </a:rPr>
                  <a:t>fn</a:t>
                </a:r>
              </a:p>
            </p:txBody>
          </p:sp>
          <p:sp>
            <p:nvSpPr>
              <p:cNvPr id="93" name="Rectangle 44"/>
              <p:cNvSpPr>
                <a:spLocks noChangeArrowheads="1"/>
              </p:cNvSpPr>
              <p:nvPr/>
            </p:nvSpPr>
            <p:spPr bwMode="auto">
              <a:xfrm>
                <a:off x="2867" y="2968"/>
                <a:ext cx="288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ko-KR" sz="1400" b="1">
                    <a:solidFill>
                      <a:srgbClr val="3365FB"/>
                    </a:solidFill>
                    <a:ea typeface="굴림" charset="-127"/>
                  </a:rPr>
                  <a:t>h2</a:t>
                </a:r>
              </a:p>
            </p:txBody>
          </p:sp>
          <p:sp>
            <p:nvSpPr>
              <p:cNvPr id="94" name="Rectangle 45"/>
              <p:cNvSpPr>
                <a:spLocks noChangeArrowheads="1"/>
              </p:cNvSpPr>
              <p:nvPr/>
            </p:nvSpPr>
            <p:spPr bwMode="auto">
              <a:xfrm>
                <a:off x="3747" y="3264"/>
                <a:ext cx="267" cy="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ko-KR" sz="1200" b="1">
                    <a:solidFill>
                      <a:srgbClr val="3365FB"/>
                    </a:solidFill>
                    <a:ea typeface="굴림" charset="-127"/>
                  </a:rPr>
                  <a:t>h2</a:t>
                </a:r>
              </a:p>
            </p:txBody>
          </p:sp>
          <p:grpSp>
            <p:nvGrpSpPr>
              <p:cNvPr id="95" name="Group 50"/>
              <p:cNvGrpSpPr>
                <a:grpSpLocks/>
              </p:cNvGrpSpPr>
              <p:nvPr/>
            </p:nvGrpSpPr>
            <p:grpSpPr bwMode="auto">
              <a:xfrm>
                <a:off x="2161" y="2644"/>
                <a:ext cx="671" cy="1269"/>
                <a:chOff x="2161" y="2644"/>
                <a:chExt cx="671" cy="1269"/>
              </a:xfrm>
            </p:grpSpPr>
            <p:sp>
              <p:nvSpPr>
                <p:cNvPr id="105" name="Oval 46"/>
                <p:cNvSpPr>
                  <a:spLocks noChangeArrowheads="1"/>
                </p:cNvSpPr>
                <p:nvPr/>
              </p:nvSpPr>
              <p:spPr bwMode="auto">
                <a:xfrm>
                  <a:off x="2165" y="2644"/>
                  <a:ext cx="663" cy="88"/>
                </a:xfrm>
                <a:prstGeom prst="ellips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 sz="1200"/>
                </a:p>
              </p:txBody>
            </p:sp>
            <p:sp>
              <p:nvSpPr>
                <p:cNvPr id="106" name="Line 47"/>
                <p:cNvSpPr>
                  <a:spLocks noChangeShapeType="1"/>
                </p:cNvSpPr>
                <p:nvPr/>
              </p:nvSpPr>
              <p:spPr bwMode="auto">
                <a:xfrm>
                  <a:off x="2161" y="2696"/>
                  <a:ext cx="0" cy="1136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7" name="Line 48"/>
                <p:cNvSpPr>
                  <a:spLocks noChangeShapeType="1"/>
                </p:cNvSpPr>
                <p:nvPr/>
              </p:nvSpPr>
              <p:spPr bwMode="auto">
                <a:xfrm>
                  <a:off x="2832" y="2696"/>
                  <a:ext cx="0" cy="1136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8" name="Arc 49"/>
                <p:cNvSpPr>
                  <a:spLocks/>
                </p:cNvSpPr>
                <p:nvPr/>
              </p:nvSpPr>
              <p:spPr bwMode="auto">
                <a:xfrm>
                  <a:off x="2166" y="3843"/>
                  <a:ext cx="655" cy="70"/>
                </a:xfrm>
                <a:custGeom>
                  <a:avLst/>
                  <a:gdLst>
                    <a:gd name="T0" fmla="*/ 0 w 43200"/>
                    <a:gd name="T1" fmla="*/ 0 h 22238"/>
                    <a:gd name="T2" fmla="*/ 0 w 43200"/>
                    <a:gd name="T3" fmla="*/ 0 h 22238"/>
                    <a:gd name="T4" fmla="*/ 0 w 43200"/>
                    <a:gd name="T5" fmla="*/ 0 h 22238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238"/>
                    <a:gd name="T11" fmla="*/ 43200 w 43200"/>
                    <a:gd name="T12" fmla="*/ 22238 h 2223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238" fill="none" extrusionOk="0">
                      <a:moveTo>
                        <a:pt x="43190" y="0"/>
                      </a:moveTo>
                      <a:cubicBezTo>
                        <a:pt x="43196" y="212"/>
                        <a:pt x="43200" y="425"/>
                        <a:pt x="43200" y="638"/>
                      </a:cubicBezTo>
                      <a:cubicBezTo>
                        <a:pt x="43200" y="12567"/>
                        <a:pt x="33529" y="22238"/>
                        <a:pt x="21600" y="22238"/>
                      </a:cubicBezTo>
                      <a:cubicBezTo>
                        <a:pt x="9670" y="22238"/>
                        <a:pt x="0" y="12567"/>
                        <a:pt x="0" y="638"/>
                      </a:cubicBezTo>
                    </a:path>
                    <a:path w="43200" h="22238" stroke="0" extrusionOk="0">
                      <a:moveTo>
                        <a:pt x="43190" y="0"/>
                      </a:moveTo>
                      <a:cubicBezTo>
                        <a:pt x="43196" y="212"/>
                        <a:pt x="43200" y="425"/>
                        <a:pt x="43200" y="638"/>
                      </a:cubicBezTo>
                      <a:cubicBezTo>
                        <a:pt x="43200" y="12567"/>
                        <a:pt x="33529" y="22238"/>
                        <a:pt x="21600" y="22238"/>
                      </a:cubicBezTo>
                      <a:cubicBezTo>
                        <a:pt x="9670" y="22238"/>
                        <a:pt x="0" y="12567"/>
                        <a:pt x="0" y="638"/>
                      </a:cubicBezTo>
                      <a:lnTo>
                        <a:pt x="21600" y="638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6" name="Group 55"/>
              <p:cNvGrpSpPr>
                <a:grpSpLocks/>
              </p:cNvGrpSpPr>
              <p:nvPr/>
            </p:nvGrpSpPr>
            <p:grpSpPr bwMode="auto">
              <a:xfrm>
                <a:off x="4944" y="2692"/>
                <a:ext cx="528" cy="1174"/>
                <a:chOff x="4944" y="2692"/>
                <a:chExt cx="528" cy="1174"/>
              </a:xfrm>
            </p:grpSpPr>
            <p:sp>
              <p:nvSpPr>
                <p:cNvPr id="101" name="Oval 51"/>
                <p:cNvSpPr>
                  <a:spLocks noChangeArrowheads="1"/>
                </p:cNvSpPr>
                <p:nvPr/>
              </p:nvSpPr>
              <p:spPr bwMode="auto">
                <a:xfrm>
                  <a:off x="4948" y="2692"/>
                  <a:ext cx="520" cy="81"/>
                </a:xfrm>
                <a:prstGeom prst="ellips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 sz="1200"/>
                </a:p>
              </p:txBody>
            </p:sp>
            <p:sp>
              <p:nvSpPr>
                <p:cNvPr id="102" name="Line 52"/>
                <p:cNvSpPr>
                  <a:spLocks noChangeShapeType="1"/>
                </p:cNvSpPr>
                <p:nvPr/>
              </p:nvSpPr>
              <p:spPr bwMode="auto">
                <a:xfrm>
                  <a:off x="4944" y="2740"/>
                  <a:ext cx="0" cy="105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3" name="Line 53"/>
                <p:cNvSpPr>
                  <a:spLocks noChangeShapeType="1"/>
                </p:cNvSpPr>
                <p:nvPr/>
              </p:nvSpPr>
              <p:spPr bwMode="auto">
                <a:xfrm>
                  <a:off x="5472" y="2740"/>
                  <a:ext cx="0" cy="105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4" name="Arc 54"/>
                <p:cNvSpPr>
                  <a:spLocks/>
                </p:cNvSpPr>
                <p:nvPr/>
              </p:nvSpPr>
              <p:spPr bwMode="auto">
                <a:xfrm>
                  <a:off x="4951" y="3800"/>
                  <a:ext cx="512" cy="66"/>
                </a:xfrm>
                <a:custGeom>
                  <a:avLst/>
                  <a:gdLst>
                    <a:gd name="T0" fmla="*/ 0 w 43200"/>
                    <a:gd name="T1" fmla="*/ 0 h 22631"/>
                    <a:gd name="T2" fmla="*/ 0 w 43200"/>
                    <a:gd name="T3" fmla="*/ 0 h 22631"/>
                    <a:gd name="T4" fmla="*/ 0 w 43200"/>
                    <a:gd name="T5" fmla="*/ 0 h 2263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631"/>
                    <a:gd name="T11" fmla="*/ 43200 w 43200"/>
                    <a:gd name="T12" fmla="*/ 22631 h 2263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631" fill="none" extrusionOk="0">
                      <a:moveTo>
                        <a:pt x="43175" y="-1"/>
                      </a:moveTo>
                      <a:cubicBezTo>
                        <a:pt x="43191" y="343"/>
                        <a:pt x="43200" y="687"/>
                        <a:pt x="43200" y="1031"/>
                      </a:cubicBezTo>
                      <a:cubicBezTo>
                        <a:pt x="43200" y="12960"/>
                        <a:pt x="33529" y="22631"/>
                        <a:pt x="21600" y="22631"/>
                      </a:cubicBezTo>
                      <a:cubicBezTo>
                        <a:pt x="9670" y="22631"/>
                        <a:pt x="0" y="12960"/>
                        <a:pt x="0" y="1031"/>
                      </a:cubicBezTo>
                      <a:cubicBezTo>
                        <a:pt x="-1" y="688"/>
                        <a:pt x="8" y="346"/>
                        <a:pt x="24" y="4"/>
                      </a:cubicBezTo>
                    </a:path>
                    <a:path w="43200" h="22631" stroke="0" extrusionOk="0">
                      <a:moveTo>
                        <a:pt x="43175" y="-1"/>
                      </a:moveTo>
                      <a:cubicBezTo>
                        <a:pt x="43191" y="343"/>
                        <a:pt x="43200" y="687"/>
                        <a:pt x="43200" y="1031"/>
                      </a:cubicBezTo>
                      <a:cubicBezTo>
                        <a:pt x="43200" y="12960"/>
                        <a:pt x="33529" y="22631"/>
                        <a:pt x="21600" y="22631"/>
                      </a:cubicBezTo>
                      <a:cubicBezTo>
                        <a:pt x="9670" y="22631"/>
                        <a:pt x="0" y="12960"/>
                        <a:pt x="0" y="1031"/>
                      </a:cubicBezTo>
                      <a:cubicBezTo>
                        <a:pt x="-1" y="688"/>
                        <a:pt x="8" y="346"/>
                        <a:pt x="24" y="4"/>
                      </a:cubicBezTo>
                      <a:lnTo>
                        <a:pt x="21600" y="1031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97" name="Line 56"/>
              <p:cNvSpPr>
                <a:spLocks noChangeShapeType="1"/>
              </p:cNvSpPr>
              <p:nvPr/>
            </p:nvSpPr>
            <p:spPr bwMode="auto">
              <a:xfrm>
                <a:off x="2840" y="3168"/>
                <a:ext cx="560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" name="Line 57"/>
              <p:cNvSpPr>
                <a:spLocks noChangeShapeType="1"/>
              </p:cNvSpPr>
              <p:nvPr/>
            </p:nvSpPr>
            <p:spPr bwMode="auto">
              <a:xfrm>
                <a:off x="2840" y="3504"/>
                <a:ext cx="656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9" name="Freeform 58"/>
              <p:cNvSpPr>
                <a:spLocks/>
              </p:cNvSpPr>
              <p:nvPr/>
            </p:nvSpPr>
            <p:spPr bwMode="auto">
              <a:xfrm>
                <a:off x="3600" y="3168"/>
                <a:ext cx="193" cy="289"/>
              </a:xfrm>
              <a:custGeom>
                <a:avLst/>
                <a:gdLst>
                  <a:gd name="T0" fmla="*/ 0 w 193"/>
                  <a:gd name="T1" fmla="*/ 288 h 289"/>
                  <a:gd name="T2" fmla="*/ 192 w 193"/>
                  <a:gd name="T3" fmla="*/ 173 h 289"/>
                  <a:gd name="T4" fmla="*/ 188 w 193"/>
                  <a:gd name="T5" fmla="*/ 145 h 289"/>
                  <a:gd name="T6" fmla="*/ 0 w 193"/>
                  <a:gd name="T7" fmla="*/ 115 h 289"/>
                  <a:gd name="T8" fmla="*/ 192 w 193"/>
                  <a:gd name="T9" fmla="*/ 0 h 2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3"/>
                  <a:gd name="T16" fmla="*/ 0 h 289"/>
                  <a:gd name="T17" fmla="*/ 193 w 193"/>
                  <a:gd name="T18" fmla="*/ 289 h 2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3" h="289">
                    <a:moveTo>
                      <a:pt x="0" y="288"/>
                    </a:moveTo>
                    <a:lnTo>
                      <a:pt x="192" y="173"/>
                    </a:lnTo>
                    <a:lnTo>
                      <a:pt x="188" y="145"/>
                    </a:lnTo>
                    <a:lnTo>
                      <a:pt x="0" y="115"/>
                    </a:lnTo>
                    <a:lnTo>
                      <a:pt x="192" y="0"/>
                    </a:lnTo>
                  </a:path>
                </a:pathLst>
              </a:custGeom>
              <a:noFill/>
              <a:ln w="127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0" name="Line 59"/>
              <p:cNvSpPr>
                <a:spLocks noChangeShapeType="1"/>
              </p:cNvSpPr>
              <p:nvPr/>
            </p:nvSpPr>
            <p:spPr bwMode="auto">
              <a:xfrm>
                <a:off x="4424" y="3504"/>
                <a:ext cx="512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9" name="Group 114"/>
            <p:cNvGrpSpPr>
              <a:grpSpLocks/>
            </p:cNvGrpSpPr>
            <p:nvPr/>
          </p:nvGrpSpPr>
          <p:grpSpPr bwMode="auto">
            <a:xfrm>
              <a:off x="3432175" y="322263"/>
              <a:ext cx="5684838" cy="2963863"/>
              <a:chOff x="2162" y="203"/>
              <a:chExt cx="3581" cy="1867"/>
            </a:xfrm>
          </p:grpSpPr>
          <p:sp>
            <p:nvSpPr>
              <p:cNvPr id="10" name="Rectangle 61"/>
              <p:cNvSpPr>
                <a:spLocks noChangeArrowheads="1"/>
              </p:cNvSpPr>
              <p:nvPr/>
            </p:nvSpPr>
            <p:spPr bwMode="auto">
              <a:xfrm>
                <a:off x="2934" y="1830"/>
                <a:ext cx="1032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ko-KR" sz="1400" b="1">
                    <a:solidFill>
                      <a:srgbClr val="000000"/>
                    </a:solidFill>
                    <a:ea typeface="굴림" charset="-127"/>
                  </a:rPr>
                  <a:t>main memory </a:t>
                </a:r>
              </a:p>
            </p:txBody>
          </p:sp>
          <p:sp>
            <p:nvSpPr>
              <p:cNvPr id="11" name="Rectangle 62"/>
              <p:cNvSpPr>
                <a:spLocks noChangeArrowheads="1"/>
              </p:cNvSpPr>
              <p:nvPr/>
            </p:nvSpPr>
            <p:spPr bwMode="auto">
              <a:xfrm>
                <a:off x="4908" y="1844"/>
                <a:ext cx="414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ko-KR" sz="1400" b="1">
                    <a:solidFill>
                      <a:srgbClr val="000000"/>
                    </a:solidFill>
                    <a:ea typeface="굴림" charset="-127"/>
                  </a:rPr>
                  <a:t>Disk</a:t>
                </a:r>
              </a:p>
            </p:txBody>
          </p:sp>
          <p:sp>
            <p:nvSpPr>
              <p:cNvPr id="12" name="Rectangle 63"/>
              <p:cNvSpPr>
                <a:spLocks noChangeArrowheads="1"/>
              </p:cNvSpPr>
              <p:nvPr/>
            </p:nvSpPr>
            <p:spPr bwMode="auto">
              <a:xfrm>
                <a:off x="2315" y="1844"/>
                <a:ext cx="414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ko-KR" sz="1400" b="1">
                    <a:solidFill>
                      <a:srgbClr val="000000"/>
                    </a:solidFill>
                    <a:ea typeface="굴림" charset="-127"/>
                  </a:rPr>
                  <a:t>Disk</a:t>
                </a:r>
              </a:p>
            </p:txBody>
          </p:sp>
          <p:sp>
            <p:nvSpPr>
              <p:cNvPr id="13" name="Rectangle 64"/>
              <p:cNvSpPr>
                <a:spLocks noChangeArrowheads="1"/>
              </p:cNvSpPr>
              <p:nvPr/>
            </p:nvSpPr>
            <p:spPr bwMode="auto">
              <a:xfrm>
                <a:off x="2162" y="203"/>
                <a:ext cx="670" cy="3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ko-KR" sz="1400" b="1">
                    <a:solidFill>
                      <a:srgbClr val="000000"/>
                    </a:solidFill>
                    <a:ea typeface="굴림" charset="-127"/>
                  </a:rPr>
                  <a:t>Original </a:t>
                </a:r>
              </a:p>
              <a:p>
                <a:r>
                  <a:rPr lang="en-US" altLang="ko-KR" sz="1400" b="1">
                    <a:solidFill>
                      <a:srgbClr val="000000"/>
                    </a:solidFill>
                    <a:ea typeface="굴림" charset="-127"/>
                  </a:rPr>
                  <a:t>Relation</a:t>
                </a:r>
              </a:p>
            </p:txBody>
          </p:sp>
          <p:sp>
            <p:nvSpPr>
              <p:cNvPr id="14" name="Rectangle 65"/>
              <p:cNvSpPr>
                <a:spLocks noChangeArrowheads="1"/>
              </p:cNvSpPr>
              <p:nvPr/>
            </p:nvSpPr>
            <p:spPr bwMode="auto">
              <a:xfrm>
                <a:off x="3914" y="395"/>
                <a:ext cx="56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ko-KR" sz="1100" b="1">
                    <a:solidFill>
                      <a:srgbClr val="000000"/>
                    </a:solidFill>
                    <a:ea typeface="굴림" charset="-127"/>
                  </a:rPr>
                  <a:t>OUTPUT</a:t>
                </a:r>
              </a:p>
            </p:txBody>
          </p:sp>
          <p:sp>
            <p:nvSpPr>
              <p:cNvPr id="15" name="Freeform 66"/>
              <p:cNvSpPr>
                <a:spLocks/>
              </p:cNvSpPr>
              <p:nvPr/>
            </p:nvSpPr>
            <p:spPr bwMode="auto">
              <a:xfrm>
                <a:off x="5040" y="1390"/>
                <a:ext cx="27" cy="40"/>
              </a:xfrm>
              <a:custGeom>
                <a:avLst/>
                <a:gdLst>
                  <a:gd name="T0" fmla="*/ 26 w 27"/>
                  <a:gd name="T1" fmla="*/ 20 h 40"/>
                  <a:gd name="T2" fmla="*/ 14 w 27"/>
                  <a:gd name="T3" fmla="*/ 0 h 40"/>
                  <a:gd name="T4" fmla="*/ 0 w 27"/>
                  <a:gd name="T5" fmla="*/ 20 h 40"/>
                  <a:gd name="T6" fmla="*/ 14 w 27"/>
                  <a:gd name="T7" fmla="*/ 39 h 40"/>
                  <a:gd name="T8" fmla="*/ 26 w 27"/>
                  <a:gd name="T9" fmla="*/ 2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0"/>
                  <a:gd name="T17" fmla="*/ 27 w 2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0">
                    <a:moveTo>
                      <a:pt x="26" y="20"/>
                    </a:moveTo>
                    <a:lnTo>
                      <a:pt x="14" y="0"/>
                    </a:lnTo>
                    <a:lnTo>
                      <a:pt x="0" y="20"/>
                    </a:lnTo>
                    <a:lnTo>
                      <a:pt x="14" y="39"/>
                    </a:lnTo>
                    <a:lnTo>
                      <a:pt x="26" y="2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" name="Freeform 67"/>
              <p:cNvSpPr>
                <a:spLocks/>
              </p:cNvSpPr>
              <p:nvPr/>
            </p:nvSpPr>
            <p:spPr bwMode="auto">
              <a:xfrm>
                <a:off x="5138" y="1390"/>
                <a:ext cx="27" cy="40"/>
              </a:xfrm>
              <a:custGeom>
                <a:avLst/>
                <a:gdLst>
                  <a:gd name="T0" fmla="*/ 26 w 27"/>
                  <a:gd name="T1" fmla="*/ 20 h 40"/>
                  <a:gd name="T2" fmla="*/ 14 w 27"/>
                  <a:gd name="T3" fmla="*/ 0 h 40"/>
                  <a:gd name="T4" fmla="*/ 0 w 27"/>
                  <a:gd name="T5" fmla="*/ 20 h 40"/>
                  <a:gd name="T6" fmla="*/ 14 w 27"/>
                  <a:gd name="T7" fmla="*/ 39 h 40"/>
                  <a:gd name="T8" fmla="*/ 26 w 27"/>
                  <a:gd name="T9" fmla="*/ 2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0"/>
                  <a:gd name="T17" fmla="*/ 27 w 2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0">
                    <a:moveTo>
                      <a:pt x="26" y="20"/>
                    </a:moveTo>
                    <a:lnTo>
                      <a:pt x="14" y="0"/>
                    </a:lnTo>
                    <a:lnTo>
                      <a:pt x="0" y="20"/>
                    </a:lnTo>
                    <a:lnTo>
                      <a:pt x="14" y="39"/>
                    </a:lnTo>
                    <a:lnTo>
                      <a:pt x="26" y="2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" name="Freeform 68"/>
              <p:cNvSpPr>
                <a:spLocks/>
              </p:cNvSpPr>
              <p:nvPr/>
            </p:nvSpPr>
            <p:spPr bwMode="auto">
              <a:xfrm>
                <a:off x="2832" y="384"/>
                <a:ext cx="1683" cy="1442"/>
              </a:xfrm>
              <a:custGeom>
                <a:avLst/>
                <a:gdLst>
                  <a:gd name="T0" fmla="*/ 0 w 1683"/>
                  <a:gd name="T1" fmla="*/ 1441 h 1442"/>
                  <a:gd name="T2" fmla="*/ 0 w 1683"/>
                  <a:gd name="T3" fmla="*/ 0 h 1442"/>
                  <a:gd name="T4" fmla="*/ 1682 w 1683"/>
                  <a:gd name="T5" fmla="*/ 0 h 1442"/>
                  <a:gd name="T6" fmla="*/ 1682 w 1683"/>
                  <a:gd name="T7" fmla="*/ 1441 h 1442"/>
                  <a:gd name="T8" fmla="*/ 0 w 1683"/>
                  <a:gd name="T9" fmla="*/ 1441 h 1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83"/>
                  <a:gd name="T16" fmla="*/ 0 h 1442"/>
                  <a:gd name="T17" fmla="*/ 1683 w 1683"/>
                  <a:gd name="T18" fmla="*/ 1442 h 1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83" h="1442">
                    <a:moveTo>
                      <a:pt x="0" y="1441"/>
                    </a:moveTo>
                    <a:lnTo>
                      <a:pt x="0" y="0"/>
                    </a:lnTo>
                    <a:lnTo>
                      <a:pt x="1682" y="0"/>
                    </a:lnTo>
                    <a:lnTo>
                      <a:pt x="1682" y="1441"/>
                    </a:lnTo>
                    <a:lnTo>
                      <a:pt x="0" y="144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" name="Freeform 69"/>
              <p:cNvSpPr>
                <a:spLocks/>
              </p:cNvSpPr>
              <p:nvPr/>
            </p:nvSpPr>
            <p:spPr bwMode="auto">
              <a:xfrm>
                <a:off x="3054" y="1215"/>
                <a:ext cx="211" cy="170"/>
              </a:xfrm>
              <a:custGeom>
                <a:avLst/>
                <a:gdLst>
                  <a:gd name="T0" fmla="*/ 0 w 211"/>
                  <a:gd name="T1" fmla="*/ 169 h 170"/>
                  <a:gd name="T2" fmla="*/ 0 w 211"/>
                  <a:gd name="T3" fmla="*/ 0 h 170"/>
                  <a:gd name="T4" fmla="*/ 210 w 211"/>
                  <a:gd name="T5" fmla="*/ 0 h 170"/>
                  <a:gd name="T6" fmla="*/ 210 w 211"/>
                  <a:gd name="T7" fmla="*/ 169 h 170"/>
                  <a:gd name="T8" fmla="*/ 0 w 211"/>
                  <a:gd name="T9" fmla="*/ 169 h 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1"/>
                  <a:gd name="T16" fmla="*/ 0 h 170"/>
                  <a:gd name="T17" fmla="*/ 211 w 211"/>
                  <a:gd name="T18" fmla="*/ 170 h 1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1" h="170">
                    <a:moveTo>
                      <a:pt x="0" y="169"/>
                    </a:moveTo>
                    <a:lnTo>
                      <a:pt x="0" y="0"/>
                    </a:lnTo>
                    <a:lnTo>
                      <a:pt x="210" y="0"/>
                    </a:lnTo>
                    <a:lnTo>
                      <a:pt x="210" y="169"/>
                    </a:lnTo>
                    <a:lnTo>
                      <a:pt x="0" y="169"/>
                    </a:lnTo>
                  </a:path>
                </a:pathLst>
              </a:custGeom>
              <a:solidFill>
                <a:srgbClr val="F6BF6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19" name="Group 73"/>
              <p:cNvGrpSpPr>
                <a:grpSpLocks/>
              </p:cNvGrpSpPr>
              <p:nvPr/>
            </p:nvGrpSpPr>
            <p:grpSpPr bwMode="auto">
              <a:xfrm>
                <a:off x="4158" y="1336"/>
                <a:ext cx="211" cy="57"/>
                <a:chOff x="4158" y="1336"/>
                <a:chExt cx="211" cy="57"/>
              </a:xfrm>
            </p:grpSpPr>
            <p:sp>
              <p:nvSpPr>
                <p:cNvPr id="60" name="Freeform 70"/>
                <p:cNvSpPr>
                  <a:spLocks/>
                </p:cNvSpPr>
                <p:nvPr/>
              </p:nvSpPr>
              <p:spPr bwMode="auto">
                <a:xfrm>
                  <a:off x="4158" y="1336"/>
                  <a:ext cx="27" cy="40"/>
                </a:xfrm>
                <a:custGeom>
                  <a:avLst/>
                  <a:gdLst>
                    <a:gd name="T0" fmla="*/ 26 w 27"/>
                    <a:gd name="T1" fmla="*/ 19 h 40"/>
                    <a:gd name="T2" fmla="*/ 13 w 27"/>
                    <a:gd name="T3" fmla="*/ 0 h 40"/>
                    <a:gd name="T4" fmla="*/ 0 w 27"/>
                    <a:gd name="T5" fmla="*/ 19 h 40"/>
                    <a:gd name="T6" fmla="*/ 13 w 27"/>
                    <a:gd name="T7" fmla="*/ 39 h 40"/>
                    <a:gd name="T8" fmla="*/ 26 w 27"/>
                    <a:gd name="T9" fmla="*/ 19 h 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"/>
                    <a:gd name="T16" fmla="*/ 0 h 40"/>
                    <a:gd name="T17" fmla="*/ 27 w 27"/>
                    <a:gd name="T18" fmla="*/ 40 h 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" h="40">
                      <a:moveTo>
                        <a:pt x="26" y="19"/>
                      </a:moveTo>
                      <a:lnTo>
                        <a:pt x="13" y="0"/>
                      </a:lnTo>
                      <a:lnTo>
                        <a:pt x="0" y="19"/>
                      </a:lnTo>
                      <a:lnTo>
                        <a:pt x="13" y="39"/>
                      </a:lnTo>
                      <a:lnTo>
                        <a:pt x="26" y="19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61" name="Freeform 71"/>
                <p:cNvSpPr>
                  <a:spLocks/>
                </p:cNvSpPr>
                <p:nvPr/>
              </p:nvSpPr>
              <p:spPr bwMode="auto">
                <a:xfrm>
                  <a:off x="4249" y="1336"/>
                  <a:ext cx="27" cy="40"/>
                </a:xfrm>
                <a:custGeom>
                  <a:avLst/>
                  <a:gdLst>
                    <a:gd name="T0" fmla="*/ 26 w 27"/>
                    <a:gd name="T1" fmla="*/ 19 h 40"/>
                    <a:gd name="T2" fmla="*/ 13 w 27"/>
                    <a:gd name="T3" fmla="*/ 0 h 40"/>
                    <a:gd name="T4" fmla="*/ 0 w 27"/>
                    <a:gd name="T5" fmla="*/ 19 h 40"/>
                    <a:gd name="T6" fmla="*/ 13 w 27"/>
                    <a:gd name="T7" fmla="*/ 39 h 40"/>
                    <a:gd name="T8" fmla="*/ 26 w 27"/>
                    <a:gd name="T9" fmla="*/ 19 h 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"/>
                    <a:gd name="T16" fmla="*/ 0 h 40"/>
                    <a:gd name="T17" fmla="*/ 27 w 27"/>
                    <a:gd name="T18" fmla="*/ 40 h 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" h="40">
                      <a:moveTo>
                        <a:pt x="26" y="19"/>
                      </a:moveTo>
                      <a:lnTo>
                        <a:pt x="13" y="0"/>
                      </a:lnTo>
                      <a:lnTo>
                        <a:pt x="0" y="19"/>
                      </a:lnTo>
                      <a:lnTo>
                        <a:pt x="13" y="39"/>
                      </a:lnTo>
                      <a:lnTo>
                        <a:pt x="26" y="19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62" name="Freeform 72"/>
                <p:cNvSpPr>
                  <a:spLocks/>
                </p:cNvSpPr>
                <p:nvPr/>
              </p:nvSpPr>
              <p:spPr bwMode="auto">
                <a:xfrm>
                  <a:off x="4347" y="1336"/>
                  <a:ext cx="22" cy="57"/>
                </a:xfrm>
                <a:custGeom>
                  <a:avLst/>
                  <a:gdLst>
                    <a:gd name="T0" fmla="*/ 21 w 22"/>
                    <a:gd name="T1" fmla="*/ 27 h 57"/>
                    <a:gd name="T2" fmla="*/ 11 w 22"/>
                    <a:gd name="T3" fmla="*/ 0 h 57"/>
                    <a:gd name="T4" fmla="*/ 0 w 22"/>
                    <a:gd name="T5" fmla="*/ 27 h 57"/>
                    <a:gd name="T6" fmla="*/ 11 w 22"/>
                    <a:gd name="T7" fmla="*/ 56 h 57"/>
                    <a:gd name="T8" fmla="*/ 21 w 22"/>
                    <a:gd name="T9" fmla="*/ 27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"/>
                    <a:gd name="T16" fmla="*/ 0 h 57"/>
                    <a:gd name="T17" fmla="*/ 22 w 22"/>
                    <a:gd name="T18" fmla="*/ 57 h 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" h="57">
                      <a:moveTo>
                        <a:pt x="21" y="27"/>
                      </a:moveTo>
                      <a:lnTo>
                        <a:pt x="11" y="0"/>
                      </a:lnTo>
                      <a:lnTo>
                        <a:pt x="0" y="27"/>
                      </a:lnTo>
                      <a:lnTo>
                        <a:pt x="11" y="56"/>
                      </a:lnTo>
                      <a:lnTo>
                        <a:pt x="21" y="2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0" name="Freeform 74"/>
              <p:cNvSpPr>
                <a:spLocks/>
              </p:cNvSpPr>
              <p:nvPr/>
            </p:nvSpPr>
            <p:spPr bwMode="auto">
              <a:xfrm>
                <a:off x="4793" y="791"/>
                <a:ext cx="158" cy="170"/>
              </a:xfrm>
              <a:custGeom>
                <a:avLst/>
                <a:gdLst>
                  <a:gd name="T0" fmla="*/ 0 w 158"/>
                  <a:gd name="T1" fmla="*/ 169 h 170"/>
                  <a:gd name="T2" fmla="*/ 0 w 158"/>
                  <a:gd name="T3" fmla="*/ 0 h 170"/>
                  <a:gd name="T4" fmla="*/ 157 w 158"/>
                  <a:gd name="T5" fmla="*/ 0 h 170"/>
                  <a:gd name="T6" fmla="*/ 157 w 158"/>
                  <a:gd name="T7" fmla="*/ 169 h 170"/>
                  <a:gd name="T8" fmla="*/ 0 w 158"/>
                  <a:gd name="T9" fmla="*/ 169 h 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"/>
                  <a:gd name="T16" fmla="*/ 0 h 170"/>
                  <a:gd name="T17" fmla="*/ 158 w 158"/>
                  <a:gd name="T18" fmla="*/ 170 h 1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7" y="0"/>
                    </a:lnTo>
                    <a:lnTo>
                      <a:pt x="157" y="169"/>
                    </a:lnTo>
                    <a:lnTo>
                      <a:pt x="0" y="169"/>
                    </a:lnTo>
                  </a:path>
                </a:pathLst>
              </a:custGeom>
              <a:solidFill>
                <a:srgbClr val="F6BF6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" name="Freeform 75"/>
              <p:cNvSpPr>
                <a:spLocks/>
              </p:cNvSpPr>
              <p:nvPr/>
            </p:nvSpPr>
            <p:spPr bwMode="auto">
              <a:xfrm>
                <a:off x="4976" y="791"/>
                <a:ext cx="157" cy="170"/>
              </a:xfrm>
              <a:custGeom>
                <a:avLst/>
                <a:gdLst>
                  <a:gd name="T0" fmla="*/ 0 w 157"/>
                  <a:gd name="T1" fmla="*/ 169 h 170"/>
                  <a:gd name="T2" fmla="*/ 0 w 157"/>
                  <a:gd name="T3" fmla="*/ 0 h 170"/>
                  <a:gd name="T4" fmla="*/ 156 w 157"/>
                  <a:gd name="T5" fmla="*/ 0 h 170"/>
                  <a:gd name="T6" fmla="*/ 156 w 157"/>
                  <a:gd name="T7" fmla="*/ 169 h 170"/>
                  <a:gd name="T8" fmla="*/ 0 w 157"/>
                  <a:gd name="T9" fmla="*/ 169 h 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"/>
                  <a:gd name="T16" fmla="*/ 0 h 170"/>
                  <a:gd name="T17" fmla="*/ 157 w 157"/>
                  <a:gd name="T18" fmla="*/ 170 h 1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6" y="0"/>
                    </a:lnTo>
                    <a:lnTo>
                      <a:pt x="156" y="169"/>
                    </a:lnTo>
                    <a:lnTo>
                      <a:pt x="0" y="169"/>
                    </a:lnTo>
                  </a:path>
                </a:pathLst>
              </a:custGeom>
              <a:solidFill>
                <a:srgbClr val="F6BF6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" name="Freeform 76"/>
              <p:cNvSpPr>
                <a:spLocks/>
              </p:cNvSpPr>
              <p:nvPr/>
            </p:nvSpPr>
            <p:spPr bwMode="auto">
              <a:xfrm>
                <a:off x="4793" y="1085"/>
                <a:ext cx="158" cy="170"/>
              </a:xfrm>
              <a:custGeom>
                <a:avLst/>
                <a:gdLst>
                  <a:gd name="T0" fmla="*/ 0 w 158"/>
                  <a:gd name="T1" fmla="*/ 169 h 170"/>
                  <a:gd name="T2" fmla="*/ 0 w 158"/>
                  <a:gd name="T3" fmla="*/ 0 h 170"/>
                  <a:gd name="T4" fmla="*/ 157 w 158"/>
                  <a:gd name="T5" fmla="*/ 0 h 170"/>
                  <a:gd name="T6" fmla="*/ 157 w 158"/>
                  <a:gd name="T7" fmla="*/ 169 h 170"/>
                  <a:gd name="T8" fmla="*/ 0 w 158"/>
                  <a:gd name="T9" fmla="*/ 169 h 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"/>
                  <a:gd name="T16" fmla="*/ 0 h 170"/>
                  <a:gd name="T17" fmla="*/ 158 w 158"/>
                  <a:gd name="T18" fmla="*/ 170 h 1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7" y="0"/>
                    </a:lnTo>
                    <a:lnTo>
                      <a:pt x="157" y="169"/>
                    </a:lnTo>
                    <a:lnTo>
                      <a:pt x="0" y="169"/>
                    </a:lnTo>
                  </a:path>
                </a:pathLst>
              </a:custGeom>
              <a:solidFill>
                <a:srgbClr val="F6BF6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" name="Freeform 77"/>
              <p:cNvSpPr>
                <a:spLocks/>
              </p:cNvSpPr>
              <p:nvPr/>
            </p:nvSpPr>
            <p:spPr bwMode="auto">
              <a:xfrm>
                <a:off x="4982" y="1085"/>
                <a:ext cx="157" cy="170"/>
              </a:xfrm>
              <a:custGeom>
                <a:avLst/>
                <a:gdLst>
                  <a:gd name="T0" fmla="*/ 0 w 157"/>
                  <a:gd name="T1" fmla="*/ 169 h 170"/>
                  <a:gd name="T2" fmla="*/ 0 w 157"/>
                  <a:gd name="T3" fmla="*/ 0 h 170"/>
                  <a:gd name="T4" fmla="*/ 156 w 157"/>
                  <a:gd name="T5" fmla="*/ 0 h 170"/>
                  <a:gd name="T6" fmla="*/ 156 w 157"/>
                  <a:gd name="T7" fmla="*/ 169 h 170"/>
                  <a:gd name="T8" fmla="*/ 0 w 157"/>
                  <a:gd name="T9" fmla="*/ 169 h 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"/>
                  <a:gd name="T16" fmla="*/ 0 h 170"/>
                  <a:gd name="T17" fmla="*/ 157 w 157"/>
                  <a:gd name="T18" fmla="*/ 170 h 1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6" y="0"/>
                    </a:lnTo>
                    <a:lnTo>
                      <a:pt x="156" y="169"/>
                    </a:lnTo>
                    <a:lnTo>
                      <a:pt x="0" y="169"/>
                    </a:lnTo>
                  </a:path>
                </a:pathLst>
              </a:custGeom>
              <a:solidFill>
                <a:srgbClr val="F6BF6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" name="Freeform 78"/>
              <p:cNvSpPr>
                <a:spLocks/>
              </p:cNvSpPr>
              <p:nvPr/>
            </p:nvSpPr>
            <p:spPr bwMode="auto">
              <a:xfrm>
                <a:off x="4950" y="1390"/>
                <a:ext cx="27" cy="40"/>
              </a:xfrm>
              <a:custGeom>
                <a:avLst/>
                <a:gdLst>
                  <a:gd name="T0" fmla="*/ 26 w 27"/>
                  <a:gd name="T1" fmla="*/ 20 h 40"/>
                  <a:gd name="T2" fmla="*/ 13 w 27"/>
                  <a:gd name="T3" fmla="*/ 0 h 40"/>
                  <a:gd name="T4" fmla="*/ 0 w 27"/>
                  <a:gd name="T5" fmla="*/ 20 h 40"/>
                  <a:gd name="T6" fmla="*/ 13 w 27"/>
                  <a:gd name="T7" fmla="*/ 39 h 40"/>
                  <a:gd name="T8" fmla="*/ 26 w 27"/>
                  <a:gd name="T9" fmla="*/ 2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0"/>
                  <a:gd name="T17" fmla="*/ 27 w 2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0">
                    <a:moveTo>
                      <a:pt x="26" y="20"/>
                    </a:moveTo>
                    <a:lnTo>
                      <a:pt x="13" y="0"/>
                    </a:lnTo>
                    <a:lnTo>
                      <a:pt x="0" y="20"/>
                    </a:lnTo>
                    <a:lnTo>
                      <a:pt x="13" y="39"/>
                    </a:lnTo>
                    <a:lnTo>
                      <a:pt x="26" y="2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" name="Freeform 79"/>
              <p:cNvSpPr>
                <a:spLocks/>
              </p:cNvSpPr>
              <p:nvPr/>
            </p:nvSpPr>
            <p:spPr bwMode="auto">
              <a:xfrm>
                <a:off x="5171" y="1085"/>
                <a:ext cx="157" cy="170"/>
              </a:xfrm>
              <a:custGeom>
                <a:avLst/>
                <a:gdLst>
                  <a:gd name="T0" fmla="*/ 0 w 157"/>
                  <a:gd name="T1" fmla="*/ 169 h 170"/>
                  <a:gd name="T2" fmla="*/ 0 w 157"/>
                  <a:gd name="T3" fmla="*/ 0 h 170"/>
                  <a:gd name="T4" fmla="*/ 156 w 157"/>
                  <a:gd name="T5" fmla="*/ 0 h 170"/>
                  <a:gd name="T6" fmla="*/ 156 w 157"/>
                  <a:gd name="T7" fmla="*/ 169 h 170"/>
                  <a:gd name="T8" fmla="*/ 0 w 157"/>
                  <a:gd name="T9" fmla="*/ 169 h 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"/>
                  <a:gd name="T16" fmla="*/ 0 h 170"/>
                  <a:gd name="T17" fmla="*/ 157 w 157"/>
                  <a:gd name="T18" fmla="*/ 170 h 1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6" y="0"/>
                    </a:lnTo>
                    <a:lnTo>
                      <a:pt x="156" y="169"/>
                    </a:lnTo>
                    <a:lnTo>
                      <a:pt x="0" y="169"/>
                    </a:lnTo>
                  </a:path>
                </a:pathLst>
              </a:custGeom>
              <a:solidFill>
                <a:srgbClr val="F6BF6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" name="Rectangle 80"/>
              <p:cNvSpPr>
                <a:spLocks noChangeArrowheads="1"/>
              </p:cNvSpPr>
              <p:nvPr/>
            </p:nvSpPr>
            <p:spPr bwMode="auto">
              <a:xfrm>
                <a:off x="4148" y="907"/>
                <a:ext cx="19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ko-KR" sz="1100" b="1">
                    <a:solidFill>
                      <a:srgbClr val="000000"/>
                    </a:solidFill>
                    <a:ea typeface="굴림" charset="-127"/>
                  </a:rPr>
                  <a:t>2</a:t>
                </a:r>
              </a:p>
            </p:txBody>
          </p:sp>
          <p:sp>
            <p:nvSpPr>
              <p:cNvPr id="27" name="Freeform 81"/>
              <p:cNvSpPr>
                <a:spLocks/>
              </p:cNvSpPr>
              <p:nvPr/>
            </p:nvSpPr>
            <p:spPr bwMode="auto">
              <a:xfrm>
                <a:off x="4793" y="1611"/>
                <a:ext cx="158" cy="170"/>
              </a:xfrm>
              <a:custGeom>
                <a:avLst/>
                <a:gdLst>
                  <a:gd name="T0" fmla="*/ 0 w 158"/>
                  <a:gd name="T1" fmla="*/ 169 h 170"/>
                  <a:gd name="T2" fmla="*/ 0 w 158"/>
                  <a:gd name="T3" fmla="*/ 0 h 170"/>
                  <a:gd name="T4" fmla="*/ 157 w 158"/>
                  <a:gd name="T5" fmla="*/ 0 h 170"/>
                  <a:gd name="T6" fmla="*/ 157 w 158"/>
                  <a:gd name="T7" fmla="*/ 169 h 170"/>
                  <a:gd name="T8" fmla="*/ 0 w 158"/>
                  <a:gd name="T9" fmla="*/ 169 h 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"/>
                  <a:gd name="T16" fmla="*/ 0 h 170"/>
                  <a:gd name="T17" fmla="*/ 158 w 158"/>
                  <a:gd name="T18" fmla="*/ 170 h 1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7" y="0"/>
                    </a:lnTo>
                    <a:lnTo>
                      <a:pt x="157" y="169"/>
                    </a:lnTo>
                    <a:lnTo>
                      <a:pt x="0" y="169"/>
                    </a:lnTo>
                  </a:path>
                </a:pathLst>
              </a:custGeom>
              <a:solidFill>
                <a:srgbClr val="F6BF6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" name="Freeform 82"/>
              <p:cNvSpPr>
                <a:spLocks/>
              </p:cNvSpPr>
              <p:nvPr/>
            </p:nvSpPr>
            <p:spPr bwMode="auto">
              <a:xfrm>
                <a:off x="4128" y="1584"/>
                <a:ext cx="266" cy="181"/>
              </a:xfrm>
              <a:custGeom>
                <a:avLst/>
                <a:gdLst>
                  <a:gd name="T0" fmla="*/ 0 w 266"/>
                  <a:gd name="T1" fmla="*/ 180 h 181"/>
                  <a:gd name="T2" fmla="*/ 0 w 266"/>
                  <a:gd name="T3" fmla="*/ 0 h 181"/>
                  <a:gd name="T4" fmla="*/ 265 w 266"/>
                  <a:gd name="T5" fmla="*/ 0 h 181"/>
                  <a:gd name="T6" fmla="*/ 265 w 266"/>
                  <a:gd name="T7" fmla="*/ 180 h 181"/>
                  <a:gd name="T8" fmla="*/ 0 w 266"/>
                  <a:gd name="T9" fmla="*/ 180 h 18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6"/>
                  <a:gd name="T16" fmla="*/ 0 h 181"/>
                  <a:gd name="T17" fmla="*/ 266 w 266"/>
                  <a:gd name="T18" fmla="*/ 181 h 18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6" h="181">
                    <a:moveTo>
                      <a:pt x="0" y="180"/>
                    </a:moveTo>
                    <a:lnTo>
                      <a:pt x="0" y="0"/>
                    </a:lnTo>
                    <a:lnTo>
                      <a:pt x="265" y="0"/>
                    </a:lnTo>
                    <a:lnTo>
                      <a:pt x="265" y="180"/>
                    </a:lnTo>
                    <a:lnTo>
                      <a:pt x="0" y="180"/>
                    </a:lnTo>
                  </a:path>
                </a:pathLst>
              </a:custGeom>
              <a:solidFill>
                <a:srgbClr val="F6BF6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" name="Rectangle 83"/>
              <p:cNvSpPr>
                <a:spLocks noChangeArrowheads="1"/>
              </p:cNvSpPr>
              <p:nvPr/>
            </p:nvSpPr>
            <p:spPr bwMode="auto">
              <a:xfrm>
                <a:off x="2905" y="951"/>
                <a:ext cx="44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ko-KR" sz="1100" b="1">
                    <a:solidFill>
                      <a:srgbClr val="000000"/>
                    </a:solidFill>
                    <a:ea typeface="굴림" charset="-127"/>
                  </a:rPr>
                  <a:t>INPUT</a:t>
                </a:r>
              </a:p>
            </p:txBody>
          </p:sp>
          <p:sp useBgFill="1">
            <p:nvSpPr>
              <p:cNvPr id="30" name="Rectangle 84"/>
              <p:cNvSpPr>
                <a:spLocks noChangeArrowheads="1"/>
              </p:cNvSpPr>
              <p:nvPr/>
            </p:nvSpPr>
            <p:spPr bwMode="auto">
              <a:xfrm>
                <a:off x="4148" y="562"/>
                <a:ext cx="193" cy="192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ko-KR" sz="1100" b="1">
                    <a:solidFill>
                      <a:srgbClr val="000000"/>
                    </a:solidFill>
                    <a:ea typeface="굴림" charset="-127"/>
                  </a:rPr>
                  <a:t>1</a:t>
                </a:r>
              </a:p>
            </p:txBody>
          </p:sp>
          <p:sp>
            <p:nvSpPr>
              <p:cNvPr id="31" name="Rectangle 85"/>
              <p:cNvSpPr>
                <a:spLocks noChangeArrowheads="1"/>
              </p:cNvSpPr>
              <p:nvPr/>
            </p:nvSpPr>
            <p:spPr bwMode="auto">
              <a:xfrm>
                <a:off x="3256" y="1106"/>
                <a:ext cx="545" cy="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ko-KR" sz="1100" b="1">
                    <a:solidFill>
                      <a:srgbClr val="000000"/>
                    </a:solidFill>
                    <a:ea typeface="굴림" charset="-127"/>
                  </a:rPr>
                  <a:t>hash</a:t>
                </a:r>
              </a:p>
              <a:p>
                <a:pPr algn="ctr">
                  <a:lnSpc>
                    <a:spcPct val="50000"/>
                  </a:lnSpc>
                </a:pPr>
                <a:r>
                  <a:rPr lang="en-US" altLang="ko-KR" sz="1100" b="1">
                    <a:solidFill>
                      <a:srgbClr val="000000"/>
                    </a:solidFill>
                    <a:ea typeface="굴림" charset="-127"/>
                  </a:rPr>
                  <a:t>function</a:t>
                </a:r>
              </a:p>
              <a:p>
                <a:pPr algn="ctr"/>
                <a:r>
                  <a:rPr lang="en-US" altLang="ko-KR" b="1">
                    <a:solidFill>
                      <a:schemeClr val="accent2"/>
                    </a:solidFill>
                    <a:ea typeface="굴림" charset="-127"/>
                  </a:rPr>
                  <a:t>h</a:t>
                </a:r>
              </a:p>
            </p:txBody>
          </p:sp>
          <p:sp>
            <p:nvSpPr>
              <p:cNvPr id="32" name="Rectangle 86"/>
              <p:cNvSpPr>
                <a:spLocks noChangeArrowheads="1"/>
              </p:cNvSpPr>
              <p:nvPr/>
            </p:nvSpPr>
            <p:spPr bwMode="auto">
              <a:xfrm>
                <a:off x="4088" y="1402"/>
                <a:ext cx="30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ko-KR" sz="1100" b="1">
                    <a:solidFill>
                      <a:srgbClr val="000000"/>
                    </a:solidFill>
                    <a:ea typeface="굴림" charset="-127"/>
                  </a:rPr>
                  <a:t>B-1</a:t>
                </a:r>
              </a:p>
            </p:txBody>
          </p:sp>
          <p:sp>
            <p:nvSpPr>
              <p:cNvPr id="33" name="Rectangle 87"/>
              <p:cNvSpPr>
                <a:spLocks noChangeArrowheads="1"/>
              </p:cNvSpPr>
              <p:nvPr/>
            </p:nvSpPr>
            <p:spPr bwMode="auto">
              <a:xfrm>
                <a:off x="4695" y="388"/>
                <a:ext cx="743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ko-KR" sz="1400" b="1">
                    <a:solidFill>
                      <a:srgbClr val="000000"/>
                    </a:solidFill>
                    <a:ea typeface="굴림" charset="-127"/>
                  </a:rPr>
                  <a:t>Partitions</a:t>
                </a:r>
              </a:p>
            </p:txBody>
          </p:sp>
          <p:sp>
            <p:nvSpPr>
              <p:cNvPr id="34" name="Rectangle 88"/>
              <p:cNvSpPr>
                <a:spLocks noChangeArrowheads="1"/>
              </p:cNvSpPr>
              <p:nvPr/>
            </p:nvSpPr>
            <p:spPr bwMode="auto">
              <a:xfrm>
                <a:off x="5422" y="773"/>
                <a:ext cx="208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ko-KR" sz="1400" b="1">
                    <a:solidFill>
                      <a:srgbClr val="000000"/>
                    </a:solidFill>
                    <a:ea typeface="굴림" charset="-127"/>
                  </a:rPr>
                  <a:t>1</a:t>
                </a:r>
              </a:p>
            </p:txBody>
          </p:sp>
          <p:sp>
            <p:nvSpPr>
              <p:cNvPr id="35" name="Rectangle 89"/>
              <p:cNvSpPr>
                <a:spLocks noChangeArrowheads="1"/>
              </p:cNvSpPr>
              <p:nvPr/>
            </p:nvSpPr>
            <p:spPr bwMode="auto">
              <a:xfrm>
                <a:off x="5416" y="1040"/>
                <a:ext cx="208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ko-KR" sz="1400" b="1">
                    <a:solidFill>
                      <a:srgbClr val="000000"/>
                    </a:solidFill>
                    <a:ea typeface="굴림" charset="-127"/>
                  </a:rPr>
                  <a:t>2</a:t>
                </a:r>
              </a:p>
            </p:txBody>
          </p:sp>
          <p:sp>
            <p:nvSpPr>
              <p:cNvPr id="36" name="Rectangle 90"/>
              <p:cNvSpPr>
                <a:spLocks noChangeArrowheads="1"/>
              </p:cNvSpPr>
              <p:nvPr/>
            </p:nvSpPr>
            <p:spPr bwMode="auto">
              <a:xfrm>
                <a:off x="5396" y="1539"/>
                <a:ext cx="347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ko-KR" sz="1400" b="1">
                    <a:solidFill>
                      <a:srgbClr val="000000"/>
                    </a:solidFill>
                    <a:ea typeface="굴림" charset="-127"/>
                  </a:rPr>
                  <a:t>B-1</a:t>
                </a:r>
              </a:p>
            </p:txBody>
          </p:sp>
          <p:grpSp>
            <p:nvGrpSpPr>
              <p:cNvPr id="37" name="Group 95"/>
              <p:cNvGrpSpPr>
                <a:grpSpLocks/>
              </p:cNvGrpSpPr>
              <p:nvPr/>
            </p:nvGrpSpPr>
            <p:grpSpPr bwMode="auto">
              <a:xfrm>
                <a:off x="2209" y="628"/>
                <a:ext cx="575" cy="1222"/>
                <a:chOff x="2209" y="628"/>
                <a:chExt cx="575" cy="1222"/>
              </a:xfrm>
            </p:grpSpPr>
            <p:sp>
              <p:nvSpPr>
                <p:cNvPr id="56" name="Oval 91"/>
                <p:cNvSpPr>
                  <a:spLocks noChangeArrowheads="1"/>
                </p:cNvSpPr>
                <p:nvPr/>
              </p:nvSpPr>
              <p:spPr bwMode="auto">
                <a:xfrm>
                  <a:off x="2213" y="628"/>
                  <a:ext cx="567" cy="85"/>
                </a:xfrm>
                <a:prstGeom prst="ellips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 sz="1200"/>
                </a:p>
              </p:txBody>
            </p:sp>
            <p:sp>
              <p:nvSpPr>
                <p:cNvPr id="57" name="Line 92"/>
                <p:cNvSpPr>
                  <a:spLocks noChangeShapeType="1"/>
                </p:cNvSpPr>
                <p:nvPr/>
              </p:nvSpPr>
              <p:spPr bwMode="auto">
                <a:xfrm>
                  <a:off x="2209" y="678"/>
                  <a:ext cx="0" cy="1093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8" name="Line 93"/>
                <p:cNvSpPr>
                  <a:spLocks noChangeShapeType="1"/>
                </p:cNvSpPr>
                <p:nvPr/>
              </p:nvSpPr>
              <p:spPr bwMode="auto">
                <a:xfrm>
                  <a:off x="2784" y="678"/>
                  <a:ext cx="0" cy="1093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9" name="Arc 94"/>
                <p:cNvSpPr>
                  <a:spLocks/>
                </p:cNvSpPr>
                <p:nvPr/>
              </p:nvSpPr>
              <p:spPr bwMode="auto">
                <a:xfrm>
                  <a:off x="2215" y="1781"/>
                  <a:ext cx="559" cy="69"/>
                </a:xfrm>
                <a:custGeom>
                  <a:avLst/>
                  <a:gdLst>
                    <a:gd name="T0" fmla="*/ 0 w 43200"/>
                    <a:gd name="T1" fmla="*/ 0 h 22586"/>
                    <a:gd name="T2" fmla="*/ 0 w 43200"/>
                    <a:gd name="T3" fmla="*/ 0 h 22586"/>
                    <a:gd name="T4" fmla="*/ 0 w 43200"/>
                    <a:gd name="T5" fmla="*/ 0 h 22586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586"/>
                    <a:gd name="T11" fmla="*/ 43200 w 43200"/>
                    <a:gd name="T12" fmla="*/ 22586 h 2258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586" fill="none" extrusionOk="0">
                      <a:moveTo>
                        <a:pt x="43177" y="-1"/>
                      </a:moveTo>
                      <a:cubicBezTo>
                        <a:pt x="43192" y="328"/>
                        <a:pt x="43200" y="657"/>
                        <a:pt x="43200" y="986"/>
                      </a:cubicBezTo>
                      <a:cubicBezTo>
                        <a:pt x="43200" y="12915"/>
                        <a:pt x="33529" y="22586"/>
                        <a:pt x="21600" y="22586"/>
                      </a:cubicBezTo>
                      <a:cubicBezTo>
                        <a:pt x="9670" y="22586"/>
                        <a:pt x="0" y="12915"/>
                        <a:pt x="0" y="986"/>
                      </a:cubicBezTo>
                      <a:cubicBezTo>
                        <a:pt x="-1" y="659"/>
                        <a:pt x="7" y="333"/>
                        <a:pt x="22" y="7"/>
                      </a:cubicBezTo>
                    </a:path>
                    <a:path w="43200" h="22586" stroke="0" extrusionOk="0">
                      <a:moveTo>
                        <a:pt x="43177" y="-1"/>
                      </a:moveTo>
                      <a:cubicBezTo>
                        <a:pt x="43192" y="328"/>
                        <a:pt x="43200" y="657"/>
                        <a:pt x="43200" y="986"/>
                      </a:cubicBezTo>
                      <a:cubicBezTo>
                        <a:pt x="43200" y="12915"/>
                        <a:pt x="33529" y="22586"/>
                        <a:pt x="21600" y="22586"/>
                      </a:cubicBezTo>
                      <a:cubicBezTo>
                        <a:pt x="9670" y="22586"/>
                        <a:pt x="0" y="12915"/>
                        <a:pt x="0" y="986"/>
                      </a:cubicBezTo>
                      <a:cubicBezTo>
                        <a:pt x="-1" y="659"/>
                        <a:pt x="7" y="333"/>
                        <a:pt x="22" y="7"/>
                      </a:cubicBezTo>
                      <a:lnTo>
                        <a:pt x="21600" y="986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38" name="Rectangle 96"/>
              <p:cNvSpPr>
                <a:spLocks noChangeArrowheads="1"/>
              </p:cNvSpPr>
              <p:nvPr/>
            </p:nvSpPr>
            <p:spPr bwMode="auto">
              <a:xfrm>
                <a:off x="2404" y="772"/>
                <a:ext cx="184" cy="184"/>
              </a:xfrm>
              <a:prstGeom prst="rect">
                <a:avLst/>
              </a:prstGeom>
              <a:solidFill>
                <a:srgbClr val="F6BF69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200"/>
              </a:p>
            </p:txBody>
          </p:sp>
          <p:sp>
            <p:nvSpPr>
              <p:cNvPr id="39" name="Rectangle 97"/>
              <p:cNvSpPr>
                <a:spLocks noChangeArrowheads="1"/>
              </p:cNvSpPr>
              <p:nvPr/>
            </p:nvSpPr>
            <p:spPr bwMode="auto">
              <a:xfrm>
                <a:off x="2404" y="1060"/>
                <a:ext cx="184" cy="184"/>
              </a:xfrm>
              <a:prstGeom prst="rect">
                <a:avLst/>
              </a:prstGeom>
              <a:solidFill>
                <a:srgbClr val="F6BF69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200"/>
              </a:p>
            </p:txBody>
          </p:sp>
          <p:sp>
            <p:nvSpPr>
              <p:cNvPr id="40" name="Rectangle 98"/>
              <p:cNvSpPr>
                <a:spLocks noChangeArrowheads="1"/>
              </p:cNvSpPr>
              <p:nvPr/>
            </p:nvSpPr>
            <p:spPr bwMode="auto">
              <a:xfrm>
                <a:off x="2404" y="1540"/>
                <a:ext cx="184" cy="184"/>
              </a:xfrm>
              <a:prstGeom prst="rect">
                <a:avLst/>
              </a:prstGeom>
              <a:solidFill>
                <a:srgbClr val="F6BF69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200"/>
              </a:p>
            </p:txBody>
          </p:sp>
          <p:sp>
            <p:nvSpPr>
              <p:cNvPr id="41" name="Rectangle 99"/>
              <p:cNvSpPr>
                <a:spLocks noChangeArrowheads="1"/>
              </p:cNvSpPr>
              <p:nvPr/>
            </p:nvSpPr>
            <p:spPr bwMode="auto">
              <a:xfrm>
                <a:off x="2290" y="1178"/>
                <a:ext cx="418" cy="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ko-KR" sz="2400" b="1">
                    <a:solidFill>
                      <a:schemeClr val="tx2"/>
                    </a:solidFill>
                    <a:latin typeface="Book Antiqua" pitchFamily="18" charset="0"/>
                    <a:ea typeface="굴림" charset="-127"/>
                  </a:rPr>
                  <a:t>. . .</a:t>
                </a:r>
              </a:p>
            </p:txBody>
          </p:sp>
          <p:grpSp>
            <p:nvGrpSpPr>
              <p:cNvPr id="42" name="Group 104"/>
              <p:cNvGrpSpPr>
                <a:grpSpLocks/>
              </p:cNvGrpSpPr>
              <p:nvPr/>
            </p:nvGrpSpPr>
            <p:grpSpPr bwMode="auto">
              <a:xfrm>
                <a:off x="4753" y="628"/>
                <a:ext cx="671" cy="1236"/>
                <a:chOff x="4753" y="628"/>
                <a:chExt cx="671" cy="1236"/>
              </a:xfrm>
            </p:grpSpPr>
            <p:sp>
              <p:nvSpPr>
                <p:cNvPr id="52" name="Oval 100"/>
                <p:cNvSpPr>
                  <a:spLocks noChangeArrowheads="1"/>
                </p:cNvSpPr>
                <p:nvPr/>
              </p:nvSpPr>
              <p:spPr bwMode="auto">
                <a:xfrm>
                  <a:off x="4757" y="628"/>
                  <a:ext cx="663" cy="86"/>
                </a:xfrm>
                <a:prstGeom prst="ellips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 sz="1200"/>
                </a:p>
              </p:txBody>
            </p:sp>
            <p:sp>
              <p:nvSpPr>
                <p:cNvPr id="53" name="Line 101"/>
                <p:cNvSpPr>
                  <a:spLocks noChangeShapeType="1"/>
                </p:cNvSpPr>
                <p:nvPr/>
              </p:nvSpPr>
              <p:spPr bwMode="auto">
                <a:xfrm>
                  <a:off x="4753" y="679"/>
                  <a:ext cx="0" cy="1106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4" name="Line 102"/>
                <p:cNvSpPr>
                  <a:spLocks noChangeShapeType="1"/>
                </p:cNvSpPr>
                <p:nvPr/>
              </p:nvSpPr>
              <p:spPr bwMode="auto">
                <a:xfrm>
                  <a:off x="5424" y="679"/>
                  <a:ext cx="0" cy="1106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5" name="Arc 103"/>
                <p:cNvSpPr>
                  <a:spLocks/>
                </p:cNvSpPr>
                <p:nvPr/>
              </p:nvSpPr>
              <p:spPr bwMode="auto">
                <a:xfrm>
                  <a:off x="4759" y="1796"/>
                  <a:ext cx="655" cy="68"/>
                </a:xfrm>
                <a:custGeom>
                  <a:avLst/>
                  <a:gdLst>
                    <a:gd name="T0" fmla="*/ 0 w 43200"/>
                    <a:gd name="T1" fmla="*/ 0 h 22257"/>
                    <a:gd name="T2" fmla="*/ 0 w 43200"/>
                    <a:gd name="T3" fmla="*/ 0 h 22257"/>
                    <a:gd name="T4" fmla="*/ 0 w 43200"/>
                    <a:gd name="T5" fmla="*/ 0 h 22257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257"/>
                    <a:gd name="T11" fmla="*/ 43200 w 43200"/>
                    <a:gd name="T12" fmla="*/ 22257 h 2225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257" fill="none" extrusionOk="0">
                      <a:moveTo>
                        <a:pt x="43190" y="-1"/>
                      </a:moveTo>
                      <a:cubicBezTo>
                        <a:pt x="43196" y="218"/>
                        <a:pt x="43200" y="437"/>
                        <a:pt x="43200" y="657"/>
                      </a:cubicBezTo>
                      <a:cubicBezTo>
                        <a:pt x="43200" y="12586"/>
                        <a:pt x="33529" y="22257"/>
                        <a:pt x="21600" y="22257"/>
                      </a:cubicBezTo>
                      <a:cubicBezTo>
                        <a:pt x="9670" y="22257"/>
                        <a:pt x="0" y="12586"/>
                        <a:pt x="0" y="657"/>
                      </a:cubicBezTo>
                    </a:path>
                    <a:path w="43200" h="22257" stroke="0" extrusionOk="0">
                      <a:moveTo>
                        <a:pt x="43190" y="-1"/>
                      </a:moveTo>
                      <a:cubicBezTo>
                        <a:pt x="43196" y="218"/>
                        <a:pt x="43200" y="437"/>
                        <a:pt x="43200" y="657"/>
                      </a:cubicBezTo>
                      <a:cubicBezTo>
                        <a:pt x="43200" y="12586"/>
                        <a:pt x="33529" y="22257"/>
                        <a:pt x="21600" y="22257"/>
                      </a:cubicBezTo>
                      <a:cubicBezTo>
                        <a:pt x="9670" y="22257"/>
                        <a:pt x="0" y="12586"/>
                        <a:pt x="0" y="657"/>
                      </a:cubicBezTo>
                      <a:lnTo>
                        <a:pt x="21600" y="65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43" name="Line 105"/>
              <p:cNvSpPr>
                <a:spLocks noChangeShapeType="1"/>
              </p:cNvSpPr>
              <p:nvPr/>
            </p:nvSpPr>
            <p:spPr bwMode="auto">
              <a:xfrm>
                <a:off x="2792" y="1296"/>
                <a:ext cx="224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" name="Line 106"/>
              <p:cNvSpPr>
                <a:spLocks noChangeShapeType="1"/>
              </p:cNvSpPr>
              <p:nvPr/>
            </p:nvSpPr>
            <p:spPr bwMode="auto">
              <a:xfrm flipV="1">
                <a:off x="3800" y="904"/>
                <a:ext cx="320" cy="40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5" name="Line 107"/>
              <p:cNvSpPr>
                <a:spLocks noChangeShapeType="1"/>
              </p:cNvSpPr>
              <p:nvPr/>
            </p:nvSpPr>
            <p:spPr bwMode="auto">
              <a:xfrm flipV="1">
                <a:off x="3800" y="1192"/>
                <a:ext cx="320" cy="11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6" name="Line 108"/>
              <p:cNvSpPr>
                <a:spLocks noChangeShapeType="1"/>
              </p:cNvSpPr>
              <p:nvPr/>
            </p:nvSpPr>
            <p:spPr bwMode="auto">
              <a:xfrm>
                <a:off x="3800" y="1304"/>
                <a:ext cx="320" cy="36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7" name="Line 109"/>
              <p:cNvSpPr>
                <a:spLocks noChangeShapeType="1"/>
              </p:cNvSpPr>
              <p:nvPr/>
            </p:nvSpPr>
            <p:spPr bwMode="auto">
              <a:xfrm>
                <a:off x="4424" y="864"/>
                <a:ext cx="368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8" name="Line 110"/>
              <p:cNvSpPr>
                <a:spLocks noChangeShapeType="1"/>
              </p:cNvSpPr>
              <p:nvPr/>
            </p:nvSpPr>
            <p:spPr bwMode="auto">
              <a:xfrm>
                <a:off x="4424" y="1152"/>
                <a:ext cx="368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" name="Line 111"/>
              <p:cNvSpPr>
                <a:spLocks noChangeShapeType="1"/>
              </p:cNvSpPr>
              <p:nvPr/>
            </p:nvSpPr>
            <p:spPr bwMode="auto">
              <a:xfrm>
                <a:off x="4424" y="1680"/>
                <a:ext cx="368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0" name="Freeform 112"/>
              <p:cNvSpPr>
                <a:spLocks/>
              </p:cNvSpPr>
              <p:nvPr/>
            </p:nvSpPr>
            <p:spPr bwMode="auto">
              <a:xfrm>
                <a:off x="4128" y="1056"/>
                <a:ext cx="266" cy="181"/>
              </a:xfrm>
              <a:custGeom>
                <a:avLst/>
                <a:gdLst>
                  <a:gd name="T0" fmla="*/ 0 w 266"/>
                  <a:gd name="T1" fmla="*/ 180 h 181"/>
                  <a:gd name="T2" fmla="*/ 0 w 266"/>
                  <a:gd name="T3" fmla="*/ 0 h 181"/>
                  <a:gd name="T4" fmla="*/ 265 w 266"/>
                  <a:gd name="T5" fmla="*/ 0 h 181"/>
                  <a:gd name="T6" fmla="*/ 265 w 266"/>
                  <a:gd name="T7" fmla="*/ 180 h 181"/>
                  <a:gd name="T8" fmla="*/ 0 w 266"/>
                  <a:gd name="T9" fmla="*/ 180 h 18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6"/>
                  <a:gd name="T16" fmla="*/ 0 h 181"/>
                  <a:gd name="T17" fmla="*/ 266 w 266"/>
                  <a:gd name="T18" fmla="*/ 181 h 18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6" h="181">
                    <a:moveTo>
                      <a:pt x="0" y="180"/>
                    </a:moveTo>
                    <a:lnTo>
                      <a:pt x="0" y="0"/>
                    </a:lnTo>
                    <a:lnTo>
                      <a:pt x="265" y="0"/>
                    </a:lnTo>
                    <a:lnTo>
                      <a:pt x="265" y="180"/>
                    </a:lnTo>
                    <a:lnTo>
                      <a:pt x="0" y="180"/>
                    </a:lnTo>
                  </a:path>
                </a:pathLst>
              </a:custGeom>
              <a:solidFill>
                <a:srgbClr val="F6BF6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" name="Freeform 113"/>
              <p:cNvSpPr>
                <a:spLocks/>
              </p:cNvSpPr>
              <p:nvPr/>
            </p:nvSpPr>
            <p:spPr bwMode="auto">
              <a:xfrm>
                <a:off x="4128" y="720"/>
                <a:ext cx="266" cy="181"/>
              </a:xfrm>
              <a:custGeom>
                <a:avLst/>
                <a:gdLst>
                  <a:gd name="T0" fmla="*/ 0 w 266"/>
                  <a:gd name="T1" fmla="*/ 180 h 181"/>
                  <a:gd name="T2" fmla="*/ 0 w 266"/>
                  <a:gd name="T3" fmla="*/ 0 h 181"/>
                  <a:gd name="T4" fmla="*/ 265 w 266"/>
                  <a:gd name="T5" fmla="*/ 0 h 181"/>
                  <a:gd name="T6" fmla="*/ 265 w 266"/>
                  <a:gd name="T7" fmla="*/ 180 h 181"/>
                  <a:gd name="T8" fmla="*/ 0 w 266"/>
                  <a:gd name="T9" fmla="*/ 180 h 18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6"/>
                  <a:gd name="T16" fmla="*/ 0 h 181"/>
                  <a:gd name="T17" fmla="*/ 266 w 266"/>
                  <a:gd name="T18" fmla="*/ 181 h 18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6" h="181">
                    <a:moveTo>
                      <a:pt x="0" y="180"/>
                    </a:moveTo>
                    <a:lnTo>
                      <a:pt x="0" y="0"/>
                    </a:lnTo>
                    <a:lnTo>
                      <a:pt x="265" y="0"/>
                    </a:lnTo>
                    <a:lnTo>
                      <a:pt x="265" y="180"/>
                    </a:lnTo>
                    <a:lnTo>
                      <a:pt x="0" y="180"/>
                    </a:lnTo>
                  </a:path>
                </a:pathLst>
              </a:custGeom>
              <a:solidFill>
                <a:srgbClr val="F6BF69"/>
              </a:solidFill>
              <a:ln w="127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115" name="Rectangle 37"/>
          <p:cNvSpPr>
            <a:spLocks noChangeArrowheads="1"/>
          </p:cNvSpPr>
          <p:nvPr/>
        </p:nvSpPr>
        <p:spPr bwMode="auto">
          <a:xfrm>
            <a:off x="677490" y="4866482"/>
            <a:ext cx="14541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ko-KR" sz="1400" b="1">
                <a:solidFill>
                  <a:srgbClr val="000000"/>
                </a:solidFill>
                <a:ea typeface="굴림" charset="-127"/>
              </a:rPr>
              <a:t>S : build input</a:t>
            </a:r>
          </a:p>
          <a:p>
            <a:r>
              <a:rPr lang="en-US" altLang="ko-KR" sz="1400" b="1">
                <a:solidFill>
                  <a:srgbClr val="000000"/>
                </a:solidFill>
                <a:ea typeface="굴림" charset="-127"/>
              </a:rPr>
              <a:t>R : probe input</a:t>
            </a:r>
          </a:p>
        </p:txBody>
      </p:sp>
      <p:sp>
        <p:nvSpPr>
          <p:cNvPr id="116" name="직사각형 114"/>
          <p:cNvSpPr>
            <a:spLocks noChangeArrowheads="1"/>
          </p:cNvSpPr>
          <p:nvPr/>
        </p:nvSpPr>
        <p:spPr bwMode="auto">
          <a:xfrm>
            <a:off x="6976690" y="4663282"/>
            <a:ext cx="1555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rgbClr val="000000"/>
                </a:solidFill>
                <a:ea typeface="굴림" charset="-127"/>
              </a:rPr>
              <a:t>S : build input</a:t>
            </a:r>
          </a:p>
        </p:txBody>
      </p:sp>
    </p:spTree>
    <p:extLst>
      <p:ext uri="{BB962C8B-B14F-4D97-AF65-F5344CB8AC3E}">
        <p14:creationId xmlns:p14="http://schemas.microsoft.com/office/powerpoint/2010/main" val="140405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병렬조인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/>
            </a:pPr>
            <a:r>
              <a:rPr kumimoji="1" lang="en-US" altLang="ko-KR" sz="1800" kern="0" dirty="0">
                <a:ea typeface="굴림" pitchFamily="50" charset="-127"/>
              </a:rPr>
              <a:t>The join operation requires pairs of tuples to be tested to see if they satisfy the join condition, and if they do, the pair is added to the join output.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/>
            </a:pPr>
            <a:r>
              <a:rPr kumimoji="1" lang="en-US" altLang="ko-KR" sz="1800" kern="0" dirty="0">
                <a:ea typeface="굴림" pitchFamily="50" charset="-127"/>
              </a:rPr>
              <a:t>Parallel Join algorithms </a:t>
            </a:r>
          </a:p>
          <a:p>
            <a:pPr lvl="1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/>
            </a:pPr>
            <a:r>
              <a:rPr kumimoji="1" lang="en-US" altLang="ko-KR" sz="1800" kern="0" dirty="0">
                <a:solidFill>
                  <a:srgbClr val="0033CC"/>
                </a:solidFill>
                <a:ea typeface="굴림" pitchFamily="50" charset="-127"/>
              </a:rPr>
              <a:t>Split the pairs</a:t>
            </a:r>
            <a:r>
              <a:rPr kumimoji="1" lang="en-US" altLang="ko-KR" sz="1800" kern="0" dirty="0">
                <a:ea typeface="굴림" pitchFamily="50" charset="-127"/>
              </a:rPr>
              <a:t> to be tested over several processors</a:t>
            </a:r>
          </a:p>
          <a:p>
            <a:pPr lvl="1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/>
            </a:pPr>
            <a:r>
              <a:rPr kumimoji="1" lang="en-US" altLang="ko-KR" sz="1800" kern="0" dirty="0">
                <a:ea typeface="굴림" pitchFamily="50" charset="-127"/>
              </a:rPr>
              <a:t>Each processor then computes part of the join locally</a:t>
            </a:r>
          </a:p>
          <a:p>
            <a:pPr lvl="1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/>
            </a:pPr>
            <a:r>
              <a:rPr kumimoji="1" lang="en-US" altLang="ko-KR" sz="1800" kern="0" dirty="0">
                <a:ea typeface="굴림" pitchFamily="50" charset="-127"/>
              </a:rPr>
              <a:t>In a final step, the results from each processor can be </a:t>
            </a:r>
            <a:r>
              <a:rPr kumimoji="1" lang="en-US" altLang="ko-KR" sz="1800" kern="0" dirty="0">
                <a:solidFill>
                  <a:srgbClr val="0033CC"/>
                </a:solidFill>
                <a:ea typeface="굴림" pitchFamily="50" charset="-127"/>
              </a:rPr>
              <a:t>collected together</a:t>
            </a:r>
            <a:r>
              <a:rPr kumimoji="1" lang="en-US" altLang="ko-KR" sz="1800" kern="0" dirty="0">
                <a:ea typeface="굴림" pitchFamily="50" charset="-127"/>
              </a:rPr>
              <a:t> to produce the final result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/>
            </a:pPr>
            <a:endParaRPr kumimoji="1" lang="en-US" altLang="ko-KR" sz="1800" kern="0" dirty="0">
              <a:ea typeface="굴림" pitchFamily="50" charset="-127"/>
            </a:endParaRP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/>
            </a:pPr>
            <a:r>
              <a:rPr kumimoji="1" lang="en-US" altLang="ko-KR" sz="1800" kern="0" dirty="0">
                <a:ea typeface="굴림" pitchFamily="50" charset="-127"/>
              </a:rPr>
              <a:t>Partitioned Join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/>
            </a:pPr>
            <a:r>
              <a:rPr kumimoji="1" lang="en-US" altLang="ko-KR" sz="1800" kern="0" dirty="0">
                <a:ea typeface="굴림" pitchFamily="50" charset="-127"/>
              </a:rPr>
              <a:t>Fragment-and-Replicate Join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/>
            </a:pPr>
            <a:r>
              <a:rPr kumimoji="1" lang="en-US" altLang="ko-KR" sz="1800" kern="0" dirty="0">
                <a:ea typeface="굴림" pitchFamily="50" charset="-127"/>
              </a:rPr>
              <a:t>Partitioned Parallel Hash-Join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/>
            </a:pPr>
            <a:r>
              <a:rPr kumimoji="1" lang="en-US" altLang="ko-KR" sz="1800" kern="0" dirty="0">
                <a:ea typeface="굴림" pitchFamily="50" charset="-127"/>
              </a:rPr>
              <a:t>Parallel Nested-Loop Join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467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Partitioned Join (Cont.)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1337518"/>
            <a:ext cx="5278437" cy="540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299200" y="1277193"/>
            <a:ext cx="2476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charset="-127"/>
              </a:rPr>
              <a:t>Range partitioning</a:t>
            </a:r>
          </a:p>
          <a:p>
            <a:pPr>
              <a:spcBef>
                <a:spcPct val="50000"/>
              </a:spcBef>
            </a:pPr>
            <a:r>
              <a:rPr lang="en-US" altLang="ko-KR" sz="1800">
                <a:ea typeface="굴림" charset="-127"/>
              </a:rPr>
              <a:t>or Hash partitioning</a:t>
            </a:r>
          </a:p>
          <a:p>
            <a:pPr>
              <a:spcBef>
                <a:spcPct val="50000"/>
              </a:spcBef>
            </a:pPr>
            <a:r>
              <a:rPr lang="en-US" altLang="ko-KR" sz="1800">
                <a:ea typeface="굴림" charset="-127"/>
              </a:rPr>
              <a:t>on </a:t>
            </a:r>
            <a:r>
              <a:rPr lang="en-US" altLang="ko-KR" sz="1800">
                <a:solidFill>
                  <a:srgbClr val="0033CC"/>
                </a:solidFill>
                <a:ea typeface="굴림" charset="-127"/>
              </a:rPr>
              <a:t>join attributes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4940300" y="1683593"/>
            <a:ext cx="1104900" cy="3937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1168400" y="1040656"/>
            <a:ext cx="4973638" cy="668337"/>
          </a:xfrm>
          <a:custGeom>
            <a:avLst/>
            <a:gdLst>
              <a:gd name="T0" fmla="*/ 0 w 3397"/>
              <a:gd name="T1" fmla="*/ 2147483647 h 309"/>
              <a:gd name="T2" fmla="*/ 2147483647 w 3397"/>
              <a:gd name="T3" fmla="*/ 2147483647 h 309"/>
              <a:gd name="T4" fmla="*/ 2147483647 w 3397"/>
              <a:gd name="T5" fmla="*/ 2147483647 h 309"/>
              <a:gd name="T6" fmla="*/ 2147483647 w 3397"/>
              <a:gd name="T7" fmla="*/ 2147483647 h 309"/>
              <a:gd name="T8" fmla="*/ 0 60000 65536"/>
              <a:gd name="T9" fmla="*/ 0 60000 65536"/>
              <a:gd name="T10" fmla="*/ 0 60000 65536"/>
              <a:gd name="T11" fmla="*/ 0 60000 65536"/>
              <a:gd name="T12" fmla="*/ 0 w 3397"/>
              <a:gd name="T13" fmla="*/ 0 h 309"/>
              <a:gd name="T14" fmla="*/ 3397 w 3397"/>
              <a:gd name="T15" fmla="*/ 309 h 3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97" h="309">
                <a:moveTo>
                  <a:pt x="0" y="309"/>
                </a:moveTo>
                <a:cubicBezTo>
                  <a:pt x="36" y="191"/>
                  <a:pt x="72" y="74"/>
                  <a:pt x="560" y="37"/>
                </a:cubicBezTo>
                <a:cubicBezTo>
                  <a:pt x="1048" y="0"/>
                  <a:pt x="2459" y="65"/>
                  <a:pt x="2928" y="85"/>
                </a:cubicBezTo>
                <a:cubicBezTo>
                  <a:pt x="3397" y="105"/>
                  <a:pt x="3386" y="131"/>
                  <a:pt x="3376" y="157"/>
                </a:cubicBezTo>
              </a:path>
            </a:pathLst>
          </a:custGeom>
          <a:noFill/>
          <a:ln w="57150" cap="flat" cmpd="sng">
            <a:solidFill>
              <a:schemeClr val="tx2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6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Fragment-and-Replicate 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/>
            </a:pPr>
            <a:r>
              <a:rPr kumimoji="1" lang="en-US" altLang="ko-KR" sz="1800" kern="0" dirty="0">
                <a:ea typeface="굴림" pitchFamily="50" charset="-127"/>
              </a:rPr>
              <a:t>Partitioned join is </a:t>
            </a:r>
            <a:r>
              <a:rPr kumimoji="1" lang="en-US" altLang="ko-KR" sz="1800" kern="0" dirty="0">
                <a:solidFill>
                  <a:srgbClr val="0033CC"/>
                </a:solidFill>
                <a:ea typeface="굴림" pitchFamily="50" charset="-127"/>
              </a:rPr>
              <a:t>not possible for some join conditions </a:t>
            </a:r>
          </a:p>
          <a:p>
            <a:pPr lvl="1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/>
            </a:pPr>
            <a:r>
              <a:rPr kumimoji="1" lang="en-US" altLang="ko-KR" sz="1800" kern="0" dirty="0">
                <a:ea typeface="굴림" pitchFamily="50" charset="-127"/>
              </a:rPr>
              <a:t>e.g., non-equijoin conditions, such as </a:t>
            </a:r>
            <a:r>
              <a:rPr kumimoji="1" lang="en-US" altLang="ko-KR" sz="1800" kern="0" dirty="0" err="1">
                <a:ea typeface="굴림" pitchFamily="50" charset="-127"/>
              </a:rPr>
              <a:t>r.A</a:t>
            </a:r>
            <a:r>
              <a:rPr kumimoji="1" lang="en-US" altLang="ko-KR" sz="1800" kern="0" dirty="0">
                <a:ea typeface="굴림" pitchFamily="50" charset="-127"/>
              </a:rPr>
              <a:t> &gt; </a:t>
            </a:r>
            <a:r>
              <a:rPr kumimoji="1" lang="en-US" altLang="ko-KR" sz="1800" kern="0" dirty="0" err="1">
                <a:ea typeface="굴림" pitchFamily="50" charset="-127"/>
              </a:rPr>
              <a:t>s.B</a:t>
            </a:r>
            <a:r>
              <a:rPr kumimoji="1" lang="en-US" altLang="ko-KR" sz="1800" kern="0" dirty="0">
                <a:ea typeface="굴림" pitchFamily="50" charset="-127"/>
              </a:rPr>
              <a:t>.</a:t>
            </a:r>
          </a:p>
          <a:p>
            <a:pPr lvl="1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/>
            </a:pPr>
            <a:r>
              <a:rPr kumimoji="1" lang="en-US" altLang="ko-KR" sz="1800" kern="0" dirty="0">
                <a:ea typeface="굴림" pitchFamily="50" charset="-127"/>
              </a:rPr>
              <a:t>For joins where partitioning is not applicable, parallelization  can be accomplished by </a:t>
            </a:r>
            <a:r>
              <a:rPr kumimoji="1" lang="en-US" altLang="ko-KR" sz="1800" b="1" kern="0" dirty="0">
                <a:solidFill>
                  <a:srgbClr val="0033CC"/>
                </a:solidFill>
                <a:ea typeface="굴림" pitchFamily="50" charset="-127"/>
              </a:rPr>
              <a:t>fragment and replicate</a:t>
            </a:r>
            <a:r>
              <a:rPr kumimoji="1" lang="en-US" altLang="ko-KR" sz="1800" kern="0" dirty="0">
                <a:ea typeface="굴림" pitchFamily="50" charset="-127"/>
              </a:rPr>
              <a:t> technique</a:t>
            </a:r>
          </a:p>
          <a:p>
            <a:pPr lvl="1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/>
            </a:pPr>
            <a:r>
              <a:rPr kumimoji="1" lang="en-US" altLang="ko-KR" sz="1800" kern="0" dirty="0">
                <a:ea typeface="굴림" pitchFamily="50" charset="-127"/>
              </a:rPr>
              <a:t>Depicted on next slide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/>
            </a:pPr>
            <a:endParaRPr kumimoji="1" lang="en-US" altLang="ko-KR" sz="1800" kern="0" dirty="0">
              <a:ea typeface="굴림" pitchFamily="50" charset="-127"/>
            </a:endParaRP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/>
            </a:pPr>
            <a:r>
              <a:rPr kumimoji="1" lang="en-US" altLang="ko-KR" sz="1800" kern="0" dirty="0">
                <a:ea typeface="굴림" pitchFamily="50" charset="-127"/>
              </a:rPr>
              <a:t>Special case – </a:t>
            </a:r>
            <a:r>
              <a:rPr kumimoji="1" lang="en-US" altLang="ko-KR" sz="1800" b="1" kern="0" dirty="0">
                <a:solidFill>
                  <a:srgbClr val="0033CC"/>
                </a:solidFill>
                <a:ea typeface="굴림" pitchFamily="50" charset="-127"/>
              </a:rPr>
              <a:t>asymmetric fragment-and-replicate</a:t>
            </a:r>
            <a:r>
              <a:rPr kumimoji="1" lang="en-US" altLang="ko-KR" sz="1800" kern="0" dirty="0">
                <a:ea typeface="굴림" pitchFamily="50" charset="-127"/>
              </a:rPr>
              <a:t>:</a:t>
            </a:r>
          </a:p>
          <a:p>
            <a:pPr lvl="1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/>
            </a:pPr>
            <a:r>
              <a:rPr kumimoji="1" lang="en-US" altLang="ko-KR" sz="1800" kern="0" dirty="0">
                <a:ea typeface="굴림" pitchFamily="50" charset="-127"/>
              </a:rPr>
              <a:t>One of the relations, say </a:t>
            </a:r>
            <a:r>
              <a:rPr kumimoji="1" lang="en-US" altLang="ko-KR" sz="1800" i="1" kern="0" dirty="0">
                <a:solidFill>
                  <a:srgbClr val="0033CC"/>
                </a:solidFill>
                <a:ea typeface="굴림" pitchFamily="50" charset="-127"/>
              </a:rPr>
              <a:t>r</a:t>
            </a:r>
            <a:r>
              <a:rPr kumimoji="1" lang="en-US" altLang="ko-KR" sz="1800" kern="0" dirty="0">
                <a:ea typeface="굴림" pitchFamily="50" charset="-127"/>
              </a:rPr>
              <a:t>, is </a:t>
            </a:r>
            <a:r>
              <a:rPr kumimoji="1" lang="en-US" altLang="ko-KR" sz="1800" kern="0" dirty="0">
                <a:solidFill>
                  <a:srgbClr val="0033CC"/>
                </a:solidFill>
                <a:ea typeface="굴림" pitchFamily="50" charset="-127"/>
              </a:rPr>
              <a:t>partitioned</a:t>
            </a:r>
          </a:p>
          <a:p>
            <a:pPr marL="1085850" lvl="2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/>
            </a:pPr>
            <a:r>
              <a:rPr kumimoji="1" lang="en-US" altLang="ko-KR" kern="0" dirty="0">
                <a:ea typeface="굴림" pitchFamily="50" charset="-127"/>
              </a:rPr>
              <a:t>any partitioning technique can be used.</a:t>
            </a:r>
          </a:p>
          <a:p>
            <a:pPr lvl="1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/>
            </a:pPr>
            <a:r>
              <a:rPr kumimoji="1" lang="en-US" altLang="ko-KR" sz="1800" kern="0" dirty="0">
                <a:ea typeface="굴림" pitchFamily="50" charset="-127"/>
              </a:rPr>
              <a:t>The other relation, </a:t>
            </a:r>
            <a:r>
              <a:rPr kumimoji="1" lang="en-US" altLang="ko-KR" sz="1800" i="1" kern="0" dirty="0">
                <a:solidFill>
                  <a:srgbClr val="0033CC"/>
                </a:solidFill>
                <a:ea typeface="굴림" pitchFamily="50" charset="-127"/>
              </a:rPr>
              <a:t>s</a:t>
            </a:r>
            <a:r>
              <a:rPr kumimoji="1" lang="en-US" altLang="ko-KR" sz="1800" kern="0" dirty="0">
                <a:ea typeface="굴림" pitchFamily="50" charset="-127"/>
              </a:rPr>
              <a:t>, is </a:t>
            </a:r>
            <a:r>
              <a:rPr kumimoji="1" lang="en-US" altLang="ko-KR" sz="1800" kern="0" dirty="0">
                <a:solidFill>
                  <a:srgbClr val="0033CC"/>
                </a:solidFill>
                <a:ea typeface="굴림" pitchFamily="50" charset="-127"/>
              </a:rPr>
              <a:t>replicated</a:t>
            </a:r>
            <a:r>
              <a:rPr kumimoji="1" lang="en-US" altLang="ko-KR" sz="1800" kern="0" dirty="0">
                <a:ea typeface="굴림" pitchFamily="50" charset="-127"/>
              </a:rPr>
              <a:t> across all the processors</a:t>
            </a:r>
          </a:p>
          <a:p>
            <a:pPr lvl="1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/>
            </a:pPr>
            <a:r>
              <a:rPr kumimoji="1" lang="en-US" altLang="ko-KR" sz="1800" kern="0" dirty="0">
                <a:ea typeface="굴림" pitchFamily="50" charset="-127"/>
              </a:rPr>
              <a:t>Processor </a:t>
            </a:r>
            <a:r>
              <a:rPr kumimoji="1" lang="en-US" altLang="ko-KR" sz="1800" i="1" kern="0" dirty="0">
                <a:ea typeface="굴림" pitchFamily="50" charset="-127"/>
              </a:rPr>
              <a:t>P</a:t>
            </a:r>
            <a:r>
              <a:rPr kumimoji="1" lang="en-US" altLang="ko-KR" sz="1800" i="1" kern="0" baseline="-25000" dirty="0">
                <a:ea typeface="굴림" pitchFamily="50" charset="-127"/>
              </a:rPr>
              <a:t>i</a:t>
            </a:r>
            <a:r>
              <a:rPr kumimoji="1" lang="en-US" altLang="ko-KR" sz="1800" i="1" kern="0" dirty="0">
                <a:ea typeface="굴림" pitchFamily="50" charset="-127"/>
              </a:rPr>
              <a:t> </a:t>
            </a:r>
            <a:r>
              <a:rPr kumimoji="1" lang="en-US" altLang="ko-KR" sz="1800" kern="0" dirty="0">
                <a:ea typeface="굴림" pitchFamily="50" charset="-127"/>
              </a:rPr>
              <a:t>then locally computes the join of </a:t>
            </a:r>
            <a:r>
              <a:rPr kumimoji="1" lang="en-US" altLang="ko-KR" sz="1800" i="1" kern="0" dirty="0" err="1">
                <a:ea typeface="굴림" pitchFamily="50" charset="-127"/>
              </a:rPr>
              <a:t>r</a:t>
            </a:r>
            <a:r>
              <a:rPr kumimoji="1" lang="en-US" altLang="ko-KR" sz="1800" i="1" kern="0" baseline="-25000" dirty="0" err="1">
                <a:ea typeface="굴림" pitchFamily="50" charset="-127"/>
              </a:rPr>
              <a:t>i</a:t>
            </a:r>
            <a:r>
              <a:rPr kumimoji="1" lang="en-US" altLang="ko-KR" sz="1800" i="1" kern="0" dirty="0">
                <a:ea typeface="굴림" pitchFamily="50" charset="-127"/>
              </a:rPr>
              <a:t> </a:t>
            </a:r>
            <a:r>
              <a:rPr kumimoji="1" lang="en-US" altLang="ko-KR" sz="1800" kern="0" dirty="0">
                <a:ea typeface="굴림" pitchFamily="50" charset="-127"/>
              </a:rPr>
              <a:t>with all of s using any join technique.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046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Fragment-and-Replicate Join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/>
            </a:pPr>
            <a:r>
              <a:rPr kumimoji="1" lang="en-US" altLang="ko-KR" sz="1800" kern="0" dirty="0">
                <a:ea typeface="굴림" pitchFamily="50" charset="-127"/>
              </a:rPr>
              <a:t>General case: reduces the sizes of the relations at each processor</a:t>
            </a:r>
          </a:p>
          <a:p>
            <a:pPr lvl="1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/>
            </a:pPr>
            <a:r>
              <a:rPr kumimoji="1" lang="en-US" altLang="ko-KR" sz="1800" i="1" kern="0" dirty="0">
                <a:ea typeface="굴림" pitchFamily="50" charset="-127"/>
              </a:rPr>
              <a:t>r</a:t>
            </a:r>
            <a:r>
              <a:rPr kumimoji="1" lang="en-US" altLang="ko-KR" sz="1800" kern="0" dirty="0">
                <a:ea typeface="굴림" pitchFamily="50" charset="-127"/>
              </a:rPr>
              <a:t> is partitioned into </a:t>
            </a:r>
            <a:r>
              <a:rPr kumimoji="1" lang="en-US" altLang="ko-KR" sz="1800" i="1" kern="0" dirty="0">
                <a:ea typeface="굴림" pitchFamily="50" charset="-127"/>
              </a:rPr>
              <a:t>n </a:t>
            </a:r>
            <a:r>
              <a:rPr kumimoji="1" lang="en-US" altLang="ko-KR" sz="1800" kern="0" dirty="0">
                <a:ea typeface="굴림" pitchFamily="50" charset="-127"/>
              </a:rPr>
              <a:t>partitions,</a:t>
            </a:r>
            <a:r>
              <a:rPr kumimoji="1" lang="en-US" altLang="ko-KR" sz="1800" i="1" kern="0" dirty="0">
                <a:ea typeface="굴림" pitchFamily="50" charset="-127"/>
              </a:rPr>
              <a:t>r</a:t>
            </a:r>
            <a:r>
              <a:rPr kumimoji="1" lang="en-US" altLang="ko-KR" sz="1800" kern="0" baseline="-25000" dirty="0">
                <a:ea typeface="굴림" pitchFamily="50" charset="-127"/>
              </a:rPr>
              <a:t>0</a:t>
            </a:r>
            <a:r>
              <a:rPr kumimoji="1" lang="en-US" altLang="ko-KR" sz="1800" kern="0" dirty="0">
                <a:ea typeface="굴림" pitchFamily="50" charset="-127"/>
              </a:rPr>
              <a:t>, </a:t>
            </a:r>
            <a:r>
              <a:rPr kumimoji="1" lang="en-US" altLang="ko-KR" sz="1800" i="1" kern="0" dirty="0">
                <a:ea typeface="굴림" pitchFamily="50" charset="-127"/>
              </a:rPr>
              <a:t>r</a:t>
            </a:r>
            <a:r>
              <a:rPr kumimoji="1" lang="en-US" altLang="ko-KR" sz="1800" kern="0" baseline="-25000" dirty="0">
                <a:ea typeface="굴림" pitchFamily="50" charset="-127"/>
              </a:rPr>
              <a:t>1</a:t>
            </a:r>
            <a:r>
              <a:rPr kumimoji="1" lang="en-US" altLang="ko-KR" sz="1800" kern="0" dirty="0">
                <a:ea typeface="굴림" pitchFamily="50" charset="-127"/>
              </a:rPr>
              <a:t>, ..., </a:t>
            </a:r>
            <a:r>
              <a:rPr kumimoji="1" lang="en-US" altLang="ko-KR" sz="1800" i="1" kern="0" dirty="0">
                <a:ea typeface="굴림" pitchFamily="50" charset="-127"/>
              </a:rPr>
              <a:t>r </a:t>
            </a:r>
            <a:r>
              <a:rPr kumimoji="1" lang="en-US" altLang="ko-KR" sz="1800" i="1" kern="0" baseline="-25000" dirty="0">
                <a:ea typeface="굴림" pitchFamily="50" charset="-127"/>
              </a:rPr>
              <a:t>n</a:t>
            </a:r>
            <a:r>
              <a:rPr kumimoji="1" lang="en-US" altLang="ko-KR" sz="1800" kern="0" baseline="-25000" dirty="0">
                <a:ea typeface="굴림" pitchFamily="50" charset="-127"/>
              </a:rPr>
              <a:t>-1</a:t>
            </a:r>
            <a:r>
              <a:rPr kumimoji="1" lang="en-US" altLang="ko-KR" sz="1800" kern="0" dirty="0">
                <a:ea typeface="굴림" pitchFamily="50" charset="-127"/>
              </a:rPr>
              <a:t> </a:t>
            </a:r>
          </a:p>
          <a:p>
            <a:pPr lvl="1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/>
            </a:pPr>
            <a:r>
              <a:rPr kumimoji="1" lang="en-US" altLang="ko-KR" sz="1800" kern="0" dirty="0">
                <a:ea typeface="굴림" pitchFamily="50" charset="-127"/>
              </a:rPr>
              <a:t>s is partitioned into </a:t>
            </a:r>
            <a:r>
              <a:rPr kumimoji="1" lang="en-US" altLang="ko-KR" sz="1800" i="1" kern="0" dirty="0">
                <a:ea typeface="굴림" pitchFamily="50" charset="-127"/>
              </a:rPr>
              <a:t>m</a:t>
            </a:r>
            <a:r>
              <a:rPr kumimoji="1" lang="en-US" altLang="ko-KR" sz="1800" kern="0" dirty="0">
                <a:ea typeface="굴림" pitchFamily="50" charset="-127"/>
              </a:rPr>
              <a:t> partitions, </a:t>
            </a:r>
            <a:r>
              <a:rPr kumimoji="1" lang="en-US" altLang="ko-KR" sz="1800" i="1" kern="0" dirty="0">
                <a:ea typeface="굴림" pitchFamily="50" charset="-127"/>
              </a:rPr>
              <a:t>s</a:t>
            </a:r>
            <a:r>
              <a:rPr kumimoji="1" lang="en-US" altLang="ko-KR" sz="1800" kern="0" baseline="-25000" dirty="0">
                <a:ea typeface="굴림" pitchFamily="50" charset="-127"/>
              </a:rPr>
              <a:t>0</a:t>
            </a:r>
            <a:r>
              <a:rPr kumimoji="1" lang="en-US" altLang="ko-KR" sz="1800" kern="0" dirty="0">
                <a:ea typeface="굴림" pitchFamily="50" charset="-127"/>
              </a:rPr>
              <a:t>, </a:t>
            </a:r>
            <a:r>
              <a:rPr kumimoji="1" lang="en-US" altLang="ko-KR" sz="1800" i="1" kern="0" dirty="0">
                <a:ea typeface="굴림" pitchFamily="50" charset="-127"/>
              </a:rPr>
              <a:t>s</a:t>
            </a:r>
            <a:r>
              <a:rPr kumimoji="1" lang="en-US" altLang="ko-KR" sz="1800" kern="0" baseline="-25000" dirty="0">
                <a:ea typeface="굴림" pitchFamily="50" charset="-127"/>
              </a:rPr>
              <a:t>1</a:t>
            </a:r>
            <a:r>
              <a:rPr kumimoji="1" lang="en-US" altLang="ko-KR" sz="1800" kern="0" dirty="0">
                <a:ea typeface="굴림" pitchFamily="50" charset="-127"/>
              </a:rPr>
              <a:t>, ..., </a:t>
            </a:r>
            <a:r>
              <a:rPr kumimoji="1" lang="en-US" altLang="ko-KR" sz="1800" i="1" kern="0" dirty="0">
                <a:ea typeface="굴림" pitchFamily="50" charset="-127"/>
              </a:rPr>
              <a:t>s</a:t>
            </a:r>
            <a:r>
              <a:rPr kumimoji="1" lang="en-US" altLang="ko-KR" sz="1800" i="1" kern="0" baseline="-25000" dirty="0">
                <a:ea typeface="굴림" pitchFamily="50" charset="-127"/>
              </a:rPr>
              <a:t>m</a:t>
            </a:r>
            <a:r>
              <a:rPr kumimoji="1" lang="en-US" altLang="ko-KR" sz="1800" kern="0" baseline="-25000" dirty="0">
                <a:ea typeface="굴림" pitchFamily="50" charset="-127"/>
              </a:rPr>
              <a:t>-1</a:t>
            </a:r>
            <a:endParaRPr kumimoji="1" lang="en-US" altLang="ko-KR" sz="1800" kern="0" dirty="0">
              <a:ea typeface="굴림" pitchFamily="50" charset="-127"/>
            </a:endParaRPr>
          </a:p>
          <a:p>
            <a:pPr marL="1085850" lvl="2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/>
            </a:pPr>
            <a:r>
              <a:rPr kumimoji="1" lang="en-US" altLang="ko-KR" kern="0" dirty="0">
                <a:ea typeface="굴림" pitchFamily="50" charset="-127"/>
              </a:rPr>
              <a:t>Any partitioning technique may be used.</a:t>
            </a:r>
          </a:p>
          <a:p>
            <a:pPr lvl="1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/>
            </a:pPr>
            <a:r>
              <a:rPr kumimoji="1" lang="en-US" altLang="ko-KR" sz="1800" kern="0" dirty="0">
                <a:ea typeface="굴림" pitchFamily="50" charset="-127"/>
              </a:rPr>
              <a:t>There must be at least </a:t>
            </a:r>
            <a:r>
              <a:rPr kumimoji="1" lang="en-US" altLang="ko-KR" sz="1800" kern="0" dirty="0">
                <a:solidFill>
                  <a:srgbClr val="0033CC"/>
                </a:solidFill>
                <a:ea typeface="굴림" pitchFamily="50" charset="-127"/>
              </a:rPr>
              <a:t>m * n processors</a:t>
            </a:r>
            <a:endParaRPr kumimoji="1" lang="en-US" altLang="ko-KR" sz="1800" kern="0" dirty="0">
              <a:ea typeface="굴림" pitchFamily="50" charset="-127"/>
            </a:endParaRPr>
          </a:p>
          <a:p>
            <a:pPr lvl="1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/>
            </a:pPr>
            <a:r>
              <a:rPr kumimoji="1" lang="en-US" altLang="ko-KR" sz="1800" kern="0" dirty="0">
                <a:ea typeface="굴림" pitchFamily="50" charset="-127"/>
              </a:rPr>
              <a:t>Label the processors as   </a:t>
            </a:r>
            <a:r>
              <a:rPr kumimoji="1" lang="en-US" altLang="ko-KR" sz="1800" i="1" kern="0" dirty="0">
                <a:ea typeface="굴림" pitchFamily="50" charset="-127"/>
              </a:rPr>
              <a:t>P</a:t>
            </a:r>
            <a:r>
              <a:rPr kumimoji="1" lang="en-US" altLang="ko-KR" sz="1800" kern="0" baseline="-25000" dirty="0">
                <a:ea typeface="굴림" pitchFamily="50" charset="-127"/>
              </a:rPr>
              <a:t>0,0</a:t>
            </a:r>
            <a:r>
              <a:rPr kumimoji="1" lang="en-US" altLang="ko-KR" sz="1800" kern="0" dirty="0">
                <a:ea typeface="굴림" pitchFamily="50" charset="-127"/>
              </a:rPr>
              <a:t>, </a:t>
            </a:r>
            <a:r>
              <a:rPr kumimoji="1" lang="en-US" altLang="ko-KR" sz="1800" i="1" kern="0" dirty="0">
                <a:ea typeface="굴림" pitchFamily="50" charset="-127"/>
              </a:rPr>
              <a:t>P</a:t>
            </a:r>
            <a:r>
              <a:rPr kumimoji="1" lang="en-US" altLang="ko-KR" sz="1800" kern="0" baseline="-25000" dirty="0">
                <a:ea typeface="굴림" pitchFamily="50" charset="-127"/>
              </a:rPr>
              <a:t>0,1</a:t>
            </a:r>
            <a:r>
              <a:rPr kumimoji="1" lang="en-US" altLang="ko-KR" sz="1800" kern="0" dirty="0">
                <a:ea typeface="굴림" pitchFamily="50" charset="-127"/>
              </a:rPr>
              <a:t>, ..., </a:t>
            </a:r>
            <a:r>
              <a:rPr kumimoji="1" lang="en-US" altLang="ko-KR" sz="1800" i="1" kern="0" dirty="0">
                <a:ea typeface="굴림" pitchFamily="50" charset="-127"/>
              </a:rPr>
              <a:t>P</a:t>
            </a:r>
            <a:r>
              <a:rPr kumimoji="1" lang="en-US" altLang="ko-KR" sz="1800" kern="0" baseline="-25000" dirty="0">
                <a:ea typeface="굴림" pitchFamily="50" charset="-127"/>
              </a:rPr>
              <a:t>0,</a:t>
            </a:r>
            <a:r>
              <a:rPr kumimoji="1" lang="en-US" altLang="ko-KR" sz="1800" i="1" kern="0" baseline="-25000" dirty="0">
                <a:ea typeface="굴림" pitchFamily="50" charset="-127"/>
              </a:rPr>
              <a:t>m</a:t>
            </a:r>
            <a:r>
              <a:rPr kumimoji="1" lang="en-US" altLang="ko-KR" sz="1800" kern="0" baseline="-25000" dirty="0">
                <a:ea typeface="굴림" pitchFamily="50" charset="-127"/>
              </a:rPr>
              <a:t>-1</a:t>
            </a:r>
            <a:r>
              <a:rPr kumimoji="1" lang="en-US" altLang="ko-KR" sz="1800" kern="0" dirty="0">
                <a:ea typeface="굴림" pitchFamily="50" charset="-127"/>
              </a:rPr>
              <a:t>, </a:t>
            </a:r>
            <a:r>
              <a:rPr kumimoji="1" lang="en-US" altLang="ko-KR" sz="1800" i="1" kern="0" dirty="0">
                <a:ea typeface="굴림" pitchFamily="50" charset="-127"/>
              </a:rPr>
              <a:t>P</a:t>
            </a:r>
            <a:r>
              <a:rPr kumimoji="1" lang="en-US" altLang="ko-KR" sz="1800" kern="0" baseline="-25000" dirty="0">
                <a:ea typeface="굴림" pitchFamily="50" charset="-127"/>
              </a:rPr>
              <a:t>1,0</a:t>
            </a:r>
            <a:r>
              <a:rPr kumimoji="1" lang="en-US" altLang="ko-KR" sz="1800" kern="0" dirty="0">
                <a:ea typeface="굴림" pitchFamily="50" charset="-127"/>
              </a:rPr>
              <a:t>, ...,   </a:t>
            </a:r>
            <a:r>
              <a:rPr kumimoji="1" lang="en-US" altLang="ko-KR" sz="1800" i="1" kern="0" dirty="0">
                <a:ea typeface="굴림" pitchFamily="50" charset="-127"/>
              </a:rPr>
              <a:t>P</a:t>
            </a:r>
            <a:r>
              <a:rPr kumimoji="1" lang="en-US" altLang="ko-KR" sz="1800" i="1" kern="0" baseline="-25000" dirty="0">
                <a:ea typeface="굴림" pitchFamily="50" charset="-127"/>
              </a:rPr>
              <a:t>n</a:t>
            </a:r>
            <a:r>
              <a:rPr kumimoji="1" lang="en-US" altLang="ko-KR" sz="1800" kern="0" baseline="-25000" dirty="0">
                <a:ea typeface="굴림" pitchFamily="50" charset="-127"/>
              </a:rPr>
              <a:t>-1</a:t>
            </a:r>
            <a:r>
              <a:rPr kumimoji="1" lang="en-US" altLang="ko-KR" sz="1800" i="1" kern="0" baseline="-25000" dirty="0">
                <a:ea typeface="굴림" pitchFamily="50" charset="-127"/>
              </a:rPr>
              <a:t>m</a:t>
            </a:r>
            <a:r>
              <a:rPr kumimoji="1" lang="en-US" altLang="ko-KR" sz="1800" kern="0" baseline="-25000" dirty="0">
                <a:ea typeface="굴림" pitchFamily="50" charset="-127"/>
              </a:rPr>
              <a:t>-1</a:t>
            </a:r>
            <a:endParaRPr kumimoji="1" lang="en-US" altLang="ko-KR" sz="1800" kern="0" dirty="0">
              <a:ea typeface="굴림" pitchFamily="50" charset="-127"/>
            </a:endParaRPr>
          </a:p>
          <a:p>
            <a:pPr lvl="1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/>
            </a:pPr>
            <a:r>
              <a:rPr kumimoji="1" lang="en-US" altLang="ko-KR" sz="1800" i="1" kern="0" dirty="0" err="1">
                <a:ea typeface="굴림" pitchFamily="50" charset="-127"/>
              </a:rPr>
              <a:t>P</a:t>
            </a:r>
            <a:r>
              <a:rPr kumimoji="1" lang="en-US" altLang="ko-KR" sz="1800" i="1" kern="0" baseline="-25000" dirty="0" err="1">
                <a:ea typeface="굴림" pitchFamily="50" charset="-127"/>
              </a:rPr>
              <a:t>i,j</a:t>
            </a:r>
            <a:r>
              <a:rPr kumimoji="1" lang="en-US" altLang="ko-KR" sz="1800" kern="0" dirty="0">
                <a:ea typeface="굴림" pitchFamily="50" charset="-127"/>
              </a:rPr>
              <a:t> computes the join of </a:t>
            </a:r>
            <a:r>
              <a:rPr kumimoji="1" lang="en-US" altLang="ko-KR" sz="1800" i="1" kern="0" dirty="0" err="1">
                <a:ea typeface="굴림" pitchFamily="50" charset="-127"/>
              </a:rPr>
              <a:t>r</a:t>
            </a:r>
            <a:r>
              <a:rPr kumimoji="1" lang="en-US" altLang="ko-KR" sz="1800" i="1" kern="0" baseline="-25000" dirty="0" err="1">
                <a:ea typeface="굴림" pitchFamily="50" charset="-127"/>
              </a:rPr>
              <a:t>i</a:t>
            </a:r>
            <a:r>
              <a:rPr kumimoji="1" lang="en-US" altLang="ko-KR" sz="1800" kern="0" dirty="0">
                <a:ea typeface="굴림" pitchFamily="50" charset="-127"/>
              </a:rPr>
              <a:t> with </a:t>
            </a:r>
            <a:r>
              <a:rPr kumimoji="1" lang="en-US" altLang="ko-KR" sz="1800" i="1" kern="0" dirty="0" err="1">
                <a:ea typeface="굴림" pitchFamily="50" charset="-127"/>
              </a:rPr>
              <a:t>s</a:t>
            </a:r>
            <a:r>
              <a:rPr kumimoji="1" lang="en-US" altLang="ko-KR" sz="1800" i="1" kern="0" baseline="-25000" dirty="0" err="1">
                <a:ea typeface="굴림" pitchFamily="50" charset="-127"/>
              </a:rPr>
              <a:t>j</a:t>
            </a:r>
            <a:endParaRPr kumimoji="1" lang="en-US" altLang="ko-KR" sz="1800" kern="0" dirty="0">
              <a:ea typeface="굴림" pitchFamily="50" charset="-127"/>
            </a:endParaRPr>
          </a:p>
          <a:p>
            <a:pPr marL="1085850" lvl="2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/>
            </a:pPr>
            <a:r>
              <a:rPr kumimoji="1" lang="en-US" altLang="ko-KR" kern="0" dirty="0">
                <a:ea typeface="굴림" pitchFamily="50" charset="-127"/>
              </a:rPr>
              <a:t>In order to do so, </a:t>
            </a:r>
            <a:r>
              <a:rPr kumimoji="1" lang="en-US" altLang="ko-KR" i="1" kern="0" dirty="0" err="1">
                <a:solidFill>
                  <a:srgbClr val="0033CC"/>
                </a:solidFill>
                <a:ea typeface="굴림" pitchFamily="50" charset="-127"/>
              </a:rPr>
              <a:t>r</a:t>
            </a:r>
            <a:r>
              <a:rPr kumimoji="1" lang="en-US" altLang="ko-KR" i="1" kern="0" baseline="-25000" dirty="0" err="1">
                <a:solidFill>
                  <a:srgbClr val="0033CC"/>
                </a:solidFill>
                <a:ea typeface="굴림" pitchFamily="50" charset="-127"/>
              </a:rPr>
              <a:t>i</a:t>
            </a:r>
            <a:r>
              <a:rPr kumimoji="1" lang="en-US" altLang="ko-KR" i="1" kern="0" dirty="0">
                <a:solidFill>
                  <a:srgbClr val="0033CC"/>
                </a:solidFill>
                <a:ea typeface="굴림" pitchFamily="50" charset="-127"/>
              </a:rPr>
              <a:t> </a:t>
            </a:r>
            <a:r>
              <a:rPr kumimoji="1" lang="en-US" altLang="ko-KR" kern="0" dirty="0">
                <a:solidFill>
                  <a:srgbClr val="0033CC"/>
                </a:solidFill>
                <a:ea typeface="굴림" pitchFamily="50" charset="-127"/>
              </a:rPr>
              <a:t>is replicated</a:t>
            </a:r>
            <a:r>
              <a:rPr kumimoji="1" lang="en-US" altLang="ko-KR" kern="0" dirty="0">
                <a:ea typeface="굴림" pitchFamily="50" charset="-127"/>
              </a:rPr>
              <a:t> to </a:t>
            </a:r>
            <a:r>
              <a:rPr kumimoji="1" lang="en-US" altLang="ko-KR" i="1" kern="0" dirty="0">
                <a:ea typeface="굴림" pitchFamily="50" charset="-127"/>
              </a:rPr>
              <a:t>P</a:t>
            </a:r>
            <a:r>
              <a:rPr kumimoji="1" lang="en-US" altLang="ko-KR" i="1" kern="0" baseline="-25000" dirty="0">
                <a:ea typeface="굴림" pitchFamily="50" charset="-127"/>
              </a:rPr>
              <a:t>i,</a:t>
            </a:r>
            <a:r>
              <a:rPr kumimoji="1" lang="en-US" altLang="ko-KR" kern="0" baseline="-25000" dirty="0">
                <a:ea typeface="굴림" pitchFamily="50" charset="-127"/>
              </a:rPr>
              <a:t>0</a:t>
            </a:r>
            <a:r>
              <a:rPr kumimoji="1" lang="en-US" altLang="ko-KR" kern="0" dirty="0">
                <a:ea typeface="굴림" pitchFamily="50" charset="-127"/>
              </a:rPr>
              <a:t>, </a:t>
            </a:r>
            <a:r>
              <a:rPr kumimoji="1" lang="en-US" altLang="ko-KR" i="1" kern="0" dirty="0">
                <a:ea typeface="굴림" pitchFamily="50" charset="-127"/>
              </a:rPr>
              <a:t>P</a:t>
            </a:r>
            <a:r>
              <a:rPr kumimoji="1" lang="en-US" altLang="ko-KR" i="1" kern="0" baseline="-25000" dirty="0">
                <a:ea typeface="굴림" pitchFamily="50" charset="-127"/>
              </a:rPr>
              <a:t>i</a:t>
            </a:r>
            <a:r>
              <a:rPr kumimoji="1" lang="en-US" altLang="ko-KR" kern="0" baseline="-25000" dirty="0">
                <a:ea typeface="굴림" pitchFamily="50" charset="-127"/>
              </a:rPr>
              <a:t>,1</a:t>
            </a:r>
            <a:r>
              <a:rPr kumimoji="1" lang="en-US" altLang="ko-KR" kern="0" dirty="0">
                <a:ea typeface="굴림" pitchFamily="50" charset="-127"/>
              </a:rPr>
              <a:t>, ..., </a:t>
            </a:r>
            <a:r>
              <a:rPr kumimoji="1" lang="en-US" altLang="ko-KR" i="1" kern="0" dirty="0">
                <a:ea typeface="굴림" pitchFamily="50" charset="-127"/>
              </a:rPr>
              <a:t>P</a:t>
            </a:r>
            <a:r>
              <a:rPr kumimoji="1" lang="en-US" altLang="ko-KR" i="1" kern="0" baseline="-25000" dirty="0">
                <a:ea typeface="굴림" pitchFamily="50" charset="-127"/>
              </a:rPr>
              <a:t>i,m</a:t>
            </a:r>
            <a:r>
              <a:rPr kumimoji="1" lang="en-US" altLang="ko-KR" kern="0" baseline="-25000" dirty="0">
                <a:ea typeface="굴림" pitchFamily="50" charset="-127"/>
              </a:rPr>
              <a:t>-1</a:t>
            </a:r>
            <a:r>
              <a:rPr kumimoji="1" lang="en-US" altLang="ko-KR" kern="0" dirty="0">
                <a:ea typeface="굴림" pitchFamily="50" charset="-127"/>
              </a:rPr>
              <a:t>, while </a:t>
            </a:r>
            <a:r>
              <a:rPr kumimoji="1" lang="en-US" altLang="ko-KR" kern="0" dirty="0" err="1">
                <a:solidFill>
                  <a:srgbClr val="0033CC"/>
                </a:solidFill>
                <a:ea typeface="굴림" pitchFamily="50" charset="-127"/>
              </a:rPr>
              <a:t>s</a:t>
            </a:r>
            <a:r>
              <a:rPr kumimoji="1" lang="en-US" altLang="ko-KR" kern="0" baseline="-25000" dirty="0" err="1">
                <a:solidFill>
                  <a:srgbClr val="0033CC"/>
                </a:solidFill>
                <a:ea typeface="굴림" pitchFamily="50" charset="-127"/>
              </a:rPr>
              <a:t>i</a:t>
            </a:r>
            <a:r>
              <a:rPr kumimoji="1" lang="en-US" altLang="ko-KR" kern="0" dirty="0">
                <a:solidFill>
                  <a:srgbClr val="0033CC"/>
                </a:solidFill>
                <a:ea typeface="굴림" pitchFamily="50" charset="-127"/>
              </a:rPr>
              <a:t> is replicated</a:t>
            </a:r>
            <a:r>
              <a:rPr kumimoji="1" lang="en-US" altLang="ko-KR" kern="0" dirty="0">
                <a:ea typeface="굴림" pitchFamily="50" charset="-127"/>
              </a:rPr>
              <a:t> to </a:t>
            </a:r>
            <a:r>
              <a:rPr kumimoji="1" lang="en-US" altLang="ko-KR" i="1" kern="0" dirty="0">
                <a:ea typeface="굴림" pitchFamily="50" charset="-127"/>
              </a:rPr>
              <a:t>P</a:t>
            </a:r>
            <a:r>
              <a:rPr kumimoji="1" lang="en-US" altLang="ko-KR" kern="0" baseline="-25000" dirty="0">
                <a:ea typeface="굴림" pitchFamily="50" charset="-127"/>
              </a:rPr>
              <a:t>0</a:t>
            </a:r>
            <a:r>
              <a:rPr kumimoji="1" lang="en-US" altLang="ko-KR" i="1" kern="0" baseline="-25000" dirty="0">
                <a:ea typeface="굴림" pitchFamily="50" charset="-127"/>
              </a:rPr>
              <a:t>,i</a:t>
            </a:r>
            <a:r>
              <a:rPr kumimoji="1" lang="en-US" altLang="ko-KR" kern="0" dirty="0">
                <a:ea typeface="굴림" pitchFamily="50" charset="-127"/>
              </a:rPr>
              <a:t>, </a:t>
            </a:r>
            <a:r>
              <a:rPr kumimoji="1" lang="en-US" altLang="ko-KR" i="1" kern="0" dirty="0">
                <a:ea typeface="굴림" pitchFamily="50" charset="-127"/>
              </a:rPr>
              <a:t>P</a:t>
            </a:r>
            <a:r>
              <a:rPr kumimoji="1" lang="en-US" altLang="ko-KR" kern="0" baseline="-25000" dirty="0">
                <a:ea typeface="굴림" pitchFamily="50" charset="-127"/>
              </a:rPr>
              <a:t>1,</a:t>
            </a:r>
            <a:r>
              <a:rPr kumimoji="1" lang="en-US" altLang="ko-KR" i="1" kern="0" baseline="-25000" dirty="0">
                <a:ea typeface="굴림" pitchFamily="50" charset="-127"/>
              </a:rPr>
              <a:t>i</a:t>
            </a:r>
            <a:r>
              <a:rPr kumimoji="1" lang="en-US" altLang="ko-KR" kern="0" dirty="0">
                <a:ea typeface="굴림" pitchFamily="50" charset="-127"/>
              </a:rPr>
              <a:t>, ..., </a:t>
            </a:r>
            <a:r>
              <a:rPr kumimoji="1" lang="en-US" altLang="ko-KR" i="1" kern="0" dirty="0">
                <a:ea typeface="굴림" pitchFamily="50" charset="-127"/>
              </a:rPr>
              <a:t>P</a:t>
            </a:r>
            <a:r>
              <a:rPr kumimoji="1" lang="en-US" altLang="ko-KR" i="1" kern="0" baseline="-25000" dirty="0">
                <a:ea typeface="굴림" pitchFamily="50" charset="-127"/>
              </a:rPr>
              <a:t>n</a:t>
            </a:r>
            <a:r>
              <a:rPr kumimoji="1" lang="en-US" altLang="ko-KR" kern="0" baseline="-25000" dirty="0">
                <a:ea typeface="굴림" pitchFamily="50" charset="-127"/>
              </a:rPr>
              <a:t>-1,</a:t>
            </a:r>
            <a:r>
              <a:rPr kumimoji="1" lang="en-US" altLang="ko-KR" i="1" kern="0" baseline="-25000" dirty="0">
                <a:ea typeface="굴림" pitchFamily="50" charset="-127"/>
              </a:rPr>
              <a:t>i</a:t>
            </a:r>
            <a:endParaRPr kumimoji="1" lang="en-US" altLang="ko-KR" kern="0" dirty="0">
              <a:ea typeface="굴림" pitchFamily="50" charset="-127"/>
            </a:endParaRPr>
          </a:p>
          <a:p>
            <a:pPr marL="1085850" lvl="2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/>
            </a:pPr>
            <a:r>
              <a:rPr kumimoji="1" lang="en-US" altLang="ko-KR" kern="0" dirty="0">
                <a:ea typeface="굴림" pitchFamily="50" charset="-127"/>
              </a:rPr>
              <a:t>Any join technique can be used at each processor </a:t>
            </a:r>
            <a:r>
              <a:rPr kumimoji="1" lang="en-US" altLang="ko-KR" i="1" kern="0" dirty="0" err="1">
                <a:ea typeface="굴림" pitchFamily="50" charset="-127"/>
              </a:rPr>
              <a:t>P</a:t>
            </a:r>
            <a:r>
              <a:rPr kumimoji="1" lang="en-US" altLang="ko-KR" i="1" kern="0" baseline="-25000" dirty="0" err="1">
                <a:ea typeface="굴림" pitchFamily="50" charset="-127"/>
              </a:rPr>
              <a:t>i,j</a:t>
            </a:r>
            <a:r>
              <a:rPr kumimoji="1" lang="en-US" altLang="ko-KR" kern="0" dirty="0">
                <a:ea typeface="굴림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214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Fragment-and-Replicate Join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/>
            </a:pPr>
            <a:r>
              <a:rPr kumimoji="1" lang="en-US" altLang="ko-KR" sz="1800" kern="0" dirty="0">
                <a:ea typeface="굴림" pitchFamily="50" charset="-127"/>
              </a:rPr>
              <a:t>Both versions of fragment-and-replicate work with any join condition, since every tuple in</a:t>
            </a:r>
            <a:r>
              <a:rPr kumimoji="1" lang="en-US" altLang="ko-KR" sz="1800" i="1" kern="0" dirty="0">
                <a:ea typeface="굴림" pitchFamily="50" charset="-127"/>
              </a:rPr>
              <a:t> r</a:t>
            </a:r>
            <a:r>
              <a:rPr kumimoji="1" lang="en-US" altLang="ko-KR" sz="1800" kern="0" dirty="0">
                <a:ea typeface="굴림" pitchFamily="50" charset="-127"/>
              </a:rPr>
              <a:t> can be tested with every tuple in </a:t>
            </a:r>
            <a:r>
              <a:rPr kumimoji="1" lang="en-US" altLang="ko-KR" sz="1800" i="1" kern="0" dirty="0">
                <a:ea typeface="굴림" pitchFamily="50" charset="-127"/>
              </a:rPr>
              <a:t>s</a:t>
            </a:r>
            <a:r>
              <a:rPr kumimoji="1" lang="en-US" altLang="ko-KR" sz="1800" kern="0" dirty="0">
                <a:ea typeface="굴림" pitchFamily="50" charset="-127"/>
              </a:rPr>
              <a:t>.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/>
            </a:pPr>
            <a:r>
              <a:rPr kumimoji="1" lang="en-US" altLang="ko-KR" sz="1800" kern="0" dirty="0">
                <a:ea typeface="굴림" pitchFamily="50" charset="-127"/>
              </a:rPr>
              <a:t>Usually has </a:t>
            </a:r>
            <a:r>
              <a:rPr kumimoji="1" lang="en-US" altLang="ko-KR" sz="1800" kern="0" dirty="0">
                <a:solidFill>
                  <a:srgbClr val="0033CC"/>
                </a:solidFill>
                <a:ea typeface="굴림" pitchFamily="50" charset="-127"/>
              </a:rPr>
              <a:t>a higher cost</a:t>
            </a:r>
            <a:r>
              <a:rPr kumimoji="1" lang="en-US" altLang="ko-KR" sz="1800" kern="0" dirty="0">
                <a:ea typeface="굴림" pitchFamily="50" charset="-127"/>
              </a:rPr>
              <a:t> than partitioned join, since one of the relations (for asymmetric fragment-and-replicate) or both relations (for general fragment-and-replicate) have to be replicated.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/>
            </a:pPr>
            <a:r>
              <a:rPr kumimoji="1" lang="en-US" altLang="ko-KR" sz="1800" kern="0" dirty="0">
                <a:ea typeface="굴림" pitchFamily="50" charset="-127"/>
              </a:rPr>
              <a:t>Sometimes asymmetric fragment-and-replicate is preferable even though partitioning could be used.</a:t>
            </a:r>
          </a:p>
          <a:p>
            <a:pPr lvl="1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/>
            </a:pPr>
            <a:r>
              <a:rPr kumimoji="1" lang="en-US" altLang="ko-KR" sz="1800" kern="0" dirty="0">
                <a:ea typeface="굴림" pitchFamily="50" charset="-127"/>
              </a:rPr>
              <a:t>E.g., Suppose </a:t>
            </a:r>
            <a:r>
              <a:rPr kumimoji="1" lang="en-US" altLang="ko-KR" sz="1800" i="1" kern="0" dirty="0">
                <a:ea typeface="굴림" pitchFamily="50" charset="-127"/>
              </a:rPr>
              <a:t>s</a:t>
            </a:r>
            <a:r>
              <a:rPr kumimoji="1" lang="en-US" altLang="ko-KR" sz="1800" kern="0" dirty="0">
                <a:ea typeface="굴림" pitchFamily="50" charset="-127"/>
              </a:rPr>
              <a:t> is small and </a:t>
            </a:r>
            <a:r>
              <a:rPr kumimoji="1" lang="en-US" altLang="ko-KR" sz="1800" i="1" kern="0" dirty="0">
                <a:ea typeface="굴림" pitchFamily="50" charset="-127"/>
              </a:rPr>
              <a:t>r</a:t>
            </a:r>
            <a:r>
              <a:rPr kumimoji="1" lang="en-US" altLang="ko-KR" sz="1800" kern="0" dirty="0">
                <a:ea typeface="굴림" pitchFamily="50" charset="-127"/>
              </a:rPr>
              <a:t> is large, and already partitioned</a:t>
            </a:r>
          </a:p>
          <a:p>
            <a:pPr marL="1085850" lvl="2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/>
            </a:pPr>
            <a:r>
              <a:rPr kumimoji="1" lang="en-US" altLang="ko-KR" kern="0" dirty="0">
                <a:ea typeface="굴림" pitchFamily="50" charset="-127"/>
              </a:rPr>
              <a:t>It may be cheaper to replicate </a:t>
            </a:r>
            <a:r>
              <a:rPr kumimoji="1" lang="en-US" altLang="ko-KR" i="1" kern="0" dirty="0">
                <a:ea typeface="굴림" pitchFamily="50" charset="-127"/>
              </a:rPr>
              <a:t>s</a:t>
            </a:r>
            <a:r>
              <a:rPr kumimoji="1" lang="en-US" altLang="ko-KR" kern="0" dirty="0">
                <a:ea typeface="굴림" pitchFamily="50" charset="-127"/>
              </a:rPr>
              <a:t> across all processors, rather than repartition </a:t>
            </a:r>
            <a:r>
              <a:rPr kumimoji="1" lang="en-US" altLang="ko-KR" i="1" kern="0" dirty="0">
                <a:ea typeface="굴림" pitchFamily="50" charset="-127"/>
              </a:rPr>
              <a:t>r</a:t>
            </a:r>
            <a:r>
              <a:rPr kumimoji="1" lang="en-US" altLang="ko-KR" kern="0" dirty="0">
                <a:ea typeface="굴림" pitchFamily="50" charset="-127"/>
              </a:rPr>
              <a:t> and </a:t>
            </a:r>
            <a:r>
              <a:rPr kumimoji="1" lang="en-US" altLang="ko-KR" i="1" kern="0" dirty="0">
                <a:ea typeface="굴림" pitchFamily="50" charset="-127"/>
              </a:rPr>
              <a:t>s</a:t>
            </a:r>
            <a:r>
              <a:rPr kumimoji="1" lang="en-US" altLang="ko-KR" kern="0" dirty="0">
                <a:ea typeface="굴림" pitchFamily="50" charset="-127"/>
              </a:rPr>
              <a:t> on the join attributes.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828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Depiction of Fragment-and-Replicate Joins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186259"/>
            <a:ext cx="222885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803400" y="1618059"/>
            <a:ext cx="1473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solidFill>
                  <a:srgbClr val="0033CC"/>
                </a:solidFill>
                <a:ea typeface="굴림" charset="-127"/>
              </a:rPr>
              <a:t>S replicated</a:t>
            </a: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1803400" y="2113359"/>
            <a:ext cx="25400" cy="2044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17500" y="6518671"/>
            <a:ext cx="414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charset="-127"/>
              </a:rPr>
              <a:t>When partitioned join is not possible!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924321"/>
            <a:ext cx="4541838" cy="538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381500" y="1760934"/>
            <a:ext cx="378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4622800" y="1595834"/>
            <a:ext cx="0" cy="345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531100" y="1799034"/>
            <a:ext cx="1473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solidFill>
                  <a:srgbClr val="0033CC"/>
                </a:solidFill>
                <a:ea typeface="굴림" charset="-127"/>
              </a:rPr>
              <a:t>r0 replicated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679950" y="4808934"/>
            <a:ext cx="1930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solidFill>
                  <a:srgbClr val="0033CC"/>
                </a:solidFill>
                <a:ea typeface="굴림" charset="-127"/>
              </a:rPr>
              <a:t>s0 replicated</a:t>
            </a:r>
          </a:p>
        </p:txBody>
      </p:sp>
    </p:spTree>
    <p:extLst>
      <p:ext uri="{BB962C8B-B14F-4D97-AF65-F5344CB8AC3E}">
        <p14:creationId xmlns:p14="http://schemas.microsoft.com/office/powerpoint/2010/main" val="327732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Partitioned Parallel Hash-Join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5" name="Rectangle 264"/>
          <p:cNvSpPr>
            <a:spLocks noChangeArrowheads="1"/>
          </p:cNvSpPr>
          <p:nvPr/>
        </p:nvSpPr>
        <p:spPr bwMode="auto">
          <a:xfrm>
            <a:off x="6113463" y="5714702"/>
            <a:ext cx="2128837" cy="7270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Rectangle 265"/>
          <p:cNvSpPr>
            <a:spLocks noChangeArrowheads="1"/>
          </p:cNvSpPr>
          <p:nvPr/>
        </p:nvSpPr>
        <p:spPr bwMode="auto">
          <a:xfrm>
            <a:off x="6113463" y="4203402"/>
            <a:ext cx="2128837" cy="7270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Rectangle 269"/>
          <p:cNvSpPr>
            <a:spLocks noChangeArrowheads="1"/>
          </p:cNvSpPr>
          <p:nvPr/>
        </p:nvSpPr>
        <p:spPr bwMode="auto">
          <a:xfrm>
            <a:off x="6113463" y="4965402"/>
            <a:ext cx="2128837" cy="7270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Rectangle 261"/>
          <p:cNvSpPr>
            <a:spLocks noChangeArrowheads="1"/>
          </p:cNvSpPr>
          <p:nvPr/>
        </p:nvSpPr>
        <p:spPr bwMode="auto">
          <a:xfrm>
            <a:off x="6088063" y="2946102"/>
            <a:ext cx="2128837" cy="7270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Rectangle 260"/>
          <p:cNvSpPr>
            <a:spLocks noChangeArrowheads="1"/>
          </p:cNvSpPr>
          <p:nvPr/>
        </p:nvSpPr>
        <p:spPr bwMode="auto">
          <a:xfrm>
            <a:off x="6088063" y="2196802"/>
            <a:ext cx="2128837" cy="7270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Rectangle 258"/>
          <p:cNvSpPr>
            <a:spLocks noChangeArrowheads="1"/>
          </p:cNvSpPr>
          <p:nvPr/>
        </p:nvSpPr>
        <p:spPr bwMode="auto">
          <a:xfrm>
            <a:off x="6088063" y="1434802"/>
            <a:ext cx="2128837" cy="7270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Rectangle 110"/>
          <p:cNvSpPr>
            <a:spLocks noChangeArrowheads="1"/>
          </p:cNvSpPr>
          <p:nvPr/>
        </p:nvSpPr>
        <p:spPr bwMode="auto">
          <a:xfrm>
            <a:off x="2025650" y="1109365"/>
            <a:ext cx="1314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800" b="1">
                <a:solidFill>
                  <a:srgbClr val="000000"/>
                </a:solidFill>
                <a:ea typeface="굴림" charset="-127"/>
              </a:rPr>
              <a:t>Relation </a:t>
            </a:r>
            <a:r>
              <a:rPr lang="en-US" altLang="ko-KR" sz="1800" b="1">
                <a:solidFill>
                  <a:schemeClr val="tx2"/>
                </a:solidFill>
                <a:ea typeface="굴림" charset="-127"/>
              </a:rPr>
              <a:t>R</a:t>
            </a:r>
          </a:p>
        </p:txBody>
      </p:sp>
      <p:sp>
        <p:nvSpPr>
          <p:cNvPr id="12" name="Rectangle 111"/>
          <p:cNvSpPr>
            <a:spLocks noChangeArrowheads="1"/>
          </p:cNvSpPr>
          <p:nvPr/>
        </p:nvSpPr>
        <p:spPr bwMode="auto">
          <a:xfrm>
            <a:off x="4895850" y="1171277"/>
            <a:ext cx="917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400" b="1">
                <a:solidFill>
                  <a:srgbClr val="000000"/>
                </a:solidFill>
                <a:ea typeface="굴림" charset="-127"/>
              </a:rPr>
              <a:t>OUTPUT</a:t>
            </a:r>
          </a:p>
        </p:txBody>
      </p:sp>
      <p:sp>
        <p:nvSpPr>
          <p:cNvPr id="13" name="Freeform 112"/>
          <p:cNvSpPr>
            <a:spLocks/>
          </p:cNvSpPr>
          <p:nvPr/>
        </p:nvSpPr>
        <p:spPr bwMode="auto">
          <a:xfrm>
            <a:off x="6680200" y="2809577"/>
            <a:ext cx="42863" cy="63500"/>
          </a:xfrm>
          <a:custGeom>
            <a:avLst/>
            <a:gdLst>
              <a:gd name="T0" fmla="*/ 2147483647 w 27"/>
              <a:gd name="T1" fmla="*/ 2147483647 h 40"/>
              <a:gd name="T2" fmla="*/ 2147483647 w 27"/>
              <a:gd name="T3" fmla="*/ 0 h 40"/>
              <a:gd name="T4" fmla="*/ 0 w 27"/>
              <a:gd name="T5" fmla="*/ 2147483647 h 40"/>
              <a:gd name="T6" fmla="*/ 2147483647 w 27"/>
              <a:gd name="T7" fmla="*/ 2147483647 h 40"/>
              <a:gd name="T8" fmla="*/ 2147483647 w 27"/>
              <a:gd name="T9" fmla="*/ 2147483647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"/>
              <a:gd name="T16" fmla="*/ 0 h 40"/>
              <a:gd name="T17" fmla="*/ 27 w 27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" h="40">
                <a:moveTo>
                  <a:pt x="26" y="20"/>
                </a:moveTo>
                <a:lnTo>
                  <a:pt x="14" y="0"/>
                </a:lnTo>
                <a:lnTo>
                  <a:pt x="0" y="20"/>
                </a:lnTo>
                <a:lnTo>
                  <a:pt x="14" y="39"/>
                </a:lnTo>
                <a:lnTo>
                  <a:pt x="26" y="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Freeform 113"/>
          <p:cNvSpPr>
            <a:spLocks/>
          </p:cNvSpPr>
          <p:nvPr/>
        </p:nvSpPr>
        <p:spPr bwMode="auto">
          <a:xfrm>
            <a:off x="6835775" y="2809577"/>
            <a:ext cx="42863" cy="63500"/>
          </a:xfrm>
          <a:custGeom>
            <a:avLst/>
            <a:gdLst>
              <a:gd name="T0" fmla="*/ 2147483647 w 27"/>
              <a:gd name="T1" fmla="*/ 2147483647 h 40"/>
              <a:gd name="T2" fmla="*/ 2147483647 w 27"/>
              <a:gd name="T3" fmla="*/ 0 h 40"/>
              <a:gd name="T4" fmla="*/ 0 w 27"/>
              <a:gd name="T5" fmla="*/ 2147483647 h 40"/>
              <a:gd name="T6" fmla="*/ 2147483647 w 27"/>
              <a:gd name="T7" fmla="*/ 2147483647 h 40"/>
              <a:gd name="T8" fmla="*/ 2147483647 w 27"/>
              <a:gd name="T9" fmla="*/ 2147483647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"/>
              <a:gd name="T16" fmla="*/ 0 h 40"/>
              <a:gd name="T17" fmla="*/ 27 w 27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" h="40">
                <a:moveTo>
                  <a:pt x="26" y="20"/>
                </a:moveTo>
                <a:lnTo>
                  <a:pt x="14" y="0"/>
                </a:lnTo>
                <a:lnTo>
                  <a:pt x="0" y="20"/>
                </a:lnTo>
                <a:lnTo>
                  <a:pt x="14" y="39"/>
                </a:lnTo>
                <a:lnTo>
                  <a:pt x="26" y="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Freeform 114"/>
          <p:cNvSpPr>
            <a:spLocks/>
          </p:cNvSpPr>
          <p:nvPr/>
        </p:nvSpPr>
        <p:spPr bwMode="auto">
          <a:xfrm>
            <a:off x="3340100" y="1187152"/>
            <a:ext cx="2671763" cy="2289175"/>
          </a:xfrm>
          <a:custGeom>
            <a:avLst/>
            <a:gdLst>
              <a:gd name="T0" fmla="*/ 0 w 1683"/>
              <a:gd name="T1" fmla="*/ 2147483647 h 1442"/>
              <a:gd name="T2" fmla="*/ 0 w 1683"/>
              <a:gd name="T3" fmla="*/ 0 h 1442"/>
              <a:gd name="T4" fmla="*/ 2147483647 w 1683"/>
              <a:gd name="T5" fmla="*/ 0 h 1442"/>
              <a:gd name="T6" fmla="*/ 2147483647 w 1683"/>
              <a:gd name="T7" fmla="*/ 2147483647 h 1442"/>
              <a:gd name="T8" fmla="*/ 0 w 1683"/>
              <a:gd name="T9" fmla="*/ 2147483647 h 1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3"/>
              <a:gd name="T16" fmla="*/ 0 h 1442"/>
              <a:gd name="T17" fmla="*/ 1683 w 1683"/>
              <a:gd name="T18" fmla="*/ 1442 h 1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3" h="1442">
                <a:moveTo>
                  <a:pt x="0" y="1441"/>
                </a:moveTo>
                <a:lnTo>
                  <a:pt x="0" y="0"/>
                </a:lnTo>
                <a:lnTo>
                  <a:pt x="1682" y="0"/>
                </a:lnTo>
                <a:lnTo>
                  <a:pt x="1682" y="1441"/>
                </a:lnTo>
                <a:lnTo>
                  <a:pt x="0" y="14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Freeform 115"/>
          <p:cNvSpPr>
            <a:spLocks/>
          </p:cNvSpPr>
          <p:nvPr/>
        </p:nvSpPr>
        <p:spPr bwMode="auto">
          <a:xfrm>
            <a:off x="3527425" y="2468265"/>
            <a:ext cx="334963" cy="269875"/>
          </a:xfrm>
          <a:custGeom>
            <a:avLst/>
            <a:gdLst>
              <a:gd name="T0" fmla="*/ 0 w 211"/>
              <a:gd name="T1" fmla="*/ 2147483647 h 170"/>
              <a:gd name="T2" fmla="*/ 0 w 211"/>
              <a:gd name="T3" fmla="*/ 0 h 170"/>
              <a:gd name="T4" fmla="*/ 2147483647 w 211"/>
              <a:gd name="T5" fmla="*/ 0 h 170"/>
              <a:gd name="T6" fmla="*/ 2147483647 w 211"/>
              <a:gd name="T7" fmla="*/ 2147483647 h 170"/>
              <a:gd name="T8" fmla="*/ 0 w 211"/>
              <a:gd name="T9" fmla="*/ 2147483647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1"/>
              <a:gd name="T16" fmla="*/ 0 h 170"/>
              <a:gd name="T17" fmla="*/ 211 w 211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1" h="170">
                <a:moveTo>
                  <a:pt x="0" y="169"/>
                </a:moveTo>
                <a:lnTo>
                  <a:pt x="0" y="0"/>
                </a:lnTo>
                <a:lnTo>
                  <a:pt x="210" y="0"/>
                </a:lnTo>
                <a:lnTo>
                  <a:pt x="210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17" name="Group 116"/>
          <p:cNvGrpSpPr>
            <a:grpSpLocks/>
          </p:cNvGrpSpPr>
          <p:nvPr/>
        </p:nvGrpSpPr>
        <p:grpSpPr bwMode="auto">
          <a:xfrm>
            <a:off x="5280025" y="2660352"/>
            <a:ext cx="334963" cy="90488"/>
            <a:chOff x="4158" y="1336"/>
            <a:chExt cx="211" cy="57"/>
          </a:xfrm>
        </p:grpSpPr>
        <p:sp>
          <p:nvSpPr>
            <p:cNvPr id="18" name="Freeform 117"/>
            <p:cNvSpPr>
              <a:spLocks/>
            </p:cNvSpPr>
            <p:nvPr/>
          </p:nvSpPr>
          <p:spPr bwMode="auto">
            <a:xfrm>
              <a:off x="4158" y="1336"/>
              <a:ext cx="27" cy="40"/>
            </a:xfrm>
            <a:custGeom>
              <a:avLst/>
              <a:gdLst>
                <a:gd name="T0" fmla="*/ 26 w 27"/>
                <a:gd name="T1" fmla="*/ 19 h 40"/>
                <a:gd name="T2" fmla="*/ 13 w 27"/>
                <a:gd name="T3" fmla="*/ 0 h 40"/>
                <a:gd name="T4" fmla="*/ 0 w 27"/>
                <a:gd name="T5" fmla="*/ 19 h 40"/>
                <a:gd name="T6" fmla="*/ 13 w 27"/>
                <a:gd name="T7" fmla="*/ 39 h 40"/>
                <a:gd name="T8" fmla="*/ 26 w 27"/>
                <a:gd name="T9" fmla="*/ 19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40"/>
                <a:gd name="T17" fmla="*/ 27 w 2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40">
                  <a:moveTo>
                    <a:pt x="26" y="19"/>
                  </a:moveTo>
                  <a:lnTo>
                    <a:pt x="13" y="0"/>
                  </a:lnTo>
                  <a:lnTo>
                    <a:pt x="0" y="19"/>
                  </a:lnTo>
                  <a:lnTo>
                    <a:pt x="13" y="39"/>
                  </a:lnTo>
                  <a:lnTo>
                    <a:pt x="26" y="1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118"/>
            <p:cNvSpPr>
              <a:spLocks/>
            </p:cNvSpPr>
            <p:nvPr/>
          </p:nvSpPr>
          <p:spPr bwMode="auto">
            <a:xfrm>
              <a:off x="4249" y="1336"/>
              <a:ext cx="27" cy="40"/>
            </a:xfrm>
            <a:custGeom>
              <a:avLst/>
              <a:gdLst>
                <a:gd name="T0" fmla="*/ 26 w 27"/>
                <a:gd name="T1" fmla="*/ 19 h 40"/>
                <a:gd name="T2" fmla="*/ 13 w 27"/>
                <a:gd name="T3" fmla="*/ 0 h 40"/>
                <a:gd name="T4" fmla="*/ 0 w 27"/>
                <a:gd name="T5" fmla="*/ 19 h 40"/>
                <a:gd name="T6" fmla="*/ 13 w 27"/>
                <a:gd name="T7" fmla="*/ 39 h 40"/>
                <a:gd name="T8" fmla="*/ 26 w 27"/>
                <a:gd name="T9" fmla="*/ 19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40"/>
                <a:gd name="T17" fmla="*/ 27 w 2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40">
                  <a:moveTo>
                    <a:pt x="26" y="19"/>
                  </a:moveTo>
                  <a:lnTo>
                    <a:pt x="13" y="0"/>
                  </a:lnTo>
                  <a:lnTo>
                    <a:pt x="0" y="19"/>
                  </a:lnTo>
                  <a:lnTo>
                    <a:pt x="13" y="39"/>
                  </a:lnTo>
                  <a:lnTo>
                    <a:pt x="26" y="1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119"/>
            <p:cNvSpPr>
              <a:spLocks/>
            </p:cNvSpPr>
            <p:nvPr/>
          </p:nvSpPr>
          <p:spPr bwMode="auto">
            <a:xfrm>
              <a:off x="4347" y="1336"/>
              <a:ext cx="22" cy="57"/>
            </a:xfrm>
            <a:custGeom>
              <a:avLst/>
              <a:gdLst>
                <a:gd name="T0" fmla="*/ 21 w 22"/>
                <a:gd name="T1" fmla="*/ 27 h 57"/>
                <a:gd name="T2" fmla="*/ 11 w 22"/>
                <a:gd name="T3" fmla="*/ 0 h 57"/>
                <a:gd name="T4" fmla="*/ 0 w 22"/>
                <a:gd name="T5" fmla="*/ 27 h 57"/>
                <a:gd name="T6" fmla="*/ 11 w 22"/>
                <a:gd name="T7" fmla="*/ 56 h 57"/>
                <a:gd name="T8" fmla="*/ 21 w 22"/>
                <a:gd name="T9" fmla="*/ 2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57"/>
                <a:gd name="T17" fmla="*/ 22 w 22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57">
                  <a:moveTo>
                    <a:pt x="21" y="27"/>
                  </a:moveTo>
                  <a:lnTo>
                    <a:pt x="11" y="0"/>
                  </a:lnTo>
                  <a:lnTo>
                    <a:pt x="0" y="27"/>
                  </a:lnTo>
                  <a:lnTo>
                    <a:pt x="11" y="56"/>
                  </a:lnTo>
                  <a:lnTo>
                    <a:pt x="21" y="2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1" name="Freeform 120"/>
          <p:cNvSpPr>
            <a:spLocks/>
          </p:cNvSpPr>
          <p:nvPr/>
        </p:nvSpPr>
        <p:spPr bwMode="auto">
          <a:xfrm>
            <a:off x="6288088" y="1795165"/>
            <a:ext cx="250825" cy="269875"/>
          </a:xfrm>
          <a:custGeom>
            <a:avLst/>
            <a:gdLst>
              <a:gd name="T0" fmla="*/ 0 w 158"/>
              <a:gd name="T1" fmla="*/ 2147483647 h 170"/>
              <a:gd name="T2" fmla="*/ 0 w 158"/>
              <a:gd name="T3" fmla="*/ 0 h 170"/>
              <a:gd name="T4" fmla="*/ 2147483647 w 158"/>
              <a:gd name="T5" fmla="*/ 0 h 170"/>
              <a:gd name="T6" fmla="*/ 2147483647 w 158"/>
              <a:gd name="T7" fmla="*/ 2147483647 h 170"/>
              <a:gd name="T8" fmla="*/ 0 w 158"/>
              <a:gd name="T9" fmla="*/ 2147483647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" name="Freeform 121"/>
          <p:cNvSpPr>
            <a:spLocks/>
          </p:cNvSpPr>
          <p:nvPr/>
        </p:nvSpPr>
        <p:spPr bwMode="auto">
          <a:xfrm>
            <a:off x="6578600" y="1795165"/>
            <a:ext cx="249238" cy="269875"/>
          </a:xfrm>
          <a:custGeom>
            <a:avLst/>
            <a:gdLst>
              <a:gd name="T0" fmla="*/ 0 w 157"/>
              <a:gd name="T1" fmla="*/ 2147483647 h 170"/>
              <a:gd name="T2" fmla="*/ 0 w 157"/>
              <a:gd name="T3" fmla="*/ 0 h 170"/>
              <a:gd name="T4" fmla="*/ 2147483647 w 157"/>
              <a:gd name="T5" fmla="*/ 0 h 170"/>
              <a:gd name="T6" fmla="*/ 2147483647 w 157"/>
              <a:gd name="T7" fmla="*/ 2147483647 h 170"/>
              <a:gd name="T8" fmla="*/ 0 w 157"/>
              <a:gd name="T9" fmla="*/ 2147483647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" name="Freeform 122"/>
          <p:cNvSpPr>
            <a:spLocks/>
          </p:cNvSpPr>
          <p:nvPr/>
        </p:nvSpPr>
        <p:spPr bwMode="auto">
          <a:xfrm>
            <a:off x="6288088" y="2325390"/>
            <a:ext cx="250825" cy="269875"/>
          </a:xfrm>
          <a:custGeom>
            <a:avLst/>
            <a:gdLst>
              <a:gd name="T0" fmla="*/ 0 w 158"/>
              <a:gd name="T1" fmla="*/ 2147483647 h 170"/>
              <a:gd name="T2" fmla="*/ 0 w 158"/>
              <a:gd name="T3" fmla="*/ 0 h 170"/>
              <a:gd name="T4" fmla="*/ 2147483647 w 158"/>
              <a:gd name="T5" fmla="*/ 0 h 170"/>
              <a:gd name="T6" fmla="*/ 2147483647 w 158"/>
              <a:gd name="T7" fmla="*/ 2147483647 h 170"/>
              <a:gd name="T8" fmla="*/ 0 w 158"/>
              <a:gd name="T9" fmla="*/ 2147483647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4" name="Freeform 123"/>
          <p:cNvSpPr>
            <a:spLocks/>
          </p:cNvSpPr>
          <p:nvPr/>
        </p:nvSpPr>
        <p:spPr bwMode="auto">
          <a:xfrm>
            <a:off x="6588125" y="2325390"/>
            <a:ext cx="249238" cy="269875"/>
          </a:xfrm>
          <a:custGeom>
            <a:avLst/>
            <a:gdLst>
              <a:gd name="T0" fmla="*/ 0 w 157"/>
              <a:gd name="T1" fmla="*/ 2147483647 h 170"/>
              <a:gd name="T2" fmla="*/ 0 w 157"/>
              <a:gd name="T3" fmla="*/ 0 h 170"/>
              <a:gd name="T4" fmla="*/ 2147483647 w 157"/>
              <a:gd name="T5" fmla="*/ 0 h 170"/>
              <a:gd name="T6" fmla="*/ 2147483647 w 157"/>
              <a:gd name="T7" fmla="*/ 2147483647 h 170"/>
              <a:gd name="T8" fmla="*/ 0 w 157"/>
              <a:gd name="T9" fmla="*/ 2147483647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5" name="Freeform 124"/>
          <p:cNvSpPr>
            <a:spLocks/>
          </p:cNvSpPr>
          <p:nvPr/>
        </p:nvSpPr>
        <p:spPr bwMode="auto">
          <a:xfrm>
            <a:off x="6537325" y="2809577"/>
            <a:ext cx="42863" cy="63500"/>
          </a:xfrm>
          <a:custGeom>
            <a:avLst/>
            <a:gdLst>
              <a:gd name="T0" fmla="*/ 2147483647 w 27"/>
              <a:gd name="T1" fmla="*/ 2147483647 h 40"/>
              <a:gd name="T2" fmla="*/ 2147483647 w 27"/>
              <a:gd name="T3" fmla="*/ 0 h 40"/>
              <a:gd name="T4" fmla="*/ 0 w 27"/>
              <a:gd name="T5" fmla="*/ 2147483647 h 40"/>
              <a:gd name="T6" fmla="*/ 2147483647 w 27"/>
              <a:gd name="T7" fmla="*/ 2147483647 h 40"/>
              <a:gd name="T8" fmla="*/ 2147483647 w 27"/>
              <a:gd name="T9" fmla="*/ 2147483647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"/>
              <a:gd name="T16" fmla="*/ 0 h 40"/>
              <a:gd name="T17" fmla="*/ 27 w 27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" h="40">
                <a:moveTo>
                  <a:pt x="26" y="20"/>
                </a:moveTo>
                <a:lnTo>
                  <a:pt x="13" y="0"/>
                </a:lnTo>
                <a:lnTo>
                  <a:pt x="0" y="20"/>
                </a:lnTo>
                <a:lnTo>
                  <a:pt x="13" y="39"/>
                </a:lnTo>
                <a:lnTo>
                  <a:pt x="26" y="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" name="Freeform 125"/>
          <p:cNvSpPr>
            <a:spLocks/>
          </p:cNvSpPr>
          <p:nvPr/>
        </p:nvSpPr>
        <p:spPr bwMode="auto">
          <a:xfrm>
            <a:off x="6888163" y="2325390"/>
            <a:ext cx="249237" cy="269875"/>
          </a:xfrm>
          <a:custGeom>
            <a:avLst/>
            <a:gdLst>
              <a:gd name="T0" fmla="*/ 0 w 157"/>
              <a:gd name="T1" fmla="*/ 2147483647 h 170"/>
              <a:gd name="T2" fmla="*/ 0 w 157"/>
              <a:gd name="T3" fmla="*/ 0 h 170"/>
              <a:gd name="T4" fmla="*/ 2147483647 w 157"/>
              <a:gd name="T5" fmla="*/ 0 h 170"/>
              <a:gd name="T6" fmla="*/ 2147483647 w 157"/>
              <a:gd name="T7" fmla="*/ 2147483647 h 170"/>
              <a:gd name="T8" fmla="*/ 0 w 157"/>
              <a:gd name="T9" fmla="*/ 2147483647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" name="Rectangle 126"/>
          <p:cNvSpPr>
            <a:spLocks noChangeArrowheads="1"/>
          </p:cNvSpPr>
          <p:nvPr/>
        </p:nvSpPr>
        <p:spPr bwMode="auto">
          <a:xfrm>
            <a:off x="5267325" y="1984077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400" b="1">
                <a:solidFill>
                  <a:srgbClr val="000000"/>
                </a:solidFill>
                <a:ea typeface="굴림" charset="-127"/>
              </a:rPr>
              <a:t>2</a:t>
            </a:r>
          </a:p>
        </p:txBody>
      </p:sp>
      <p:sp>
        <p:nvSpPr>
          <p:cNvPr id="28" name="Freeform 127"/>
          <p:cNvSpPr>
            <a:spLocks/>
          </p:cNvSpPr>
          <p:nvPr/>
        </p:nvSpPr>
        <p:spPr bwMode="auto">
          <a:xfrm>
            <a:off x="6288088" y="3096915"/>
            <a:ext cx="250825" cy="269875"/>
          </a:xfrm>
          <a:custGeom>
            <a:avLst/>
            <a:gdLst>
              <a:gd name="T0" fmla="*/ 0 w 158"/>
              <a:gd name="T1" fmla="*/ 2147483647 h 170"/>
              <a:gd name="T2" fmla="*/ 0 w 158"/>
              <a:gd name="T3" fmla="*/ 0 h 170"/>
              <a:gd name="T4" fmla="*/ 2147483647 w 158"/>
              <a:gd name="T5" fmla="*/ 0 h 170"/>
              <a:gd name="T6" fmla="*/ 2147483647 w 158"/>
              <a:gd name="T7" fmla="*/ 2147483647 h 170"/>
              <a:gd name="T8" fmla="*/ 0 w 158"/>
              <a:gd name="T9" fmla="*/ 2147483647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9" name="Freeform 128"/>
          <p:cNvSpPr>
            <a:spLocks/>
          </p:cNvSpPr>
          <p:nvPr/>
        </p:nvSpPr>
        <p:spPr bwMode="auto">
          <a:xfrm>
            <a:off x="5232400" y="3054052"/>
            <a:ext cx="422275" cy="287338"/>
          </a:xfrm>
          <a:custGeom>
            <a:avLst/>
            <a:gdLst>
              <a:gd name="T0" fmla="*/ 0 w 266"/>
              <a:gd name="T1" fmla="*/ 2147483647 h 181"/>
              <a:gd name="T2" fmla="*/ 0 w 266"/>
              <a:gd name="T3" fmla="*/ 0 h 181"/>
              <a:gd name="T4" fmla="*/ 2147483647 w 266"/>
              <a:gd name="T5" fmla="*/ 0 h 181"/>
              <a:gd name="T6" fmla="*/ 2147483647 w 266"/>
              <a:gd name="T7" fmla="*/ 2147483647 h 181"/>
              <a:gd name="T8" fmla="*/ 0 w 266"/>
              <a:gd name="T9" fmla="*/ 2147483647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"/>
              <a:gd name="T16" fmla="*/ 0 h 181"/>
              <a:gd name="T17" fmla="*/ 266 w 266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" h="181">
                <a:moveTo>
                  <a:pt x="0" y="180"/>
                </a:moveTo>
                <a:lnTo>
                  <a:pt x="0" y="0"/>
                </a:lnTo>
                <a:lnTo>
                  <a:pt x="265" y="0"/>
                </a:lnTo>
                <a:lnTo>
                  <a:pt x="265" y="180"/>
                </a:lnTo>
                <a:lnTo>
                  <a:pt x="0" y="180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" name="Rectangle 129"/>
          <p:cNvSpPr>
            <a:spLocks noChangeArrowheads="1"/>
          </p:cNvSpPr>
          <p:nvPr/>
        </p:nvSpPr>
        <p:spPr bwMode="auto">
          <a:xfrm>
            <a:off x="3294063" y="2053927"/>
            <a:ext cx="7191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400" b="1">
                <a:solidFill>
                  <a:srgbClr val="000000"/>
                </a:solidFill>
                <a:ea typeface="굴림" charset="-127"/>
              </a:rPr>
              <a:t>INPUT</a:t>
            </a:r>
          </a:p>
        </p:txBody>
      </p:sp>
      <p:sp useBgFill="1">
        <p:nvSpPr>
          <p:cNvPr id="31" name="Rectangle 130"/>
          <p:cNvSpPr>
            <a:spLocks noChangeArrowheads="1"/>
          </p:cNvSpPr>
          <p:nvPr/>
        </p:nvSpPr>
        <p:spPr bwMode="auto">
          <a:xfrm>
            <a:off x="5267325" y="1436390"/>
            <a:ext cx="282575" cy="3048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400" b="1">
                <a:solidFill>
                  <a:srgbClr val="000000"/>
                </a:solidFill>
                <a:ea typeface="굴림" charset="-127"/>
              </a:rPr>
              <a:t>1</a:t>
            </a:r>
          </a:p>
        </p:txBody>
      </p:sp>
      <p:sp>
        <p:nvSpPr>
          <p:cNvPr id="32" name="Rectangle 131"/>
          <p:cNvSpPr>
            <a:spLocks noChangeArrowheads="1"/>
          </p:cNvSpPr>
          <p:nvPr/>
        </p:nvSpPr>
        <p:spPr bwMode="auto">
          <a:xfrm>
            <a:off x="3835400" y="2299990"/>
            <a:ext cx="881063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ko-KR" sz="1400" b="1">
                <a:solidFill>
                  <a:srgbClr val="000000"/>
                </a:solidFill>
                <a:ea typeface="굴림" charset="-127"/>
              </a:rPr>
              <a:t>hash</a:t>
            </a:r>
          </a:p>
          <a:p>
            <a:pPr algn="ctr">
              <a:lnSpc>
                <a:spcPct val="50000"/>
              </a:lnSpc>
            </a:pPr>
            <a:r>
              <a:rPr lang="en-US" altLang="ko-KR" sz="1400" b="1">
                <a:solidFill>
                  <a:srgbClr val="000000"/>
                </a:solidFill>
                <a:ea typeface="굴림" charset="-127"/>
              </a:rPr>
              <a:t>function</a:t>
            </a:r>
          </a:p>
          <a:p>
            <a:pPr algn="ctr"/>
            <a:r>
              <a:rPr lang="en-US" altLang="ko-KR" sz="2000" b="1">
                <a:solidFill>
                  <a:schemeClr val="tx2"/>
                </a:solidFill>
                <a:ea typeface="굴림" charset="-127"/>
              </a:rPr>
              <a:t>h1</a:t>
            </a:r>
          </a:p>
        </p:txBody>
      </p:sp>
      <p:sp>
        <p:nvSpPr>
          <p:cNvPr id="33" name="Rectangle 132"/>
          <p:cNvSpPr>
            <a:spLocks noChangeArrowheads="1"/>
          </p:cNvSpPr>
          <p:nvPr/>
        </p:nvSpPr>
        <p:spPr bwMode="auto">
          <a:xfrm>
            <a:off x="5321300" y="2769890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400" b="1">
                <a:solidFill>
                  <a:srgbClr val="000000"/>
                </a:solidFill>
                <a:ea typeface="굴림" charset="-127"/>
              </a:rPr>
              <a:t>i</a:t>
            </a:r>
          </a:p>
        </p:txBody>
      </p:sp>
      <p:sp>
        <p:nvSpPr>
          <p:cNvPr id="34" name="Rectangle 133"/>
          <p:cNvSpPr>
            <a:spLocks noChangeArrowheads="1"/>
          </p:cNvSpPr>
          <p:nvPr/>
        </p:nvSpPr>
        <p:spPr bwMode="auto">
          <a:xfrm>
            <a:off x="6135688" y="1160165"/>
            <a:ext cx="1238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800" b="1">
                <a:solidFill>
                  <a:srgbClr val="000000"/>
                </a:solidFill>
                <a:ea typeface="굴림" charset="-127"/>
              </a:rPr>
              <a:t>Partitions</a:t>
            </a:r>
          </a:p>
        </p:txBody>
      </p:sp>
      <p:sp>
        <p:nvSpPr>
          <p:cNvPr id="35" name="Rectangle 134"/>
          <p:cNvSpPr>
            <a:spLocks noChangeArrowheads="1"/>
          </p:cNvSpPr>
          <p:nvPr/>
        </p:nvSpPr>
        <p:spPr bwMode="auto">
          <a:xfrm>
            <a:off x="7251700" y="1758652"/>
            <a:ext cx="43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800" b="1">
                <a:solidFill>
                  <a:srgbClr val="000000"/>
                </a:solidFill>
                <a:ea typeface="굴림" charset="-127"/>
              </a:rPr>
              <a:t>R</a:t>
            </a:r>
            <a:r>
              <a:rPr lang="en-US" altLang="ko-KR" sz="1800" b="1" baseline="-25000">
                <a:solidFill>
                  <a:srgbClr val="000000"/>
                </a:solidFill>
                <a:ea typeface="굴림" charset="-127"/>
              </a:rPr>
              <a:t>1</a:t>
            </a:r>
          </a:p>
        </p:txBody>
      </p:sp>
      <p:grpSp>
        <p:nvGrpSpPr>
          <p:cNvPr id="36" name="Group 137"/>
          <p:cNvGrpSpPr>
            <a:grpSpLocks/>
          </p:cNvGrpSpPr>
          <p:nvPr/>
        </p:nvGrpSpPr>
        <p:grpSpPr bwMode="auto">
          <a:xfrm>
            <a:off x="2179638" y="1536402"/>
            <a:ext cx="919162" cy="1952625"/>
            <a:chOff x="2205" y="628"/>
            <a:chExt cx="579" cy="1230"/>
          </a:xfrm>
        </p:grpSpPr>
        <p:sp>
          <p:nvSpPr>
            <p:cNvPr id="37" name="Oval 138"/>
            <p:cNvSpPr>
              <a:spLocks noChangeArrowheads="1"/>
            </p:cNvSpPr>
            <p:nvPr/>
          </p:nvSpPr>
          <p:spPr bwMode="auto">
            <a:xfrm>
              <a:off x="2213" y="628"/>
              <a:ext cx="567" cy="85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" name="Line 139"/>
            <p:cNvSpPr>
              <a:spLocks noChangeShapeType="1"/>
            </p:cNvSpPr>
            <p:nvPr/>
          </p:nvSpPr>
          <p:spPr bwMode="auto">
            <a:xfrm>
              <a:off x="2209" y="671"/>
              <a:ext cx="0" cy="11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" name="Line 140"/>
            <p:cNvSpPr>
              <a:spLocks noChangeShapeType="1"/>
            </p:cNvSpPr>
            <p:nvPr/>
          </p:nvSpPr>
          <p:spPr bwMode="auto">
            <a:xfrm>
              <a:off x="2784" y="671"/>
              <a:ext cx="0" cy="11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" name="Arc 141"/>
            <p:cNvSpPr>
              <a:spLocks/>
            </p:cNvSpPr>
            <p:nvPr/>
          </p:nvSpPr>
          <p:spPr bwMode="auto">
            <a:xfrm>
              <a:off x="2205" y="1782"/>
              <a:ext cx="575" cy="76"/>
            </a:xfrm>
            <a:custGeom>
              <a:avLst/>
              <a:gdLst>
                <a:gd name="T0" fmla="*/ 0 w 43200"/>
                <a:gd name="T1" fmla="*/ 0 h 22187"/>
                <a:gd name="T2" fmla="*/ 0 w 43200"/>
                <a:gd name="T3" fmla="*/ 0 h 22187"/>
                <a:gd name="T4" fmla="*/ 0 w 43200"/>
                <a:gd name="T5" fmla="*/ 0 h 22187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87"/>
                <a:gd name="T11" fmla="*/ 43200 w 43200"/>
                <a:gd name="T12" fmla="*/ 22187 h 22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87" fill="none" extrusionOk="0">
                  <a:moveTo>
                    <a:pt x="43192" y="-1"/>
                  </a:moveTo>
                  <a:cubicBezTo>
                    <a:pt x="43197" y="195"/>
                    <a:pt x="43200" y="391"/>
                    <a:pt x="43200" y="587"/>
                  </a:cubicBezTo>
                  <a:cubicBezTo>
                    <a:pt x="43200" y="12516"/>
                    <a:pt x="33529" y="22187"/>
                    <a:pt x="21600" y="22187"/>
                  </a:cubicBezTo>
                  <a:cubicBezTo>
                    <a:pt x="9670" y="22187"/>
                    <a:pt x="0" y="12516"/>
                    <a:pt x="0" y="587"/>
                  </a:cubicBezTo>
                  <a:cubicBezTo>
                    <a:pt x="-1" y="392"/>
                    <a:pt x="2" y="198"/>
                    <a:pt x="7" y="3"/>
                  </a:cubicBezTo>
                </a:path>
                <a:path w="43200" h="22187" stroke="0" extrusionOk="0">
                  <a:moveTo>
                    <a:pt x="43192" y="-1"/>
                  </a:moveTo>
                  <a:cubicBezTo>
                    <a:pt x="43197" y="195"/>
                    <a:pt x="43200" y="391"/>
                    <a:pt x="43200" y="587"/>
                  </a:cubicBezTo>
                  <a:cubicBezTo>
                    <a:pt x="43200" y="12516"/>
                    <a:pt x="33529" y="22187"/>
                    <a:pt x="21600" y="22187"/>
                  </a:cubicBezTo>
                  <a:cubicBezTo>
                    <a:pt x="9670" y="22187"/>
                    <a:pt x="0" y="12516"/>
                    <a:pt x="0" y="587"/>
                  </a:cubicBezTo>
                  <a:cubicBezTo>
                    <a:pt x="-1" y="392"/>
                    <a:pt x="2" y="198"/>
                    <a:pt x="7" y="3"/>
                  </a:cubicBezTo>
                  <a:lnTo>
                    <a:pt x="21600" y="587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1" name="Rectangle 142"/>
          <p:cNvSpPr>
            <a:spLocks noChangeArrowheads="1"/>
          </p:cNvSpPr>
          <p:nvPr/>
        </p:nvSpPr>
        <p:spPr bwMode="auto">
          <a:xfrm>
            <a:off x="2495550" y="1765002"/>
            <a:ext cx="292100" cy="292100"/>
          </a:xfrm>
          <a:prstGeom prst="rect">
            <a:avLst/>
          </a:prstGeom>
          <a:solidFill>
            <a:srgbClr val="F6BF69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" name="Rectangle 143"/>
          <p:cNvSpPr>
            <a:spLocks noChangeArrowheads="1"/>
          </p:cNvSpPr>
          <p:nvPr/>
        </p:nvSpPr>
        <p:spPr bwMode="auto">
          <a:xfrm>
            <a:off x="2495550" y="2222202"/>
            <a:ext cx="292100" cy="292100"/>
          </a:xfrm>
          <a:prstGeom prst="rect">
            <a:avLst/>
          </a:prstGeom>
          <a:solidFill>
            <a:srgbClr val="F6BF69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" name="Rectangle 144"/>
          <p:cNvSpPr>
            <a:spLocks noChangeArrowheads="1"/>
          </p:cNvSpPr>
          <p:nvPr/>
        </p:nvSpPr>
        <p:spPr bwMode="auto">
          <a:xfrm>
            <a:off x="2495550" y="2984202"/>
            <a:ext cx="292100" cy="292100"/>
          </a:xfrm>
          <a:prstGeom prst="rect">
            <a:avLst/>
          </a:prstGeom>
          <a:solidFill>
            <a:srgbClr val="F6BF69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" name="Rectangle 145"/>
          <p:cNvSpPr>
            <a:spLocks noChangeArrowheads="1"/>
          </p:cNvSpPr>
          <p:nvPr/>
        </p:nvSpPr>
        <p:spPr bwMode="auto">
          <a:xfrm>
            <a:off x="2317750" y="2415877"/>
            <a:ext cx="7477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3200" b="1">
                <a:solidFill>
                  <a:schemeClr val="tx2"/>
                </a:solidFill>
                <a:ea typeface="굴림" charset="-127"/>
              </a:rPr>
              <a:t>. . .</a:t>
            </a:r>
          </a:p>
        </p:txBody>
      </p:sp>
      <p:grpSp>
        <p:nvGrpSpPr>
          <p:cNvPr id="45" name="Group 146"/>
          <p:cNvGrpSpPr>
            <a:grpSpLocks/>
          </p:cNvGrpSpPr>
          <p:nvPr/>
        </p:nvGrpSpPr>
        <p:grpSpPr bwMode="auto">
          <a:xfrm>
            <a:off x="6167438" y="1536402"/>
            <a:ext cx="1071562" cy="584200"/>
            <a:chOff x="4749" y="628"/>
            <a:chExt cx="675" cy="1244"/>
          </a:xfrm>
        </p:grpSpPr>
        <p:sp>
          <p:nvSpPr>
            <p:cNvPr id="46" name="Oval 147"/>
            <p:cNvSpPr>
              <a:spLocks noChangeArrowheads="1"/>
            </p:cNvSpPr>
            <p:nvPr/>
          </p:nvSpPr>
          <p:spPr bwMode="auto">
            <a:xfrm>
              <a:off x="4757" y="628"/>
              <a:ext cx="663" cy="86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" name="Line 148"/>
            <p:cNvSpPr>
              <a:spLocks noChangeShapeType="1"/>
            </p:cNvSpPr>
            <p:nvPr/>
          </p:nvSpPr>
          <p:spPr bwMode="auto">
            <a:xfrm>
              <a:off x="4753" y="672"/>
              <a:ext cx="0" cy="112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" name="Line 149"/>
            <p:cNvSpPr>
              <a:spLocks noChangeShapeType="1"/>
            </p:cNvSpPr>
            <p:nvPr/>
          </p:nvSpPr>
          <p:spPr bwMode="auto">
            <a:xfrm>
              <a:off x="5424" y="672"/>
              <a:ext cx="0" cy="112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" name="Arc 150"/>
            <p:cNvSpPr>
              <a:spLocks/>
            </p:cNvSpPr>
            <p:nvPr/>
          </p:nvSpPr>
          <p:spPr bwMode="auto">
            <a:xfrm>
              <a:off x="4749" y="1796"/>
              <a:ext cx="671" cy="76"/>
            </a:xfrm>
            <a:custGeom>
              <a:avLst/>
              <a:gdLst>
                <a:gd name="T0" fmla="*/ 0 w 43200"/>
                <a:gd name="T1" fmla="*/ 0 h 22186"/>
                <a:gd name="T2" fmla="*/ 0 w 43200"/>
                <a:gd name="T3" fmla="*/ 0 h 22186"/>
                <a:gd name="T4" fmla="*/ 0 w 43200"/>
                <a:gd name="T5" fmla="*/ 0 h 22186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86"/>
                <a:gd name="T11" fmla="*/ 43200 w 43200"/>
                <a:gd name="T12" fmla="*/ 22186 h 221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86" fill="none" extrusionOk="0">
                  <a:moveTo>
                    <a:pt x="43192" y="-1"/>
                  </a:moveTo>
                  <a:cubicBezTo>
                    <a:pt x="43197" y="195"/>
                    <a:pt x="43200" y="390"/>
                    <a:pt x="43200" y="586"/>
                  </a:cubicBezTo>
                  <a:cubicBezTo>
                    <a:pt x="43200" y="12515"/>
                    <a:pt x="33529" y="22186"/>
                    <a:pt x="21600" y="22186"/>
                  </a:cubicBezTo>
                  <a:cubicBezTo>
                    <a:pt x="9670" y="22186"/>
                    <a:pt x="0" y="12515"/>
                    <a:pt x="0" y="586"/>
                  </a:cubicBezTo>
                </a:path>
                <a:path w="43200" h="22186" stroke="0" extrusionOk="0">
                  <a:moveTo>
                    <a:pt x="43192" y="-1"/>
                  </a:moveTo>
                  <a:cubicBezTo>
                    <a:pt x="43197" y="195"/>
                    <a:pt x="43200" y="390"/>
                    <a:pt x="43200" y="586"/>
                  </a:cubicBezTo>
                  <a:cubicBezTo>
                    <a:pt x="43200" y="12515"/>
                    <a:pt x="33529" y="22186"/>
                    <a:pt x="21600" y="22186"/>
                  </a:cubicBezTo>
                  <a:cubicBezTo>
                    <a:pt x="9670" y="22186"/>
                    <a:pt x="0" y="12515"/>
                    <a:pt x="0" y="586"/>
                  </a:cubicBezTo>
                  <a:lnTo>
                    <a:pt x="21600" y="586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0" name="Line 151"/>
          <p:cNvSpPr>
            <a:spLocks noChangeShapeType="1"/>
          </p:cNvSpPr>
          <p:nvPr/>
        </p:nvSpPr>
        <p:spPr bwMode="auto">
          <a:xfrm>
            <a:off x="3100388" y="2596852"/>
            <a:ext cx="3794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" name="Line 152"/>
          <p:cNvSpPr>
            <a:spLocks noChangeShapeType="1"/>
          </p:cNvSpPr>
          <p:nvPr/>
        </p:nvSpPr>
        <p:spPr bwMode="auto">
          <a:xfrm flipV="1">
            <a:off x="4700588" y="1988840"/>
            <a:ext cx="531812" cy="6080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" name="Line 153"/>
          <p:cNvSpPr>
            <a:spLocks noChangeShapeType="1"/>
          </p:cNvSpPr>
          <p:nvPr/>
        </p:nvSpPr>
        <p:spPr bwMode="auto">
          <a:xfrm flipV="1">
            <a:off x="4700588" y="2446040"/>
            <a:ext cx="531812" cy="1508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" name="Line 154"/>
          <p:cNvSpPr>
            <a:spLocks noChangeShapeType="1"/>
          </p:cNvSpPr>
          <p:nvPr/>
        </p:nvSpPr>
        <p:spPr bwMode="auto">
          <a:xfrm>
            <a:off x="4700588" y="2598440"/>
            <a:ext cx="531812" cy="6080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" name="Line 155"/>
          <p:cNvSpPr>
            <a:spLocks noChangeShapeType="1"/>
          </p:cNvSpPr>
          <p:nvPr/>
        </p:nvSpPr>
        <p:spPr bwMode="auto">
          <a:xfrm>
            <a:off x="5691188" y="1911052"/>
            <a:ext cx="6080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" name="Line 156"/>
          <p:cNvSpPr>
            <a:spLocks noChangeShapeType="1"/>
          </p:cNvSpPr>
          <p:nvPr/>
        </p:nvSpPr>
        <p:spPr bwMode="auto">
          <a:xfrm>
            <a:off x="5691188" y="2368252"/>
            <a:ext cx="6080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" name="Line 157"/>
          <p:cNvSpPr>
            <a:spLocks noChangeShapeType="1"/>
          </p:cNvSpPr>
          <p:nvPr/>
        </p:nvSpPr>
        <p:spPr bwMode="auto">
          <a:xfrm>
            <a:off x="5691188" y="3206452"/>
            <a:ext cx="6080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" name="Freeform 158"/>
          <p:cNvSpPr>
            <a:spLocks/>
          </p:cNvSpPr>
          <p:nvPr/>
        </p:nvSpPr>
        <p:spPr bwMode="auto">
          <a:xfrm>
            <a:off x="5232400" y="2215852"/>
            <a:ext cx="422275" cy="287338"/>
          </a:xfrm>
          <a:custGeom>
            <a:avLst/>
            <a:gdLst>
              <a:gd name="T0" fmla="*/ 0 w 266"/>
              <a:gd name="T1" fmla="*/ 2147483647 h 181"/>
              <a:gd name="T2" fmla="*/ 0 w 266"/>
              <a:gd name="T3" fmla="*/ 0 h 181"/>
              <a:gd name="T4" fmla="*/ 2147483647 w 266"/>
              <a:gd name="T5" fmla="*/ 0 h 181"/>
              <a:gd name="T6" fmla="*/ 2147483647 w 266"/>
              <a:gd name="T7" fmla="*/ 2147483647 h 181"/>
              <a:gd name="T8" fmla="*/ 0 w 266"/>
              <a:gd name="T9" fmla="*/ 2147483647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"/>
              <a:gd name="T16" fmla="*/ 0 h 181"/>
              <a:gd name="T17" fmla="*/ 266 w 266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" h="181">
                <a:moveTo>
                  <a:pt x="0" y="180"/>
                </a:moveTo>
                <a:lnTo>
                  <a:pt x="0" y="0"/>
                </a:lnTo>
                <a:lnTo>
                  <a:pt x="265" y="0"/>
                </a:lnTo>
                <a:lnTo>
                  <a:pt x="265" y="180"/>
                </a:lnTo>
                <a:lnTo>
                  <a:pt x="0" y="180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8" name="Freeform 159"/>
          <p:cNvSpPr>
            <a:spLocks/>
          </p:cNvSpPr>
          <p:nvPr/>
        </p:nvSpPr>
        <p:spPr bwMode="auto">
          <a:xfrm>
            <a:off x="5232400" y="1682452"/>
            <a:ext cx="422275" cy="287338"/>
          </a:xfrm>
          <a:custGeom>
            <a:avLst/>
            <a:gdLst>
              <a:gd name="T0" fmla="*/ 0 w 266"/>
              <a:gd name="T1" fmla="*/ 2147483647 h 181"/>
              <a:gd name="T2" fmla="*/ 0 w 266"/>
              <a:gd name="T3" fmla="*/ 0 h 181"/>
              <a:gd name="T4" fmla="*/ 2147483647 w 266"/>
              <a:gd name="T5" fmla="*/ 0 h 181"/>
              <a:gd name="T6" fmla="*/ 2147483647 w 266"/>
              <a:gd name="T7" fmla="*/ 2147483647 h 181"/>
              <a:gd name="T8" fmla="*/ 0 w 266"/>
              <a:gd name="T9" fmla="*/ 2147483647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"/>
              <a:gd name="T16" fmla="*/ 0 h 181"/>
              <a:gd name="T17" fmla="*/ 266 w 266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" h="181">
                <a:moveTo>
                  <a:pt x="0" y="180"/>
                </a:moveTo>
                <a:lnTo>
                  <a:pt x="0" y="0"/>
                </a:lnTo>
                <a:lnTo>
                  <a:pt x="265" y="0"/>
                </a:lnTo>
                <a:lnTo>
                  <a:pt x="265" y="180"/>
                </a:lnTo>
                <a:lnTo>
                  <a:pt x="0" y="180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9" name="Rectangle 163"/>
          <p:cNvSpPr>
            <a:spLocks noChangeArrowheads="1"/>
          </p:cNvSpPr>
          <p:nvPr/>
        </p:nvSpPr>
        <p:spPr bwMode="auto">
          <a:xfrm>
            <a:off x="165100" y="3414415"/>
            <a:ext cx="18780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>
                <a:ea typeface="굴림" charset="-127"/>
              </a:rPr>
              <a:t>Partition both </a:t>
            </a:r>
          </a:p>
          <a:p>
            <a:r>
              <a:rPr lang="en-US" altLang="ko-KR" sz="1800">
                <a:ea typeface="굴림" charset="-127"/>
              </a:rPr>
              <a:t>relations using </a:t>
            </a:r>
          </a:p>
          <a:p>
            <a:r>
              <a:rPr lang="en-US" altLang="ko-KR" sz="1800">
                <a:ea typeface="굴림" charset="-127"/>
              </a:rPr>
              <a:t>hash function </a:t>
            </a:r>
            <a:r>
              <a:rPr lang="en-US" altLang="ko-KR" sz="1800">
                <a:solidFill>
                  <a:schemeClr val="tx2"/>
                </a:solidFill>
                <a:ea typeface="굴림" charset="-127"/>
              </a:rPr>
              <a:t>h1</a:t>
            </a:r>
            <a:endParaRPr lang="ko-KR" altLang="en-US" sz="1800">
              <a:solidFill>
                <a:schemeClr val="tx2"/>
              </a:solidFill>
              <a:ea typeface="굴림" charset="-127"/>
            </a:endParaRPr>
          </a:p>
        </p:txBody>
      </p:sp>
      <p:grpSp>
        <p:nvGrpSpPr>
          <p:cNvPr id="60" name="Group 166"/>
          <p:cNvGrpSpPr>
            <a:grpSpLocks/>
          </p:cNvGrpSpPr>
          <p:nvPr/>
        </p:nvGrpSpPr>
        <p:grpSpPr bwMode="auto">
          <a:xfrm>
            <a:off x="6154738" y="2209502"/>
            <a:ext cx="1071562" cy="584200"/>
            <a:chOff x="4749" y="628"/>
            <a:chExt cx="675" cy="1244"/>
          </a:xfrm>
        </p:grpSpPr>
        <p:sp>
          <p:nvSpPr>
            <p:cNvPr id="61" name="Oval 167"/>
            <p:cNvSpPr>
              <a:spLocks noChangeArrowheads="1"/>
            </p:cNvSpPr>
            <p:nvPr/>
          </p:nvSpPr>
          <p:spPr bwMode="auto">
            <a:xfrm>
              <a:off x="4757" y="628"/>
              <a:ext cx="663" cy="86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" name="Line 168"/>
            <p:cNvSpPr>
              <a:spLocks noChangeShapeType="1"/>
            </p:cNvSpPr>
            <p:nvPr/>
          </p:nvSpPr>
          <p:spPr bwMode="auto">
            <a:xfrm>
              <a:off x="4753" y="672"/>
              <a:ext cx="0" cy="112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" name="Line 169"/>
            <p:cNvSpPr>
              <a:spLocks noChangeShapeType="1"/>
            </p:cNvSpPr>
            <p:nvPr/>
          </p:nvSpPr>
          <p:spPr bwMode="auto">
            <a:xfrm>
              <a:off x="5424" y="672"/>
              <a:ext cx="0" cy="112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" name="Arc 170"/>
            <p:cNvSpPr>
              <a:spLocks/>
            </p:cNvSpPr>
            <p:nvPr/>
          </p:nvSpPr>
          <p:spPr bwMode="auto">
            <a:xfrm>
              <a:off x="4749" y="1796"/>
              <a:ext cx="671" cy="76"/>
            </a:xfrm>
            <a:custGeom>
              <a:avLst/>
              <a:gdLst>
                <a:gd name="T0" fmla="*/ 0 w 43200"/>
                <a:gd name="T1" fmla="*/ 0 h 22186"/>
                <a:gd name="T2" fmla="*/ 0 w 43200"/>
                <a:gd name="T3" fmla="*/ 0 h 22186"/>
                <a:gd name="T4" fmla="*/ 0 w 43200"/>
                <a:gd name="T5" fmla="*/ 0 h 22186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86"/>
                <a:gd name="T11" fmla="*/ 43200 w 43200"/>
                <a:gd name="T12" fmla="*/ 22186 h 221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86" fill="none" extrusionOk="0">
                  <a:moveTo>
                    <a:pt x="43192" y="-1"/>
                  </a:moveTo>
                  <a:cubicBezTo>
                    <a:pt x="43197" y="195"/>
                    <a:pt x="43200" y="390"/>
                    <a:pt x="43200" y="586"/>
                  </a:cubicBezTo>
                  <a:cubicBezTo>
                    <a:pt x="43200" y="12515"/>
                    <a:pt x="33529" y="22186"/>
                    <a:pt x="21600" y="22186"/>
                  </a:cubicBezTo>
                  <a:cubicBezTo>
                    <a:pt x="9670" y="22186"/>
                    <a:pt x="0" y="12515"/>
                    <a:pt x="0" y="586"/>
                  </a:cubicBezTo>
                </a:path>
                <a:path w="43200" h="22186" stroke="0" extrusionOk="0">
                  <a:moveTo>
                    <a:pt x="43192" y="-1"/>
                  </a:moveTo>
                  <a:cubicBezTo>
                    <a:pt x="43197" y="195"/>
                    <a:pt x="43200" y="390"/>
                    <a:pt x="43200" y="586"/>
                  </a:cubicBezTo>
                  <a:cubicBezTo>
                    <a:pt x="43200" y="12515"/>
                    <a:pt x="33529" y="22186"/>
                    <a:pt x="21600" y="22186"/>
                  </a:cubicBezTo>
                  <a:cubicBezTo>
                    <a:pt x="9670" y="22186"/>
                    <a:pt x="0" y="12515"/>
                    <a:pt x="0" y="586"/>
                  </a:cubicBezTo>
                  <a:lnTo>
                    <a:pt x="21600" y="586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5" name="Group 171"/>
          <p:cNvGrpSpPr>
            <a:grpSpLocks/>
          </p:cNvGrpSpPr>
          <p:nvPr/>
        </p:nvGrpSpPr>
        <p:grpSpPr bwMode="auto">
          <a:xfrm>
            <a:off x="6167438" y="2946102"/>
            <a:ext cx="1071562" cy="584200"/>
            <a:chOff x="4749" y="628"/>
            <a:chExt cx="675" cy="1244"/>
          </a:xfrm>
        </p:grpSpPr>
        <p:sp>
          <p:nvSpPr>
            <p:cNvPr id="66" name="Oval 172"/>
            <p:cNvSpPr>
              <a:spLocks noChangeArrowheads="1"/>
            </p:cNvSpPr>
            <p:nvPr/>
          </p:nvSpPr>
          <p:spPr bwMode="auto">
            <a:xfrm>
              <a:off x="4757" y="628"/>
              <a:ext cx="663" cy="86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" name="Line 173"/>
            <p:cNvSpPr>
              <a:spLocks noChangeShapeType="1"/>
            </p:cNvSpPr>
            <p:nvPr/>
          </p:nvSpPr>
          <p:spPr bwMode="auto">
            <a:xfrm>
              <a:off x="4753" y="672"/>
              <a:ext cx="0" cy="112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" name="Line 174"/>
            <p:cNvSpPr>
              <a:spLocks noChangeShapeType="1"/>
            </p:cNvSpPr>
            <p:nvPr/>
          </p:nvSpPr>
          <p:spPr bwMode="auto">
            <a:xfrm>
              <a:off x="5424" y="672"/>
              <a:ext cx="0" cy="112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" name="Arc 175"/>
            <p:cNvSpPr>
              <a:spLocks/>
            </p:cNvSpPr>
            <p:nvPr/>
          </p:nvSpPr>
          <p:spPr bwMode="auto">
            <a:xfrm>
              <a:off x="4749" y="1796"/>
              <a:ext cx="671" cy="76"/>
            </a:xfrm>
            <a:custGeom>
              <a:avLst/>
              <a:gdLst>
                <a:gd name="T0" fmla="*/ 0 w 43200"/>
                <a:gd name="T1" fmla="*/ 0 h 22186"/>
                <a:gd name="T2" fmla="*/ 0 w 43200"/>
                <a:gd name="T3" fmla="*/ 0 h 22186"/>
                <a:gd name="T4" fmla="*/ 0 w 43200"/>
                <a:gd name="T5" fmla="*/ 0 h 22186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86"/>
                <a:gd name="T11" fmla="*/ 43200 w 43200"/>
                <a:gd name="T12" fmla="*/ 22186 h 221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86" fill="none" extrusionOk="0">
                  <a:moveTo>
                    <a:pt x="43192" y="-1"/>
                  </a:moveTo>
                  <a:cubicBezTo>
                    <a:pt x="43197" y="195"/>
                    <a:pt x="43200" y="390"/>
                    <a:pt x="43200" y="586"/>
                  </a:cubicBezTo>
                  <a:cubicBezTo>
                    <a:pt x="43200" y="12515"/>
                    <a:pt x="33529" y="22186"/>
                    <a:pt x="21600" y="22186"/>
                  </a:cubicBezTo>
                  <a:cubicBezTo>
                    <a:pt x="9670" y="22186"/>
                    <a:pt x="0" y="12515"/>
                    <a:pt x="0" y="586"/>
                  </a:cubicBezTo>
                </a:path>
                <a:path w="43200" h="22186" stroke="0" extrusionOk="0">
                  <a:moveTo>
                    <a:pt x="43192" y="-1"/>
                  </a:moveTo>
                  <a:cubicBezTo>
                    <a:pt x="43197" y="195"/>
                    <a:pt x="43200" y="390"/>
                    <a:pt x="43200" y="586"/>
                  </a:cubicBezTo>
                  <a:cubicBezTo>
                    <a:pt x="43200" y="12515"/>
                    <a:pt x="33529" y="22186"/>
                    <a:pt x="21600" y="22186"/>
                  </a:cubicBezTo>
                  <a:cubicBezTo>
                    <a:pt x="9670" y="22186"/>
                    <a:pt x="0" y="12515"/>
                    <a:pt x="0" y="586"/>
                  </a:cubicBezTo>
                  <a:lnTo>
                    <a:pt x="21600" y="586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0" name="Rectangle 187"/>
          <p:cNvSpPr>
            <a:spLocks noChangeArrowheads="1"/>
          </p:cNvSpPr>
          <p:nvPr/>
        </p:nvSpPr>
        <p:spPr bwMode="auto">
          <a:xfrm>
            <a:off x="3340100" y="6230640"/>
            <a:ext cx="2571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800" b="1">
                <a:solidFill>
                  <a:srgbClr val="000000"/>
                </a:solidFill>
                <a:ea typeface="굴림" charset="-127"/>
              </a:rPr>
              <a:t> main memory buffers</a:t>
            </a:r>
          </a:p>
        </p:txBody>
      </p:sp>
      <p:sp>
        <p:nvSpPr>
          <p:cNvPr id="71" name="Rectangle 190"/>
          <p:cNvSpPr>
            <a:spLocks noChangeArrowheads="1"/>
          </p:cNvSpPr>
          <p:nvPr/>
        </p:nvSpPr>
        <p:spPr bwMode="auto">
          <a:xfrm>
            <a:off x="2025650" y="3890665"/>
            <a:ext cx="1301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800" b="1">
                <a:solidFill>
                  <a:srgbClr val="000000"/>
                </a:solidFill>
                <a:ea typeface="굴림" charset="-127"/>
              </a:rPr>
              <a:t>Relation </a:t>
            </a:r>
            <a:r>
              <a:rPr lang="en-US" altLang="ko-KR" sz="1800" b="1">
                <a:solidFill>
                  <a:schemeClr val="tx2"/>
                </a:solidFill>
                <a:ea typeface="굴림" charset="-127"/>
              </a:rPr>
              <a:t>S</a:t>
            </a:r>
          </a:p>
        </p:txBody>
      </p:sp>
      <p:sp>
        <p:nvSpPr>
          <p:cNvPr id="72" name="Rectangle 191"/>
          <p:cNvSpPr>
            <a:spLocks noChangeArrowheads="1"/>
          </p:cNvSpPr>
          <p:nvPr/>
        </p:nvSpPr>
        <p:spPr bwMode="auto">
          <a:xfrm>
            <a:off x="4895850" y="3952577"/>
            <a:ext cx="917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400" b="1">
                <a:solidFill>
                  <a:srgbClr val="000000"/>
                </a:solidFill>
                <a:ea typeface="굴림" charset="-127"/>
              </a:rPr>
              <a:t>OUTPUT</a:t>
            </a:r>
          </a:p>
        </p:txBody>
      </p:sp>
      <p:sp>
        <p:nvSpPr>
          <p:cNvPr id="73" name="Freeform 192"/>
          <p:cNvSpPr>
            <a:spLocks/>
          </p:cNvSpPr>
          <p:nvPr/>
        </p:nvSpPr>
        <p:spPr bwMode="auto">
          <a:xfrm>
            <a:off x="6680200" y="5616277"/>
            <a:ext cx="42863" cy="63500"/>
          </a:xfrm>
          <a:custGeom>
            <a:avLst/>
            <a:gdLst>
              <a:gd name="T0" fmla="*/ 2147483647 w 27"/>
              <a:gd name="T1" fmla="*/ 2147483647 h 40"/>
              <a:gd name="T2" fmla="*/ 2147483647 w 27"/>
              <a:gd name="T3" fmla="*/ 0 h 40"/>
              <a:gd name="T4" fmla="*/ 0 w 27"/>
              <a:gd name="T5" fmla="*/ 2147483647 h 40"/>
              <a:gd name="T6" fmla="*/ 2147483647 w 27"/>
              <a:gd name="T7" fmla="*/ 2147483647 h 40"/>
              <a:gd name="T8" fmla="*/ 2147483647 w 27"/>
              <a:gd name="T9" fmla="*/ 2147483647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"/>
              <a:gd name="T16" fmla="*/ 0 h 40"/>
              <a:gd name="T17" fmla="*/ 27 w 27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" h="40">
                <a:moveTo>
                  <a:pt x="26" y="20"/>
                </a:moveTo>
                <a:lnTo>
                  <a:pt x="14" y="0"/>
                </a:lnTo>
                <a:lnTo>
                  <a:pt x="0" y="20"/>
                </a:lnTo>
                <a:lnTo>
                  <a:pt x="14" y="39"/>
                </a:lnTo>
                <a:lnTo>
                  <a:pt x="26" y="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4" name="Freeform 193"/>
          <p:cNvSpPr>
            <a:spLocks/>
          </p:cNvSpPr>
          <p:nvPr/>
        </p:nvSpPr>
        <p:spPr bwMode="auto">
          <a:xfrm>
            <a:off x="6835775" y="5616277"/>
            <a:ext cx="42863" cy="63500"/>
          </a:xfrm>
          <a:custGeom>
            <a:avLst/>
            <a:gdLst>
              <a:gd name="T0" fmla="*/ 2147483647 w 27"/>
              <a:gd name="T1" fmla="*/ 2147483647 h 40"/>
              <a:gd name="T2" fmla="*/ 2147483647 w 27"/>
              <a:gd name="T3" fmla="*/ 0 h 40"/>
              <a:gd name="T4" fmla="*/ 0 w 27"/>
              <a:gd name="T5" fmla="*/ 2147483647 h 40"/>
              <a:gd name="T6" fmla="*/ 2147483647 w 27"/>
              <a:gd name="T7" fmla="*/ 2147483647 h 40"/>
              <a:gd name="T8" fmla="*/ 2147483647 w 27"/>
              <a:gd name="T9" fmla="*/ 2147483647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"/>
              <a:gd name="T16" fmla="*/ 0 h 40"/>
              <a:gd name="T17" fmla="*/ 27 w 27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" h="40">
                <a:moveTo>
                  <a:pt x="26" y="20"/>
                </a:moveTo>
                <a:lnTo>
                  <a:pt x="14" y="0"/>
                </a:lnTo>
                <a:lnTo>
                  <a:pt x="0" y="20"/>
                </a:lnTo>
                <a:lnTo>
                  <a:pt x="14" y="39"/>
                </a:lnTo>
                <a:lnTo>
                  <a:pt x="26" y="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5" name="Freeform 194"/>
          <p:cNvSpPr>
            <a:spLocks/>
          </p:cNvSpPr>
          <p:nvPr/>
        </p:nvSpPr>
        <p:spPr bwMode="auto">
          <a:xfrm>
            <a:off x="3340100" y="3968452"/>
            <a:ext cx="2671763" cy="2289175"/>
          </a:xfrm>
          <a:custGeom>
            <a:avLst/>
            <a:gdLst>
              <a:gd name="T0" fmla="*/ 0 w 1683"/>
              <a:gd name="T1" fmla="*/ 2147483647 h 1442"/>
              <a:gd name="T2" fmla="*/ 0 w 1683"/>
              <a:gd name="T3" fmla="*/ 0 h 1442"/>
              <a:gd name="T4" fmla="*/ 2147483647 w 1683"/>
              <a:gd name="T5" fmla="*/ 0 h 1442"/>
              <a:gd name="T6" fmla="*/ 2147483647 w 1683"/>
              <a:gd name="T7" fmla="*/ 2147483647 h 1442"/>
              <a:gd name="T8" fmla="*/ 0 w 1683"/>
              <a:gd name="T9" fmla="*/ 2147483647 h 1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3"/>
              <a:gd name="T16" fmla="*/ 0 h 1442"/>
              <a:gd name="T17" fmla="*/ 1683 w 1683"/>
              <a:gd name="T18" fmla="*/ 1442 h 1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3" h="1442">
                <a:moveTo>
                  <a:pt x="0" y="1441"/>
                </a:moveTo>
                <a:lnTo>
                  <a:pt x="0" y="0"/>
                </a:lnTo>
                <a:lnTo>
                  <a:pt x="1682" y="0"/>
                </a:lnTo>
                <a:lnTo>
                  <a:pt x="1682" y="1441"/>
                </a:lnTo>
                <a:lnTo>
                  <a:pt x="0" y="14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" name="Freeform 195"/>
          <p:cNvSpPr>
            <a:spLocks/>
          </p:cNvSpPr>
          <p:nvPr/>
        </p:nvSpPr>
        <p:spPr bwMode="auto">
          <a:xfrm>
            <a:off x="3527425" y="5249565"/>
            <a:ext cx="334963" cy="269875"/>
          </a:xfrm>
          <a:custGeom>
            <a:avLst/>
            <a:gdLst>
              <a:gd name="T0" fmla="*/ 0 w 211"/>
              <a:gd name="T1" fmla="*/ 2147483647 h 170"/>
              <a:gd name="T2" fmla="*/ 0 w 211"/>
              <a:gd name="T3" fmla="*/ 0 h 170"/>
              <a:gd name="T4" fmla="*/ 2147483647 w 211"/>
              <a:gd name="T5" fmla="*/ 0 h 170"/>
              <a:gd name="T6" fmla="*/ 2147483647 w 211"/>
              <a:gd name="T7" fmla="*/ 2147483647 h 170"/>
              <a:gd name="T8" fmla="*/ 0 w 211"/>
              <a:gd name="T9" fmla="*/ 2147483647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1"/>
              <a:gd name="T16" fmla="*/ 0 h 170"/>
              <a:gd name="T17" fmla="*/ 211 w 211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1" h="170">
                <a:moveTo>
                  <a:pt x="0" y="169"/>
                </a:moveTo>
                <a:lnTo>
                  <a:pt x="0" y="0"/>
                </a:lnTo>
                <a:lnTo>
                  <a:pt x="210" y="0"/>
                </a:lnTo>
                <a:lnTo>
                  <a:pt x="210" y="169"/>
                </a:lnTo>
                <a:lnTo>
                  <a:pt x="0" y="169"/>
                </a:lnTo>
              </a:path>
            </a:pathLst>
          </a:custGeom>
          <a:solidFill>
            <a:srgbClr val="CCFF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77" name="Group 196"/>
          <p:cNvGrpSpPr>
            <a:grpSpLocks/>
          </p:cNvGrpSpPr>
          <p:nvPr/>
        </p:nvGrpSpPr>
        <p:grpSpPr bwMode="auto">
          <a:xfrm>
            <a:off x="5280025" y="5441652"/>
            <a:ext cx="334963" cy="90488"/>
            <a:chOff x="4158" y="1336"/>
            <a:chExt cx="211" cy="57"/>
          </a:xfrm>
        </p:grpSpPr>
        <p:sp>
          <p:nvSpPr>
            <p:cNvPr id="78" name="Freeform 197"/>
            <p:cNvSpPr>
              <a:spLocks/>
            </p:cNvSpPr>
            <p:nvPr/>
          </p:nvSpPr>
          <p:spPr bwMode="auto">
            <a:xfrm>
              <a:off x="4158" y="1336"/>
              <a:ext cx="27" cy="40"/>
            </a:xfrm>
            <a:custGeom>
              <a:avLst/>
              <a:gdLst>
                <a:gd name="T0" fmla="*/ 26 w 27"/>
                <a:gd name="T1" fmla="*/ 19 h 40"/>
                <a:gd name="T2" fmla="*/ 13 w 27"/>
                <a:gd name="T3" fmla="*/ 0 h 40"/>
                <a:gd name="T4" fmla="*/ 0 w 27"/>
                <a:gd name="T5" fmla="*/ 19 h 40"/>
                <a:gd name="T6" fmla="*/ 13 w 27"/>
                <a:gd name="T7" fmla="*/ 39 h 40"/>
                <a:gd name="T8" fmla="*/ 26 w 27"/>
                <a:gd name="T9" fmla="*/ 19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40"/>
                <a:gd name="T17" fmla="*/ 27 w 2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40">
                  <a:moveTo>
                    <a:pt x="26" y="19"/>
                  </a:moveTo>
                  <a:lnTo>
                    <a:pt x="13" y="0"/>
                  </a:lnTo>
                  <a:lnTo>
                    <a:pt x="0" y="19"/>
                  </a:lnTo>
                  <a:lnTo>
                    <a:pt x="13" y="39"/>
                  </a:lnTo>
                  <a:lnTo>
                    <a:pt x="26" y="1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" name="Freeform 198"/>
            <p:cNvSpPr>
              <a:spLocks/>
            </p:cNvSpPr>
            <p:nvPr/>
          </p:nvSpPr>
          <p:spPr bwMode="auto">
            <a:xfrm>
              <a:off x="4249" y="1336"/>
              <a:ext cx="27" cy="40"/>
            </a:xfrm>
            <a:custGeom>
              <a:avLst/>
              <a:gdLst>
                <a:gd name="T0" fmla="*/ 26 w 27"/>
                <a:gd name="T1" fmla="*/ 19 h 40"/>
                <a:gd name="T2" fmla="*/ 13 w 27"/>
                <a:gd name="T3" fmla="*/ 0 h 40"/>
                <a:gd name="T4" fmla="*/ 0 w 27"/>
                <a:gd name="T5" fmla="*/ 19 h 40"/>
                <a:gd name="T6" fmla="*/ 13 w 27"/>
                <a:gd name="T7" fmla="*/ 39 h 40"/>
                <a:gd name="T8" fmla="*/ 26 w 27"/>
                <a:gd name="T9" fmla="*/ 19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40"/>
                <a:gd name="T17" fmla="*/ 27 w 2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40">
                  <a:moveTo>
                    <a:pt x="26" y="19"/>
                  </a:moveTo>
                  <a:lnTo>
                    <a:pt x="13" y="0"/>
                  </a:lnTo>
                  <a:lnTo>
                    <a:pt x="0" y="19"/>
                  </a:lnTo>
                  <a:lnTo>
                    <a:pt x="13" y="39"/>
                  </a:lnTo>
                  <a:lnTo>
                    <a:pt x="26" y="1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0" name="Freeform 199"/>
            <p:cNvSpPr>
              <a:spLocks/>
            </p:cNvSpPr>
            <p:nvPr/>
          </p:nvSpPr>
          <p:spPr bwMode="auto">
            <a:xfrm>
              <a:off x="4347" y="1336"/>
              <a:ext cx="22" cy="57"/>
            </a:xfrm>
            <a:custGeom>
              <a:avLst/>
              <a:gdLst>
                <a:gd name="T0" fmla="*/ 21 w 22"/>
                <a:gd name="T1" fmla="*/ 27 h 57"/>
                <a:gd name="T2" fmla="*/ 11 w 22"/>
                <a:gd name="T3" fmla="*/ 0 h 57"/>
                <a:gd name="T4" fmla="*/ 0 w 22"/>
                <a:gd name="T5" fmla="*/ 27 h 57"/>
                <a:gd name="T6" fmla="*/ 11 w 22"/>
                <a:gd name="T7" fmla="*/ 56 h 57"/>
                <a:gd name="T8" fmla="*/ 21 w 22"/>
                <a:gd name="T9" fmla="*/ 2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57"/>
                <a:gd name="T17" fmla="*/ 22 w 22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57">
                  <a:moveTo>
                    <a:pt x="21" y="27"/>
                  </a:moveTo>
                  <a:lnTo>
                    <a:pt x="11" y="0"/>
                  </a:lnTo>
                  <a:lnTo>
                    <a:pt x="0" y="27"/>
                  </a:lnTo>
                  <a:lnTo>
                    <a:pt x="11" y="56"/>
                  </a:lnTo>
                  <a:lnTo>
                    <a:pt x="21" y="2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81" name="Freeform 200"/>
          <p:cNvSpPr>
            <a:spLocks/>
          </p:cNvSpPr>
          <p:nvPr/>
        </p:nvSpPr>
        <p:spPr bwMode="auto">
          <a:xfrm>
            <a:off x="6288088" y="4576465"/>
            <a:ext cx="250825" cy="269875"/>
          </a:xfrm>
          <a:custGeom>
            <a:avLst/>
            <a:gdLst>
              <a:gd name="T0" fmla="*/ 0 w 158"/>
              <a:gd name="T1" fmla="*/ 2147483647 h 170"/>
              <a:gd name="T2" fmla="*/ 0 w 158"/>
              <a:gd name="T3" fmla="*/ 0 h 170"/>
              <a:gd name="T4" fmla="*/ 2147483647 w 158"/>
              <a:gd name="T5" fmla="*/ 0 h 170"/>
              <a:gd name="T6" fmla="*/ 2147483647 w 158"/>
              <a:gd name="T7" fmla="*/ 2147483647 h 170"/>
              <a:gd name="T8" fmla="*/ 0 w 158"/>
              <a:gd name="T9" fmla="*/ 2147483647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rgbClr val="CCFF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2" name="Freeform 201"/>
          <p:cNvSpPr>
            <a:spLocks/>
          </p:cNvSpPr>
          <p:nvPr/>
        </p:nvSpPr>
        <p:spPr bwMode="auto">
          <a:xfrm>
            <a:off x="6578600" y="4576465"/>
            <a:ext cx="249238" cy="269875"/>
          </a:xfrm>
          <a:custGeom>
            <a:avLst/>
            <a:gdLst>
              <a:gd name="T0" fmla="*/ 0 w 157"/>
              <a:gd name="T1" fmla="*/ 2147483647 h 170"/>
              <a:gd name="T2" fmla="*/ 0 w 157"/>
              <a:gd name="T3" fmla="*/ 0 h 170"/>
              <a:gd name="T4" fmla="*/ 2147483647 w 157"/>
              <a:gd name="T5" fmla="*/ 0 h 170"/>
              <a:gd name="T6" fmla="*/ 2147483647 w 157"/>
              <a:gd name="T7" fmla="*/ 2147483647 h 170"/>
              <a:gd name="T8" fmla="*/ 0 w 157"/>
              <a:gd name="T9" fmla="*/ 2147483647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rgbClr val="CCFF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3" name="Freeform 202"/>
          <p:cNvSpPr>
            <a:spLocks/>
          </p:cNvSpPr>
          <p:nvPr/>
        </p:nvSpPr>
        <p:spPr bwMode="auto">
          <a:xfrm>
            <a:off x="6288088" y="5132090"/>
            <a:ext cx="250825" cy="269875"/>
          </a:xfrm>
          <a:custGeom>
            <a:avLst/>
            <a:gdLst>
              <a:gd name="T0" fmla="*/ 0 w 158"/>
              <a:gd name="T1" fmla="*/ 2147483647 h 170"/>
              <a:gd name="T2" fmla="*/ 0 w 158"/>
              <a:gd name="T3" fmla="*/ 0 h 170"/>
              <a:gd name="T4" fmla="*/ 2147483647 w 158"/>
              <a:gd name="T5" fmla="*/ 0 h 170"/>
              <a:gd name="T6" fmla="*/ 2147483647 w 158"/>
              <a:gd name="T7" fmla="*/ 2147483647 h 170"/>
              <a:gd name="T8" fmla="*/ 0 w 158"/>
              <a:gd name="T9" fmla="*/ 2147483647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rgbClr val="CCFF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4" name="Freeform 203"/>
          <p:cNvSpPr>
            <a:spLocks/>
          </p:cNvSpPr>
          <p:nvPr/>
        </p:nvSpPr>
        <p:spPr bwMode="auto">
          <a:xfrm>
            <a:off x="6588125" y="5132090"/>
            <a:ext cx="249238" cy="269875"/>
          </a:xfrm>
          <a:custGeom>
            <a:avLst/>
            <a:gdLst>
              <a:gd name="T0" fmla="*/ 0 w 157"/>
              <a:gd name="T1" fmla="*/ 2147483647 h 170"/>
              <a:gd name="T2" fmla="*/ 0 w 157"/>
              <a:gd name="T3" fmla="*/ 0 h 170"/>
              <a:gd name="T4" fmla="*/ 2147483647 w 157"/>
              <a:gd name="T5" fmla="*/ 0 h 170"/>
              <a:gd name="T6" fmla="*/ 2147483647 w 157"/>
              <a:gd name="T7" fmla="*/ 2147483647 h 170"/>
              <a:gd name="T8" fmla="*/ 0 w 157"/>
              <a:gd name="T9" fmla="*/ 2147483647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rgbClr val="CCFF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5" name="Freeform 204"/>
          <p:cNvSpPr>
            <a:spLocks/>
          </p:cNvSpPr>
          <p:nvPr/>
        </p:nvSpPr>
        <p:spPr bwMode="auto">
          <a:xfrm>
            <a:off x="6537325" y="5616277"/>
            <a:ext cx="42863" cy="63500"/>
          </a:xfrm>
          <a:custGeom>
            <a:avLst/>
            <a:gdLst>
              <a:gd name="T0" fmla="*/ 2147483647 w 27"/>
              <a:gd name="T1" fmla="*/ 2147483647 h 40"/>
              <a:gd name="T2" fmla="*/ 2147483647 w 27"/>
              <a:gd name="T3" fmla="*/ 0 h 40"/>
              <a:gd name="T4" fmla="*/ 0 w 27"/>
              <a:gd name="T5" fmla="*/ 2147483647 h 40"/>
              <a:gd name="T6" fmla="*/ 2147483647 w 27"/>
              <a:gd name="T7" fmla="*/ 2147483647 h 40"/>
              <a:gd name="T8" fmla="*/ 2147483647 w 27"/>
              <a:gd name="T9" fmla="*/ 2147483647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"/>
              <a:gd name="T16" fmla="*/ 0 h 40"/>
              <a:gd name="T17" fmla="*/ 27 w 27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" h="40">
                <a:moveTo>
                  <a:pt x="26" y="20"/>
                </a:moveTo>
                <a:lnTo>
                  <a:pt x="13" y="0"/>
                </a:lnTo>
                <a:lnTo>
                  <a:pt x="0" y="20"/>
                </a:lnTo>
                <a:lnTo>
                  <a:pt x="13" y="39"/>
                </a:lnTo>
                <a:lnTo>
                  <a:pt x="26" y="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6" name="Freeform 205"/>
          <p:cNvSpPr>
            <a:spLocks/>
          </p:cNvSpPr>
          <p:nvPr/>
        </p:nvSpPr>
        <p:spPr bwMode="auto">
          <a:xfrm>
            <a:off x="6888163" y="5132090"/>
            <a:ext cx="249237" cy="269875"/>
          </a:xfrm>
          <a:custGeom>
            <a:avLst/>
            <a:gdLst>
              <a:gd name="T0" fmla="*/ 0 w 157"/>
              <a:gd name="T1" fmla="*/ 2147483647 h 170"/>
              <a:gd name="T2" fmla="*/ 0 w 157"/>
              <a:gd name="T3" fmla="*/ 0 h 170"/>
              <a:gd name="T4" fmla="*/ 2147483647 w 157"/>
              <a:gd name="T5" fmla="*/ 0 h 170"/>
              <a:gd name="T6" fmla="*/ 2147483647 w 157"/>
              <a:gd name="T7" fmla="*/ 2147483647 h 170"/>
              <a:gd name="T8" fmla="*/ 0 w 157"/>
              <a:gd name="T9" fmla="*/ 2147483647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rgbClr val="CCFF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7" name="Rectangle 206"/>
          <p:cNvSpPr>
            <a:spLocks noChangeArrowheads="1"/>
          </p:cNvSpPr>
          <p:nvPr/>
        </p:nvSpPr>
        <p:spPr bwMode="auto">
          <a:xfrm>
            <a:off x="5267325" y="4765377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400" b="1">
                <a:solidFill>
                  <a:srgbClr val="000000"/>
                </a:solidFill>
                <a:ea typeface="굴림" charset="-127"/>
              </a:rPr>
              <a:t>2</a:t>
            </a:r>
          </a:p>
        </p:txBody>
      </p:sp>
      <p:sp>
        <p:nvSpPr>
          <p:cNvPr id="88" name="Freeform 207"/>
          <p:cNvSpPr>
            <a:spLocks/>
          </p:cNvSpPr>
          <p:nvPr/>
        </p:nvSpPr>
        <p:spPr bwMode="auto">
          <a:xfrm>
            <a:off x="6288088" y="5878215"/>
            <a:ext cx="250825" cy="269875"/>
          </a:xfrm>
          <a:custGeom>
            <a:avLst/>
            <a:gdLst>
              <a:gd name="T0" fmla="*/ 0 w 158"/>
              <a:gd name="T1" fmla="*/ 2147483647 h 170"/>
              <a:gd name="T2" fmla="*/ 0 w 158"/>
              <a:gd name="T3" fmla="*/ 0 h 170"/>
              <a:gd name="T4" fmla="*/ 2147483647 w 158"/>
              <a:gd name="T5" fmla="*/ 0 h 170"/>
              <a:gd name="T6" fmla="*/ 2147483647 w 158"/>
              <a:gd name="T7" fmla="*/ 2147483647 h 170"/>
              <a:gd name="T8" fmla="*/ 0 w 158"/>
              <a:gd name="T9" fmla="*/ 2147483647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rgbClr val="CCFF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9" name="Freeform 208"/>
          <p:cNvSpPr>
            <a:spLocks/>
          </p:cNvSpPr>
          <p:nvPr/>
        </p:nvSpPr>
        <p:spPr bwMode="auto">
          <a:xfrm>
            <a:off x="5232400" y="5835352"/>
            <a:ext cx="422275" cy="287338"/>
          </a:xfrm>
          <a:custGeom>
            <a:avLst/>
            <a:gdLst>
              <a:gd name="T0" fmla="*/ 0 w 266"/>
              <a:gd name="T1" fmla="*/ 2147483647 h 181"/>
              <a:gd name="T2" fmla="*/ 0 w 266"/>
              <a:gd name="T3" fmla="*/ 0 h 181"/>
              <a:gd name="T4" fmla="*/ 2147483647 w 266"/>
              <a:gd name="T5" fmla="*/ 0 h 181"/>
              <a:gd name="T6" fmla="*/ 2147483647 w 266"/>
              <a:gd name="T7" fmla="*/ 2147483647 h 181"/>
              <a:gd name="T8" fmla="*/ 0 w 266"/>
              <a:gd name="T9" fmla="*/ 2147483647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"/>
              <a:gd name="T16" fmla="*/ 0 h 181"/>
              <a:gd name="T17" fmla="*/ 266 w 266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" h="181">
                <a:moveTo>
                  <a:pt x="0" y="180"/>
                </a:moveTo>
                <a:lnTo>
                  <a:pt x="0" y="0"/>
                </a:lnTo>
                <a:lnTo>
                  <a:pt x="265" y="0"/>
                </a:lnTo>
                <a:lnTo>
                  <a:pt x="265" y="180"/>
                </a:lnTo>
                <a:lnTo>
                  <a:pt x="0" y="180"/>
                </a:lnTo>
              </a:path>
            </a:pathLst>
          </a:custGeom>
          <a:solidFill>
            <a:srgbClr val="CCFF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0" name="Rectangle 209"/>
          <p:cNvSpPr>
            <a:spLocks noChangeArrowheads="1"/>
          </p:cNvSpPr>
          <p:nvPr/>
        </p:nvSpPr>
        <p:spPr bwMode="auto">
          <a:xfrm>
            <a:off x="3294063" y="4835227"/>
            <a:ext cx="7191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400" b="1">
                <a:solidFill>
                  <a:srgbClr val="000000"/>
                </a:solidFill>
                <a:ea typeface="굴림" charset="-127"/>
              </a:rPr>
              <a:t>INPUT</a:t>
            </a:r>
          </a:p>
        </p:txBody>
      </p:sp>
      <p:sp useBgFill="1">
        <p:nvSpPr>
          <p:cNvPr id="91" name="Rectangle 210"/>
          <p:cNvSpPr>
            <a:spLocks noChangeArrowheads="1"/>
          </p:cNvSpPr>
          <p:nvPr/>
        </p:nvSpPr>
        <p:spPr bwMode="auto">
          <a:xfrm>
            <a:off x="5267325" y="4217690"/>
            <a:ext cx="282575" cy="3048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400" b="1">
                <a:solidFill>
                  <a:srgbClr val="000000"/>
                </a:solidFill>
                <a:ea typeface="굴림" charset="-127"/>
              </a:rPr>
              <a:t>1</a:t>
            </a:r>
          </a:p>
        </p:txBody>
      </p:sp>
      <p:sp>
        <p:nvSpPr>
          <p:cNvPr id="92" name="Rectangle 211"/>
          <p:cNvSpPr>
            <a:spLocks noChangeArrowheads="1"/>
          </p:cNvSpPr>
          <p:nvPr/>
        </p:nvSpPr>
        <p:spPr bwMode="auto">
          <a:xfrm>
            <a:off x="3835400" y="5081290"/>
            <a:ext cx="881063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ko-KR" sz="1400" b="1">
                <a:solidFill>
                  <a:srgbClr val="000000"/>
                </a:solidFill>
                <a:ea typeface="굴림" charset="-127"/>
              </a:rPr>
              <a:t>hash</a:t>
            </a:r>
          </a:p>
          <a:p>
            <a:pPr algn="ctr">
              <a:lnSpc>
                <a:spcPct val="50000"/>
              </a:lnSpc>
            </a:pPr>
            <a:r>
              <a:rPr lang="en-US" altLang="ko-KR" sz="1400" b="1">
                <a:solidFill>
                  <a:srgbClr val="000000"/>
                </a:solidFill>
                <a:ea typeface="굴림" charset="-127"/>
              </a:rPr>
              <a:t>function</a:t>
            </a:r>
          </a:p>
          <a:p>
            <a:pPr algn="ctr"/>
            <a:r>
              <a:rPr lang="en-US" altLang="ko-KR" sz="2000" b="1">
                <a:solidFill>
                  <a:schemeClr val="tx2"/>
                </a:solidFill>
                <a:ea typeface="굴림" charset="-127"/>
              </a:rPr>
              <a:t>h1</a:t>
            </a:r>
          </a:p>
        </p:txBody>
      </p:sp>
      <p:sp>
        <p:nvSpPr>
          <p:cNvPr id="93" name="Rectangle 212"/>
          <p:cNvSpPr>
            <a:spLocks noChangeArrowheads="1"/>
          </p:cNvSpPr>
          <p:nvPr/>
        </p:nvSpPr>
        <p:spPr bwMode="auto">
          <a:xfrm>
            <a:off x="5321300" y="5551190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400" b="1">
                <a:solidFill>
                  <a:srgbClr val="000000"/>
                </a:solidFill>
                <a:ea typeface="굴림" charset="-127"/>
              </a:rPr>
              <a:t>i</a:t>
            </a:r>
          </a:p>
        </p:txBody>
      </p:sp>
      <p:sp>
        <p:nvSpPr>
          <p:cNvPr id="94" name="Rectangle 213"/>
          <p:cNvSpPr>
            <a:spLocks noChangeArrowheads="1"/>
          </p:cNvSpPr>
          <p:nvPr/>
        </p:nvSpPr>
        <p:spPr bwMode="auto">
          <a:xfrm>
            <a:off x="6135688" y="3941465"/>
            <a:ext cx="1238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800" b="1">
                <a:solidFill>
                  <a:srgbClr val="000000"/>
                </a:solidFill>
                <a:ea typeface="굴림" charset="-127"/>
              </a:rPr>
              <a:t>Partitions</a:t>
            </a:r>
            <a:endParaRPr lang="en-US" altLang="ko-KR" b="1">
              <a:solidFill>
                <a:srgbClr val="000000"/>
              </a:solidFill>
              <a:ea typeface="굴림" charset="-127"/>
            </a:endParaRPr>
          </a:p>
        </p:txBody>
      </p:sp>
      <p:grpSp>
        <p:nvGrpSpPr>
          <p:cNvPr id="95" name="Group 217"/>
          <p:cNvGrpSpPr>
            <a:grpSpLocks/>
          </p:cNvGrpSpPr>
          <p:nvPr/>
        </p:nvGrpSpPr>
        <p:grpSpPr bwMode="auto">
          <a:xfrm>
            <a:off x="2179638" y="4317702"/>
            <a:ext cx="919162" cy="1952625"/>
            <a:chOff x="2205" y="628"/>
            <a:chExt cx="579" cy="1230"/>
          </a:xfrm>
        </p:grpSpPr>
        <p:sp>
          <p:nvSpPr>
            <p:cNvPr id="96" name="Oval 218"/>
            <p:cNvSpPr>
              <a:spLocks noChangeArrowheads="1"/>
            </p:cNvSpPr>
            <p:nvPr/>
          </p:nvSpPr>
          <p:spPr bwMode="auto">
            <a:xfrm>
              <a:off x="2213" y="628"/>
              <a:ext cx="567" cy="85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7" name="Line 219"/>
            <p:cNvSpPr>
              <a:spLocks noChangeShapeType="1"/>
            </p:cNvSpPr>
            <p:nvPr/>
          </p:nvSpPr>
          <p:spPr bwMode="auto">
            <a:xfrm>
              <a:off x="2209" y="671"/>
              <a:ext cx="0" cy="11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" name="Line 220"/>
            <p:cNvSpPr>
              <a:spLocks noChangeShapeType="1"/>
            </p:cNvSpPr>
            <p:nvPr/>
          </p:nvSpPr>
          <p:spPr bwMode="auto">
            <a:xfrm>
              <a:off x="2784" y="671"/>
              <a:ext cx="0" cy="11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Arc 221"/>
            <p:cNvSpPr>
              <a:spLocks/>
            </p:cNvSpPr>
            <p:nvPr/>
          </p:nvSpPr>
          <p:spPr bwMode="auto">
            <a:xfrm>
              <a:off x="2205" y="1782"/>
              <a:ext cx="575" cy="76"/>
            </a:xfrm>
            <a:custGeom>
              <a:avLst/>
              <a:gdLst>
                <a:gd name="T0" fmla="*/ 0 w 43200"/>
                <a:gd name="T1" fmla="*/ 0 h 22187"/>
                <a:gd name="T2" fmla="*/ 0 w 43200"/>
                <a:gd name="T3" fmla="*/ 0 h 22187"/>
                <a:gd name="T4" fmla="*/ 0 w 43200"/>
                <a:gd name="T5" fmla="*/ 0 h 22187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87"/>
                <a:gd name="T11" fmla="*/ 43200 w 43200"/>
                <a:gd name="T12" fmla="*/ 22187 h 22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87" fill="none" extrusionOk="0">
                  <a:moveTo>
                    <a:pt x="43192" y="-1"/>
                  </a:moveTo>
                  <a:cubicBezTo>
                    <a:pt x="43197" y="195"/>
                    <a:pt x="43200" y="391"/>
                    <a:pt x="43200" y="587"/>
                  </a:cubicBezTo>
                  <a:cubicBezTo>
                    <a:pt x="43200" y="12516"/>
                    <a:pt x="33529" y="22187"/>
                    <a:pt x="21600" y="22187"/>
                  </a:cubicBezTo>
                  <a:cubicBezTo>
                    <a:pt x="9670" y="22187"/>
                    <a:pt x="0" y="12516"/>
                    <a:pt x="0" y="587"/>
                  </a:cubicBezTo>
                  <a:cubicBezTo>
                    <a:pt x="-1" y="392"/>
                    <a:pt x="2" y="198"/>
                    <a:pt x="7" y="3"/>
                  </a:cubicBezTo>
                </a:path>
                <a:path w="43200" h="22187" stroke="0" extrusionOk="0">
                  <a:moveTo>
                    <a:pt x="43192" y="-1"/>
                  </a:moveTo>
                  <a:cubicBezTo>
                    <a:pt x="43197" y="195"/>
                    <a:pt x="43200" y="391"/>
                    <a:pt x="43200" y="587"/>
                  </a:cubicBezTo>
                  <a:cubicBezTo>
                    <a:pt x="43200" y="12516"/>
                    <a:pt x="33529" y="22187"/>
                    <a:pt x="21600" y="22187"/>
                  </a:cubicBezTo>
                  <a:cubicBezTo>
                    <a:pt x="9670" y="22187"/>
                    <a:pt x="0" y="12516"/>
                    <a:pt x="0" y="587"/>
                  </a:cubicBezTo>
                  <a:cubicBezTo>
                    <a:pt x="-1" y="392"/>
                    <a:pt x="2" y="198"/>
                    <a:pt x="7" y="3"/>
                  </a:cubicBezTo>
                  <a:lnTo>
                    <a:pt x="21600" y="587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00" name="Rectangle 222"/>
          <p:cNvSpPr>
            <a:spLocks noChangeArrowheads="1"/>
          </p:cNvSpPr>
          <p:nvPr/>
        </p:nvSpPr>
        <p:spPr bwMode="auto">
          <a:xfrm>
            <a:off x="2495550" y="4546302"/>
            <a:ext cx="292100" cy="2921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1" name="Rectangle 223"/>
          <p:cNvSpPr>
            <a:spLocks noChangeArrowheads="1"/>
          </p:cNvSpPr>
          <p:nvPr/>
        </p:nvSpPr>
        <p:spPr bwMode="auto">
          <a:xfrm>
            <a:off x="2495550" y="5003502"/>
            <a:ext cx="292100" cy="2921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" name="Rectangle 224"/>
          <p:cNvSpPr>
            <a:spLocks noChangeArrowheads="1"/>
          </p:cNvSpPr>
          <p:nvPr/>
        </p:nvSpPr>
        <p:spPr bwMode="auto">
          <a:xfrm>
            <a:off x="2495550" y="5765502"/>
            <a:ext cx="292100" cy="2921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" name="Rectangle 225"/>
          <p:cNvSpPr>
            <a:spLocks noChangeArrowheads="1"/>
          </p:cNvSpPr>
          <p:nvPr/>
        </p:nvSpPr>
        <p:spPr bwMode="auto">
          <a:xfrm>
            <a:off x="2317750" y="5197177"/>
            <a:ext cx="7477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3200" b="1">
                <a:solidFill>
                  <a:schemeClr val="tx2"/>
                </a:solidFill>
                <a:ea typeface="굴림" charset="-127"/>
              </a:rPr>
              <a:t>. . .</a:t>
            </a:r>
          </a:p>
        </p:txBody>
      </p:sp>
      <p:grpSp>
        <p:nvGrpSpPr>
          <p:cNvPr id="104" name="Group 226"/>
          <p:cNvGrpSpPr>
            <a:grpSpLocks/>
          </p:cNvGrpSpPr>
          <p:nvPr/>
        </p:nvGrpSpPr>
        <p:grpSpPr bwMode="auto">
          <a:xfrm>
            <a:off x="6167438" y="4317702"/>
            <a:ext cx="1071562" cy="584200"/>
            <a:chOff x="4749" y="628"/>
            <a:chExt cx="675" cy="1244"/>
          </a:xfrm>
        </p:grpSpPr>
        <p:sp>
          <p:nvSpPr>
            <p:cNvPr id="105" name="Oval 227"/>
            <p:cNvSpPr>
              <a:spLocks noChangeArrowheads="1"/>
            </p:cNvSpPr>
            <p:nvPr/>
          </p:nvSpPr>
          <p:spPr bwMode="auto">
            <a:xfrm>
              <a:off x="4757" y="628"/>
              <a:ext cx="663" cy="86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" name="Line 228"/>
            <p:cNvSpPr>
              <a:spLocks noChangeShapeType="1"/>
            </p:cNvSpPr>
            <p:nvPr/>
          </p:nvSpPr>
          <p:spPr bwMode="auto">
            <a:xfrm>
              <a:off x="4753" y="672"/>
              <a:ext cx="0" cy="112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229"/>
            <p:cNvSpPr>
              <a:spLocks noChangeShapeType="1"/>
            </p:cNvSpPr>
            <p:nvPr/>
          </p:nvSpPr>
          <p:spPr bwMode="auto">
            <a:xfrm>
              <a:off x="5424" y="672"/>
              <a:ext cx="0" cy="112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Arc 230"/>
            <p:cNvSpPr>
              <a:spLocks/>
            </p:cNvSpPr>
            <p:nvPr/>
          </p:nvSpPr>
          <p:spPr bwMode="auto">
            <a:xfrm>
              <a:off x="4749" y="1796"/>
              <a:ext cx="671" cy="76"/>
            </a:xfrm>
            <a:custGeom>
              <a:avLst/>
              <a:gdLst>
                <a:gd name="T0" fmla="*/ 0 w 43200"/>
                <a:gd name="T1" fmla="*/ 0 h 22186"/>
                <a:gd name="T2" fmla="*/ 0 w 43200"/>
                <a:gd name="T3" fmla="*/ 0 h 22186"/>
                <a:gd name="T4" fmla="*/ 0 w 43200"/>
                <a:gd name="T5" fmla="*/ 0 h 22186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86"/>
                <a:gd name="T11" fmla="*/ 43200 w 43200"/>
                <a:gd name="T12" fmla="*/ 22186 h 221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86" fill="none" extrusionOk="0">
                  <a:moveTo>
                    <a:pt x="43192" y="-1"/>
                  </a:moveTo>
                  <a:cubicBezTo>
                    <a:pt x="43197" y="195"/>
                    <a:pt x="43200" y="390"/>
                    <a:pt x="43200" y="586"/>
                  </a:cubicBezTo>
                  <a:cubicBezTo>
                    <a:pt x="43200" y="12515"/>
                    <a:pt x="33529" y="22186"/>
                    <a:pt x="21600" y="22186"/>
                  </a:cubicBezTo>
                  <a:cubicBezTo>
                    <a:pt x="9670" y="22186"/>
                    <a:pt x="0" y="12515"/>
                    <a:pt x="0" y="586"/>
                  </a:cubicBezTo>
                </a:path>
                <a:path w="43200" h="22186" stroke="0" extrusionOk="0">
                  <a:moveTo>
                    <a:pt x="43192" y="-1"/>
                  </a:moveTo>
                  <a:cubicBezTo>
                    <a:pt x="43197" y="195"/>
                    <a:pt x="43200" y="390"/>
                    <a:pt x="43200" y="586"/>
                  </a:cubicBezTo>
                  <a:cubicBezTo>
                    <a:pt x="43200" y="12515"/>
                    <a:pt x="33529" y="22186"/>
                    <a:pt x="21600" y="22186"/>
                  </a:cubicBezTo>
                  <a:cubicBezTo>
                    <a:pt x="9670" y="22186"/>
                    <a:pt x="0" y="12515"/>
                    <a:pt x="0" y="586"/>
                  </a:cubicBezTo>
                  <a:lnTo>
                    <a:pt x="21600" y="586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09" name="Line 231"/>
          <p:cNvSpPr>
            <a:spLocks noChangeShapeType="1"/>
          </p:cNvSpPr>
          <p:nvPr/>
        </p:nvSpPr>
        <p:spPr bwMode="auto">
          <a:xfrm>
            <a:off x="3100388" y="5378152"/>
            <a:ext cx="3794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" name="Line 232"/>
          <p:cNvSpPr>
            <a:spLocks noChangeShapeType="1"/>
          </p:cNvSpPr>
          <p:nvPr/>
        </p:nvSpPr>
        <p:spPr bwMode="auto">
          <a:xfrm flipV="1">
            <a:off x="4700588" y="4770140"/>
            <a:ext cx="531812" cy="6080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1" name="Line 233"/>
          <p:cNvSpPr>
            <a:spLocks noChangeShapeType="1"/>
          </p:cNvSpPr>
          <p:nvPr/>
        </p:nvSpPr>
        <p:spPr bwMode="auto">
          <a:xfrm flipV="1">
            <a:off x="4700588" y="5227340"/>
            <a:ext cx="531812" cy="1508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" name="Line 234"/>
          <p:cNvSpPr>
            <a:spLocks noChangeShapeType="1"/>
          </p:cNvSpPr>
          <p:nvPr/>
        </p:nvSpPr>
        <p:spPr bwMode="auto">
          <a:xfrm>
            <a:off x="4700588" y="5379740"/>
            <a:ext cx="531812" cy="6080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3" name="Line 235"/>
          <p:cNvSpPr>
            <a:spLocks noChangeShapeType="1"/>
          </p:cNvSpPr>
          <p:nvPr/>
        </p:nvSpPr>
        <p:spPr bwMode="auto">
          <a:xfrm>
            <a:off x="5691188" y="4692352"/>
            <a:ext cx="6080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" name="Line 236"/>
          <p:cNvSpPr>
            <a:spLocks noChangeShapeType="1"/>
          </p:cNvSpPr>
          <p:nvPr/>
        </p:nvSpPr>
        <p:spPr bwMode="auto">
          <a:xfrm>
            <a:off x="5691188" y="5149552"/>
            <a:ext cx="6080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5" name="Line 237"/>
          <p:cNvSpPr>
            <a:spLocks noChangeShapeType="1"/>
          </p:cNvSpPr>
          <p:nvPr/>
        </p:nvSpPr>
        <p:spPr bwMode="auto">
          <a:xfrm>
            <a:off x="5691188" y="5987752"/>
            <a:ext cx="6080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6" name="Freeform 238"/>
          <p:cNvSpPr>
            <a:spLocks/>
          </p:cNvSpPr>
          <p:nvPr/>
        </p:nvSpPr>
        <p:spPr bwMode="auto">
          <a:xfrm>
            <a:off x="5232400" y="4997152"/>
            <a:ext cx="422275" cy="287338"/>
          </a:xfrm>
          <a:custGeom>
            <a:avLst/>
            <a:gdLst>
              <a:gd name="T0" fmla="*/ 0 w 266"/>
              <a:gd name="T1" fmla="*/ 2147483647 h 181"/>
              <a:gd name="T2" fmla="*/ 0 w 266"/>
              <a:gd name="T3" fmla="*/ 0 h 181"/>
              <a:gd name="T4" fmla="*/ 2147483647 w 266"/>
              <a:gd name="T5" fmla="*/ 0 h 181"/>
              <a:gd name="T6" fmla="*/ 2147483647 w 266"/>
              <a:gd name="T7" fmla="*/ 2147483647 h 181"/>
              <a:gd name="T8" fmla="*/ 0 w 266"/>
              <a:gd name="T9" fmla="*/ 2147483647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"/>
              <a:gd name="T16" fmla="*/ 0 h 181"/>
              <a:gd name="T17" fmla="*/ 266 w 266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" h="181">
                <a:moveTo>
                  <a:pt x="0" y="180"/>
                </a:moveTo>
                <a:lnTo>
                  <a:pt x="0" y="0"/>
                </a:lnTo>
                <a:lnTo>
                  <a:pt x="265" y="0"/>
                </a:lnTo>
                <a:lnTo>
                  <a:pt x="265" y="180"/>
                </a:lnTo>
                <a:lnTo>
                  <a:pt x="0" y="180"/>
                </a:lnTo>
              </a:path>
            </a:pathLst>
          </a:custGeom>
          <a:solidFill>
            <a:srgbClr val="CCFF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7" name="Freeform 239"/>
          <p:cNvSpPr>
            <a:spLocks/>
          </p:cNvSpPr>
          <p:nvPr/>
        </p:nvSpPr>
        <p:spPr bwMode="auto">
          <a:xfrm>
            <a:off x="5232400" y="4463752"/>
            <a:ext cx="422275" cy="287338"/>
          </a:xfrm>
          <a:custGeom>
            <a:avLst/>
            <a:gdLst>
              <a:gd name="T0" fmla="*/ 0 w 266"/>
              <a:gd name="T1" fmla="*/ 2147483647 h 181"/>
              <a:gd name="T2" fmla="*/ 0 w 266"/>
              <a:gd name="T3" fmla="*/ 0 h 181"/>
              <a:gd name="T4" fmla="*/ 2147483647 w 266"/>
              <a:gd name="T5" fmla="*/ 0 h 181"/>
              <a:gd name="T6" fmla="*/ 2147483647 w 266"/>
              <a:gd name="T7" fmla="*/ 2147483647 h 181"/>
              <a:gd name="T8" fmla="*/ 0 w 266"/>
              <a:gd name="T9" fmla="*/ 2147483647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"/>
              <a:gd name="T16" fmla="*/ 0 h 181"/>
              <a:gd name="T17" fmla="*/ 266 w 266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" h="181">
                <a:moveTo>
                  <a:pt x="0" y="180"/>
                </a:moveTo>
                <a:lnTo>
                  <a:pt x="0" y="0"/>
                </a:lnTo>
                <a:lnTo>
                  <a:pt x="265" y="0"/>
                </a:lnTo>
                <a:lnTo>
                  <a:pt x="265" y="180"/>
                </a:lnTo>
                <a:lnTo>
                  <a:pt x="0" y="180"/>
                </a:lnTo>
              </a:path>
            </a:pathLst>
          </a:custGeom>
          <a:solidFill>
            <a:srgbClr val="CCFFFF"/>
          </a:solidFill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118" name="Group 240"/>
          <p:cNvGrpSpPr>
            <a:grpSpLocks/>
          </p:cNvGrpSpPr>
          <p:nvPr/>
        </p:nvGrpSpPr>
        <p:grpSpPr bwMode="auto">
          <a:xfrm>
            <a:off x="6154738" y="5016202"/>
            <a:ext cx="1071562" cy="584200"/>
            <a:chOff x="4749" y="628"/>
            <a:chExt cx="675" cy="1244"/>
          </a:xfrm>
        </p:grpSpPr>
        <p:sp>
          <p:nvSpPr>
            <p:cNvPr id="119" name="Oval 241"/>
            <p:cNvSpPr>
              <a:spLocks noChangeArrowheads="1"/>
            </p:cNvSpPr>
            <p:nvPr/>
          </p:nvSpPr>
          <p:spPr bwMode="auto">
            <a:xfrm>
              <a:off x="4757" y="628"/>
              <a:ext cx="663" cy="86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242"/>
            <p:cNvSpPr>
              <a:spLocks noChangeShapeType="1"/>
            </p:cNvSpPr>
            <p:nvPr/>
          </p:nvSpPr>
          <p:spPr bwMode="auto">
            <a:xfrm>
              <a:off x="4753" y="672"/>
              <a:ext cx="0" cy="112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1" name="Line 243"/>
            <p:cNvSpPr>
              <a:spLocks noChangeShapeType="1"/>
            </p:cNvSpPr>
            <p:nvPr/>
          </p:nvSpPr>
          <p:spPr bwMode="auto">
            <a:xfrm>
              <a:off x="5424" y="672"/>
              <a:ext cx="0" cy="112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2" name="Arc 244"/>
            <p:cNvSpPr>
              <a:spLocks/>
            </p:cNvSpPr>
            <p:nvPr/>
          </p:nvSpPr>
          <p:spPr bwMode="auto">
            <a:xfrm>
              <a:off x="4749" y="1796"/>
              <a:ext cx="671" cy="76"/>
            </a:xfrm>
            <a:custGeom>
              <a:avLst/>
              <a:gdLst>
                <a:gd name="T0" fmla="*/ 0 w 43200"/>
                <a:gd name="T1" fmla="*/ 0 h 22186"/>
                <a:gd name="T2" fmla="*/ 0 w 43200"/>
                <a:gd name="T3" fmla="*/ 0 h 22186"/>
                <a:gd name="T4" fmla="*/ 0 w 43200"/>
                <a:gd name="T5" fmla="*/ 0 h 22186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86"/>
                <a:gd name="T11" fmla="*/ 43200 w 43200"/>
                <a:gd name="T12" fmla="*/ 22186 h 221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86" fill="none" extrusionOk="0">
                  <a:moveTo>
                    <a:pt x="43192" y="-1"/>
                  </a:moveTo>
                  <a:cubicBezTo>
                    <a:pt x="43197" y="195"/>
                    <a:pt x="43200" y="390"/>
                    <a:pt x="43200" y="586"/>
                  </a:cubicBezTo>
                  <a:cubicBezTo>
                    <a:pt x="43200" y="12515"/>
                    <a:pt x="33529" y="22186"/>
                    <a:pt x="21600" y="22186"/>
                  </a:cubicBezTo>
                  <a:cubicBezTo>
                    <a:pt x="9670" y="22186"/>
                    <a:pt x="0" y="12515"/>
                    <a:pt x="0" y="586"/>
                  </a:cubicBezTo>
                </a:path>
                <a:path w="43200" h="22186" stroke="0" extrusionOk="0">
                  <a:moveTo>
                    <a:pt x="43192" y="-1"/>
                  </a:moveTo>
                  <a:cubicBezTo>
                    <a:pt x="43197" y="195"/>
                    <a:pt x="43200" y="390"/>
                    <a:pt x="43200" y="586"/>
                  </a:cubicBezTo>
                  <a:cubicBezTo>
                    <a:pt x="43200" y="12515"/>
                    <a:pt x="33529" y="22186"/>
                    <a:pt x="21600" y="22186"/>
                  </a:cubicBezTo>
                  <a:cubicBezTo>
                    <a:pt x="9670" y="22186"/>
                    <a:pt x="0" y="12515"/>
                    <a:pt x="0" y="586"/>
                  </a:cubicBezTo>
                  <a:lnTo>
                    <a:pt x="21600" y="586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3" name="Group 245"/>
          <p:cNvGrpSpPr>
            <a:grpSpLocks/>
          </p:cNvGrpSpPr>
          <p:nvPr/>
        </p:nvGrpSpPr>
        <p:grpSpPr bwMode="auto">
          <a:xfrm>
            <a:off x="6167438" y="5727402"/>
            <a:ext cx="1071562" cy="584200"/>
            <a:chOff x="4749" y="628"/>
            <a:chExt cx="675" cy="1244"/>
          </a:xfrm>
        </p:grpSpPr>
        <p:sp>
          <p:nvSpPr>
            <p:cNvPr id="124" name="Oval 246"/>
            <p:cNvSpPr>
              <a:spLocks noChangeArrowheads="1"/>
            </p:cNvSpPr>
            <p:nvPr/>
          </p:nvSpPr>
          <p:spPr bwMode="auto">
            <a:xfrm>
              <a:off x="4757" y="628"/>
              <a:ext cx="663" cy="86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5" name="Line 247"/>
            <p:cNvSpPr>
              <a:spLocks noChangeShapeType="1"/>
            </p:cNvSpPr>
            <p:nvPr/>
          </p:nvSpPr>
          <p:spPr bwMode="auto">
            <a:xfrm>
              <a:off x="4753" y="672"/>
              <a:ext cx="0" cy="112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6" name="Line 248"/>
            <p:cNvSpPr>
              <a:spLocks noChangeShapeType="1"/>
            </p:cNvSpPr>
            <p:nvPr/>
          </p:nvSpPr>
          <p:spPr bwMode="auto">
            <a:xfrm>
              <a:off x="5424" y="672"/>
              <a:ext cx="0" cy="112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Arc 249"/>
            <p:cNvSpPr>
              <a:spLocks/>
            </p:cNvSpPr>
            <p:nvPr/>
          </p:nvSpPr>
          <p:spPr bwMode="auto">
            <a:xfrm>
              <a:off x="4749" y="1796"/>
              <a:ext cx="671" cy="76"/>
            </a:xfrm>
            <a:custGeom>
              <a:avLst/>
              <a:gdLst>
                <a:gd name="T0" fmla="*/ 0 w 43200"/>
                <a:gd name="T1" fmla="*/ 0 h 22186"/>
                <a:gd name="T2" fmla="*/ 0 w 43200"/>
                <a:gd name="T3" fmla="*/ 0 h 22186"/>
                <a:gd name="T4" fmla="*/ 0 w 43200"/>
                <a:gd name="T5" fmla="*/ 0 h 22186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86"/>
                <a:gd name="T11" fmla="*/ 43200 w 43200"/>
                <a:gd name="T12" fmla="*/ 22186 h 221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86" fill="none" extrusionOk="0">
                  <a:moveTo>
                    <a:pt x="43192" y="-1"/>
                  </a:moveTo>
                  <a:cubicBezTo>
                    <a:pt x="43197" y="195"/>
                    <a:pt x="43200" y="390"/>
                    <a:pt x="43200" y="586"/>
                  </a:cubicBezTo>
                  <a:cubicBezTo>
                    <a:pt x="43200" y="12515"/>
                    <a:pt x="33529" y="22186"/>
                    <a:pt x="21600" y="22186"/>
                  </a:cubicBezTo>
                  <a:cubicBezTo>
                    <a:pt x="9670" y="22186"/>
                    <a:pt x="0" y="12515"/>
                    <a:pt x="0" y="586"/>
                  </a:cubicBezTo>
                </a:path>
                <a:path w="43200" h="22186" stroke="0" extrusionOk="0">
                  <a:moveTo>
                    <a:pt x="43192" y="-1"/>
                  </a:moveTo>
                  <a:cubicBezTo>
                    <a:pt x="43197" y="195"/>
                    <a:pt x="43200" y="390"/>
                    <a:pt x="43200" y="586"/>
                  </a:cubicBezTo>
                  <a:cubicBezTo>
                    <a:pt x="43200" y="12515"/>
                    <a:pt x="33529" y="22186"/>
                    <a:pt x="21600" y="22186"/>
                  </a:cubicBezTo>
                  <a:cubicBezTo>
                    <a:pt x="9670" y="22186"/>
                    <a:pt x="0" y="12515"/>
                    <a:pt x="0" y="586"/>
                  </a:cubicBezTo>
                  <a:lnTo>
                    <a:pt x="21600" y="586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8" name="Rectangle 252"/>
          <p:cNvSpPr>
            <a:spLocks noChangeArrowheads="1"/>
          </p:cNvSpPr>
          <p:nvPr/>
        </p:nvSpPr>
        <p:spPr bwMode="auto">
          <a:xfrm>
            <a:off x="7251700" y="2342852"/>
            <a:ext cx="43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800" b="1">
                <a:solidFill>
                  <a:srgbClr val="000000"/>
                </a:solidFill>
                <a:ea typeface="굴림" charset="-127"/>
              </a:rPr>
              <a:t>R</a:t>
            </a:r>
            <a:r>
              <a:rPr lang="en-US" altLang="ko-KR" sz="1800" b="1" baseline="-25000">
                <a:solidFill>
                  <a:srgbClr val="000000"/>
                </a:solidFill>
                <a:ea typeface="굴림" charset="-127"/>
              </a:rPr>
              <a:t>2</a:t>
            </a:r>
          </a:p>
        </p:txBody>
      </p:sp>
      <p:sp>
        <p:nvSpPr>
          <p:cNvPr id="129" name="Rectangle 253"/>
          <p:cNvSpPr>
            <a:spLocks noChangeArrowheads="1"/>
          </p:cNvSpPr>
          <p:nvPr/>
        </p:nvSpPr>
        <p:spPr bwMode="auto">
          <a:xfrm>
            <a:off x="7251700" y="3066752"/>
            <a:ext cx="3921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800" b="1">
                <a:solidFill>
                  <a:srgbClr val="000000"/>
                </a:solidFill>
                <a:ea typeface="굴림" charset="-127"/>
              </a:rPr>
              <a:t>R</a:t>
            </a:r>
            <a:r>
              <a:rPr lang="en-US" altLang="ko-KR" sz="1800" b="1" baseline="-25000">
                <a:solidFill>
                  <a:srgbClr val="000000"/>
                </a:solidFill>
                <a:ea typeface="굴림" charset="-127"/>
              </a:rPr>
              <a:t>i</a:t>
            </a:r>
          </a:p>
        </p:txBody>
      </p:sp>
      <p:sp>
        <p:nvSpPr>
          <p:cNvPr id="130" name="Rectangle 254"/>
          <p:cNvSpPr>
            <a:spLocks noChangeArrowheads="1"/>
          </p:cNvSpPr>
          <p:nvPr/>
        </p:nvSpPr>
        <p:spPr bwMode="auto">
          <a:xfrm>
            <a:off x="7239000" y="4539952"/>
            <a:ext cx="420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800" b="1">
                <a:solidFill>
                  <a:srgbClr val="000000"/>
                </a:solidFill>
                <a:ea typeface="굴림" charset="-127"/>
              </a:rPr>
              <a:t>S</a:t>
            </a:r>
            <a:r>
              <a:rPr lang="en-US" altLang="ko-KR" sz="1800" b="1" baseline="-25000">
                <a:solidFill>
                  <a:srgbClr val="000000"/>
                </a:solidFill>
                <a:ea typeface="굴림" charset="-127"/>
              </a:rPr>
              <a:t>1</a:t>
            </a:r>
          </a:p>
        </p:txBody>
      </p:sp>
      <p:sp>
        <p:nvSpPr>
          <p:cNvPr id="131" name="Rectangle 255"/>
          <p:cNvSpPr>
            <a:spLocks noChangeArrowheads="1"/>
          </p:cNvSpPr>
          <p:nvPr/>
        </p:nvSpPr>
        <p:spPr bwMode="auto">
          <a:xfrm>
            <a:off x="7239000" y="5060652"/>
            <a:ext cx="420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800" b="1">
                <a:solidFill>
                  <a:srgbClr val="000000"/>
                </a:solidFill>
                <a:ea typeface="굴림" charset="-127"/>
              </a:rPr>
              <a:t>S</a:t>
            </a:r>
            <a:r>
              <a:rPr lang="en-US" altLang="ko-KR" sz="1800" b="1" baseline="-25000">
                <a:solidFill>
                  <a:srgbClr val="000000"/>
                </a:solidFill>
                <a:ea typeface="굴림" charset="-127"/>
              </a:rPr>
              <a:t>2</a:t>
            </a:r>
          </a:p>
        </p:txBody>
      </p:sp>
      <p:sp>
        <p:nvSpPr>
          <p:cNvPr id="132" name="Rectangle 256"/>
          <p:cNvSpPr>
            <a:spLocks noChangeArrowheads="1"/>
          </p:cNvSpPr>
          <p:nvPr/>
        </p:nvSpPr>
        <p:spPr bwMode="auto">
          <a:xfrm>
            <a:off x="7239000" y="5848052"/>
            <a:ext cx="3794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800" b="1">
                <a:solidFill>
                  <a:srgbClr val="000000"/>
                </a:solidFill>
                <a:ea typeface="굴림" charset="-127"/>
              </a:rPr>
              <a:t>S</a:t>
            </a:r>
            <a:r>
              <a:rPr lang="en-US" altLang="ko-KR" sz="1800" b="1" baseline="-25000">
                <a:solidFill>
                  <a:srgbClr val="000000"/>
                </a:solidFill>
                <a:ea typeface="굴림" charset="-127"/>
              </a:rPr>
              <a:t>i</a:t>
            </a:r>
          </a:p>
        </p:txBody>
      </p:sp>
      <p:sp>
        <p:nvSpPr>
          <p:cNvPr id="133" name="Rectangle 259"/>
          <p:cNvSpPr>
            <a:spLocks noChangeArrowheads="1"/>
          </p:cNvSpPr>
          <p:nvPr/>
        </p:nvSpPr>
        <p:spPr bwMode="auto">
          <a:xfrm>
            <a:off x="7766050" y="1447502"/>
            <a:ext cx="509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800" b="1">
                <a:solidFill>
                  <a:srgbClr val="000000"/>
                </a:solidFill>
                <a:ea typeface="굴림" charset="-127"/>
              </a:rPr>
              <a:t>Pr</a:t>
            </a:r>
            <a:r>
              <a:rPr lang="en-US" altLang="ko-KR" sz="1800" b="1" baseline="-25000">
                <a:solidFill>
                  <a:srgbClr val="000000"/>
                </a:solidFill>
                <a:ea typeface="굴림" charset="-127"/>
              </a:rPr>
              <a:t>1</a:t>
            </a:r>
          </a:p>
        </p:txBody>
      </p:sp>
      <p:sp>
        <p:nvSpPr>
          <p:cNvPr id="134" name="Rectangle 262"/>
          <p:cNvSpPr>
            <a:spLocks noChangeArrowheads="1"/>
          </p:cNvSpPr>
          <p:nvPr/>
        </p:nvSpPr>
        <p:spPr bwMode="auto">
          <a:xfrm>
            <a:off x="7778750" y="2184102"/>
            <a:ext cx="509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800" b="1">
                <a:solidFill>
                  <a:srgbClr val="000000"/>
                </a:solidFill>
                <a:ea typeface="굴림" charset="-127"/>
              </a:rPr>
              <a:t>Pr</a:t>
            </a:r>
            <a:r>
              <a:rPr lang="en-US" altLang="ko-KR" sz="1800" b="1" baseline="-25000">
                <a:solidFill>
                  <a:srgbClr val="000000"/>
                </a:solidFill>
                <a:ea typeface="굴림" charset="-127"/>
              </a:rPr>
              <a:t>2</a:t>
            </a:r>
          </a:p>
        </p:txBody>
      </p:sp>
      <p:sp>
        <p:nvSpPr>
          <p:cNvPr id="135" name="Rectangle 263"/>
          <p:cNvSpPr>
            <a:spLocks noChangeArrowheads="1"/>
          </p:cNvSpPr>
          <p:nvPr/>
        </p:nvSpPr>
        <p:spPr bwMode="auto">
          <a:xfrm>
            <a:off x="7778750" y="2908002"/>
            <a:ext cx="509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800" b="1">
                <a:solidFill>
                  <a:srgbClr val="000000"/>
                </a:solidFill>
                <a:ea typeface="굴림" charset="-127"/>
              </a:rPr>
              <a:t>Pr</a:t>
            </a:r>
            <a:r>
              <a:rPr lang="en-US" altLang="ko-KR" sz="1800" b="1" baseline="-25000">
                <a:solidFill>
                  <a:srgbClr val="000000"/>
                </a:solidFill>
                <a:ea typeface="굴림" charset="-127"/>
              </a:rPr>
              <a:t>3</a:t>
            </a:r>
          </a:p>
        </p:txBody>
      </p:sp>
      <p:sp>
        <p:nvSpPr>
          <p:cNvPr id="136" name="Rectangle 266"/>
          <p:cNvSpPr>
            <a:spLocks noChangeArrowheads="1"/>
          </p:cNvSpPr>
          <p:nvPr/>
        </p:nvSpPr>
        <p:spPr bwMode="auto">
          <a:xfrm>
            <a:off x="7753350" y="4216102"/>
            <a:ext cx="547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800" b="1">
                <a:solidFill>
                  <a:srgbClr val="000000"/>
                </a:solidFill>
                <a:ea typeface="굴림" charset="-127"/>
              </a:rPr>
              <a:t>Ps</a:t>
            </a:r>
            <a:r>
              <a:rPr lang="en-US" altLang="ko-KR" sz="1800" b="1" baseline="-25000">
                <a:solidFill>
                  <a:srgbClr val="000000"/>
                </a:solidFill>
                <a:ea typeface="굴림" charset="-127"/>
              </a:rPr>
              <a:t>1</a:t>
            </a:r>
          </a:p>
        </p:txBody>
      </p:sp>
      <p:sp>
        <p:nvSpPr>
          <p:cNvPr id="137" name="Rectangle 267"/>
          <p:cNvSpPr>
            <a:spLocks noChangeArrowheads="1"/>
          </p:cNvSpPr>
          <p:nvPr/>
        </p:nvSpPr>
        <p:spPr bwMode="auto">
          <a:xfrm>
            <a:off x="7753350" y="4952702"/>
            <a:ext cx="547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800" b="1">
                <a:solidFill>
                  <a:srgbClr val="000000"/>
                </a:solidFill>
                <a:ea typeface="굴림" charset="-127"/>
              </a:rPr>
              <a:t>Ps</a:t>
            </a:r>
            <a:r>
              <a:rPr lang="en-US" altLang="ko-KR" sz="1800" b="1" baseline="-25000">
                <a:solidFill>
                  <a:srgbClr val="000000"/>
                </a:solidFill>
                <a:ea typeface="굴림" charset="-127"/>
              </a:rPr>
              <a:t>2</a:t>
            </a:r>
          </a:p>
        </p:txBody>
      </p:sp>
      <p:sp>
        <p:nvSpPr>
          <p:cNvPr id="138" name="Rectangle 268"/>
          <p:cNvSpPr>
            <a:spLocks noChangeArrowheads="1"/>
          </p:cNvSpPr>
          <p:nvPr/>
        </p:nvSpPr>
        <p:spPr bwMode="auto">
          <a:xfrm>
            <a:off x="7753350" y="5676602"/>
            <a:ext cx="547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800" b="1">
                <a:solidFill>
                  <a:srgbClr val="000000"/>
                </a:solidFill>
                <a:ea typeface="굴림" charset="-127"/>
              </a:rPr>
              <a:t>Ps</a:t>
            </a:r>
            <a:r>
              <a:rPr lang="en-US" altLang="ko-KR" sz="1800" b="1" baseline="-25000">
                <a:solidFill>
                  <a:srgbClr val="000000"/>
                </a:solidFill>
                <a:ea typeface="굴림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2329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Partitioned Parallel Hash-Join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5" name="Freeform 26"/>
          <p:cNvSpPr>
            <a:spLocks/>
          </p:cNvSpPr>
          <p:nvPr/>
        </p:nvSpPr>
        <p:spPr bwMode="auto">
          <a:xfrm>
            <a:off x="3941763" y="1209501"/>
            <a:ext cx="2422525" cy="2211388"/>
          </a:xfrm>
          <a:custGeom>
            <a:avLst/>
            <a:gdLst>
              <a:gd name="T0" fmla="*/ 0 w 1526"/>
              <a:gd name="T1" fmla="*/ 2147483647 h 1393"/>
              <a:gd name="T2" fmla="*/ 0 w 1526"/>
              <a:gd name="T3" fmla="*/ 0 h 1393"/>
              <a:gd name="T4" fmla="*/ 2147483647 w 1526"/>
              <a:gd name="T5" fmla="*/ 0 h 1393"/>
              <a:gd name="T6" fmla="*/ 2147483647 w 1526"/>
              <a:gd name="T7" fmla="*/ 2147483647 h 1393"/>
              <a:gd name="T8" fmla="*/ 0 w 1526"/>
              <a:gd name="T9" fmla="*/ 2147483647 h 13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26"/>
              <a:gd name="T16" fmla="*/ 0 h 1393"/>
              <a:gd name="T17" fmla="*/ 1526 w 1526"/>
              <a:gd name="T18" fmla="*/ 1393 h 13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26" h="1393">
                <a:moveTo>
                  <a:pt x="0" y="1392"/>
                </a:moveTo>
                <a:lnTo>
                  <a:pt x="0" y="0"/>
                </a:lnTo>
                <a:lnTo>
                  <a:pt x="1525" y="0"/>
                </a:lnTo>
                <a:lnTo>
                  <a:pt x="1525" y="1392"/>
                </a:lnTo>
                <a:lnTo>
                  <a:pt x="0" y="1392"/>
                </a:lnTo>
              </a:path>
            </a:pathLst>
          </a:custGeom>
          <a:solidFill>
            <a:srgbClr val="33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49450" y="1557164"/>
            <a:ext cx="12509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800" b="1">
                <a:solidFill>
                  <a:srgbClr val="000000"/>
                </a:solidFill>
                <a:ea typeface="굴림" charset="-127"/>
              </a:rPr>
              <a:t>Partitions</a:t>
            </a:r>
          </a:p>
          <a:p>
            <a:r>
              <a:rPr lang="en-US" altLang="ko-KR" sz="1800" b="1">
                <a:solidFill>
                  <a:srgbClr val="000000"/>
                </a:solidFill>
                <a:ea typeface="굴림" charset="-127"/>
              </a:rPr>
              <a:t>of R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60813" y="2973214"/>
            <a:ext cx="116681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altLang="ko-KR" sz="1400" b="1">
                <a:solidFill>
                  <a:srgbClr val="000000"/>
                </a:solidFill>
                <a:ea typeface="굴림" charset="-127"/>
              </a:rPr>
              <a:t>Input buffer</a:t>
            </a:r>
          </a:p>
          <a:p>
            <a:pPr algn="ctr"/>
            <a:r>
              <a:rPr lang="en-US" altLang="ko-KR" sz="1400" b="1">
                <a:solidFill>
                  <a:srgbClr val="000000"/>
                </a:solidFill>
                <a:ea typeface="굴림" charset="-127"/>
              </a:rPr>
              <a:t>R</a:t>
            </a:r>
            <a:r>
              <a:rPr lang="en-US" altLang="ko-KR" sz="1400" b="1" baseline="-25000">
                <a:solidFill>
                  <a:srgbClr val="000000"/>
                </a:solidFill>
                <a:ea typeface="굴림" charset="-127"/>
              </a:rPr>
              <a:t>i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52875" y="1255539"/>
            <a:ext cx="24114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ko-KR" b="1">
                <a:solidFill>
                  <a:srgbClr val="000000"/>
                </a:solidFill>
                <a:ea typeface="굴림" charset="-127"/>
              </a:rPr>
              <a:t>Hash table for partition</a:t>
            </a:r>
          </a:p>
          <a:p>
            <a:pPr algn="ctr"/>
            <a:r>
              <a:rPr lang="en-US" altLang="ko-KR" b="1">
                <a:solidFill>
                  <a:srgbClr val="000000"/>
                </a:solidFill>
                <a:ea typeface="굴림" charset="-127"/>
              </a:rPr>
              <a:t>S</a:t>
            </a:r>
            <a:r>
              <a:rPr lang="en-US" altLang="ko-KR" b="1" baseline="-25000">
                <a:solidFill>
                  <a:srgbClr val="000000"/>
                </a:solidFill>
                <a:ea typeface="굴림" charset="-127"/>
              </a:rPr>
              <a:t>i</a:t>
            </a: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395788" y="2666826"/>
            <a:ext cx="230187" cy="247650"/>
          </a:xfrm>
          <a:custGeom>
            <a:avLst/>
            <a:gdLst>
              <a:gd name="T0" fmla="*/ 0 w 145"/>
              <a:gd name="T1" fmla="*/ 2147483647 h 156"/>
              <a:gd name="T2" fmla="*/ 0 w 145"/>
              <a:gd name="T3" fmla="*/ 0 h 156"/>
              <a:gd name="T4" fmla="*/ 2147483647 w 145"/>
              <a:gd name="T5" fmla="*/ 0 h 156"/>
              <a:gd name="T6" fmla="*/ 2147483647 w 145"/>
              <a:gd name="T7" fmla="*/ 2147483647 h 156"/>
              <a:gd name="T8" fmla="*/ 0 w 145"/>
              <a:gd name="T9" fmla="*/ 2147483647 h 1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"/>
              <a:gd name="T16" fmla="*/ 0 h 156"/>
              <a:gd name="T17" fmla="*/ 145 w 145"/>
              <a:gd name="T18" fmla="*/ 156 h 1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" h="156">
                <a:moveTo>
                  <a:pt x="0" y="155"/>
                </a:moveTo>
                <a:lnTo>
                  <a:pt x="0" y="0"/>
                </a:lnTo>
                <a:lnTo>
                  <a:pt x="144" y="0"/>
                </a:lnTo>
                <a:lnTo>
                  <a:pt x="144" y="155"/>
                </a:lnTo>
                <a:lnTo>
                  <a:pt x="0" y="155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2301875" y="4276551"/>
            <a:ext cx="39688" cy="57150"/>
          </a:xfrm>
          <a:custGeom>
            <a:avLst/>
            <a:gdLst>
              <a:gd name="T0" fmla="*/ 2147483647 w 25"/>
              <a:gd name="T1" fmla="*/ 2147483647 h 36"/>
              <a:gd name="T2" fmla="*/ 2147483647 w 25"/>
              <a:gd name="T3" fmla="*/ 0 h 36"/>
              <a:gd name="T4" fmla="*/ 0 w 25"/>
              <a:gd name="T5" fmla="*/ 2147483647 h 36"/>
              <a:gd name="T6" fmla="*/ 2147483647 w 25"/>
              <a:gd name="T7" fmla="*/ 2147483647 h 36"/>
              <a:gd name="T8" fmla="*/ 2147483647 w 25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36"/>
              <a:gd name="T17" fmla="*/ 25 w 25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36">
                <a:moveTo>
                  <a:pt x="24" y="18"/>
                </a:moveTo>
                <a:lnTo>
                  <a:pt x="12" y="0"/>
                </a:lnTo>
                <a:lnTo>
                  <a:pt x="0" y="18"/>
                </a:lnTo>
                <a:lnTo>
                  <a:pt x="12" y="35"/>
                </a:lnTo>
                <a:lnTo>
                  <a:pt x="24" y="1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2433638" y="4276551"/>
            <a:ext cx="39687" cy="57150"/>
          </a:xfrm>
          <a:custGeom>
            <a:avLst/>
            <a:gdLst>
              <a:gd name="T0" fmla="*/ 2147483647 w 25"/>
              <a:gd name="T1" fmla="*/ 2147483647 h 36"/>
              <a:gd name="T2" fmla="*/ 2147483647 w 25"/>
              <a:gd name="T3" fmla="*/ 0 h 36"/>
              <a:gd name="T4" fmla="*/ 0 w 25"/>
              <a:gd name="T5" fmla="*/ 2147483647 h 36"/>
              <a:gd name="T6" fmla="*/ 2147483647 w 25"/>
              <a:gd name="T7" fmla="*/ 2147483647 h 36"/>
              <a:gd name="T8" fmla="*/ 2147483647 w 25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36"/>
              <a:gd name="T17" fmla="*/ 25 w 25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36">
                <a:moveTo>
                  <a:pt x="24" y="18"/>
                </a:moveTo>
                <a:lnTo>
                  <a:pt x="12" y="0"/>
                </a:lnTo>
                <a:lnTo>
                  <a:pt x="0" y="18"/>
                </a:lnTo>
                <a:lnTo>
                  <a:pt x="12" y="35"/>
                </a:lnTo>
                <a:lnTo>
                  <a:pt x="24" y="1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2576513" y="4276551"/>
            <a:ext cx="39687" cy="57150"/>
          </a:xfrm>
          <a:custGeom>
            <a:avLst/>
            <a:gdLst>
              <a:gd name="T0" fmla="*/ 2147483647 w 25"/>
              <a:gd name="T1" fmla="*/ 2147483647 h 36"/>
              <a:gd name="T2" fmla="*/ 2147483647 w 25"/>
              <a:gd name="T3" fmla="*/ 0 h 36"/>
              <a:gd name="T4" fmla="*/ 0 w 25"/>
              <a:gd name="T5" fmla="*/ 2147483647 h 36"/>
              <a:gd name="T6" fmla="*/ 2147483647 w 25"/>
              <a:gd name="T7" fmla="*/ 2147483647 h 36"/>
              <a:gd name="T8" fmla="*/ 2147483647 w 25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36"/>
              <a:gd name="T17" fmla="*/ 25 w 25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36">
                <a:moveTo>
                  <a:pt x="24" y="18"/>
                </a:moveTo>
                <a:lnTo>
                  <a:pt x="12" y="0"/>
                </a:lnTo>
                <a:lnTo>
                  <a:pt x="0" y="18"/>
                </a:lnTo>
                <a:lnTo>
                  <a:pt x="12" y="35"/>
                </a:lnTo>
                <a:lnTo>
                  <a:pt x="24" y="1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2085975" y="2647776"/>
            <a:ext cx="230188" cy="247650"/>
          </a:xfrm>
          <a:custGeom>
            <a:avLst/>
            <a:gdLst>
              <a:gd name="T0" fmla="*/ 0 w 145"/>
              <a:gd name="T1" fmla="*/ 2147483647 h 156"/>
              <a:gd name="T2" fmla="*/ 0 w 145"/>
              <a:gd name="T3" fmla="*/ 0 h 156"/>
              <a:gd name="T4" fmla="*/ 2147483647 w 145"/>
              <a:gd name="T5" fmla="*/ 0 h 156"/>
              <a:gd name="T6" fmla="*/ 2147483647 w 145"/>
              <a:gd name="T7" fmla="*/ 2147483647 h 156"/>
              <a:gd name="T8" fmla="*/ 0 w 145"/>
              <a:gd name="T9" fmla="*/ 2147483647 h 1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"/>
              <a:gd name="T16" fmla="*/ 0 h 156"/>
              <a:gd name="T17" fmla="*/ 145 w 145"/>
              <a:gd name="T18" fmla="*/ 156 h 1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" h="156">
                <a:moveTo>
                  <a:pt x="0" y="155"/>
                </a:moveTo>
                <a:lnTo>
                  <a:pt x="0" y="0"/>
                </a:lnTo>
                <a:lnTo>
                  <a:pt x="144" y="0"/>
                </a:lnTo>
                <a:lnTo>
                  <a:pt x="144" y="155"/>
                </a:lnTo>
                <a:lnTo>
                  <a:pt x="0" y="155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2352675" y="2647776"/>
            <a:ext cx="228600" cy="247650"/>
          </a:xfrm>
          <a:custGeom>
            <a:avLst/>
            <a:gdLst>
              <a:gd name="T0" fmla="*/ 0 w 144"/>
              <a:gd name="T1" fmla="*/ 2147483647 h 156"/>
              <a:gd name="T2" fmla="*/ 0 w 144"/>
              <a:gd name="T3" fmla="*/ 0 h 156"/>
              <a:gd name="T4" fmla="*/ 2147483647 w 144"/>
              <a:gd name="T5" fmla="*/ 0 h 156"/>
              <a:gd name="T6" fmla="*/ 2147483647 w 144"/>
              <a:gd name="T7" fmla="*/ 2147483647 h 156"/>
              <a:gd name="T8" fmla="*/ 0 w 144"/>
              <a:gd name="T9" fmla="*/ 2147483647 h 1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156"/>
              <a:gd name="T17" fmla="*/ 144 w 144"/>
              <a:gd name="T18" fmla="*/ 156 h 1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156">
                <a:moveTo>
                  <a:pt x="0" y="155"/>
                </a:moveTo>
                <a:lnTo>
                  <a:pt x="0" y="0"/>
                </a:lnTo>
                <a:lnTo>
                  <a:pt x="143" y="0"/>
                </a:lnTo>
                <a:lnTo>
                  <a:pt x="143" y="155"/>
                </a:lnTo>
                <a:lnTo>
                  <a:pt x="0" y="155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2073275" y="3452639"/>
            <a:ext cx="230188" cy="246062"/>
          </a:xfrm>
          <a:custGeom>
            <a:avLst/>
            <a:gdLst>
              <a:gd name="T0" fmla="*/ 0 w 145"/>
              <a:gd name="T1" fmla="*/ 2147483647 h 155"/>
              <a:gd name="T2" fmla="*/ 0 w 145"/>
              <a:gd name="T3" fmla="*/ 0 h 155"/>
              <a:gd name="T4" fmla="*/ 2147483647 w 145"/>
              <a:gd name="T5" fmla="*/ 0 h 155"/>
              <a:gd name="T6" fmla="*/ 2147483647 w 145"/>
              <a:gd name="T7" fmla="*/ 2147483647 h 155"/>
              <a:gd name="T8" fmla="*/ 0 w 145"/>
              <a:gd name="T9" fmla="*/ 2147483647 h 1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"/>
              <a:gd name="T16" fmla="*/ 0 h 155"/>
              <a:gd name="T17" fmla="*/ 145 w 145"/>
              <a:gd name="T18" fmla="*/ 155 h 1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" h="155">
                <a:moveTo>
                  <a:pt x="0" y="154"/>
                </a:moveTo>
                <a:lnTo>
                  <a:pt x="0" y="0"/>
                </a:lnTo>
                <a:lnTo>
                  <a:pt x="144" y="0"/>
                </a:lnTo>
                <a:lnTo>
                  <a:pt x="144" y="154"/>
                </a:lnTo>
                <a:lnTo>
                  <a:pt x="0" y="154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2349500" y="3452639"/>
            <a:ext cx="228600" cy="246062"/>
          </a:xfrm>
          <a:custGeom>
            <a:avLst/>
            <a:gdLst>
              <a:gd name="T0" fmla="*/ 0 w 144"/>
              <a:gd name="T1" fmla="*/ 2147483647 h 155"/>
              <a:gd name="T2" fmla="*/ 0 w 144"/>
              <a:gd name="T3" fmla="*/ 0 h 155"/>
              <a:gd name="T4" fmla="*/ 2147483647 w 144"/>
              <a:gd name="T5" fmla="*/ 0 h 155"/>
              <a:gd name="T6" fmla="*/ 2147483647 w 144"/>
              <a:gd name="T7" fmla="*/ 2147483647 h 155"/>
              <a:gd name="T8" fmla="*/ 0 w 144"/>
              <a:gd name="T9" fmla="*/ 2147483647 h 1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155"/>
              <a:gd name="T17" fmla="*/ 144 w 144"/>
              <a:gd name="T18" fmla="*/ 155 h 1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155">
                <a:moveTo>
                  <a:pt x="0" y="154"/>
                </a:moveTo>
                <a:lnTo>
                  <a:pt x="0" y="0"/>
                </a:lnTo>
                <a:lnTo>
                  <a:pt x="143" y="0"/>
                </a:lnTo>
                <a:lnTo>
                  <a:pt x="143" y="154"/>
                </a:lnTo>
                <a:lnTo>
                  <a:pt x="0" y="154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7" name="Freeform 18"/>
          <p:cNvSpPr>
            <a:spLocks/>
          </p:cNvSpPr>
          <p:nvPr/>
        </p:nvSpPr>
        <p:spPr bwMode="auto">
          <a:xfrm>
            <a:off x="4283075" y="1939751"/>
            <a:ext cx="228600" cy="247650"/>
          </a:xfrm>
          <a:custGeom>
            <a:avLst/>
            <a:gdLst>
              <a:gd name="T0" fmla="*/ 0 w 144"/>
              <a:gd name="T1" fmla="*/ 2147483647 h 156"/>
              <a:gd name="T2" fmla="*/ 0 w 144"/>
              <a:gd name="T3" fmla="*/ 0 h 156"/>
              <a:gd name="T4" fmla="*/ 2147483647 w 144"/>
              <a:gd name="T5" fmla="*/ 0 h 156"/>
              <a:gd name="T6" fmla="*/ 2147483647 w 144"/>
              <a:gd name="T7" fmla="*/ 2147483647 h 156"/>
              <a:gd name="T8" fmla="*/ 0 w 144"/>
              <a:gd name="T9" fmla="*/ 2147483647 h 1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156"/>
              <a:gd name="T17" fmla="*/ 144 w 144"/>
              <a:gd name="T18" fmla="*/ 156 h 1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156">
                <a:moveTo>
                  <a:pt x="0" y="155"/>
                </a:moveTo>
                <a:lnTo>
                  <a:pt x="0" y="0"/>
                </a:lnTo>
                <a:lnTo>
                  <a:pt x="143" y="0"/>
                </a:lnTo>
                <a:lnTo>
                  <a:pt x="143" y="155"/>
                </a:lnTo>
                <a:lnTo>
                  <a:pt x="0" y="155"/>
                </a:lnTo>
              </a:path>
            </a:pathLst>
          </a:custGeom>
          <a:solidFill>
            <a:srgbClr val="C0FEF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Freeform 19"/>
          <p:cNvSpPr>
            <a:spLocks/>
          </p:cNvSpPr>
          <p:nvPr/>
        </p:nvSpPr>
        <p:spPr bwMode="auto">
          <a:xfrm>
            <a:off x="4603750" y="1949276"/>
            <a:ext cx="230188" cy="247650"/>
          </a:xfrm>
          <a:custGeom>
            <a:avLst/>
            <a:gdLst>
              <a:gd name="T0" fmla="*/ 0 w 145"/>
              <a:gd name="T1" fmla="*/ 2147483647 h 156"/>
              <a:gd name="T2" fmla="*/ 0 w 145"/>
              <a:gd name="T3" fmla="*/ 0 h 156"/>
              <a:gd name="T4" fmla="*/ 2147483647 w 145"/>
              <a:gd name="T5" fmla="*/ 0 h 156"/>
              <a:gd name="T6" fmla="*/ 2147483647 w 145"/>
              <a:gd name="T7" fmla="*/ 2147483647 h 156"/>
              <a:gd name="T8" fmla="*/ 0 w 145"/>
              <a:gd name="T9" fmla="*/ 2147483647 h 1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"/>
              <a:gd name="T16" fmla="*/ 0 h 156"/>
              <a:gd name="T17" fmla="*/ 145 w 145"/>
              <a:gd name="T18" fmla="*/ 156 h 1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" h="156">
                <a:moveTo>
                  <a:pt x="0" y="155"/>
                </a:moveTo>
                <a:lnTo>
                  <a:pt x="0" y="0"/>
                </a:lnTo>
                <a:lnTo>
                  <a:pt x="144" y="0"/>
                </a:lnTo>
                <a:lnTo>
                  <a:pt x="144" y="155"/>
                </a:lnTo>
                <a:lnTo>
                  <a:pt x="0" y="155"/>
                </a:lnTo>
              </a:path>
            </a:pathLst>
          </a:custGeom>
          <a:solidFill>
            <a:srgbClr val="C0FEF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9" name="Freeform 20"/>
          <p:cNvSpPr>
            <a:spLocks/>
          </p:cNvSpPr>
          <p:nvPr/>
        </p:nvSpPr>
        <p:spPr bwMode="auto">
          <a:xfrm>
            <a:off x="5656263" y="1949276"/>
            <a:ext cx="228600" cy="247650"/>
          </a:xfrm>
          <a:custGeom>
            <a:avLst/>
            <a:gdLst>
              <a:gd name="T0" fmla="*/ 0 w 144"/>
              <a:gd name="T1" fmla="*/ 2147483647 h 156"/>
              <a:gd name="T2" fmla="*/ 0 w 144"/>
              <a:gd name="T3" fmla="*/ 0 h 156"/>
              <a:gd name="T4" fmla="*/ 2147483647 w 144"/>
              <a:gd name="T5" fmla="*/ 0 h 156"/>
              <a:gd name="T6" fmla="*/ 2147483647 w 144"/>
              <a:gd name="T7" fmla="*/ 2147483647 h 156"/>
              <a:gd name="T8" fmla="*/ 0 w 144"/>
              <a:gd name="T9" fmla="*/ 2147483647 h 1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156"/>
              <a:gd name="T17" fmla="*/ 144 w 144"/>
              <a:gd name="T18" fmla="*/ 156 h 1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156">
                <a:moveTo>
                  <a:pt x="0" y="155"/>
                </a:moveTo>
                <a:lnTo>
                  <a:pt x="0" y="0"/>
                </a:lnTo>
                <a:lnTo>
                  <a:pt x="143" y="0"/>
                </a:lnTo>
                <a:lnTo>
                  <a:pt x="143" y="155"/>
                </a:lnTo>
                <a:lnTo>
                  <a:pt x="0" y="155"/>
                </a:lnTo>
              </a:path>
            </a:pathLst>
          </a:custGeom>
          <a:solidFill>
            <a:srgbClr val="C0FEF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" name="Freeform 21"/>
          <p:cNvSpPr>
            <a:spLocks/>
          </p:cNvSpPr>
          <p:nvPr/>
        </p:nvSpPr>
        <p:spPr bwMode="auto">
          <a:xfrm>
            <a:off x="5106988" y="2054051"/>
            <a:ext cx="39687" cy="57150"/>
          </a:xfrm>
          <a:custGeom>
            <a:avLst/>
            <a:gdLst>
              <a:gd name="T0" fmla="*/ 2147483647 w 25"/>
              <a:gd name="T1" fmla="*/ 2147483647 h 36"/>
              <a:gd name="T2" fmla="*/ 2147483647 w 25"/>
              <a:gd name="T3" fmla="*/ 0 h 36"/>
              <a:gd name="T4" fmla="*/ 0 w 25"/>
              <a:gd name="T5" fmla="*/ 2147483647 h 36"/>
              <a:gd name="T6" fmla="*/ 2147483647 w 25"/>
              <a:gd name="T7" fmla="*/ 2147483647 h 36"/>
              <a:gd name="T8" fmla="*/ 2147483647 w 25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36"/>
              <a:gd name="T17" fmla="*/ 25 w 25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36">
                <a:moveTo>
                  <a:pt x="24" y="18"/>
                </a:moveTo>
                <a:lnTo>
                  <a:pt x="11" y="0"/>
                </a:lnTo>
                <a:lnTo>
                  <a:pt x="0" y="18"/>
                </a:lnTo>
                <a:lnTo>
                  <a:pt x="11" y="35"/>
                </a:lnTo>
                <a:lnTo>
                  <a:pt x="24" y="18"/>
                </a:lnTo>
              </a:path>
            </a:pathLst>
          </a:custGeom>
          <a:solidFill>
            <a:srgbClr val="C0FEF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" name="Freeform 22"/>
          <p:cNvSpPr>
            <a:spLocks/>
          </p:cNvSpPr>
          <p:nvPr/>
        </p:nvSpPr>
        <p:spPr bwMode="auto">
          <a:xfrm>
            <a:off x="5240338" y="2054051"/>
            <a:ext cx="38100" cy="57150"/>
          </a:xfrm>
          <a:custGeom>
            <a:avLst/>
            <a:gdLst>
              <a:gd name="T0" fmla="*/ 2147483647 w 24"/>
              <a:gd name="T1" fmla="*/ 2147483647 h 36"/>
              <a:gd name="T2" fmla="*/ 2147483647 w 24"/>
              <a:gd name="T3" fmla="*/ 0 h 36"/>
              <a:gd name="T4" fmla="*/ 0 w 24"/>
              <a:gd name="T5" fmla="*/ 2147483647 h 36"/>
              <a:gd name="T6" fmla="*/ 2147483647 w 24"/>
              <a:gd name="T7" fmla="*/ 2147483647 h 36"/>
              <a:gd name="T8" fmla="*/ 2147483647 w 24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"/>
              <a:gd name="T16" fmla="*/ 0 h 36"/>
              <a:gd name="T17" fmla="*/ 24 w 24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" h="36">
                <a:moveTo>
                  <a:pt x="23" y="18"/>
                </a:moveTo>
                <a:lnTo>
                  <a:pt x="11" y="0"/>
                </a:lnTo>
                <a:lnTo>
                  <a:pt x="0" y="18"/>
                </a:lnTo>
                <a:lnTo>
                  <a:pt x="11" y="35"/>
                </a:lnTo>
                <a:lnTo>
                  <a:pt x="23" y="18"/>
                </a:lnTo>
              </a:path>
            </a:pathLst>
          </a:custGeom>
          <a:solidFill>
            <a:srgbClr val="C0FEF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" name="Freeform 23"/>
          <p:cNvSpPr>
            <a:spLocks/>
          </p:cNvSpPr>
          <p:nvPr/>
        </p:nvSpPr>
        <p:spPr bwMode="auto">
          <a:xfrm>
            <a:off x="5381625" y="2054051"/>
            <a:ext cx="39688" cy="57150"/>
          </a:xfrm>
          <a:custGeom>
            <a:avLst/>
            <a:gdLst>
              <a:gd name="T0" fmla="*/ 2147483647 w 25"/>
              <a:gd name="T1" fmla="*/ 2147483647 h 36"/>
              <a:gd name="T2" fmla="*/ 2147483647 w 25"/>
              <a:gd name="T3" fmla="*/ 0 h 36"/>
              <a:gd name="T4" fmla="*/ 0 w 25"/>
              <a:gd name="T5" fmla="*/ 2147483647 h 36"/>
              <a:gd name="T6" fmla="*/ 2147483647 w 25"/>
              <a:gd name="T7" fmla="*/ 2147483647 h 36"/>
              <a:gd name="T8" fmla="*/ 2147483647 w 25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36"/>
              <a:gd name="T17" fmla="*/ 25 w 25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36">
                <a:moveTo>
                  <a:pt x="24" y="18"/>
                </a:moveTo>
                <a:lnTo>
                  <a:pt x="11" y="0"/>
                </a:lnTo>
                <a:lnTo>
                  <a:pt x="0" y="18"/>
                </a:lnTo>
                <a:lnTo>
                  <a:pt x="11" y="35"/>
                </a:lnTo>
                <a:lnTo>
                  <a:pt x="24" y="18"/>
                </a:lnTo>
              </a:path>
            </a:pathLst>
          </a:custGeom>
          <a:solidFill>
            <a:srgbClr val="C0FEF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" name="Freeform 24"/>
          <p:cNvSpPr>
            <a:spLocks/>
          </p:cNvSpPr>
          <p:nvPr/>
        </p:nvSpPr>
        <p:spPr bwMode="auto">
          <a:xfrm>
            <a:off x="4229100" y="1895301"/>
            <a:ext cx="1749425" cy="366713"/>
          </a:xfrm>
          <a:custGeom>
            <a:avLst/>
            <a:gdLst>
              <a:gd name="T0" fmla="*/ 0 w 1102"/>
              <a:gd name="T1" fmla="*/ 2147483647 h 231"/>
              <a:gd name="T2" fmla="*/ 0 w 1102"/>
              <a:gd name="T3" fmla="*/ 0 h 231"/>
              <a:gd name="T4" fmla="*/ 2147483647 w 1102"/>
              <a:gd name="T5" fmla="*/ 0 h 231"/>
              <a:gd name="T6" fmla="*/ 2147483647 w 1102"/>
              <a:gd name="T7" fmla="*/ 2147483647 h 231"/>
              <a:gd name="T8" fmla="*/ 0 w 1102"/>
              <a:gd name="T9" fmla="*/ 2147483647 h 2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2"/>
              <a:gd name="T16" fmla="*/ 0 h 231"/>
              <a:gd name="T17" fmla="*/ 1102 w 1102"/>
              <a:gd name="T18" fmla="*/ 231 h 2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02" h="231">
                <a:moveTo>
                  <a:pt x="0" y="230"/>
                </a:moveTo>
                <a:lnTo>
                  <a:pt x="0" y="0"/>
                </a:lnTo>
                <a:lnTo>
                  <a:pt x="1101" y="0"/>
                </a:lnTo>
                <a:lnTo>
                  <a:pt x="1101" y="230"/>
                </a:lnTo>
                <a:lnTo>
                  <a:pt x="0" y="23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" name="Freeform 25"/>
          <p:cNvSpPr>
            <a:spLocks/>
          </p:cNvSpPr>
          <p:nvPr/>
        </p:nvSpPr>
        <p:spPr bwMode="auto">
          <a:xfrm>
            <a:off x="5589588" y="2666826"/>
            <a:ext cx="230187" cy="247650"/>
          </a:xfrm>
          <a:custGeom>
            <a:avLst/>
            <a:gdLst>
              <a:gd name="T0" fmla="*/ 0 w 145"/>
              <a:gd name="T1" fmla="*/ 2147483647 h 156"/>
              <a:gd name="T2" fmla="*/ 0 w 145"/>
              <a:gd name="T3" fmla="*/ 0 h 156"/>
              <a:gd name="T4" fmla="*/ 2147483647 w 145"/>
              <a:gd name="T5" fmla="*/ 0 h 156"/>
              <a:gd name="T6" fmla="*/ 2147483647 w 145"/>
              <a:gd name="T7" fmla="*/ 2147483647 h 156"/>
              <a:gd name="T8" fmla="*/ 0 w 145"/>
              <a:gd name="T9" fmla="*/ 2147483647 h 1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"/>
              <a:gd name="T16" fmla="*/ 0 h 156"/>
              <a:gd name="T17" fmla="*/ 145 w 145"/>
              <a:gd name="T18" fmla="*/ 156 h 1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" h="156">
                <a:moveTo>
                  <a:pt x="0" y="155"/>
                </a:moveTo>
                <a:lnTo>
                  <a:pt x="0" y="0"/>
                </a:lnTo>
                <a:lnTo>
                  <a:pt x="144" y="0"/>
                </a:lnTo>
                <a:lnTo>
                  <a:pt x="144" y="155"/>
                </a:lnTo>
                <a:lnTo>
                  <a:pt x="0" y="155"/>
                </a:lnTo>
              </a:path>
            </a:pathLst>
          </a:custGeom>
          <a:solidFill>
            <a:schemeClr val="accent1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25" name="Group 27"/>
          <p:cNvGrpSpPr>
            <a:grpSpLocks/>
          </p:cNvGrpSpPr>
          <p:nvPr/>
        </p:nvGrpSpPr>
        <p:grpSpPr bwMode="auto">
          <a:xfrm>
            <a:off x="7834313" y="5216351"/>
            <a:ext cx="312737" cy="1368425"/>
            <a:chOff x="5095" y="2868"/>
            <a:chExt cx="197" cy="862"/>
          </a:xfrm>
        </p:grpSpPr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5095" y="3396"/>
              <a:ext cx="25" cy="37"/>
            </a:xfrm>
            <a:custGeom>
              <a:avLst/>
              <a:gdLst>
                <a:gd name="T0" fmla="*/ 24 w 25"/>
                <a:gd name="T1" fmla="*/ 18 h 37"/>
                <a:gd name="T2" fmla="*/ 12 w 25"/>
                <a:gd name="T3" fmla="*/ 0 h 37"/>
                <a:gd name="T4" fmla="*/ 0 w 25"/>
                <a:gd name="T5" fmla="*/ 18 h 37"/>
                <a:gd name="T6" fmla="*/ 12 w 25"/>
                <a:gd name="T7" fmla="*/ 36 h 37"/>
                <a:gd name="T8" fmla="*/ 24 w 25"/>
                <a:gd name="T9" fmla="*/ 18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37"/>
                <a:gd name="T17" fmla="*/ 25 w 25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37">
                  <a:moveTo>
                    <a:pt x="24" y="18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2" y="36"/>
                  </a:lnTo>
                  <a:lnTo>
                    <a:pt x="24" y="18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5178" y="3396"/>
              <a:ext cx="25" cy="37"/>
            </a:xfrm>
            <a:custGeom>
              <a:avLst/>
              <a:gdLst>
                <a:gd name="T0" fmla="*/ 24 w 25"/>
                <a:gd name="T1" fmla="*/ 18 h 37"/>
                <a:gd name="T2" fmla="*/ 12 w 25"/>
                <a:gd name="T3" fmla="*/ 0 h 37"/>
                <a:gd name="T4" fmla="*/ 0 w 25"/>
                <a:gd name="T5" fmla="*/ 18 h 37"/>
                <a:gd name="T6" fmla="*/ 12 w 25"/>
                <a:gd name="T7" fmla="*/ 36 h 37"/>
                <a:gd name="T8" fmla="*/ 24 w 25"/>
                <a:gd name="T9" fmla="*/ 18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37"/>
                <a:gd name="T17" fmla="*/ 25 w 25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37">
                  <a:moveTo>
                    <a:pt x="24" y="18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2" y="36"/>
                  </a:lnTo>
                  <a:lnTo>
                    <a:pt x="24" y="18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5268" y="3396"/>
              <a:ext cx="24" cy="37"/>
            </a:xfrm>
            <a:custGeom>
              <a:avLst/>
              <a:gdLst>
                <a:gd name="T0" fmla="*/ 23 w 24"/>
                <a:gd name="T1" fmla="*/ 18 h 37"/>
                <a:gd name="T2" fmla="*/ 12 w 24"/>
                <a:gd name="T3" fmla="*/ 0 h 37"/>
                <a:gd name="T4" fmla="*/ 0 w 24"/>
                <a:gd name="T5" fmla="*/ 18 h 37"/>
                <a:gd name="T6" fmla="*/ 12 w 24"/>
                <a:gd name="T7" fmla="*/ 36 h 37"/>
                <a:gd name="T8" fmla="*/ 23 w 24"/>
                <a:gd name="T9" fmla="*/ 18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37"/>
                <a:gd name="T17" fmla="*/ 24 w 24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37">
                  <a:moveTo>
                    <a:pt x="23" y="18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2" y="36"/>
                  </a:lnTo>
                  <a:lnTo>
                    <a:pt x="23" y="18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5131" y="2868"/>
              <a:ext cx="144" cy="155"/>
            </a:xfrm>
            <a:custGeom>
              <a:avLst/>
              <a:gdLst>
                <a:gd name="T0" fmla="*/ 0 w 144"/>
                <a:gd name="T1" fmla="*/ 154 h 155"/>
                <a:gd name="T2" fmla="*/ 0 w 144"/>
                <a:gd name="T3" fmla="*/ 0 h 155"/>
                <a:gd name="T4" fmla="*/ 143 w 144"/>
                <a:gd name="T5" fmla="*/ 0 h 155"/>
                <a:gd name="T6" fmla="*/ 143 w 144"/>
                <a:gd name="T7" fmla="*/ 154 h 155"/>
                <a:gd name="T8" fmla="*/ 0 w 144"/>
                <a:gd name="T9" fmla="*/ 154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155"/>
                <a:gd name="T17" fmla="*/ 144 w 144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155">
                  <a:moveTo>
                    <a:pt x="0" y="154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4"/>
                  </a:lnTo>
                  <a:lnTo>
                    <a:pt x="0" y="154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5131" y="3093"/>
              <a:ext cx="144" cy="156"/>
            </a:xfrm>
            <a:custGeom>
              <a:avLst/>
              <a:gdLst>
                <a:gd name="T0" fmla="*/ 0 w 144"/>
                <a:gd name="T1" fmla="*/ 155 h 156"/>
                <a:gd name="T2" fmla="*/ 0 w 144"/>
                <a:gd name="T3" fmla="*/ 0 h 156"/>
                <a:gd name="T4" fmla="*/ 143 w 144"/>
                <a:gd name="T5" fmla="*/ 0 h 156"/>
                <a:gd name="T6" fmla="*/ 143 w 144"/>
                <a:gd name="T7" fmla="*/ 155 h 156"/>
                <a:gd name="T8" fmla="*/ 0 w 144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156"/>
                <a:gd name="T17" fmla="*/ 144 w 144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156">
                  <a:moveTo>
                    <a:pt x="0" y="155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5"/>
                  </a:lnTo>
                  <a:lnTo>
                    <a:pt x="0" y="155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5131" y="3575"/>
              <a:ext cx="144" cy="155"/>
            </a:xfrm>
            <a:custGeom>
              <a:avLst/>
              <a:gdLst>
                <a:gd name="T0" fmla="*/ 0 w 144"/>
                <a:gd name="T1" fmla="*/ 154 h 155"/>
                <a:gd name="T2" fmla="*/ 0 w 144"/>
                <a:gd name="T3" fmla="*/ 0 h 155"/>
                <a:gd name="T4" fmla="*/ 143 w 144"/>
                <a:gd name="T5" fmla="*/ 0 h 155"/>
                <a:gd name="T6" fmla="*/ 143 w 144"/>
                <a:gd name="T7" fmla="*/ 154 h 155"/>
                <a:gd name="T8" fmla="*/ 0 w 144"/>
                <a:gd name="T9" fmla="*/ 154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155"/>
                <a:gd name="T17" fmla="*/ 144 w 144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155">
                  <a:moveTo>
                    <a:pt x="0" y="154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4"/>
                  </a:lnTo>
                  <a:lnTo>
                    <a:pt x="0" y="154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2" name="Rectangle 34"/>
          <p:cNvSpPr>
            <a:spLocks noChangeArrowheads="1"/>
          </p:cNvSpPr>
          <p:nvPr/>
        </p:nvSpPr>
        <p:spPr bwMode="auto">
          <a:xfrm>
            <a:off x="3895725" y="3414539"/>
            <a:ext cx="2571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800" b="1">
                <a:solidFill>
                  <a:srgbClr val="000000"/>
                </a:solidFill>
                <a:ea typeface="굴림" charset="-127"/>
              </a:rPr>
              <a:t> main memory buffers</a:t>
            </a:r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2238375" y="4995689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800" b="1">
                <a:solidFill>
                  <a:srgbClr val="000000"/>
                </a:solidFill>
                <a:ea typeface="굴림" charset="-127"/>
              </a:rPr>
              <a:t>Disk</a:t>
            </a:r>
          </a:p>
        </p:txBody>
      </p: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5375275" y="2881139"/>
            <a:ext cx="812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400" b="1">
                <a:solidFill>
                  <a:srgbClr val="000000"/>
                </a:solidFill>
                <a:ea typeface="굴림" charset="-127"/>
              </a:rPr>
              <a:t>Output </a:t>
            </a:r>
          </a:p>
          <a:p>
            <a:r>
              <a:rPr lang="en-US" altLang="ko-KR" sz="1400" b="1">
                <a:solidFill>
                  <a:srgbClr val="000000"/>
                </a:solidFill>
                <a:ea typeface="굴림" charset="-127"/>
              </a:rPr>
              <a:t> buffer</a:t>
            </a:r>
          </a:p>
        </p:txBody>
      </p:sp>
      <p:sp>
        <p:nvSpPr>
          <p:cNvPr id="35" name="Rectangle 37"/>
          <p:cNvSpPr>
            <a:spLocks noChangeArrowheads="1"/>
          </p:cNvSpPr>
          <p:nvPr/>
        </p:nvSpPr>
        <p:spPr bwMode="auto">
          <a:xfrm>
            <a:off x="6808788" y="6297439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800" b="1">
                <a:solidFill>
                  <a:srgbClr val="000000"/>
                </a:solidFill>
                <a:ea typeface="굴림" charset="-127"/>
              </a:rPr>
              <a:t>Disk</a:t>
            </a:r>
          </a:p>
        </p:txBody>
      </p:sp>
      <p:sp>
        <p:nvSpPr>
          <p:cNvPr id="36" name="Rectangle 38"/>
          <p:cNvSpPr>
            <a:spLocks noChangeArrowheads="1"/>
          </p:cNvSpPr>
          <p:nvPr/>
        </p:nvSpPr>
        <p:spPr bwMode="auto">
          <a:xfrm>
            <a:off x="6122988" y="5802139"/>
            <a:ext cx="1416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800" b="1">
                <a:solidFill>
                  <a:srgbClr val="000000"/>
                </a:solidFill>
                <a:ea typeface="굴림" charset="-127"/>
              </a:rPr>
              <a:t>Join Result</a:t>
            </a:r>
          </a:p>
        </p:txBody>
      </p:sp>
      <p:sp>
        <p:nvSpPr>
          <p:cNvPr id="37" name="Rectangle 42"/>
          <p:cNvSpPr>
            <a:spLocks noChangeArrowheads="1"/>
          </p:cNvSpPr>
          <p:nvPr/>
        </p:nvSpPr>
        <p:spPr bwMode="auto">
          <a:xfrm>
            <a:off x="4772025" y="2433464"/>
            <a:ext cx="420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b="1">
                <a:solidFill>
                  <a:schemeClr val="tx2"/>
                </a:solidFill>
                <a:ea typeface="굴림" charset="-127"/>
              </a:rPr>
              <a:t>h2</a:t>
            </a:r>
          </a:p>
        </p:txBody>
      </p:sp>
      <p:grpSp>
        <p:nvGrpSpPr>
          <p:cNvPr id="38" name="Group 43"/>
          <p:cNvGrpSpPr>
            <a:grpSpLocks/>
          </p:cNvGrpSpPr>
          <p:nvPr/>
        </p:nvGrpSpPr>
        <p:grpSpPr bwMode="auto">
          <a:xfrm>
            <a:off x="1963738" y="2435051"/>
            <a:ext cx="1071562" cy="511175"/>
            <a:chOff x="2157" y="2644"/>
            <a:chExt cx="675" cy="1277"/>
          </a:xfrm>
        </p:grpSpPr>
        <p:sp>
          <p:nvSpPr>
            <p:cNvPr id="39" name="Oval 44"/>
            <p:cNvSpPr>
              <a:spLocks noChangeArrowheads="1"/>
            </p:cNvSpPr>
            <p:nvPr/>
          </p:nvSpPr>
          <p:spPr bwMode="auto">
            <a:xfrm>
              <a:off x="2165" y="2644"/>
              <a:ext cx="663" cy="8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" name="Line 45"/>
            <p:cNvSpPr>
              <a:spLocks noChangeShapeType="1"/>
            </p:cNvSpPr>
            <p:nvPr/>
          </p:nvSpPr>
          <p:spPr bwMode="auto">
            <a:xfrm>
              <a:off x="2161" y="2689"/>
              <a:ext cx="0" cy="115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" name="Line 46"/>
            <p:cNvSpPr>
              <a:spLocks noChangeShapeType="1"/>
            </p:cNvSpPr>
            <p:nvPr/>
          </p:nvSpPr>
          <p:spPr bwMode="auto">
            <a:xfrm>
              <a:off x="2832" y="2689"/>
              <a:ext cx="0" cy="115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" name="Arc 47"/>
            <p:cNvSpPr>
              <a:spLocks/>
            </p:cNvSpPr>
            <p:nvPr/>
          </p:nvSpPr>
          <p:spPr bwMode="auto">
            <a:xfrm>
              <a:off x="2157" y="3843"/>
              <a:ext cx="671" cy="78"/>
            </a:xfrm>
            <a:custGeom>
              <a:avLst/>
              <a:gdLst>
                <a:gd name="T0" fmla="*/ 0 w 43200"/>
                <a:gd name="T1" fmla="*/ 0 h 22171"/>
                <a:gd name="T2" fmla="*/ 0 w 43200"/>
                <a:gd name="T3" fmla="*/ 0 h 22171"/>
                <a:gd name="T4" fmla="*/ 0 w 43200"/>
                <a:gd name="T5" fmla="*/ 0 h 2217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71"/>
                <a:gd name="T11" fmla="*/ 43200 w 43200"/>
                <a:gd name="T12" fmla="*/ 22171 h 221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71" fill="none" extrusionOk="0">
                  <a:moveTo>
                    <a:pt x="43192" y="-1"/>
                  </a:moveTo>
                  <a:cubicBezTo>
                    <a:pt x="43197" y="190"/>
                    <a:pt x="43200" y="380"/>
                    <a:pt x="43200" y="571"/>
                  </a:cubicBezTo>
                  <a:cubicBezTo>
                    <a:pt x="43200" y="12500"/>
                    <a:pt x="33529" y="22171"/>
                    <a:pt x="21600" y="22171"/>
                  </a:cubicBezTo>
                  <a:cubicBezTo>
                    <a:pt x="9670" y="22171"/>
                    <a:pt x="0" y="12500"/>
                    <a:pt x="0" y="571"/>
                  </a:cubicBezTo>
                </a:path>
                <a:path w="43200" h="22171" stroke="0" extrusionOk="0">
                  <a:moveTo>
                    <a:pt x="43192" y="-1"/>
                  </a:moveTo>
                  <a:cubicBezTo>
                    <a:pt x="43197" y="190"/>
                    <a:pt x="43200" y="380"/>
                    <a:pt x="43200" y="571"/>
                  </a:cubicBezTo>
                  <a:cubicBezTo>
                    <a:pt x="43200" y="12500"/>
                    <a:pt x="33529" y="22171"/>
                    <a:pt x="21600" y="22171"/>
                  </a:cubicBezTo>
                  <a:cubicBezTo>
                    <a:pt x="9670" y="22171"/>
                    <a:pt x="0" y="12500"/>
                    <a:pt x="0" y="571"/>
                  </a:cubicBezTo>
                  <a:lnTo>
                    <a:pt x="21600" y="571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3" name="Group 48"/>
          <p:cNvGrpSpPr>
            <a:grpSpLocks/>
          </p:cNvGrpSpPr>
          <p:nvPr/>
        </p:nvGrpSpPr>
        <p:grpSpPr bwMode="auto">
          <a:xfrm>
            <a:off x="7589838" y="4936951"/>
            <a:ext cx="842962" cy="1876425"/>
            <a:chOff x="4941" y="2692"/>
            <a:chExt cx="531" cy="1182"/>
          </a:xfrm>
        </p:grpSpPr>
        <p:sp>
          <p:nvSpPr>
            <p:cNvPr id="44" name="Oval 49"/>
            <p:cNvSpPr>
              <a:spLocks noChangeArrowheads="1"/>
            </p:cNvSpPr>
            <p:nvPr/>
          </p:nvSpPr>
          <p:spPr bwMode="auto">
            <a:xfrm>
              <a:off x="4948" y="2692"/>
              <a:ext cx="520" cy="81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" name="Line 50"/>
            <p:cNvSpPr>
              <a:spLocks noChangeShapeType="1"/>
            </p:cNvSpPr>
            <p:nvPr/>
          </p:nvSpPr>
          <p:spPr bwMode="auto">
            <a:xfrm>
              <a:off x="4944" y="2733"/>
              <a:ext cx="0" cy="106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" name="Line 51"/>
            <p:cNvSpPr>
              <a:spLocks noChangeShapeType="1"/>
            </p:cNvSpPr>
            <p:nvPr/>
          </p:nvSpPr>
          <p:spPr bwMode="auto">
            <a:xfrm>
              <a:off x="5472" y="2733"/>
              <a:ext cx="0" cy="106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" name="Arc 52"/>
            <p:cNvSpPr>
              <a:spLocks/>
            </p:cNvSpPr>
            <p:nvPr/>
          </p:nvSpPr>
          <p:spPr bwMode="auto">
            <a:xfrm>
              <a:off x="4941" y="3801"/>
              <a:ext cx="528" cy="73"/>
            </a:xfrm>
            <a:custGeom>
              <a:avLst/>
              <a:gdLst>
                <a:gd name="T0" fmla="*/ 0 w 43200"/>
                <a:gd name="T1" fmla="*/ 0 h 22211"/>
                <a:gd name="T2" fmla="*/ 0 w 43200"/>
                <a:gd name="T3" fmla="*/ 0 h 22211"/>
                <a:gd name="T4" fmla="*/ 0 w 43200"/>
                <a:gd name="T5" fmla="*/ 0 h 2221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211"/>
                <a:gd name="T11" fmla="*/ 43200 w 43200"/>
                <a:gd name="T12" fmla="*/ 22211 h 22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211" fill="none" extrusionOk="0">
                  <a:moveTo>
                    <a:pt x="43191" y="-1"/>
                  </a:moveTo>
                  <a:cubicBezTo>
                    <a:pt x="43197" y="203"/>
                    <a:pt x="43200" y="407"/>
                    <a:pt x="43200" y="611"/>
                  </a:cubicBezTo>
                  <a:cubicBezTo>
                    <a:pt x="43200" y="12540"/>
                    <a:pt x="33529" y="22211"/>
                    <a:pt x="21600" y="22211"/>
                  </a:cubicBezTo>
                  <a:cubicBezTo>
                    <a:pt x="9670" y="22211"/>
                    <a:pt x="0" y="12540"/>
                    <a:pt x="0" y="611"/>
                  </a:cubicBezTo>
                  <a:cubicBezTo>
                    <a:pt x="-1" y="408"/>
                    <a:pt x="2" y="205"/>
                    <a:pt x="8" y="2"/>
                  </a:cubicBezTo>
                </a:path>
                <a:path w="43200" h="22211" stroke="0" extrusionOk="0">
                  <a:moveTo>
                    <a:pt x="43191" y="-1"/>
                  </a:moveTo>
                  <a:cubicBezTo>
                    <a:pt x="43197" y="203"/>
                    <a:pt x="43200" y="407"/>
                    <a:pt x="43200" y="611"/>
                  </a:cubicBezTo>
                  <a:cubicBezTo>
                    <a:pt x="43200" y="12540"/>
                    <a:pt x="33529" y="22211"/>
                    <a:pt x="21600" y="22211"/>
                  </a:cubicBezTo>
                  <a:cubicBezTo>
                    <a:pt x="9670" y="22211"/>
                    <a:pt x="0" y="12540"/>
                    <a:pt x="0" y="611"/>
                  </a:cubicBezTo>
                  <a:cubicBezTo>
                    <a:pt x="-1" y="408"/>
                    <a:pt x="2" y="205"/>
                    <a:pt x="8" y="2"/>
                  </a:cubicBezTo>
                  <a:lnTo>
                    <a:pt x="21600" y="611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8" name="Line 53"/>
          <p:cNvSpPr>
            <a:spLocks noChangeShapeType="1"/>
          </p:cNvSpPr>
          <p:nvPr/>
        </p:nvSpPr>
        <p:spPr bwMode="auto">
          <a:xfrm>
            <a:off x="3025775" y="2673176"/>
            <a:ext cx="1301750" cy="492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" name="Freeform 54"/>
          <p:cNvSpPr>
            <a:spLocks/>
          </p:cNvSpPr>
          <p:nvPr/>
        </p:nvSpPr>
        <p:spPr bwMode="auto">
          <a:xfrm>
            <a:off x="4533900" y="2276301"/>
            <a:ext cx="306388" cy="458788"/>
          </a:xfrm>
          <a:custGeom>
            <a:avLst/>
            <a:gdLst>
              <a:gd name="T0" fmla="*/ 0 w 193"/>
              <a:gd name="T1" fmla="*/ 2147483647 h 289"/>
              <a:gd name="T2" fmla="*/ 2147483647 w 193"/>
              <a:gd name="T3" fmla="*/ 2147483647 h 289"/>
              <a:gd name="T4" fmla="*/ 2147483647 w 193"/>
              <a:gd name="T5" fmla="*/ 2147483647 h 289"/>
              <a:gd name="T6" fmla="*/ 0 w 193"/>
              <a:gd name="T7" fmla="*/ 2147483647 h 289"/>
              <a:gd name="T8" fmla="*/ 2147483647 w 193"/>
              <a:gd name="T9" fmla="*/ 0 h 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3"/>
              <a:gd name="T16" fmla="*/ 0 h 289"/>
              <a:gd name="T17" fmla="*/ 193 w 193"/>
              <a:gd name="T18" fmla="*/ 289 h 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3" h="289">
                <a:moveTo>
                  <a:pt x="0" y="288"/>
                </a:moveTo>
                <a:lnTo>
                  <a:pt x="192" y="173"/>
                </a:lnTo>
                <a:lnTo>
                  <a:pt x="188" y="145"/>
                </a:lnTo>
                <a:lnTo>
                  <a:pt x="0" y="115"/>
                </a:lnTo>
                <a:lnTo>
                  <a:pt x="192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" name="Line 55"/>
          <p:cNvSpPr>
            <a:spLocks noChangeShapeType="1"/>
          </p:cNvSpPr>
          <p:nvPr/>
        </p:nvSpPr>
        <p:spPr bwMode="auto">
          <a:xfrm>
            <a:off x="5653088" y="3368501"/>
            <a:ext cx="1922462" cy="1892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" name="Rectangle 56"/>
          <p:cNvSpPr>
            <a:spLocks noChangeArrowheads="1"/>
          </p:cNvSpPr>
          <p:nvPr/>
        </p:nvSpPr>
        <p:spPr bwMode="auto">
          <a:xfrm>
            <a:off x="0" y="2841451"/>
            <a:ext cx="18002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>
                <a:ea typeface="굴림" charset="-127"/>
              </a:rPr>
              <a:t>Read in a </a:t>
            </a:r>
          </a:p>
          <a:p>
            <a:r>
              <a:rPr lang="en-US" altLang="ko-KR" sz="1800">
                <a:ea typeface="굴림" charset="-127"/>
              </a:rPr>
              <a:t>partition of R,</a:t>
            </a:r>
          </a:p>
          <a:p>
            <a:r>
              <a:rPr lang="en-US" altLang="ko-KR" sz="1800">
                <a:ea typeface="굴림" charset="-127"/>
              </a:rPr>
              <a:t>hash it using </a:t>
            </a:r>
            <a:r>
              <a:rPr lang="en-US" altLang="ko-KR" sz="1800">
                <a:solidFill>
                  <a:schemeClr val="tx2"/>
                </a:solidFill>
                <a:ea typeface="굴림" charset="-127"/>
              </a:rPr>
              <a:t>h2</a:t>
            </a:r>
            <a:endParaRPr lang="ko-KR" altLang="en-US" sz="1800">
              <a:solidFill>
                <a:schemeClr val="tx2"/>
              </a:solidFill>
              <a:ea typeface="굴림" charset="-127"/>
            </a:endParaRPr>
          </a:p>
        </p:txBody>
      </p:sp>
      <p:grpSp>
        <p:nvGrpSpPr>
          <p:cNvPr id="52" name="Group 57"/>
          <p:cNvGrpSpPr>
            <a:grpSpLocks/>
          </p:cNvGrpSpPr>
          <p:nvPr/>
        </p:nvGrpSpPr>
        <p:grpSpPr bwMode="auto">
          <a:xfrm>
            <a:off x="1951038" y="3362151"/>
            <a:ext cx="1071562" cy="511175"/>
            <a:chOff x="2157" y="2644"/>
            <a:chExt cx="675" cy="1277"/>
          </a:xfrm>
        </p:grpSpPr>
        <p:sp>
          <p:nvSpPr>
            <p:cNvPr id="53" name="Oval 58"/>
            <p:cNvSpPr>
              <a:spLocks noChangeArrowheads="1"/>
            </p:cNvSpPr>
            <p:nvPr/>
          </p:nvSpPr>
          <p:spPr bwMode="auto">
            <a:xfrm>
              <a:off x="2165" y="2644"/>
              <a:ext cx="663" cy="8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" name="Line 59"/>
            <p:cNvSpPr>
              <a:spLocks noChangeShapeType="1"/>
            </p:cNvSpPr>
            <p:nvPr/>
          </p:nvSpPr>
          <p:spPr bwMode="auto">
            <a:xfrm>
              <a:off x="2161" y="2689"/>
              <a:ext cx="0" cy="115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" name="Line 60"/>
            <p:cNvSpPr>
              <a:spLocks noChangeShapeType="1"/>
            </p:cNvSpPr>
            <p:nvPr/>
          </p:nvSpPr>
          <p:spPr bwMode="auto">
            <a:xfrm>
              <a:off x="2832" y="2689"/>
              <a:ext cx="0" cy="115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" name="Arc 61"/>
            <p:cNvSpPr>
              <a:spLocks/>
            </p:cNvSpPr>
            <p:nvPr/>
          </p:nvSpPr>
          <p:spPr bwMode="auto">
            <a:xfrm>
              <a:off x="2157" y="3843"/>
              <a:ext cx="671" cy="78"/>
            </a:xfrm>
            <a:custGeom>
              <a:avLst/>
              <a:gdLst>
                <a:gd name="T0" fmla="*/ 0 w 43200"/>
                <a:gd name="T1" fmla="*/ 0 h 22171"/>
                <a:gd name="T2" fmla="*/ 0 w 43200"/>
                <a:gd name="T3" fmla="*/ 0 h 22171"/>
                <a:gd name="T4" fmla="*/ 0 w 43200"/>
                <a:gd name="T5" fmla="*/ 0 h 2217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71"/>
                <a:gd name="T11" fmla="*/ 43200 w 43200"/>
                <a:gd name="T12" fmla="*/ 22171 h 221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71" fill="none" extrusionOk="0">
                  <a:moveTo>
                    <a:pt x="43192" y="-1"/>
                  </a:moveTo>
                  <a:cubicBezTo>
                    <a:pt x="43197" y="190"/>
                    <a:pt x="43200" y="380"/>
                    <a:pt x="43200" y="571"/>
                  </a:cubicBezTo>
                  <a:cubicBezTo>
                    <a:pt x="43200" y="12500"/>
                    <a:pt x="33529" y="22171"/>
                    <a:pt x="21600" y="22171"/>
                  </a:cubicBezTo>
                  <a:cubicBezTo>
                    <a:pt x="9670" y="22171"/>
                    <a:pt x="0" y="12500"/>
                    <a:pt x="0" y="571"/>
                  </a:cubicBezTo>
                </a:path>
                <a:path w="43200" h="22171" stroke="0" extrusionOk="0">
                  <a:moveTo>
                    <a:pt x="43192" y="-1"/>
                  </a:moveTo>
                  <a:cubicBezTo>
                    <a:pt x="43197" y="190"/>
                    <a:pt x="43200" y="380"/>
                    <a:pt x="43200" y="571"/>
                  </a:cubicBezTo>
                  <a:cubicBezTo>
                    <a:pt x="43200" y="12500"/>
                    <a:pt x="33529" y="22171"/>
                    <a:pt x="21600" y="22171"/>
                  </a:cubicBezTo>
                  <a:cubicBezTo>
                    <a:pt x="9670" y="22171"/>
                    <a:pt x="0" y="12500"/>
                    <a:pt x="0" y="571"/>
                  </a:cubicBezTo>
                  <a:lnTo>
                    <a:pt x="21600" y="571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7" name="Group 62"/>
          <p:cNvGrpSpPr>
            <a:grpSpLocks/>
          </p:cNvGrpSpPr>
          <p:nvPr/>
        </p:nvGrpSpPr>
        <p:grpSpPr bwMode="auto">
          <a:xfrm>
            <a:off x="1951038" y="4517851"/>
            <a:ext cx="1071562" cy="511175"/>
            <a:chOff x="2157" y="2644"/>
            <a:chExt cx="675" cy="1277"/>
          </a:xfrm>
        </p:grpSpPr>
        <p:sp>
          <p:nvSpPr>
            <p:cNvPr id="58" name="Oval 63"/>
            <p:cNvSpPr>
              <a:spLocks noChangeArrowheads="1"/>
            </p:cNvSpPr>
            <p:nvPr/>
          </p:nvSpPr>
          <p:spPr bwMode="auto">
            <a:xfrm>
              <a:off x="2165" y="2644"/>
              <a:ext cx="663" cy="8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" name="Line 64"/>
            <p:cNvSpPr>
              <a:spLocks noChangeShapeType="1"/>
            </p:cNvSpPr>
            <p:nvPr/>
          </p:nvSpPr>
          <p:spPr bwMode="auto">
            <a:xfrm>
              <a:off x="2161" y="2689"/>
              <a:ext cx="0" cy="115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" name="Line 65"/>
            <p:cNvSpPr>
              <a:spLocks noChangeShapeType="1"/>
            </p:cNvSpPr>
            <p:nvPr/>
          </p:nvSpPr>
          <p:spPr bwMode="auto">
            <a:xfrm>
              <a:off x="2832" y="2689"/>
              <a:ext cx="0" cy="115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" name="Arc 66"/>
            <p:cNvSpPr>
              <a:spLocks/>
            </p:cNvSpPr>
            <p:nvPr/>
          </p:nvSpPr>
          <p:spPr bwMode="auto">
            <a:xfrm>
              <a:off x="2157" y="3843"/>
              <a:ext cx="671" cy="78"/>
            </a:xfrm>
            <a:custGeom>
              <a:avLst/>
              <a:gdLst>
                <a:gd name="T0" fmla="*/ 0 w 43200"/>
                <a:gd name="T1" fmla="*/ 0 h 22171"/>
                <a:gd name="T2" fmla="*/ 0 w 43200"/>
                <a:gd name="T3" fmla="*/ 0 h 22171"/>
                <a:gd name="T4" fmla="*/ 0 w 43200"/>
                <a:gd name="T5" fmla="*/ 0 h 2217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71"/>
                <a:gd name="T11" fmla="*/ 43200 w 43200"/>
                <a:gd name="T12" fmla="*/ 22171 h 221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71" fill="none" extrusionOk="0">
                  <a:moveTo>
                    <a:pt x="43192" y="-1"/>
                  </a:moveTo>
                  <a:cubicBezTo>
                    <a:pt x="43197" y="190"/>
                    <a:pt x="43200" y="380"/>
                    <a:pt x="43200" y="571"/>
                  </a:cubicBezTo>
                  <a:cubicBezTo>
                    <a:pt x="43200" y="12500"/>
                    <a:pt x="33529" y="22171"/>
                    <a:pt x="21600" y="22171"/>
                  </a:cubicBezTo>
                  <a:cubicBezTo>
                    <a:pt x="9670" y="22171"/>
                    <a:pt x="0" y="12500"/>
                    <a:pt x="0" y="571"/>
                  </a:cubicBezTo>
                </a:path>
                <a:path w="43200" h="22171" stroke="0" extrusionOk="0">
                  <a:moveTo>
                    <a:pt x="43192" y="-1"/>
                  </a:moveTo>
                  <a:cubicBezTo>
                    <a:pt x="43197" y="190"/>
                    <a:pt x="43200" y="380"/>
                    <a:pt x="43200" y="571"/>
                  </a:cubicBezTo>
                  <a:cubicBezTo>
                    <a:pt x="43200" y="12500"/>
                    <a:pt x="33529" y="22171"/>
                    <a:pt x="21600" y="22171"/>
                  </a:cubicBezTo>
                  <a:cubicBezTo>
                    <a:pt x="9670" y="22171"/>
                    <a:pt x="0" y="12500"/>
                    <a:pt x="0" y="571"/>
                  </a:cubicBezTo>
                  <a:lnTo>
                    <a:pt x="21600" y="571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2" name="Rectangle 67"/>
          <p:cNvSpPr>
            <a:spLocks noChangeArrowheads="1"/>
          </p:cNvSpPr>
          <p:nvPr/>
        </p:nvSpPr>
        <p:spPr bwMode="auto">
          <a:xfrm>
            <a:off x="3786188" y="833264"/>
            <a:ext cx="400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 i="1">
                <a:ea typeface="굴림" charset="-127"/>
              </a:rPr>
              <a:t>P</a:t>
            </a:r>
            <a:r>
              <a:rPr lang="en-US" altLang="ko-KR" sz="2000" b="1" baseline="-25000">
                <a:ea typeface="굴림" charset="-127"/>
              </a:rPr>
              <a:t>i</a:t>
            </a:r>
            <a:endParaRPr lang="ko-KR" altLang="en-US" sz="2000" b="1" baseline="-25000">
              <a:ea typeface="굴림" charset="-127"/>
            </a:endParaRPr>
          </a:p>
        </p:txBody>
      </p:sp>
      <p:sp>
        <p:nvSpPr>
          <p:cNvPr id="63" name="Freeform 68"/>
          <p:cNvSpPr>
            <a:spLocks/>
          </p:cNvSpPr>
          <p:nvPr/>
        </p:nvSpPr>
        <p:spPr bwMode="auto">
          <a:xfrm>
            <a:off x="2073275" y="4633739"/>
            <a:ext cx="230188" cy="246062"/>
          </a:xfrm>
          <a:custGeom>
            <a:avLst/>
            <a:gdLst>
              <a:gd name="T0" fmla="*/ 0 w 145"/>
              <a:gd name="T1" fmla="*/ 2147483647 h 155"/>
              <a:gd name="T2" fmla="*/ 0 w 145"/>
              <a:gd name="T3" fmla="*/ 0 h 155"/>
              <a:gd name="T4" fmla="*/ 2147483647 w 145"/>
              <a:gd name="T5" fmla="*/ 0 h 155"/>
              <a:gd name="T6" fmla="*/ 2147483647 w 145"/>
              <a:gd name="T7" fmla="*/ 2147483647 h 155"/>
              <a:gd name="T8" fmla="*/ 0 w 145"/>
              <a:gd name="T9" fmla="*/ 2147483647 h 1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"/>
              <a:gd name="T16" fmla="*/ 0 h 155"/>
              <a:gd name="T17" fmla="*/ 145 w 145"/>
              <a:gd name="T18" fmla="*/ 155 h 1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" h="155">
                <a:moveTo>
                  <a:pt x="0" y="154"/>
                </a:moveTo>
                <a:lnTo>
                  <a:pt x="0" y="0"/>
                </a:lnTo>
                <a:lnTo>
                  <a:pt x="144" y="0"/>
                </a:lnTo>
                <a:lnTo>
                  <a:pt x="144" y="154"/>
                </a:lnTo>
                <a:lnTo>
                  <a:pt x="0" y="154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4" name="Freeform 69"/>
          <p:cNvSpPr>
            <a:spLocks/>
          </p:cNvSpPr>
          <p:nvPr/>
        </p:nvSpPr>
        <p:spPr bwMode="auto">
          <a:xfrm>
            <a:off x="2339975" y="4633739"/>
            <a:ext cx="230188" cy="246062"/>
          </a:xfrm>
          <a:custGeom>
            <a:avLst/>
            <a:gdLst>
              <a:gd name="T0" fmla="*/ 0 w 145"/>
              <a:gd name="T1" fmla="*/ 2147483647 h 155"/>
              <a:gd name="T2" fmla="*/ 0 w 145"/>
              <a:gd name="T3" fmla="*/ 0 h 155"/>
              <a:gd name="T4" fmla="*/ 2147483647 w 145"/>
              <a:gd name="T5" fmla="*/ 0 h 155"/>
              <a:gd name="T6" fmla="*/ 2147483647 w 145"/>
              <a:gd name="T7" fmla="*/ 2147483647 h 155"/>
              <a:gd name="T8" fmla="*/ 0 w 145"/>
              <a:gd name="T9" fmla="*/ 2147483647 h 1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"/>
              <a:gd name="T16" fmla="*/ 0 h 155"/>
              <a:gd name="T17" fmla="*/ 145 w 145"/>
              <a:gd name="T18" fmla="*/ 155 h 1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" h="155">
                <a:moveTo>
                  <a:pt x="0" y="154"/>
                </a:moveTo>
                <a:lnTo>
                  <a:pt x="0" y="0"/>
                </a:lnTo>
                <a:lnTo>
                  <a:pt x="144" y="0"/>
                </a:lnTo>
                <a:lnTo>
                  <a:pt x="144" y="154"/>
                </a:lnTo>
                <a:lnTo>
                  <a:pt x="0" y="154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5" name="Rectangle 74"/>
          <p:cNvSpPr>
            <a:spLocks noChangeArrowheads="1"/>
          </p:cNvSpPr>
          <p:nvPr/>
        </p:nvSpPr>
        <p:spPr bwMode="auto">
          <a:xfrm>
            <a:off x="7092950" y="922164"/>
            <a:ext cx="12509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800" b="1">
                <a:solidFill>
                  <a:srgbClr val="000000"/>
                </a:solidFill>
                <a:ea typeface="굴림" charset="-127"/>
              </a:rPr>
              <a:t>Partitions</a:t>
            </a:r>
          </a:p>
          <a:p>
            <a:r>
              <a:rPr lang="en-US" altLang="ko-KR" sz="1800" b="1">
                <a:solidFill>
                  <a:srgbClr val="000000"/>
                </a:solidFill>
                <a:ea typeface="굴림" charset="-127"/>
              </a:rPr>
              <a:t>of S </a:t>
            </a:r>
          </a:p>
        </p:txBody>
      </p:sp>
      <p:sp>
        <p:nvSpPr>
          <p:cNvPr id="66" name="Freeform 75"/>
          <p:cNvSpPr>
            <a:spLocks/>
          </p:cNvSpPr>
          <p:nvPr/>
        </p:nvSpPr>
        <p:spPr bwMode="auto">
          <a:xfrm>
            <a:off x="7470775" y="3857451"/>
            <a:ext cx="39688" cy="57150"/>
          </a:xfrm>
          <a:custGeom>
            <a:avLst/>
            <a:gdLst>
              <a:gd name="T0" fmla="*/ 2147483647 w 25"/>
              <a:gd name="T1" fmla="*/ 2147483647 h 36"/>
              <a:gd name="T2" fmla="*/ 2147483647 w 25"/>
              <a:gd name="T3" fmla="*/ 0 h 36"/>
              <a:gd name="T4" fmla="*/ 0 w 25"/>
              <a:gd name="T5" fmla="*/ 2147483647 h 36"/>
              <a:gd name="T6" fmla="*/ 2147483647 w 25"/>
              <a:gd name="T7" fmla="*/ 2147483647 h 36"/>
              <a:gd name="T8" fmla="*/ 2147483647 w 25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36"/>
              <a:gd name="T17" fmla="*/ 25 w 25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36">
                <a:moveTo>
                  <a:pt x="24" y="18"/>
                </a:moveTo>
                <a:lnTo>
                  <a:pt x="12" y="0"/>
                </a:lnTo>
                <a:lnTo>
                  <a:pt x="0" y="18"/>
                </a:lnTo>
                <a:lnTo>
                  <a:pt x="12" y="35"/>
                </a:lnTo>
                <a:lnTo>
                  <a:pt x="24" y="1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" name="Freeform 76"/>
          <p:cNvSpPr>
            <a:spLocks/>
          </p:cNvSpPr>
          <p:nvPr/>
        </p:nvSpPr>
        <p:spPr bwMode="auto">
          <a:xfrm>
            <a:off x="7602538" y="3857451"/>
            <a:ext cx="39687" cy="57150"/>
          </a:xfrm>
          <a:custGeom>
            <a:avLst/>
            <a:gdLst>
              <a:gd name="T0" fmla="*/ 2147483647 w 25"/>
              <a:gd name="T1" fmla="*/ 2147483647 h 36"/>
              <a:gd name="T2" fmla="*/ 2147483647 w 25"/>
              <a:gd name="T3" fmla="*/ 0 h 36"/>
              <a:gd name="T4" fmla="*/ 0 w 25"/>
              <a:gd name="T5" fmla="*/ 2147483647 h 36"/>
              <a:gd name="T6" fmla="*/ 2147483647 w 25"/>
              <a:gd name="T7" fmla="*/ 2147483647 h 36"/>
              <a:gd name="T8" fmla="*/ 2147483647 w 25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36"/>
              <a:gd name="T17" fmla="*/ 25 w 25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36">
                <a:moveTo>
                  <a:pt x="24" y="18"/>
                </a:moveTo>
                <a:lnTo>
                  <a:pt x="12" y="0"/>
                </a:lnTo>
                <a:lnTo>
                  <a:pt x="0" y="18"/>
                </a:lnTo>
                <a:lnTo>
                  <a:pt x="12" y="35"/>
                </a:lnTo>
                <a:lnTo>
                  <a:pt x="24" y="1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" name="Freeform 77"/>
          <p:cNvSpPr>
            <a:spLocks/>
          </p:cNvSpPr>
          <p:nvPr/>
        </p:nvSpPr>
        <p:spPr bwMode="auto">
          <a:xfrm>
            <a:off x="7745413" y="3857451"/>
            <a:ext cx="39687" cy="57150"/>
          </a:xfrm>
          <a:custGeom>
            <a:avLst/>
            <a:gdLst>
              <a:gd name="T0" fmla="*/ 2147483647 w 25"/>
              <a:gd name="T1" fmla="*/ 2147483647 h 36"/>
              <a:gd name="T2" fmla="*/ 2147483647 w 25"/>
              <a:gd name="T3" fmla="*/ 0 h 36"/>
              <a:gd name="T4" fmla="*/ 0 w 25"/>
              <a:gd name="T5" fmla="*/ 2147483647 h 36"/>
              <a:gd name="T6" fmla="*/ 2147483647 w 25"/>
              <a:gd name="T7" fmla="*/ 2147483647 h 36"/>
              <a:gd name="T8" fmla="*/ 2147483647 w 25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36"/>
              <a:gd name="T17" fmla="*/ 25 w 25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36">
                <a:moveTo>
                  <a:pt x="24" y="18"/>
                </a:moveTo>
                <a:lnTo>
                  <a:pt x="12" y="0"/>
                </a:lnTo>
                <a:lnTo>
                  <a:pt x="0" y="18"/>
                </a:lnTo>
                <a:lnTo>
                  <a:pt x="12" y="35"/>
                </a:lnTo>
                <a:lnTo>
                  <a:pt x="24" y="1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" name="Freeform 78"/>
          <p:cNvSpPr>
            <a:spLocks/>
          </p:cNvSpPr>
          <p:nvPr/>
        </p:nvSpPr>
        <p:spPr bwMode="auto">
          <a:xfrm>
            <a:off x="7229475" y="2012776"/>
            <a:ext cx="230188" cy="247650"/>
          </a:xfrm>
          <a:custGeom>
            <a:avLst/>
            <a:gdLst>
              <a:gd name="T0" fmla="*/ 0 w 145"/>
              <a:gd name="T1" fmla="*/ 2147483647 h 156"/>
              <a:gd name="T2" fmla="*/ 0 w 145"/>
              <a:gd name="T3" fmla="*/ 0 h 156"/>
              <a:gd name="T4" fmla="*/ 2147483647 w 145"/>
              <a:gd name="T5" fmla="*/ 0 h 156"/>
              <a:gd name="T6" fmla="*/ 2147483647 w 145"/>
              <a:gd name="T7" fmla="*/ 2147483647 h 156"/>
              <a:gd name="T8" fmla="*/ 0 w 145"/>
              <a:gd name="T9" fmla="*/ 2147483647 h 1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"/>
              <a:gd name="T16" fmla="*/ 0 h 156"/>
              <a:gd name="T17" fmla="*/ 145 w 145"/>
              <a:gd name="T18" fmla="*/ 156 h 1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" h="156">
                <a:moveTo>
                  <a:pt x="0" y="155"/>
                </a:moveTo>
                <a:lnTo>
                  <a:pt x="0" y="0"/>
                </a:lnTo>
                <a:lnTo>
                  <a:pt x="144" y="0"/>
                </a:lnTo>
                <a:lnTo>
                  <a:pt x="144" y="155"/>
                </a:lnTo>
                <a:lnTo>
                  <a:pt x="0" y="155"/>
                </a:lnTo>
              </a:path>
            </a:pathLst>
          </a:custGeom>
          <a:solidFill>
            <a:srgbClr val="CCFF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0" name="Freeform 79"/>
          <p:cNvSpPr>
            <a:spLocks/>
          </p:cNvSpPr>
          <p:nvPr/>
        </p:nvSpPr>
        <p:spPr bwMode="auto">
          <a:xfrm>
            <a:off x="7496175" y="2012776"/>
            <a:ext cx="228600" cy="247650"/>
          </a:xfrm>
          <a:custGeom>
            <a:avLst/>
            <a:gdLst>
              <a:gd name="T0" fmla="*/ 0 w 144"/>
              <a:gd name="T1" fmla="*/ 2147483647 h 156"/>
              <a:gd name="T2" fmla="*/ 0 w 144"/>
              <a:gd name="T3" fmla="*/ 0 h 156"/>
              <a:gd name="T4" fmla="*/ 2147483647 w 144"/>
              <a:gd name="T5" fmla="*/ 0 h 156"/>
              <a:gd name="T6" fmla="*/ 2147483647 w 144"/>
              <a:gd name="T7" fmla="*/ 2147483647 h 156"/>
              <a:gd name="T8" fmla="*/ 0 w 144"/>
              <a:gd name="T9" fmla="*/ 2147483647 h 1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156"/>
              <a:gd name="T17" fmla="*/ 144 w 144"/>
              <a:gd name="T18" fmla="*/ 156 h 1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156">
                <a:moveTo>
                  <a:pt x="0" y="155"/>
                </a:moveTo>
                <a:lnTo>
                  <a:pt x="0" y="0"/>
                </a:lnTo>
                <a:lnTo>
                  <a:pt x="143" y="0"/>
                </a:lnTo>
                <a:lnTo>
                  <a:pt x="143" y="155"/>
                </a:lnTo>
                <a:lnTo>
                  <a:pt x="0" y="155"/>
                </a:lnTo>
              </a:path>
            </a:pathLst>
          </a:custGeom>
          <a:solidFill>
            <a:srgbClr val="CCFF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1" name="Freeform 80"/>
          <p:cNvSpPr>
            <a:spLocks/>
          </p:cNvSpPr>
          <p:nvPr/>
        </p:nvSpPr>
        <p:spPr bwMode="auto">
          <a:xfrm>
            <a:off x="7242175" y="3033539"/>
            <a:ext cx="230188" cy="246062"/>
          </a:xfrm>
          <a:custGeom>
            <a:avLst/>
            <a:gdLst>
              <a:gd name="T0" fmla="*/ 0 w 145"/>
              <a:gd name="T1" fmla="*/ 2147483647 h 155"/>
              <a:gd name="T2" fmla="*/ 0 w 145"/>
              <a:gd name="T3" fmla="*/ 0 h 155"/>
              <a:gd name="T4" fmla="*/ 2147483647 w 145"/>
              <a:gd name="T5" fmla="*/ 0 h 155"/>
              <a:gd name="T6" fmla="*/ 2147483647 w 145"/>
              <a:gd name="T7" fmla="*/ 2147483647 h 155"/>
              <a:gd name="T8" fmla="*/ 0 w 145"/>
              <a:gd name="T9" fmla="*/ 2147483647 h 1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"/>
              <a:gd name="T16" fmla="*/ 0 h 155"/>
              <a:gd name="T17" fmla="*/ 145 w 145"/>
              <a:gd name="T18" fmla="*/ 155 h 1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" h="155">
                <a:moveTo>
                  <a:pt x="0" y="154"/>
                </a:moveTo>
                <a:lnTo>
                  <a:pt x="0" y="0"/>
                </a:lnTo>
                <a:lnTo>
                  <a:pt x="144" y="0"/>
                </a:lnTo>
                <a:lnTo>
                  <a:pt x="144" y="154"/>
                </a:lnTo>
                <a:lnTo>
                  <a:pt x="0" y="154"/>
                </a:lnTo>
              </a:path>
            </a:pathLst>
          </a:custGeom>
          <a:solidFill>
            <a:srgbClr val="CCFF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2" name="Freeform 81"/>
          <p:cNvSpPr>
            <a:spLocks/>
          </p:cNvSpPr>
          <p:nvPr/>
        </p:nvSpPr>
        <p:spPr bwMode="auto">
          <a:xfrm>
            <a:off x="7518400" y="3033539"/>
            <a:ext cx="228600" cy="246062"/>
          </a:xfrm>
          <a:custGeom>
            <a:avLst/>
            <a:gdLst>
              <a:gd name="T0" fmla="*/ 0 w 144"/>
              <a:gd name="T1" fmla="*/ 2147483647 h 155"/>
              <a:gd name="T2" fmla="*/ 0 w 144"/>
              <a:gd name="T3" fmla="*/ 0 h 155"/>
              <a:gd name="T4" fmla="*/ 2147483647 w 144"/>
              <a:gd name="T5" fmla="*/ 0 h 155"/>
              <a:gd name="T6" fmla="*/ 2147483647 w 144"/>
              <a:gd name="T7" fmla="*/ 2147483647 h 155"/>
              <a:gd name="T8" fmla="*/ 0 w 144"/>
              <a:gd name="T9" fmla="*/ 2147483647 h 1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155"/>
              <a:gd name="T17" fmla="*/ 144 w 144"/>
              <a:gd name="T18" fmla="*/ 155 h 1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155">
                <a:moveTo>
                  <a:pt x="0" y="154"/>
                </a:moveTo>
                <a:lnTo>
                  <a:pt x="0" y="0"/>
                </a:lnTo>
                <a:lnTo>
                  <a:pt x="143" y="0"/>
                </a:lnTo>
                <a:lnTo>
                  <a:pt x="143" y="154"/>
                </a:lnTo>
                <a:lnTo>
                  <a:pt x="0" y="154"/>
                </a:lnTo>
              </a:path>
            </a:pathLst>
          </a:custGeom>
          <a:solidFill>
            <a:srgbClr val="CCFF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3" name="Rectangle 82"/>
          <p:cNvSpPr>
            <a:spLocks noChangeArrowheads="1"/>
          </p:cNvSpPr>
          <p:nvPr/>
        </p:nvSpPr>
        <p:spPr bwMode="auto">
          <a:xfrm>
            <a:off x="7407275" y="4576589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800" b="1">
                <a:solidFill>
                  <a:srgbClr val="000000"/>
                </a:solidFill>
                <a:ea typeface="굴림" charset="-127"/>
              </a:rPr>
              <a:t>Disk</a:t>
            </a:r>
          </a:p>
        </p:txBody>
      </p:sp>
      <p:grpSp>
        <p:nvGrpSpPr>
          <p:cNvPr id="74" name="Group 83"/>
          <p:cNvGrpSpPr>
            <a:grpSpLocks/>
          </p:cNvGrpSpPr>
          <p:nvPr/>
        </p:nvGrpSpPr>
        <p:grpSpPr bwMode="auto">
          <a:xfrm>
            <a:off x="7107238" y="1800051"/>
            <a:ext cx="1071562" cy="511175"/>
            <a:chOff x="2157" y="2644"/>
            <a:chExt cx="675" cy="1277"/>
          </a:xfrm>
        </p:grpSpPr>
        <p:sp>
          <p:nvSpPr>
            <p:cNvPr id="75" name="Oval 84"/>
            <p:cNvSpPr>
              <a:spLocks noChangeArrowheads="1"/>
            </p:cNvSpPr>
            <p:nvPr/>
          </p:nvSpPr>
          <p:spPr bwMode="auto">
            <a:xfrm>
              <a:off x="2165" y="2644"/>
              <a:ext cx="663" cy="8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" name="Line 85"/>
            <p:cNvSpPr>
              <a:spLocks noChangeShapeType="1"/>
            </p:cNvSpPr>
            <p:nvPr/>
          </p:nvSpPr>
          <p:spPr bwMode="auto">
            <a:xfrm>
              <a:off x="2161" y="2689"/>
              <a:ext cx="0" cy="115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" name="Line 86"/>
            <p:cNvSpPr>
              <a:spLocks noChangeShapeType="1"/>
            </p:cNvSpPr>
            <p:nvPr/>
          </p:nvSpPr>
          <p:spPr bwMode="auto">
            <a:xfrm>
              <a:off x="2832" y="2689"/>
              <a:ext cx="0" cy="115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" name="Arc 87"/>
            <p:cNvSpPr>
              <a:spLocks/>
            </p:cNvSpPr>
            <p:nvPr/>
          </p:nvSpPr>
          <p:spPr bwMode="auto">
            <a:xfrm>
              <a:off x="2157" y="3843"/>
              <a:ext cx="671" cy="78"/>
            </a:xfrm>
            <a:custGeom>
              <a:avLst/>
              <a:gdLst>
                <a:gd name="T0" fmla="*/ 0 w 43200"/>
                <a:gd name="T1" fmla="*/ 0 h 22171"/>
                <a:gd name="T2" fmla="*/ 0 w 43200"/>
                <a:gd name="T3" fmla="*/ 0 h 22171"/>
                <a:gd name="T4" fmla="*/ 0 w 43200"/>
                <a:gd name="T5" fmla="*/ 0 h 2217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71"/>
                <a:gd name="T11" fmla="*/ 43200 w 43200"/>
                <a:gd name="T12" fmla="*/ 22171 h 221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71" fill="none" extrusionOk="0">
                  <a:moveTo>
                    <a:pt x="43192" y="-1"/>
                  </a:moveTo>
                  <a:cubicBezTo>
                    <a:pt x="43197" y="190"/>
                    <a:pt x="43200" y="380"/>
                    <a:pt x="43200" y="571"/>
                  </a:cubicBezTo>
                  <a:cubicBezTo>
                    <a:pt x="43200" y="12500"/>
                    <a:pt x="33529" y="22171"/>
                    <a:pt x="21600" y="22171"/>
                  </a:cubicBezTo>
                  <a:cubicBezTo>
                    <a:pt x="9670" y="22171"/>
                    <a:pt x="0" y="12500"/>
                    <a:pt x="0" y="571"/>
                  </a:cubicBezTo>
                </a:path>
                <a:path w="43200" h="22171" stroke="0" extrusionOk="0">
                  <a:moveTo>
                    <a:pt x="43192" y="-1"/>
                  </a:moveTo>
                  <a:cubicBezTo>
                    <a:pt x="43197" y="190"/>
                    <a:pt x="43200" y="380"/>
                    <a:pt x="43200" y="571"/>
                  </a:cubicBezTo>
                  <a:cubicBezTo>
                    <a:pt x="43200" y="12500"/>
                    <a:pt x="33529" y="22171"/>
                    <a:pt x="21600" y="22171"/>
                  </a:cubicBezTo>
                  <a:cubicBezTo>
                    <a:pt x="9670" y="22171"/>
                    <a:pt x="0" y="12500"/>
                    <a:pt x="0" y="571"/>
                  </a:cubicBezTo>
                  <a:lnTo>
                    <a:pt x="21600" y="571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9" name="Group 88"/>
          <p:cNvGrpSpPr>
            <a:grpSpLocks/>
          </p:cNvGrpSpPr>
          <p:nvPr/>
        </p:nvGrpSpPr>
        <p:grpSpPr bwMode="auto">
          <a:xfrm>
            <a:off x="7119938" y="2943051"/>
            <a:ext cx="1071562" cy="511175"/>
            <a:chOff x="2157" y="2644"/>
            <a:chExt cx="675" cy="1277"/>
          </a:xfrm>
        </p:grpSpPr>
        <p:sp>
          <p:nvSpPr>
            <p:cNvPr id="80" name="Oval 89"/>
            <p:cNvSpPr>
              <a:spLocks noChangeArrowheads="1"/>
            </p:cNvSpPr>
            <p:nvPr/>
          </p:nvSpPr>
          <p:spPr bwMode="auto">
            <a:xfrm>
              <a:off x="2165" y="2644"/>
              <a:ext cx="663" cy="8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" name="Line 90"/>
            <p:cNvSpPr>
              <a:spLocks noChangeShapeType="1"/>
            </p:cNvSpPr>
            <p:nvPr/>
          </p:nvSpPr>
          <p:spPr bwMode="auto">
            <a:xfrm>
              <a:off x="2161" y="2689"/>
              <a:ext cx="0" cy="115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" name="Line 91"/>
            <p:cNvSpPr>
              <a:spLocks noChangeShapeType="1"/>
            </p:cNvSpPr>
            <p:nvPr/>
          </p:nvSpPr>
          <p:spPr bwMode="auto">
            <a:xfrm>
              <a:off x="2832" y="2689"/>
              <a:ext cx="0" cy="115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Arc 92"/>
            <p:cNvSpPr>
              <a:spLocks/>
            </p:cNvSpPr>
            <p:nvPr/>
          </p:nvSpPr>
          <p:spPr bwMode="auto">
            <a:xfrm>
              <a:off x="2157" y="3843"/>
              <a:ext cx="671" cy="78"/>
            </a:xfrm>
            <a:custGeom>
              <a:avLst/>
              <a:gdLst>
                <a:gd name="T0" fmla="*/ 0 w 43200"/>
                <a:gd name="T1" fmla="*/ 0 h 22171"/>
                <a:gd name="T2" fmla="*/ 0 w 43200"/>
                <a:gd name="T3" fmla="*/ 0 h 22171"/>
                <a:gd name="T4" fmla="*/ 0 w 43200"/>
                <a:gd name="T5" fmla="*/ 0 h 2217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71"/>
                <a:gd name="T11" fmla="*/ 43200 w 43200"/>
                <a:gd name="T12" fmla="*/ 22171 h 221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71" fill="none" extrusionOk="0">
                  <a:moveTo>
                    <a:pt x="43192" y="-1"/>
                  </a:moveTo>
                  <a:cubicBezTo>
                    <a:pt x="43197" y="190"/>
                    <a:pt x="43200" y="380"/>
                    <a:pt x="43200" y="571"/>
                  </a:cubicBezTo>
                  <a:cubicBezTo>
                    <a:pt x="43200" y="12500"/>
                    <a:pt x="33529" y="22171"/>
                    <a:pt x="21600" y="22171"/>
                  </a:cubicBezTo>
                  <a:cubicBezTo>
                    <a:pt x="9670" y="22171"/>
                    <a:pt x="0" y="12500"/>
                    <a:pt x="0" y="571"/>
                  </a:cubicBezTo>
                </a:path>
                <a:path w="43200" h="22171" stroke="0" extrusionOk="0">
                  <a:moveTo>
                    <a:pt x="43192" y="-1"/>
                  </a:moveTo>
                  <a:cubicBezTo>
                    <a:pt x="43197" y="190"/>
                    <a:pt x="43200" y="380"/>
                    <a:pt x="43200" y="571"/>
                  </a:cubicBezTo>
                  <a:cubicBezTo>
                    <a:pt x="43200" y="12500"/>
                    <a:pt x="33529" y="22171"/>
                    <a:pt x="21600" y="22171"/>
                  </a:cubicBezTo>
                  <a:cubicBezTo>
                    <a:pt x="9670" y="22171"/>
                    <a:pt x="0" y="12500"/>
                    <a:pt x="0" y="571"/>
                  </a:cubicBezTo>
                  <a:lnTo>
                    <a:pt x="21600" y="571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4" name="Group 93"/>
          <p:cNvGrpSpPr>
            <a:grpSpLocks/>
          </p:cNvGrpSpPr>
          <p:nvPr/>
        </p:nvGrpSpPr>
        <p:grpSpPr bwMode="auto">
          <a:xfrm>
            <a:off x="7119938" y="4098751"/>
            <a:ext cx="1071562" cy="511175"/>
            <a:chOff x="2157" y="2644"/>
            <a:chExt cx="675" cy="1277"/>
          </a:xfrm>
        </p:grpSpPr>
        <p:sp>
          <p:nvSpPr>
            <p:cNvPr id="85" name="Oval 94"/>
            <p:cNvSpPr>
              <a:spLocks noChangeArrowheads="1"/>
            </p:cNvSpPr>
            <p:nvPr/>
          </p:nvSpPr>
          <p:spPr bwMode="auto">
            <a:xfrm>
              <a:off x="2165" y="2644"/>
              <a:ext cx="663" cy="8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" name="Line 95"/>
            <p:cNvSpPr>
              <a:spLocks noChangeShapeType="1"/>
            </p:cNvSpPr>
            <p:nvPr/>
          </p:nvSpPr>
          <p:spPr bwMode="auto">
            <a:xfrm>
              <a:off x="2161" y="2689"/>
              <a:ext cx="0" cy="115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96"/>
            <p:cNvSpPr>
              <a:spLocks noChangeShapeType="1"/>
            </p:cNvSpPr>
            <p:nvPr/>
          </p:nvSpPr>
          <p:spPr bwMode="auto">
            <a:xfrm>
              <a:off x="2832" y="2689"/>
              <a:ext cx="0" cy="115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Arc 97"/>
            <p:cNvSpPr>
              <a:spLocks/>
            </p:cNvSpPr>
            <p:nvPr/>
          </p:nvSpPr>
          <p:spPr bwMode="auto">
            <a:xfrm>
              <a:off x="2157" y="3843"/>
              <a:ext cx="671" cy="78"/>
            </a:xfrm>
            <a:custGeom>
              <a:avLst/>
              <a:gdLst>
                <a:gd name="T0" fmla="*/ 0 w 43200"/>
                <a:gd name="T1" fmla="*/ 0 h 22171"/>
                <a:gd name="T2" fmla="*/ 0 w 43200"/>
                <a:gd name="T3" fmla="*/ 0 h 22171"/>
                <a:gd name="T4" fmla="*/ 0 w 43200"/>
                <a:gd name="T5" fmla="*/ 0 h 2217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71"/>
                <a:gd name="T11" fmla="*/ 43200 w 43200"/>
                <a:gd name="T12" fmla="*/ 22171 h 221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71" fill="none" extrusionOk="0">
                  <a:moveTo>
                    <a:pt x="43192" y="-1"/>
                  </a:moveTo>
                  <a:cubicBezTo>
                    <a:pt x="43197" y="190"/>
                    <a:pt x="43200" y="380"/>
                    <a:pt x="43200" y="571"/>
                  </a:cubicBezTo>
                  <a:cubicBezTo>
                    <a:pt x="43200" y="12500"/>
                    <a:pt x="33529" y="22171"/>
                    <a:pt x="21600" y="22171"/>
                  </a:cubicBezTo>
                  <a:cubicBezTo>
                    <a:pt x="9670" y="22171"/>
                    <a:pt x="0" y="12500"/>
                    <a:pt x="0" y="571"/>
                  </a:cubicBezTo>
                </a:path>
                <a:path w="43200" h="22171" stroke="0" extrusionOk="0">
                  <a:moveTo>
                    <a:pt x="43192" y="-1"/>
                  </a:moveTo>
                  <a:cubicBezTo>
                    <a:pt x="43197" y="190"/>
                    <a:pt x="43200" y="380"/>
                    <a:pt x="43200" y="571"/>
                  </a:cubicBezTo>
                  <a:cubicBezTo>
                    <a:pt x="43200" y="12500"/>
                    <a:pt x="33529" y="22171"/>
                    <a:pt x="21600" y="22171"/>
                  </a:cubicBezTo>
                  <a:cubicBezTo>
                    <a:pt x="9670" y="22171"/>
                    <a:pt x="0" y="12500"/>
                    <a:pt x="0" y="571"/>
                  </a:cubicBezTo>
                  <a:lnTo>
                    <a:pt x="21600" y="571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89" name="Freeform 98"/>
          <p:cNvSpPr>
            <a:spLocks/>
          </p:cNvSpPr>
          <p:nvPr/>
        </p:nvSpPr>
        <p:spPr bwMode="auto">
          <a:xfrm>
            <a:off x="7221538" y="4203526"/>
            <a:ext cx="230187" cy="246063"/>
          </a:xfrm>
          <a:custGeom>
            <a:avLst/>
            <a:gdLst>
              <a:gd name="T0" fmla="*/ 0 w 145"/>
              <a:gd name="T1" fmla="*/ 2147483647 h 155"/>
              <a:gd name="T2" fmla="*/ 0 w 145"/>
              <a:gd name="T3" fmla="*/ 0 h 155"/>
              <a:gd name="T4" fmla="*/ 2147483647 w 145"/>
              <a:gd name="T5" fmla="*/ 0 h 155"/>
              <a:gd name="T6" fmla="*/ 2147483647 w 145"/>
              <a:gd name="T7" fmla="*/ 2147483647 h 155"/>
              <a:gd name="T8" fmla="*/ 0 w 145"/>
              <a:gd name="T9" fmla="*/ 2147483647 h 1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"/>
              <a:gd name="T16" fmla="*/ 0 h 155"/>
              <a:gd name="T17" fmla="*/ 145 w 145"/>
              <a:gd name="T18" fmla="*/ 155 h 1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" h="155">
                <a:moveTo>
                  <a:pt x="0" y="154"/>
                </a:moveTo>
                <a:lnTo>
                  <a:pt x="0" y="0"/>
                </a:lnTo>
                <a:lnTo>
                  <a:pt x="144" y="0"/>
                </a:lnTo>
                <a:lnTo>
                  <a:pt x="144" y="154"/>
                </a:lnTo>
                <a:lnTo>
                  <a:pt x="0" y="154"/>
                </a:lnTo>
              </a:path>
            </a:pathLst>
          </a:custGeom>
          <a:solidFill>
            <a:srgbClr val="CCFF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0" name="Freeform 99"/>
          <p:cNvSpPr>
            <a:spLocks/>
          </p:cNvSpPr>
          <p:nvPr/>
        </p:nvSpPr>
        <p:spPr bwMode="auto">
          <a:xfrm>
            <a:off x="7508875" y="4214639"/>
            <a:ext cx="230188" cy="246062"/>
          </a:xfrm>
          <a:custGeom>
            <a:avLst/>
            <a:gdLst>
              <a:gd name="T0" fmla="*/ 0 w 145"/>
              <a:gd name="T1" fmla="*/ 2147483647 h 155"/>
              <a:gd name="T2" fmla="*/ 0 w 145"/>
              <a:gd name="T3" fmla="*/ 0 h 155"/>
              <a:gd name="T4" fmla="*/ 2147483647 w 145"/>
              <a:gd name="T5" fmla="*/ 0 h 155"/>
              <a:gd name="T6" fmla="*/ 2147483647 w 145"/>
              <a:gd name="T7" fmla="*/ 2147483647 h 155"/>
              <a:gd name="T8" fmla="*/ 0 w 145"/>
              <a:gd name="T9" fmla="*/ 2147483647 h 1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"/>
              <a:gd name="T16" fmla="*/ 0 h 155"/>
              <a:gd name="T17" fmla="*/ 145 w 145"/>
              <a:gd name="T18" fmla="*/ 155 h 1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" h="155">
                <a:moveTo>
                  <a:pt x="0" y="154"/>
                </a:moveTo>
                <a:lnTo>
                  <a:pt x="0" y="0"/>
                </a:lnTo>
                <a:lnTo>
                  <a:pt x="144" y="0"/>
                </a:lnTo>
                <a:lnTo>
                  <a:pt x="144" y="154"/>
                </a:lnTo>
                <a:lnTo>
                  <a:pt x="0" y="154"/>
                </a:lnTo>
              </a:path>
            </a:pathLst>
          </a:custGeom>
          <a:solidFill>
            <a:srgbClr val="CCFF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1" name="Line 100"/>
          <p:cNvSpPr>
            <a:spLocks noChangeShapeType="1"/>
          </p:cNvSpPr>
          <p:nvPr/>
        </p:nvSpPr>
        <p:spPr bwMode="auto">
          <a:xfrm flipH="1">
            <a:off x="5959475" y="2073101"/>
            <a:ext cx="1152525" cy="238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" name="Rectangle 101"/>
          <p:cNvSpPr>
            <a:spLocks noChangeArrowheads="1"/>
          </p:cNvSpPr>
          <p:nvPr/>
        </p:nvSpPr>
        <p:spPr bwMode="auto">
          <a:xfrm>
            <a:off x="6318250" y="1673051"/>
            <a:ext cx="450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b="1">
                <a:solidFill>
                  <a:schemeClr val="tx2"/>
                </a:solidFill>
                <a:ea typeface="굴림" charset="-127"/>
              </a:rPr>
              <a:t>h2</a:t>
            </a:r>
          </a:p>
        </p:txBody>
      </p:sp>
      <p:sp>
        <p:nvSpPr>
          <p:cNvPr id="93" name="Rectangle 102"/>
          <p:cNvSpPr>
            <a:spLocks noChangeArrowheads="1"/>
          </p:cNvSpPr>
          <p:nvPr/>
        </p:nvSpPr>
        <p:spPr bwMode="auto">
          <a:xfrm>
            <a:off x="4038600" y="4143201"/>
            <a:ext cx="2362200" cy="5080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" name="Rectangle 103"/>
          <p:cNvSpPr>
            <a:spLocks noChangeArrowheads="1"/>
          </p:cNvSpPr>
          <p:nvPr/>
        </p:nvSpPr>
        <p:spPr bwMode="auto">
          <a:xfrm>
            <a:off x="3811588" y="3805064"/>
            <a:ext cx="455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 i="1">
                <a:ea typeface="굴림" charset="-127"/>
              </a:rPr>
              <a:t>P</a:t>
            </a:r>
            <a:r>
              <a:rPr lang="en-US" altLang="ko-KR" sz="2000" b="1" baseline="-25000">
                <a:ea typeface="굴림" charset="-127"/>
              </a:rPr>
              <a:t>n</a:t>
            </a:r>
            <a:endParaRPr lang="ko-KR" altLang="en-US" sz="2000" b="1" baseline="-25000">
              <a:ea typeface="굴림" charset="-127"/>
            </a:endParaRPr>
          </a:p>
        </p:txBody>
      </p:sp>
      <p:sp>
        <p:nvSpPr>
          <p:cNvPr id="95" name="Line 104"/>
          <p:cNvSpPr>
            <a:spLocks noChangeShapeType="1"/>
          </p:cNvSpPr>
          <p:nvPr/>
        </p:nvSpPr>
        <p:spPr bwMode="auto">
          <a:xfrm>
            <a:off x="6249988" y="4676601"/>
            <a:ext cx="1300162" cy="11557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84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 조인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Several different algorithms to implement joins</a:t>
            </a:r>
          </a:p>
          <a:p>
            <a:pPr lvl="1"/>
            <a:r>
              <a:rPr lang="en-US" altLang="ko-KR" dirty="0">
                <a:solidFill>
                  <a:srgbClr val="0066CC"/>
                </a:solidFill>
              </a:rPr>
              <a:t>Nested-loop join</a:t>
            </a:r>
          </a:p>
          <a:p>
            <a:pPr lvl="1"/>
            <a:r>
              <a:rPr lang="en-US" altLang="ko-KR" dirty="0">
                <a:solidFill>
                  <a:srgbClr val="0066CC"/>
                </a:solidFill>
              </a:rPr>
              <a:t>Block nested-loop join</a:t>
            </a:r>
          </a:p>
          <a:p>
            <a:pPr lvl="1"/>
            <a:r>
              <a:rPr lang="en-US" altLang="ko-KR" dirty="0">
                <a:solidFill>
                  <a:srgbClr val="0066CC"/>
                </a:solidFill>
              </a:rPr>
              <a:t>Indexed nested-loop join</a:t>
            </a:r>
          </a:p>
          <a:p>
            <a:pPr lvl="1"/>
            <a:r>
              <a:rPr lang="en-US" altLang="ko-KR" dirty="0">
                <a:solidFill>
                  <a:srgbClr val="0066CC"/>
                </a:solidFill>
              </a:rPr>
              <a:t>Merge-join</a:t>
            </a:r>
          </a:p>
          <a:p>
            <a:pPr lvl="1"/>
            <a:r>
              <a:rPr lang="en-US" altLang="ko-KR" dirty="0">
                <a:solidFill>
                  <a:srgbClr val="0066CC"/>
                </a:solidFill>
              </a:rPr>
              <a:t>Hash-join</a:t>
            </a:r>
          </a:p>
          <a:p>
            <a:r>
              <a:rPr lang="en-US" altLang="ko-KR" sz="2000" dirty="0"/>
              <a:t>Choice based on cost estimate</a:t>
            </a:r>
          </a:p>
          <a:p>
            <a:r>
              <a:rPr lang="en-US" altLang="ko-KR" sz="2000" dirty="0"/>
              <a:t>Examples use the following information</a:t>
            </a:r>
          </a:p>
          <a:p>
            <a:pPr lvl="1"/>
            <a:r>
              <a:rPr lang="en-US" altLang="ko-KR" dirty="0"/>
              <a:t>Number of records of </a:t>
            </a:r>
            <a:r>
              <a:rPr lang="en-US" altLang="ko-KR" i="1" dirty="0"/>
              <a:t>student</a:t>
            </a:r>
            <a:r>
              <a:rPr lang="en-US" altLang="ko-KR" dirty="0"/>
              <a:t>:  5,000     </a:t>
            </a:r>
            <a:r>
              <a:rPr lang="en-US" altLang="ko-KR" i="1" dirty="0"/>
              <a:t>takes</a:t>
            </a:r>
            <a:r>
              <a:rPr lang="en-US" altLang="ko-KR" dirty="0"/>
              <a:t>: 10,000</a:t>
            </a:r>
          </a:p>
          <a:p>
            <a:pPr lvl="1"/>
            <a:r>
              <a:rPr lang="en-US" altLang="ko-KR" dirty="0"/>
              <a:t>Number of blocks of   </a:t>
            </a:r>
            <a:r>
              <a:rPr lang="en-US" altLang="ko-KR" i="1" dirty="0"/>
              <a:t>student</a:t>
            </a:r>
            <a:r>
              <a:rPr lang="en-US" altLang="ko-KR" dirty="0"/>
              <a:t>:     100     </a:t>
            </a:r>
            <a:r>
              <a:rPr lang="en-US" altLang="ko-KR" i="1" dirty="0"/>
              <a:t>takes</a:t>
            </a:r>
            <a:r>
              <a:rPr lang="en-US" altLang="ko-KR" dirty="0"/>
              <a:t>:      400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272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Parallel Nested-Loop Join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5" name="Rectangle 243"/>
          <p:cNvSpPr>
            <a:spLocks noChangeArrowheads="1"/>
          </p:cNvSpPr>
          <p:nvPr/>
        </p:nvSpPr>
        <p:spPr bwMode="auto">
          <a:xfrm>
            <a:off x="1541463" y="3043238"/>
            <a:ext cx="6173787" cy="12652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341313" y="370840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800" b="1">
                <a:solidFill>
                  <a:srgbClr val="000000"/>
                </a:solidFill>
                <a:ea typeface="굴림" charset="-127"/>
              </a:rPr>
              <a:t>Disk</a:t>
            </a:r>
          </a:p>
        </p:txBody>
      </p: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163513" y="1771650"/>
            <a:ext cx="919162" cy="1952625"/>
            <a:chOff x="2205" y="628"/>
            <a:chExt cx="579" cy="1230"/>
          </a:xfrm>
        </p:grpSpPr>
        <p:sp>
          <p:nvSpPr>
            <p:cNvPr id="8" name="Oval 41"/>
            <p:cNvSpPr>
              <a:spLocks noChangeArrowheads="1"/>
            </p:cNvSpPr>
            <p:nvPr/>
          </p:nvSpPr>
          <p:spPr bwMode="auto">
            <a:xfrm>
              <a:off x="2213" y="628"/>
              <a:ext cx="567" cy="85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Line 42"/>
            <p:cNvSpPr>
              <a:spLocks noChangeShapeType="1"/>
            </p:cNvSpPr>
            <p:nvPr/>
          </p:nvSpPr>
          <p:spPr bwMode="auto">
            <a:xfrm>
              <a:off x="2209" y="671"/>
              <a:ext cx="0" cy="11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Line 43"/>
            <p:cNvSpPr>
              <a:spLocks noChangeShapeType="1"/>
            </p:cNvSpPr>
            <p:nvPr/>
          </p:nvSpPr>
          <p:spPr bwMode="auto">
            <a:xfrm>
              <a:off x="2784" y="671"/>
              <a:ext cx="0" cy="11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Arc 44"/>
            <p:cNvSpPr>
              <a:spLocks/>
            </p:cNvSpPr>
            <p:nvPr/>
          </p:nvSpPr>
          <p:spPr bwMode="auto">
            <a:xfrm>
              <a:off x="2205" y="1782"/>
              <a:ext cx="575" cy="76"/>
            </a:xfrm>
            <a:custGeom>
              <a:avLst/>
              <a:gdLst>
                <a:gd name="T0" fmla="*/ 0 w 43200"/>
                <a:gd name="T1" fmla="*/ 0 h 22187"/>
                <a:gd name="T2" fmla="*/ 0 w 43200"/>
                <a:gd name="T3" fmla="*/ 0 h 22187"/>
                <a:gd name="T4" fmla="*/ 0 w 43200"/>
                <a:gd name="T5" fmla="*/ 0 h 22187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87"/>
                <a:gd name="T11" fmla="*/ 43200 w 43200"/>
                <a:gd name="T12" fmla="*/ 22187 h 22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87" fill="none" extrusionOk="0">
                  <a:moveTo>
                    <a:pt x="43192" y="-1"/>
                  </a:moveTo>
                  <a:cubicBezTo>
                    <a:pt x="43197" y="195"/>
                    <a:pt x="43200" y="391"/>
                    <a:pt x="43200" y="587"/>
                  </a:cubicBezTo>
                  <a:cubicBezTo>
                    <a:pt x="43200" y="12516"/>
                    <a:pt x="33529" y="22187"/>
                    <a:pt x="21600" y="22187"/>
                  </a:cubicBezTo>
                  <a:cubicBezTo>
                    <a:pt x="9670" y="22187"/>
                    <a:pt x="0" y="12516"/>
                    <a:pt x="0" y="587"/>
                  </a:cubicBezTo>
                  <a:cubicBezTo>
                    <a:pt x="-1" y="392"/>
                    <a:pt x="2" y="198"/>
                    <a:pt x="7" y="3"/>
                  </a:cubicBezTo>
                </a:path>
                <a:path w="43200" h="22187" stroke="0" extrusionOk="0">
                  <a:moveTo>
                    <a:pt x="43192" y="-1"/>
                  </a:moveTo>
                  <a:cubicBezTo>
                    <a:pt x="43197" y="195"/>
                    <a:pt x="43200" y="391"/>
                    <a:pt x="43200" y="587"/>
                  </a:cubicBezTo>
                  <a:cubicBezTo>
                    <a:pt x="43200" y="12516"/>
                    <a:pt x="33529" y="22187"/>
                    <a:pt x="21600" y="22187"/>
                  </a:cubicBezTo>
                  <a:cubicBezTo>
                    <a:pt x="9670" y="22187"/>
                    <a:pt x="0" y="12516"/>
                    <a:pt x="0" y="587"/>
                  </a:cubicBezTo>
                  <a:cubicBezTo>
                    <a:pt x="-1" y="392"/>
                    <a:pt x="2" y="198"/>
                    <a:pt x="7" y="3"/>
                  </a:cubicBezTo>
                  <a:lnTo>
                    <a:pt x="21600" y="587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" name="Rectangle 45"/>
          <p:cNvSpPr>
            <a:spLocks noChangeArrowheads="1"/>
          </p:cNvSpPr>
          <p:nvPr/>
        </p:nvSpPr>
        <p:spPr bwMode="auto">
          <a:xfrm>
            <a:off x="479425" y="2000250"/>
            <a:ext cx="292100" cy="292100"/>
          </a:xfrm>
          <a:prstGeom prst="rect">
            <a:avLst/>
          </a:prstGeom>
          <a:solidFill>
            <a:srgbClr val="F6BF69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Rectangle 46"/>
          <p:cNvSpPr>
            <a:spLocks noChangeArrowheads="1"/>
          </p:cNvSpPr>
          <p:nvPr/>
        </p:nvSpPr>
        <p:spPr bwMode="auto">
          <a:xfrm>
            <a:off x="479425" y="2457450"/>
            <a:ext cx="292100" cy="292100"/>
          </a:xfrm>
          <a:prstGeom prst="rect">
            <a:avLst/>
          </a:prstGeom>
          <a:solidFill>
            <a:srgbClr val="F6BF69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Rectangle 47"/>
          <p:cNvSpPr>
            <a:spLocks noChangeArrowheads="1"/>
          </p:cNvSpPr>
          <p:nvPr/>
        </p:nvSpPr>
        <p:spPr bwMode="auto">
          <a:xfrm>
            <a:off x="479425" y="3219450"/>
            <a:ext cx="292100" cy="292100"/>
          </a:xfrm>
          <a:prstGeom prst="rect">
            <a:avLst/>
          </a:prstGeom>
          <a:solidFill>
            <a:srgbClr val="F6BF69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Rectangle 48"/>
          <p:cNvSpPr>
            <a:spLocks noChangeArrowheads="1"/>
          </p:cNvSpPr>
          <p:nvPr/>
        </p:nvSpPr>
        <p:spPr bwMode="auto">
          <a:xfrm>
            <a:off x="301625" y="2651125"/>
            <a:ext cx="7477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3200" b="1">
                <a:solidFill>
                  <a:schemeClr val="tx2"/>
                </a:solidFill>
                <a:ea typeface="굴림" charset="-127"/>
              </a:rPr>
              <a:t>. . .</a:t>
            </a:r>
          </a:p>
        </p:txBody>
      </p:sp>
      <p:sp>
        <p:nvSpPr>
          <p:cNvPr id="16" name="Rectangle 64"/>
          <p:cNvSpPr>
            <a:spLocks noChangeArrowheads="1"/>
          </p:cNvSpPr>
          <p:nvPr/>
        </p:nvSpPr>
        <p:spPr bwMode="auto">
          <a:xfrm>
            <a:off x="8270875" y="3697288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800" b="1">
                <a:solidFill>
                  <a:srgbClr val="000000"/>
                </a:solidFill>
                <a:ea typeface="굴림" charset="-127"/>
              </a:rPr>
              <a:t>Disk</a:t>
            </a:r>
          </a:p>
        </p:txBody>
      </p:sp>
      <p:grpSp>
        <p:nvGrpSpPr>
          <p:cNvPr id="17" name="Group 65"/>
          <p:cNvGrpSpPr>
            <a:grpSpLocks/>
          </p:cNvGrpSpPr>
          <p:nvPr/>
        </p:nvGrpSpPr>
        <p:grpSpPr bwMode="auto">
          <a:xfrm>
            <a:off x="8093075" y="1760538"/>
            <a:ext cx="919163" cy="1952625"/>
            <a:chOff x="2205" y="628"/>
            <a:chExt cx="579" cy="1230"/>
          </a:xfrm>
        </p:grpSpPr>
        <p:sp>
          <p:nvSpPr>
            <p:cNvPr id="18" name="Oval 66"/>
            <p:cNvSpPr>
              <a:spLocks noChangeArrowheads="1"/>
            </p:cNvSpPr>
            <p:nvPr/>
          </p:nvSpPr>
          <p:spPr bwMode="auto">
            <a:xfrm>
              <a:off x="2213" y="628"/>
              <a:ext cx="567" cy="85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" name="Line 67"/>
            <p:cNvSpPr>
              <a:spLocks noChangeShapeType="1"/>
            </p:cNvSpPr>
            <p:nvPr/>
          </p:nvSpPr>
          <p:spPr bwMode="auto">
            <a:xfrm>
              <a:off x="2209" y="671"/>
              <a:ext cx="0" cy="11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Line 68"/>
            <p:cNvSpPr>
              <a:spLocks noChangeShapeType="1"/>
            </p:cNvSpPr>
            <p:nvPr/>
          </p:nvSpPr>
          <p:spPr bwMode="auto">
            <a:xfrm>
              <a:off x="2784" y="671"/>
              <a:ext cx="0" cy="11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Arc 69"/>
            <p:cNvSpPr>
              <a:spLocks/>
            </p:cNvSpPr>
            <p:nvPr/>
          </p:nvSpPr>
          <p:spPr bwMode="auto">
            <a:xfrm>
              <a:off x="2205" y="1782"/>
              <a:ext cx="575" cy="76"/>
            </a:xfrm>
            <a:custGeom>
              <a:avLst/>
              <a:gdLst>
                <a:gd name="T0" fmla="*/ 0 w 43200"/>
                <a:gd name="T1" fmla="*/ 0 h 22187"/>
                <a:gd name="T2" fmla="*/ 0 w 43200"/>
                <a:gd name="T3" fmla="*/ 0 h 22187"/>
                <a:gd name="T4" fmla="*/ 0 w 43200"/>
                <a:gd name="T5" fmla="*/ 0 h 22187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87"/>
                <a:gd name="T11" fmla="*/ 43200 w 43200"/>
                <a:gd name="T12" fmla="*/ 22187 h 22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87" fill="none" extrusionOk="0">
                  <a:moveTo>
                    <a:pt x="43192" y="-1"/>
                  </a:moveTo>
                  <a:cubicBezTo>
                    <a:pt x="43197" y="195"/>
                    <a:pt x="43200" y="391"/>
                    <a:pt x="43200" y="587"/>
                  </a:cubicBezTo>
                  <a:cubicBezTo>
                    <a:pt x="43200" y="12516"/>
                    <a:pt x="33529" y="22187"/>
                    <a:pt x="21600" y="22187"/>
                  </a:cubicBezTo>
                  <a:cubicBezTo>
                    <a:pt x="9670" y="22187"/>
                    <a:pt x="0" y="12516"/>
                    <a:pt x="0" y="587"/>
                  </a:cubicBezTo>
                  <a:cubicBezTo>
                    <a:pt x="-1" y="392"/>
                    <a:pt x="2" y="198"/>
                    <a:pt x="7" y="3"/>
                  </a:cubicBezTo>
                </a:path>
                <a:path w="43200" h="22187" stroke="0" extrusionOk="0">
                  <a:moveTo>
                    <a:pt x="43192" y="-1"/>
                  </a:moveTo>
                  <a:cubicBezTo>
                    <a:pt x="43197" y="195"/>
                    <a:pt x="43200" y="391"/>
                    <a:pt x="43200" y="587"/>
                  </a:cubicBezTo>
                  <a:cubicBezTo>
                    <a:pt x="43200" y="12516"/>
                    <a:pt x="33529" y="22187"/>
                    <a:pt x="21600" y="22187"/>
                  </a:cubicBezTo>
                  <a:cubicBezTo>
                    <a:pt x="9670" y="22187"/>
                    <a:pt x="0" y="12516"/>
                    <a:pt x="0" y="587"/>
                  </a:cubicBezTo>
                  <a:cubicBezTo>
                    <a:pt x="-1" y="392"/>
                    <a:pt x="2" y="198"/>
                    <a:pt x="7" y="3"/>
                  </a:cubicBezTo>
                  <a:lnTo>
                    <a:pt x="21600" y="587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2" name="Rectangle 73"/>
          <p:cNvSpPr>
            <a:spLocks noChangeArrowheads="1"/>
          </p:cNvSpPr>
          <p:nvPr/>
        </p:nvSpPr>
        <p:spPr bwMode="auto">
          <a:xfrm>
            <a:off x="8231188" y="2640013"/>
            <a:ext cx="7477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3200" b="1">
                <a:solidFill>
                  <a:schemeClr val="tx2"/>
                </a:solidFill>
                <a:ea typeface="굴림" charset="-127"/>
              </a:rPr>
              <a:t>. . .</a:t>
            </a:r>
          </a:p>
        </p:txBody>
      </p:sp>
      <p:sp>
        <p:nvSpPr>
          <p:cNvPr id="23" name="Freeform 74"/>
          <p:cNvSpPr>
            <a:spLocks/>
          </p:cNvSpPr>
          <p:nvPr/>
        </p:nvSpPr>
        <p:spPr bwMode="auto">
          <a:xfrm>
            <a:off x="8461375" y="2024063"/>
            <a:ext cx="230188" cy="247650"/>
          </a:xfrm>
          <a:custGeom>
            <a:avLst/>
            <a:gdLst>
              <a:gd name="T0" fmla="*/ 0 w 145"/>
              <a:gd name="T1" fmla="*/ 2147483647 h 156"/>
              <a:gd name="T2" fmla="*/ 0 w 145"/>
              <a:gd name="T3" fmla="*/ 0 h 156"/>
              <a:gd name="T4" fmla="*/ 2147483647 w 145"/>
              <a:gd name="T5" fmla="*/ 0 h 156"/>
              <a:gd name="T6" fmla="*/ 2147483647 w 145"/>
              <a:gd name="T7" fmla="*/ 2147483647 h 156"/>
              <a:gd name="T8" fmla="*/ 0 w 145"/>
              <a:gd name="T9" fmla="*/ 2147483647 h 1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"/>
              <a:gd name="T16" fmla="*/ 0 h 156"/>
              <a:gd name="T17" fmla="*/ 145 w 145"/>
              <a:gd name="T18" fmla="*/ 156 h 1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" h="156">
                <a:moveTo>
                  <a:pt x="0" y="155"/>
                </a:moveTo>
                <a:lnTo>
                  <a:pt x="0" y="0"/>
                </a:lnTo>
                <a:lnTo>
                  <a:pt x="144" y="0"/>
                </a:lnTo>
                <a:lnTo>
                  <a:pt x="144" y="155"/>
                </a:lnTo>
                <a:lnTo>
                  <a:pt x="0" y="155"/>
                </a:lnTo>
              </a:path>
            </a:pathLst>
          </a:custGeom>
          <a:solidFill>
            <a:srgbClr val="C0FEF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4" name="Freeform 75"/>
          <p:cNvSpPr>
            <a:spLocks/>
          </p:cNvSpPr>
          <p:nvPr/>
        </p:nvSpPr>
        <p:spPr bwMode="auto">
          <a:xfrm>
            <a:off x="8462963" y="2501900"/>
            <a:ext cx="230187" cy="247650"/>
          </a:xfrm>
          <a:custGeom>
            <a:avLst/>
            <a:gdLst>
              <a:gd name="T0" fmla="*/ 0 w 145"/>
              <a:gd name="T1" fmla="*/ 2147483647 h 156"/>
              <a:gd name="T2" fmla="*/ 0 w 145"/>
              <a:gd name="T3" fmla="*/ 0 h 156"/>
              <a:gd name="T4" fmla="*/ 2147483647 w 145"/>
              <a:gd name="T5" fmla="*/ 0 h 156"/>
              <a:gd name="T6" fmla="*/ 2147483647 w 145"/>
              <a:gd name="T7" fmla="*/ 2147483647 h 156"/>
              <a:gd name="T8" fmla="*/ 0 w 145"/>
              <a:gd name="T9" fmla="*/ 2147483647 h 1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"/>
              <a:gd name="T16" fmla="*/ 0 h 156"/>
              <a:gd name="T17" fmla="*/ 145 w 145"/>
              <a:gd name="T18" fmla="*/ 156 h 1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" h="156">
                <a:moveTo>
                  <a:pt x="0" y="155"/>
                </a:moveTo>
                <a:lnTo>
                  <a:pt x="0" y="0"/>
                </a:lnTo>
                <a:lnTo>
                  <a:pt x="144" y="0"/>
                </a:lnTo>
                <a:lnTo>
                  <a:pt x="144" y="155"/>
                </a:lnTo>
                <a:lnTo>
                  <a:pt x="0" y="155"/>
                </a:lnTo>
              </a:path>
            </a:pathLst>
          </a:custGeom>
          <a:solidFill>
            <a:srgbClr val="C0FEF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5" name="Freeform 76"/>
          <p:cNvSpPr>
            <a:spLocks/>
          </p:cNvSpPr>
          <p:nvPr/>
        </p:nvSpPr>
        <p:spPr bwMode="auto">
          <a:xfrm>
            <a:off x="8475663" y="3290888"/>
            <a:ext cx="230187" cy="247650"/>
          </a:xfrm>
          <a:custGeom>
            <a:avLst/>
            <a:gdLst>
              <a:gd name="T0" fmla="*/ 0 w 145"/>
              <a:gd name="T1" fmla="*/ 2147483647 h 156"/>
              <a:gd name="T2" fmla="*/ 0 w 145"/>
              <a:gd name="T3" fmla="*/ 0 h 156"/>
              <a:gd name="T4" fmla="*/ 2147483647 w 145"/>
              <a:gd name="T5" fmla="*/ 0 h 156"/>
              <a:gd name="T6" fmla="*/ 2147483647 w 145"/>
              <a:gd name="T7" fmla="*/ 2147483647 h 156"/>
              <a:gd name="T8" fmla="*/ 0 w 145"/>
              <a:gd name="T9" fmla="*/ 2147483647 h 1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"/>
              <a:gd name="T16" fmla="*/ 0 h 156"/>
              <a:gd name="T17" fmla="*/ 145 w 145"/>
              <a:gd name="T18" fmla="*/ 156 h 1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" h="156">
                <a:moveTo>
                  <a:pt x="0" y="155"/>
                </a:moveTo>
                <a:lnTo>
                  <a:pt x="0" y="0"/>
                </a:lnTo>
                <a:lnTo>
                  <a:pt x="144" y="0"/>
                </a:lnTo>
                <a:lnTo>
                  <a:pt x="144" y="155"/>
                </a:lnTo>
                <a:lnTo>
                  <a:pt x="0" y="155"/>
                </a:lnTo>
              </a:path>
            </a:pathLst>
          </a:custGeom>
          <a:solidFill>
            <a:srgbClr val="C0FEF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" name="Freeform 77"/>
          <p:cNvSpPr>
            <a:spLocks/>
          </p:cNvSpPr>
          <p:nvPr/>
        </p:nvSpPr>
        <p:spPr bwMode="auto">
          <a:xfrm>
            <a:off x="3138488" y="1789113"/>
            <a:ext cx="3122612" cy="509587"/>
          </a:xfrm>
          <a:custGeom>
            <a:avLst/>
            <a:gdLst>
              <a:gd name="T0" fmla="*/ 0 w 1683"/>
              <a:gd name="T1" fmla="*/ 2147483647 h 1442"/>
              <a:gd name="T2" fmla="*/ 0 w 1683"/>
              <a:gd name="T3" fmla="*/ 0 h 1442"/>
              <a:gd name="T4" fmla="*/ 2147483647 w 1683"/>
              <a:gd name="T5" fmla="*/ 0 h 1442"/>
              <a:gd name="T6" fmla="*/ 2147483647 w 1683"/>
              <a:gd name="T7" fmla="*/ 2147483647 h 1442"/>
              <a:gd name="T8" fmla="*/ 0 w 1683"/>
              <a:gd name="T9" fmla="*/ 2147483647 h 1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3"/>
              <a:gd name="T16" fmla="*/ 0 h 1442"/>
              <a:gd name="T17" fmla="*/ 1683 w 1683"/>
              <a:gd name="T18" fmla="*/ 1442 h 1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3" h="1442">
                <a:moveTo>
                  <a:pt x="0" y="1441"/>
                </a:moveTo>
                <a:lnTo>
                  <a:pt x="0" y="0"/>
                </a:lnTo>
                <a:lnTo>
                  <a:pt x="1682" y="0"/>
                </a:lnTo>
                <a:lnTo>
                  <a:pt x="1682" y="1441"/>
                </a:lnTo>
                <a:lnTo>
                  <a:pt x="0" y="14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" name="Rectangle 107"/>
          <p:cNvSpPr>
            <a:spLocks noChangeArrowheads="1"/>
          </p:cNvSpPr>
          <p:nvPr/>
        </p:nvSpPr>
        <p:spPr bwMode="auto">
          <a:xfrm>
            <a:off x="1952625" y="3694113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800" b="1">
                <a:solidFill>
                  <a:srgbClr val="000000"/>
                </a:solidFill>
                <a:ea typeface="굴림" charset="-127"/>
              </a:rPr>
              <a:t>Disk</a:t>
            </a:r>
          </a:p>
        </p:txBody>
      </p:sp>
      <p:sp>
        <p:nvSpPr>
          <p:cNvPr id="28" name="Freeform 108"/>
          <p:cNvSpPr>
            <a:spLocks/>
          </p:cNvSpPr>
          <p:nvPr/>
        </p:nvSpPr>
        <p:spPr bwMode="auto">
          <a:xfrm>
            <a:off x="2159000" y="2968625"/>
            <a:ext cx="42863" cy="63500"/>
          </a:xfrm>
          <a:custGeom>
            <a:avLst/>
            <a:gdLst>
              <a:gd name="T0" fmla="*/ 2147483647 w 27"/>
              <a:gd name="T1" fmla="*/ 2147483647 h 40"/>
              <a:gd name="T2" fmla="*/ 2147483647 w 27"/>
              <a:gd name="T3" fmla="*/ 0 h 40"/>
              <a:gd name="T4" fmla="*/ 0 w 27"/>
              <a:gd name="T5" fmla="*/ 2147483647 h 40"/>
              <a:gd name="T6" fmla="*/ 2147483647 w 27"/>
              <a:gd name="T7" fmla="*/ 2147483647 h 40"/>
              <a:gd name="T8" fmla="*/ 2147483647 w 27"/>
              <a:gd name="T9" fmla="*/ 2147483647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"/>
              <a:gd name="T16" fmla="*/ 0 h 40"/>
              <a:gd name="T17" fmla="*/ 27 w 27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" h="40">
                <a:moveTo>
                  <a:pt x="26" y="20"/>
                </a:moveTo>
                <a:lnTo>
                  <a:pt x="14" y="0"/>
                </a:lnTo>
                <a:lnTo>
                  <a:pt x="0" y="20"/>
                </a:lnTo>
                <a:lnTo>
                  <a:pt x="14" y="39"/>
                </a:lnTo>
                <a:lnTo>
                  <a:pt x="26" y="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" name="Freeform 109"/>
          <p:cNvSpPr>
            <a:spLocks/>
          </p:cNvSpPr>
          <p:nvPr/>
        </p:nvSpPr>
        <p:spPr bwMode="auto">
          <a:xfrm>
            <a:off x="2314575" y="2968625"/>
            <a:ext cx="42863" cy="63500"/>
          </a:xfrm>
          <a:custGeom>
            <a:avLst/>
            <a:gdLst>
              <a:gd name="T0" fmla="*/ 2147483647 w 27"/>
              <a:gd name="T1" fmla="*/ 2147483647 h 40"/>
              <a:gd name="T2" fmla="*/ 2147483647 w 27"/>
              <a:gd name="T3" fmla="*/ 0 h 40"/>
              <a:gd name="T4" fmla="*/ 0 w 27"/>
              <a:gd name="T5" fmla="*/ 2147483647 h 40"/>
              <a:gd name="T6" fmla="*/ 2147483647 w 27"/>
              <a:gd name="T7" fmla="*/ 2147483647 h 40"/>
              <a:gd name="T8" fmla="*/ 2147483647 w 27"/>
              <a:gd name="T9" fmla="*/ 2147483647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"/>
              <a:gd name="T16" fmla="*/ 0 h 40"/>
              <a:gd name="T17" fmla="*/ 27 w 27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" h="40">
                <a:moveTo>
                  <a:pt x="26" y="20"/>
                </a:moveTo>
                <a:lnTo>
                  <a:pt x="14" y="0"/>
                </a:lnTo>
                <a:lnTo>
                  <a:pt x="0" y="20"/>
                </a:lnTo>
                <a:lnTo>
                  <a:pt x="14" y="39"/>
                </a:lnTo>
                <a:lnTo>
                  <a:pt x="26" y="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" name="Freeform 110"/>
          <p:cNvSpPr>
            <a:spLocks/>
          </p:cNvSpPr>
          <p:nvPr/>
        </p:nvSpPr>
        <p:spPr bwMode="auto">
          <a:xfrm>
            <a:off x="1766888" y="2017713"/>
            <a:ext cx="250825" cy="269875"/>
          </a:xfrm>
          <a:custGeom>
            <a:avLst/>
            <a:gdLst>
              <a:gd name="T0" fmla="*/ 0 w 158"/>
              <a:gd name="T1" fmla="*/ 2147483647 h 170"/>
              <a:gd name="T2" fmla="*/ 0 w 158"/>
              <a:gd name="T3" fmla="*/ 0 h 170"/>
              <a:gd name="T4" fmla="*/ 2147483647 w 158"/>
              <a:gd name="T5" fmla="*/ 0 h 170"/>
              <a:gd name="T6" fmla="*/ 2147483647 w 158"/>
              <a:gd name="T7" fmla="*/ 2147483647 h 170"/>
              <a:gd name="T8" fmla="*/ 0 w 158"/>
              <a:gd name="T9" fmla="*/ 2147483647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1" name="Freeform 111"/>
          <p:cNvSpPr>
            <a:spLocks/>
          </p:cNvSpPr>
          <p:nvPr/>
        </p:nvSpPr>
        <p:spPr bwMode="auto">
          <a:xfrm>
            <a:off x="2057400" y="2017713"/>
            <a:ext cx="249238" cy="269875"/>
          </a:xfrm>
          <a:custGeom>
            <a:avLst/>
            <a:gdLst>
              <a:gd name="T0" fmla="*/ 0 w 157"/>
              <a:gd name="T1" fmla="*/ 2147483647 h 170"/>
              <a:gd name="T2" fmla="*/ 0 w 157"/>
              <a:gd name="T3" fmla="*/ 0 h 170"/>
              <a:gd name="T4" fmla="*/ 2147483647 w 157"/>
              <a:gd name="T5" fmla="*/ 0 h 170"/>
              <a:gd name="T6" fmla="*/ 2147483647 w 157"/>
              <a:gd name="T7" fmla="*/ 2147483647 h 170"/>
              <a:gd name="T8" fmla="*/ 0 w 157"/>
              <a:gd name="T9" fmla="*/ 2147483647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2" name="Freeform 112"/>
          <p:cNvSpPr>
            <a:spLocks/>
          </p:cNvSpPr>
          <p:nvPr/>
        </p:nvSpPr>
        <p:spPr bwMode="auto">
          <a:xfrm>
            <a:off x="1766888" y="2484438"/>
            <a:ext cx="250825" cy="269875"/>
          </a:xfrm>
          <a:custGeom>
            <a:avLst/>
            <a:gdLst>
              <a:gd name="T0" fmla="*/ 0 w 158"/>
              <a:gd name="T1" fmla="*/ 2147483647 h 170"/>
              <a:gd name="T2" fmla="*/ 0 w 158"/>
              <a:gd name="T3" fmla="*/ 0 h 170"/>
              <a:gd name="T4" fmla="*/ 2147483647 w 158"/>
              <a:gd name="T5" fmla="*/ 0 h 170"/>
              <a:gd name="T6" fmla="*/ 2147483647 w 158"/>
              <a:gd name="T7" fmla="*/ 2147483647 h 170"/>
              <a:gd name="T8" fmla="*/ 0 w 158"/>
              <a:gd name="T9" fmla="*/ 2147483647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3" name="Freeform 113"/>
          <p:cNvSpPr>
            <a:spLocks/>
          </p:cNvSpPr>
          <p:nvPr/>
        </p:nvSpPr>
        <p:spPr bwMode="auto">
          <a:xfrm>
            <a:off x="2066925" y="2484438"/>
            <a:ext cx="249238" cy="269875"/>
          </a:xfrm>
          <a:custGeom>
            <a:avLst/>
            <a:gdLst>
              <a:gd name="T0" fmla="*/ 0 w 157"/>
              <a:gd name="T1" fmla="*/ 2147483647 h 170"/>
              <a:gd name="T2" fmla="*/ 0 w 157"/>
              <a:gd name="T3" fmla="*/ 0 h 170"/>
              <a:gd name="T4" fmla="*/ 2147483647 w 157"/>
              <a:gd name="T5" fmla="*/ 0 h 170"/>
              <a:gd name="T6" fmla="*/ 2147483647 w 157"/>
              <a:gd name="T7" fmla="*/ 2147483647 h 170"/>
              <a:gd name="T8" fmla="*/ 0 w 157"/>
              <a:gd name="T9" fmla="*/ 2147483647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4" name="Freeform 114"/>
          <p:cNvSpPr>
            <a:spLocks/>
          </p:cNvSpPr>
          <p:nvPr/>
        </p:nvSpPr>
        <p:spPr bwMode="auto">
          <a:xfrm>
            <a:off x="2016125" y="2968625"/>
            <a:ext cx="42863" cy="63500"/>
          </a:xfrm>
          <a:custGeom>
            <a:avLst/>
            <a:gdLst>
              <a:gd name="T0" fmla="*/ 2147483647 w 27"/>
              <a:gd name="T1" fmla="*/ 2147483647 h 40"/>
              <a:gd name="T2" fmla="*/ 2147483647 w 27"/>
              <a:gd name="T3" fmla="*/ 0 h 40"/>
              <a:gd name="T4" fmla="*/ 0 w 27"/>
              <a:gd name="T5" fmla="*/ 2147483647 h 40"/>
              <a:gd name="T6" fmla="*/ 2147483647 w 27"/>
              <a:gd name="T7" fmla="*/ 2147483647 h 40"/>
              <a:gd name="T8" fmla="*/ 2147483647 w 27"/>
              <a:gd name="T9" fmla="*/ 2147483647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"/>
              <a:gd name="T16" fmla="*/ 0 h 40"/>
              <a:gd name="T17" fmla="*/ 27 w 27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" h="40">
                <a:moveTo>
                  <a:pt x="26" y="20"/>
                </a:moveTo>
                <a:lnTo>
                  <a:pt x="13" y="0"/>
                </a:lnTo>
                <a:lnTo>
                  <a:pt x="0" y="20"/>
                </a:lnTo>
                <a:lnTo>
                  <a:pt x="13" y="39"/>
                </a:lnTo>
                <a:lnTo>
                  <a:pt x="26" y="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" name="Freeform 115"/>
          <p:cNvSpPr>
            <a:spLocks/>
          </p:cNvSpPr>
          <p:nvPr/>
        </p:nvSpPr>
        <p:spPr bwMode="auto">
          <a:xfrm>
            <a:off x="2366963" y="2484438"/>
            <a:ext cx="249237" cy="269875"/>
          </a:xfrm>
          <a:custGeom>
            <a:avLst/>
            <a:gdLst>
              <a:gd name="T0" fmla="*/ 0 w 157"/>
              <a:gd name="T1" fmla="*/ 2147483647 h 170"/>
              <a:gd name="T2" fmla="*/ 0 w 157"/>
              <a:gd name="T3" fmla="*/ 0 h 170"/>
              <a:gd name="T4" fmla="*/ 2147483647 w 157"/>
              <a:gd name="T5" fmla="*/ 0 h 170"/>
              <a:gd name="T6" fmla="*/ 2147483647 w 157"/>
              <a:gd name="T7" fmla="*/ 2147483647 h 170"/>
              <a:gd name="T8" fmla="*/ 0 w 157"/>
              <a:gd name="T9" fmla="*/ 2147483647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6" name="Freeform 116"/>
          <p:cNvSpPr>
            <a:spLocks/>
          </p:cNvSpPr>
          <p:nvPr/>
        </p:nvSpPr>
        <p:spPr bwMode="auto">
          <a:xfrm>
            <a:off x="1766888" y="3319463"/>
            <a:ext cx="250825" cy="269875"/>
          </a:xfrm>
          <a:custGeom>
            <a:avLst/>
            <a:gdLst>
              <a:gd name="T0" fmla="*/ 0 w 158"/>
              <a:gd name="T1" fmla="*/ 2147483647 h 170"/>
              <a:gd name="T2" fmla="*/ 0 w 158"/>
              <a:gd name="T3" fmla="*/ 0 h 170"/>
              <a:gd name="T4" fmla="*/ 2147483647 w 158"/>
              <a:gd name="T5" fmla="*/ 0 h 170"/>
              <a:gd name="T6" fmla="*/ 2147483647 w 158"/>
              <a:gd name="T7" fmla="*/ 2147483647 h 170"/>
              <a:gd name="T8" fmla="*/ 0 w 158"/>
              <a:gd name="T9" fmla="*/ 2147483647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7" name="Rectangle 117"/>
          <p:cNvSpPr>
            <a:spLocks noChangeArrowheads="1"/>
          </p:cNvSpPr>
          <p:nvPr/>
        </p:nvSpPr>
        <p:spPr bwMode="auto">
          <a:xfrm>
            <a:off x="1614488" y="1382713"/>
            <a:ext cx="1238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800" b="1">
                <a:solidFill>
                  <a:srgbClr val="0033CC"/>
                </a:solidFill>
                <a:ea typeface="굴림" charset="-127"/>
              </a:rPr>
              <a:t>Partitions</a:t>
            </a:r>
          </a:p>
        </p:txBody>
      </p:sp>
      <p:sp>
        <p:nvSpPr>
          <p:cNvPr id="38" name="Rectangle 118"/>
          <p:cNvSpPr>
            <a:spLocks noChangeArrowheads="1"/>
          </p:cNvSpPr>
          <p:nvPr/>
        </p:nvSpPr>
        <p:spPr bwMode="auto">
          <a:xfrm>
            <a:off x="2768600" y="19939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b="1">
                <a:solidFill>
                  <a:srgbClr val="000000"/>
                </a:solidFill>
                <a:ea typeface="굴림" charset="-127"/>
              </a:rPr>
              <a:t>1</a:t>
            </a:r>
          </a:p>
        </p:txBody>
      </p:sp>
      <p:sp>
        <p:nvSpPr>
          <p:cNvPr id="39" name="Rectangle 119"/>
          <p:cNvSpPr>
            <a:spLocks noChangeArrowheads="1"/>
          </p:cNvSpPr>
          <p:nvPr/>
        </p:nvSpPr>
        <p:spPr bwMode="auto">
          <a:xfrm>
            <a:off x="2759075" y="24177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b="1">
                <a:solidFill>
                  <a:srgbClr val="000000"/>
                </a:solidFill>
                <a:ea typeface="굴림" charset="-127"/>
              </a:rPr>
              <a:t>2</a:t>
            </a:r>
          </a:p>
        </p:txBody>
      </p:sp>
      <p:sp>
        <p:nvSpPr>
          <p:cNvPr id="40" name="Rectangle 120"/>
          <p:cNvSpPr>
            <a:spLocks noChangeArrowheads="1"/>
          </p:cNvSpPr>
          <p:nvPr/>
        </p:nvSpPr>
        <p:spPr bwMode="auto">
          <a:xfrm>
            <a:off x="2803525" y="3209925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b="1">
                <a:solidFill>
                  <a:srgbClr val="000000"/>
                </a:solidFill>
                <a:ea typeface="굴림" charset="-127"/>
              </a:rPr>
              <a:t>i</a:t>
            </a:r>
          </a:p>
        </p:txBody>
      </p:sp>
      <p:grpSp>
        <p:nvGrpSpPr>
          <p:cNvPr id="41" name="Group 121"/>
          <p:cNvGrpSpPr>
            <a:grpSpLocks/>
          </p:cNvGrpSpPr>
          <p:nvPr/>
        </p:nvGrpSpPr>
        <p:grpSpPr bwMode="auto">
          <a:xfrm>
            <a:off x="1697038" y="1758950"/>
            <a:ext cx="1108075" cy="609600"/>
            <a:chOff x="4749" y="628"/>
            <a:chExt cx="675" cy="1244"/>
          </a:xfrm>
        </p:grpSpPr>
        <p:sp>
          <p:nvSpPr>
            <p:cNvPr id="42" name="Oval 122"/>
            <p:cNvSpPr>
              <a:spLocks noChangeArrowheads="1"/>
            </p:cNvSpPr>
            <p:nvPr/>
          </p:nvSpPr>
          <p:spPr bwMode="auto">
            <a:xfrm>
              <a:off x="4757" y="628"/>
              <a:ext cx="663" cy="86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" name="Line 123"/>
            <p:cNvSpPr>
              <a:spLocks noChangeShapeType="1"/>
            </p:cNvSpPr>
            <p:nvPr/>
          </p:nvSpPr>
          <p:spPr bwMode="auto">
            <a:xfrm>
              <a:off x="4753" y="672"/>
              <a:ext cx="0" cy="112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" name="Line 124"/>
            <p:cNvSpPr>
              <a:spLocks noChangeShapeType="1"/>
            </p:cNvSpPr>
            <p:nvPr/>
          </p:nvSpPr>
          <p:spPr bwMode="auto">
            <a:xfrm>
              <a:off x="5424" y="672"/>
              <a:ext cx="0" cy="112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" name="Arc 125"/>
            <p:cNvSpPr>
              <a:spLocks/>
            </p:cNvSpPr>
            <p:nvPr/>
          </p:nvSpPr>
          <p:spPr bwMode="auto">
            <a:xfrm>
              <a:off x="4749" y="1796"/>
              <a:ext cx="671" cy="76"/>
            </a:xfrm>
            <a:custGeom>
              <a:avLst/>
              <a:gdLst>
                <a:gd name="T0" fmla="*/ 0 w 43200"/>
                <a:gd name="T1" fmla="*/ 0 h 22186"/>
                <a:gd name="T2" fmla="*/ 0 w 43200"/>
                <a:gd name="T3" fmla="*/ 0 h 22186"/>
                <a:gd name="T4" fmla="*/ 0 w 43200"/>
                <a:gd name="T5" fmla="*/ 0 h 22186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86"/>
                <a:gd name="T11" fmla="*/ 43200 w 43200"/>
                <a:gd name="T12" fmla="*/ 22186 h 221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86" fill="none" extrusionOk="0">
                  <a:moveTo>
                    <a:pt x="43192" y="-1"/>
                  </a:moveTo>
                  <a:cubicBezTo>
                    <a:pt x="43197" y="195"/>
                    <a:pt x="43200" y="390"/>
                    <a:pt x="43200" y="586"/>
                  </a:cubicBezTo>
                  <a:cubicBezTo>
                    <a:pt x="43200" y="12515"/>
                    <a:pt x="33529" y="22186"/>
                    <a:pt x="21600" y="22186"/>
                  </a:cubicBezTo>
                  <a:cubicBezTo>
                    <a:pt x="9670" y="22186"/>
                    <a:pt x="0" y="12515"/>
                    <a:pt x="0" y="586"/>
                  </a:cubicBezTo>
                </a:path>
                <a:path w="43200" h="22186" stroke="0" extrusionOk="0">
                  <a:moveTo>
                    <a:pt x="43192" y="-1"/>
                  </a:moveTo>
                  <a:cubicBezTo>
                    <a:pt x="43197" y="195"/>
                    <a:pt x="43200" y="390"/>
                    <a:pt x="43200" y="586"/>
                  </a:cubicBezTo>
                  <a:cubicBezTo>
                    <a:pt x="43200" y="12515"/>
                    <a:pt x="33529" y="22186"/>
                    <a:pt x="21600" y="22186"/>
                  </a:cubicBezTo>
                  <a:cubicBezTo>
                    <a:pt x="9670" y="22186"/>
                    <a:pt x="0" y="12515"/>
                    <a:pt x="0" y="586"/>
                  </a:cubicBezTo>
                  <a:lnTo>
                    <a:pt x="21600" y="586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6" name="Rectangle 126"/>
          <p:cNvSpPr>
            <a:spLocks noChangeArrowheads="1"/>
          </p:cNvSpPr>
          <p:nvPr/>
        </p:nvSpPr>
        <p:spPr bwMode="auto">
          <a:xfrm>
            <a:off x="471488" y="1533525"/>
            <a:ext cx="409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1800" b="1">
                <a:solidFill>
                  <a:srgbClr val="000000"/>
                </a:solidFill>
                <a:ea typeface="굴림" charset="-127"/>
              </a:rPr>
              <a:t>R</a:t>
            </a:r>
          </a:p>
        </p:txBody>
      </p:sp>
      <p:sp>
        <p:nvSpPr>
          <p:cNvPr id="47" name="Line 127"/>
          <p:cNvSpPr>
            <a:spLocks noChangeShapeType="1"/>
          </p:cNvSpPr>
          <p:nvPr/>
        </p:nvSpPr>
        <p:spPr bwMode="auto">
          <a:xfrm>
            <a:off x="763588" y="2154238"/>
            <a:ext cx="1003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48" name="Line 128"/>
          <p:cNvSpPr>
            <a:spLocks noChangeShapeType="1"/>
          </p:cNvSpPr>
          <p:nvPr/>
        </p:nvSpPr>
        <p:spPr bwMode="auto">
          <a:xfrm>
            <a:off x="776288" y="2605088"/>
            <a:ext cx="1003300" cy="852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49" name="Line 129"/>
          <p:cNvSpPr>
            <a:spLocks noChangeShapeType="1"/>
          </p:cNvSpPr>
          <p:nvPr/>
        </p:nvSpPr>
        <p:spPr bwMode="auto">
          <a:xfrm flipV="1">
            <a:off x="763588" y="2592388"/>
            <a:ext cx="990600" cy="777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0" name="Line 130"/>
          <p:cNvSpPr>
            <a:spLocks noChangeShapeType="1"/>
          </p:cNvSpPr>
          <p:nvPr/>
        </p:nvSpPr>
        <p:spPr bwMode="auto">
          <a:xfrm flipV="1">
            <a:off x="2695575" y="2125663"/>
            <a:ext cx="1284288" cy="127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" name="Line 131"/>
          <p:cNvSpPr>
            <a:spLocks noChangeShapeType="1"/>
          </p:cNvSpPr>
          <p:nvPr/>
        </p:nvSpPr>
        <p:spPr bwMode="auto">
          <a:xfrm flipV="1">
            <a:off x="2697163" y="2590800"/>
            <a:ext cx="1273175" cy="127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" name="Line 132"/>
          <p:cNvSpPr>
            <a:spLocks noChangeShapeType="1"/>
          </p:cNvSpPr>
          <p:nvPr/>
        </p:nvSpPr>
        <p:spPr bwMode="auto">
          <a:xfrm flipV="1">
            <a:off x="2697163" y="3392488"/>
            <a:ext cx="1235075" cy="25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" name="Freeform 133"/>
          <p:cNvSpPr>
            <a:spLocks/>
          </p:cNvSpPr>
          <p:nvPr/>
        </p:nvSpPr>
        <p:spPr bwMode="auto">
          <a:xfrm>
            <a:off x="4038600" y="1993900"/>
            <a:ext cx="249238" cy="269875"/>
          </a:xfrm>
          <a:custGeom>
            <a:avLst/>
            <a:gdLst>
              <a:gd name="T0" fmla="*/ 0 w 157"/>
              <a:gd name="T1" fmla="*/ 2147483647 h 170"/>
              <a:gd name="T2" fmla="*/ 0 w 157"/>
              <a:gd name="T3" fmla="*/ 0 h 170"/>
              <a:gd name="T4" fmla="*/ 2147483647 w 157"/>
              <a:gd name="T5" fmla="*/ 0 h 170"/>
              <a:gd name="T6" fmla="*/ 2147483647 w 157"/>
              <a:gd name="T7" fmla="*/ 2147483647 h 170"/>
              <a:gd name="T8" fmla="*/ 0 w 157"/>
              <a:gd name="T9" fmla="*/ 2147483647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4" name="Rectangle 134"/>
          <p:cNvSpPr>
            <a:spLocks noChangeArrowheads="1"/>
          </p:cNvSpPr>
          <p:nvPr/>
        </p:nvSpPr>
        <p:spPr bwMode="auto">
          <a:xfrm>
            <a:off x="6715125" y="3694113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800" b="1">
                <a:solidFill>
                  <a:srgbClr val="000000"/>
                </a:solidFill>
                <a:ea typeface="굴림" charset="-127"/>
              </a:rPr>
              <a:t>Disk</a:t>
            </a:r>
          </a:p>
        </p:txBody>
      </p:sp>
      <p:sp>
        <p:nvSpPr>
          <p:cNvPr id="55" name="Freeform 135"/>
          <p:cNvSpPr>
            <a:spLocks/>
          </p:cNvSpPr>
          <p:nvPr/>
        </p:nvSpPr>
        <p:spPr bwMode="auto">
          <a:xfrm>
            <a:off x="6921500" y="2968625"/>
            <a:ext cx="42863" cy="63500"/>
          </a:xfrm>
          <a:custGeom>
            <a:avLst/>
            <a:gdLst>
              <a:gd name="T0" fmla="*/ 2147483647 w 27"/>
              <a:gd name="T1" fmla="*/ 2147483647 h 40"/>
              <a:gd name="T2" fmla="*/ 2147483647 w 27"/>
              <a:gd name="T3" fmla="*/ 0 h 40"/>
              <a:gd name="T4" fmla="*/ 0 w 27"/>
              <a:gd name="T5" fmla="*/ 2147483647 h 40"/>
              <a:gd name="T6" fmla="*/ 2147483647 w 27"/>
              <a:gd name="T7" fmla="*/ 2147483647 h 40"/>
              <a:gd name="T8" fmla="*/ 2147483647 w 27"/>
              <a:gd name="T9" fmla="*/ 2147483647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"/>
              <a:gd name="T16" fmla="*/ 0 h 40"/>
              <a:gd name="T17" fmla="*/ 27 w 27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" h="40">
                <a:moveTo>
                  <a:pt x="26" y="20"/>
                </a:moveTo>
                <a:lnTo>
                  <a:pt x="14" y="0"/>
                </a:lnTo>
                <a:lnTo>
                  <a:pt x="0" y="20"/>
                </a:lnTo>
                <a:lnTo>
                  <a:pt x="14" y="39"/>
                </a:lnTo>
                <a:lnTo>
                  <a:pt x="26" y="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" name="Freeform 136"/>
          <p:cNvSpPr>
            <a:spLocks/>
          </p:cNvSpPr>
          <p:nvPr/>
        </p:nvSpPr>
        <p:spPr bwMode="auto">
          <a:xfrm>
            <a:off x="7077075" y="2968625"/>
            <a:ext cx="42863" cy="63500"/>
          </a:xfrm>
          <a:custGeom>
            <a:avLst/>
            <a:gdLst>
              <a:gd name="T0" fmla="*/ 2147483647 w 27"/>
              <a:gd name="T1" fmla="*/ 2147483647 h 40"/>
              <a:gd name="T2" fmla="*/ 2147483647 w 27"/>
              <a:gd name="T3" fmla="*/ 0 h 40"/>
              <a:gd name="T4" fmla="*/ 0 w 27"/>
              <a:gd name="T5" fmla="*/ 2147483647 h 40"/>
              <a:gd name="T6" fmla="*/ 2147483647 w 27"/>
              <a:gd name="T7" fmla="*/ 2147483647 h 40"/>
              <a:gd name="T8" fmla="*/ 2147483647 w 27"/>
              <a:gd name="T9" fmla="*/ 2147483647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"/>
              <a:gd name="T16" fmla="*/ 0 h 40"/>
              <a:gd name="T17" fmla="*/ 27 w 27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" h="40">
                <a:moveTo>
                  <a:pt x="26" y="20"/>
                </a:moveTo>
                <a:lnTo>
                  <a:pt x="14" y="0"/>
                </a:lnTo>
                <a:lnTo>
                  <a:pt x="0" y="20"/>
                </a:lnTo>
                <a:lnTo>
                  <a:pt x="14" y="39"/>
                </a:lnTo>
                <a:lnTo>
                  <a:pt x="26" y="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" name="Freeform 141"/>
          <p:cNvSpPr>
            <a:spLocks/>
          </p:cNvSpPr>
          <p:nvPr/>
        </p:nvSpPr>
        <p:spPr bwMode="auto">
          <a:xfrm>
            <a:off x="6778625" y="2968625"/>
            <a:ext cx="42863" cy="63500"/>
          </a:xfrm>
          <a:custGeom>
            <a:avLst/>
            <a:gdLst>
              <a:gd name="T0" fmla="*/ 2147483647 w 27"/>
              <a:gd name="T1" fmla="*/ 2147483647 h 40"/>
              <a:gd name="T2" fmla="*/ 2147483647 w 27"/>
              <a:gd name="T3" fmla="*/ 0 h 40"/>
              <a:gd name="T4" fmla="*/ 0 w 27"/>
              <a:gd name="T5" fmla="*/ 2147483647 h 40"/>
              <a:gd name="T6" fmla="*/ 2147483647 w 27"/>
              <a:gd name="T7" fmla="*/ 2147483647 h 40"/>
              <a:gd name="T8" fmla="*/ 2147483647 w 27"/>
              <a:gd name="T9" fmla="*/ 2147483647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"/>
              <a:gd name="T16" fmla="*/ 0 h 40"/>
              <a:gd name="T17" fmla="*/ 27 w 27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" h="40">
                <a:moveTo>
                  <a:pt x="26" y="20"/>
                </a:moveTo>
                <a:lnTo>
                  <a:pt x="13" y="0"/>
                </a:lnTo>
                <a:lnTo>
                  <a:pt x="0" y="20"/>
                </a:lnTo>
                <a:lnTo>
                  <a:pt x="13" y="39"/>
                </a:lnTo>
                <a:lnTo>
                  <a:pt x="26" y="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" name="Rectangle 144"/>
          <p:cNvSpPr>
            <a:spLocks noChangeArrowheads="1"/>
          </p:cNvSpPr>
          <p:nvPr/>
        </p:nvSpPr>
        <p:spPr bwMode="auto">
          <a:xfrm>
            <a:off x="6376988" y="1382713"/>
            <a:ext cx="1695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800" b="1">
                <a:solidFill>
                  <a:srgbClr val="0033CC"/>
                </a:solidFill>
                <a:ea typeface="굴림" charset="-127"/>
              </a:rPr>
              <a:t>Replicate of S</a:t>
            </a:r>
          </a:p>
        </p:txBody>
      </p:sp>
      <p:grpSp>
        <p:nvGrpSpPr>
          <p:cNvPr id="59" name="Group 145"/>
          <p:cNvGrpSpPr>
            <a:grpSpLocks/>
          </p:cNvGrpSpPr>
          <p:nvPr/>
        </p:nvGrpSpPr>
        <p:grpSpPr bwMode="auto">
          <a:xfrm>
            <a:off x="6459538" y="1758950"/>
            <a:ext cx="1071562" cy="560388"/>
            <a:chOff x="4749" y="628"/>
            <a:chExt cx="675" cy="1244"/>
          </a:xfrm>
        </p:grpSpPr>
        <p:sp>
          <p:nvSpPr>
            <p:cNvPr id="60" name="Oval 146"/>
            <p:cNvSpPr>
              <a:spLocks noChangeArrowheads="1"/>
            </p:cNvSpPr>
            <p:nvPr/>
          </p:nvSpPr>
          <p:spPr bwMode="auto">
            <a:xfrm>
              <a:off x="4757" y="628"/>
              <a:ext cx="663" cy="86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" name="Line 147"/>
            <p:cNvSpPr>
              <a:spLocks noChangeShapeType="1"/>
            </p:cNvSpPr>
            <p:nvPr/>
          </p:nvSpPr>
          <p:spPr bwMode="auto">
            <a:xfrm>
              <a:off x="4753" y="672"/>
              <a:ext cx="0" cy="112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" name="Line 148"/>
            <p:cNvSpPr>
              <a:spLocks noChangeShapeType="1"/>
            </p:cNvSpPr>
            <p:nvPr/>
          </p:nvSpPr>
          <p:spPr bwMode="auto">
            <a:xfrm>
              <a:off x="5424" y="672"/>
              <a:ext cx="0" cy="112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" name="Arc 149"/>
            <p:cNvSpPr>
              <a:spLocks/>
            </p:cNvSpPr>
            <p:nvPr/>
          </p:nvSpPr>
          <p:spPr bwMode="auto">
            <a:xfrm>
              <a:off x="4749" y="1796"/>
              <a:ext cx="671" cy="76"/>
            </a:xfrm>
            <a:custGeom>
              <a:avLst/>
              <a:gdLst>
                <a:gd name="T0" fmla="*/ 0 w 43200"/>
                <a:gd name="T1" fmla="*/ 0 h 22186"/>
                <a:gd name="T2" fmla="*/ 0 w 43200"/>
                <a:gd name="T3" fmla="*/ 0 h 22186"/>
                <a:gd name="T4" fmla="*/ 0 w 43200"/>
                <a:gd name="T5" fmla="*/ 0 h 22186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86"/>
                <a:gd name="T11" fmla="*/ 43200 w 43200"/>
                <a:gd name="T12" fmla="*/ 22186 h 221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86" fill="none" extrusionOk="0">
                  <a:moveTo>
                    <a:pt x="43192" y="-1"/>
                  </a:moveTo>
                  <a:cubicBezTo>
                    <a:pt x="43197" y="195"/>
                    <a:pt x="43200" y="390"/>
                    <a:pt x="43200" y="586"/>
                  </a:cubicBezTo>
                  <a:cubicBezTo>
                    <a:pt x="43200" y="12515"/>
                    <a:pt x="33529" y="22186"/>
                    <a:pt x="21600" y="22186"/>
                  </a:cubicBezTo>
                  <a:cubicBezTo>
                    <a:pt x="9670" y="22186"/>
                    <a:pt x="0" y="12515"/>
                    <a:pt x="0" y="586"/>
                  </a:cubicBezTo>
                </a:path>
                <a:path w="43200" h="22186" stroke="0" extrusionOk="0">
                  <a:moveTo>
                    <a:pt x="43192" y="-1"/>
                  </a:moveTo>
                  <a:cubicBezTo>
                    <a:pt x="43197" y="195"/>
                    <a:pt x="43200" y="390"/>
                    <a:pt x="43200" y="586"/>
                  </a:cubicBezTo>
                  <a:cubicBezTo>
                    <a:pt x="43200" y="12515"/>
                    <a:pt x="33529" y="22186"/>
                    <a:pt x="21600" y="22186"/>
                  </a:cubicBezTo>
                  <a:cubicBezTo>
                    <a:pt x="9670" y="22186"/>
                    <a:pt x="0" y="12515"/>
                    <a:pt x="0" y="586"/>
                  </a:cubicBezTo>
                  <a:lnTo>
                    <a:pt x="21600" y="586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4" name="Freeform 150"/>
          <p:cNvSpPr>
            <a:spLocks/>
          </p:cNvSpPr>
          <p:nvPr/>
        </p:nvSpPr>
        <p:spPr bwMode="auto">
          <a:xfrm>
            <a:off x="6583363" y="2012950"/>
            <a:ext cx="230187" cy="247650"/>
          </a:xfrm>
          <a:custGeom>
            <a:avLst/>
            <a:gdLst>
              <a:gd name="T0" fmla="*/ 0 w 145"/>
              <a:gd name="T1" fmla="*/ 2147483647 h 156"/>
              <a:gd name="T2" fmla="*/ 0 w 145"/>
              <a:gd name="T3" fmla="*/ 0 h 156"/>
              <a:gd name="T4" fmla="*/ 2147483647 w 145"/>
              <a:gd name="T5" fmla="*/ 0 h 156"/>
              <a:gd name="T6" fmla="*/ 2147483647 w 145"/>
              <a:gd name="T7" fmla="*/ 2147483647 h 156"/>
              <a:gd name="T8" fmla="*/ 0 w 145"/>
              <a:gd name="T9" fmla="*/ 2147483647 h 1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"/>
              <a:gd name="T16" fmla="*/ 0 h 156"/>
              <a:gd name="T17" fmla="*/ 145 w 145"/>
              <a:gd name="T18" fmla="*/ 156 h 1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" h="156">
                <a:moveTo>
                  <a:pt x="0" y="155"/>
                </a:moveTo>
                <a:lnTo>
                  <a:pt x="0" y="0"/>
                </a:lnTo>
                <a:lnTo>
                  <a:pt x="144" y="0"/>
                </a:lnTo>
                <a:lnTo>
                  <a:pt x="144" y="155"/>
                </a:lnTo>
                <a:lnTo>
                  <a:pt x="0" y="155"/>
                </a:lnTo>
              </a:path>
            </a:pathLst>
          </a:custGeom>
          <a:solidFill>
            <a:srgbClr val="C0FEF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5" name="Freeform 151"/>
          <p:cNvSpPr>
            <a:spLocks/>
          </p:cNvSpPr>
          <p:nvPr/>
        </p:nvSpPr>
        <p:spPr bwMode="auto">
          <a:xfrm>
            <a:off x="6923088" y="2000250"/>
            <a:ext cx="230187" cy="247650"/>
          </a:xfrm>
          <a:custGeom>
            <a:avLst/>
            <a:gdLst>
              <a:gd name="T0" fmla="*/ 0 w 145"/>
              <a:gd name="T1" fmla="*/ 2147483647 h 156"/>
              <a:gd name="T2" fmla="*/ 0 w 145"/>
              <a:gd name="T3" fmla="*/ 0 h 156"/>
              <a:gd name="T4" fmla="*/ 2147483647 w 145"/>
              <a:gd name="T5" fmla="*/ 0 h 156"/>
              <a:gd name="T6" fmla="*/ 2147483647 w 145"/>
              <a:gd name="T7" fmla="*/ 2147483647 h 156"/>
              <a:gd name="T8" fmla="*/ 0 w 145"/>
              <a:gd name="T9" fmla="*/ 2147483647 h 1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"/>
              <a:gd name="T16" fmla="*/ 0 h 156"/>
              <a:gd name="T17" fmla="*/ 145 w 145"/>
              <a:gd name="T18" fmla="*/ 156 h 1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" h="156">
                <a:moveTo>
                  <a:pt x="0" y="155"/>
                </a:moveTo>
                <a:lnTo>
                  <a:pt x="0" y="0"/>
                </a:lnTo>
                <a:lnTo>
                  <a:pt x="144" y="0"/>
                </a:lnTo>
                <a:lnTo>
                  <a:pt x="144" y="155"/>
                </a:lnTo>
                <a:lnTo>
                  <a:pt x="0" y="155"/>
                </a:lnTo>
              </a:path>
            </a:pathLst>
          </a:custGeom>
          <a:solidFill>
            <a:srgbClr val="C0FEF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6" name="Freeform 152"/>
          <p:cNvSpPr>
            <a:spLocks/>
          </p:cNvSpPr>
          <p:nvPr/>
        </p:nvSpPr>
        <p:spPr bwMode="auto">
          <a:xfrm>
            <a:off x="6584950" y="2401888"/>
            <a:ext cx="230188" cy="247650"/>
          </a:xfrm>
          <a:custGeom>
            <a:avLst/>
            <a:gdLst>
              <a:gd name="T0" fmla="*/ 0 w 145"/>
              <a:gd name="T1" fmla="*/ 2147483647 h 156"/>
              <a:gd name="T2" fmla="*/ 0 w 145"/>
              <a:gd name="T3" fmla="*/ 0 h 156"/>
              <a:gd name="T4" fmla="*/ 2147483647 w 145"/>
              <a:gd name="T5" fmla="*/ 0 h 156"/>
              <a:gd name="T6" fmla="*/ 2147483647 w 145"/>
              <a:gd name="T7" fmla="*/ 2147483647 h 156"/>
              <a:gd name="T8" fmla="*/ 0 w 145"/>
              <a:gd name="T9" fmla="*/ 2147483647 h 1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"/>
              <a:gd name="T16" fmla="*/ 0 h 156"/>
              <a:gd name="T17" fmla="*/ 145 w 145"/>
              <a:gd name="T18" fmla="*/ 156 h 1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" h="156">
                <a:moveTo>
                  <a:pt x="0" y="155"/>
                </a:moveTo>
                <a:lnTo>
                  <a:pt x="0" y="0"/>
                </a:lnTo>
                <a:lnTo>
                  <a:pt x="144" y="0"/>
                </a:lnTo>
                <a:lnTo>
                  <a:pt x="144" y="155"/>
                </a:lnTo>
                <a:lnTo>
                  <a:pt x="0" y="155"/>
                </a:lnTo>
              </a:path>
            </a:pathLst>
          </a:custGeom>
          <a:solidFill>
            <a:srgbClr val="C0FEF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7" name="Freeform 153"/>
          <p:cNvSpPr>
            <a:spLocks/>
          </p:cNvSpPr>
          <p:nvPr/>
        </p:nvSpPr>
        <p:spPr bwMode="auto">
          <a:xfrm>
            <a:off x="6929438" y="2401888"/>
            <a:ext cx="230187" cy="247650"/>
          </a:xfrm>
          <a:custGeom>
            <a:avLst/>
            <a:gdLst>
              <a:gd name="T0" fmla="*/ 0 w 145"/>
              <a:gd name="T1" fmla="*/ 2147483647 h 156"/>
              <a:gd name="T2" fmla="*/ 0 w 145"/>
              <a:gd name="T3" fmla="*/ 0 h 156"/>
              <a:gd name="T4" fmla="*/ 2147483647 w 145"/>
              <a:gd name="T5" fmla="*/ 0 h 156"/>
              <a:gd name="T6" fmla="*/ 2147483647 w 145"/>
              <a:gd name="T7" fmla="*/ 2147483647 h 156"/>
              <a:gd name="T8" fmla="*/ 0 w 145"/>
              <a:gd name="T9" fmla="*/ 2147483647 h 1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"/>
              <a:gd name="T16" fmla="*/ 0 h 156"/>
              <a:gd name="T17" fmla="*/ 145 w 145"/>
              <a:gd name="T18" fmla="*/ 156 h 1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" h="156">
                <a:moveTo>
                  <a:pt x="0" y="155"/>
                </a:moveTo>
                <a:lnTo>
                  <a:pt x="0" y="0"/>
                </a:lnTo>
                <a:lnTo>
                  <a:pt x="144" y="0"/>
                </a:lnTo>
                <a:lnTo>
                  <a:pt x="144" y="155"/>
                </a:lnTo>
                <a:lnTo>
                  <a:pt x="0" y="155"/>
                </a:lnTo>
              </a:path>
            </a:pathLst>
          </a:custGeom>
          <a:solidFill>
            <a:srgbClr val="C0FEF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8" name="Freeform 154"/>
          <p:cNvSpPr>
            <a:spLocks/>
          </p:cNvSpPr>
          <p:nvPr/>
        </p:nvSpPr>
        <p:spPr bwMode="auto">
          <a:xfrm>
            <a:off x="6610350" y="3252788"/>
            <a:ext cx="230188" cy="247650"/>
          </a:xfrm>
          <a:custGeom>
            <a:avLst/>
            <a:gdLst>
              <a:gd name="T0" fmla="*/ 0 w 145"/>
              <a:gd name="T1" fmla="*/ 2147483647 h 156"/>
              <a:gd name="T2" fmla="*/ 0 w 145"/>
              <a:gd name="T3" fmla="*/ 0 h 156"/>
              <a:gd name="T4" fmla="*/ 2147483647 w 145"/>
              <a:gd name="T5" fmla="*/ 0 h 156"/>
              <a:gd name="T6" fmla="*/ 2147483647 w 145"/>
              <a:gd name="T7" fmla="*/ 2147483647 h 156"/>
              <a:gd name="T8" fmla="*/ 0 w 145"/>
              <a:gd name="T9" fmla="*/ 2147483647 h 1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"/>
              <a:gd name="T16" fmla="*/ 0 h 156"/>
              <a:gd name="T17" fmla="*/ 145 w 145"/>
              <a:gd name="T18" fmla="*/ 156 h 1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" h="156">
                <a:moveTo>
                  <a:pt x="0" y="155"/>
                </a:moveTo>
                <a:lnTo>
                  <a:pt x="0" y="0"/>
                </a:lnTo>
                <a:lnTo>
                  <a:pt x="144" y="0"/>
                </a:lnTo>
                <a:lnTo>
                  <a:pt x="144" y="155"/>
                </a:lnTo>
                <a:lnTo>
                  <a:pt x="0" y="155"/>
                </a:lnTo>
              </a:path>
            </a:pathLst>
          </a:custGeom>
          <a:solidFill>
            <a:srgbClr val="C0FEF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9" name="Line 155"/>
          <p:cNvSpPr>
            <a:spLocks noChangeShapeType="1"/>
          </p:cNvSpPr>
          <p:nvPr/>
        </p:nvSpPr>
        <p:spPr bwMode="auto">
          <a:xfrm flipH="1">
            <a:off x="7189788" y="2141538"/>
            <a:ext cx="1252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70" name="Line 156"/>
          <p:cNvSpPr>
            <a:spLocks noChangeShapeType="1"/>
          </p:cNvSpPr>
          <p:nvPr/>
        </p:nvSpPr>
        <p:spPr bwMode="auto">
          <a:xfrm flipH="1">
            <a:off x="7177088" y="2141538"/>
            <a:ext cx="1252537" cy="363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71" name="Line 157"/>
          <p:cNvSpPr>
            <a:spLocks noChangeShapeType="1"/>
          </p:cNvSpPr>
          <p:nvPr/>
        </p:nvSpPr>
        <p:spPr bwMode="auto">
          <a:xfrm flipH="1">
            <a:off x="6826250" y="2605088"/>
            <a:ext cx="1616075" cy="765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72" name="Line 158"/>
          <p:cNvSpPr>
            <a:spLocks noChangeShapeType="1"/>
          </p:cNvSpPr>
          <p:nvPr/>
        </p:nvSpPr>
        <p:spPr bwMode="auto">
          <a:xfrm flipH="1" flipV="1">
            <a:off x="7140575" y="2128838"/>
            <a:ext cx="1314450" cy="1265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73" name="Line 159"/>
          <p:cNvSpPr>
            <a:spLocks noChangeShapeType="1"/>
          </p:cNvSpPr>
          <p:nvPr/>
        </p:nvSpPr>
        <p:spPr bwMode="auto">
          <a:xfrm flipH="1" flipV="1">
            <a:off x="7164388" y="2517775"/>
            <a:ext cx="1290637" cy="87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74" name="Line 160"/>
          <p:cNvSpPr>
            <a:spLocks noChangeShapeType="1"/>
          </p:cNvSpPr>
          <p:nvPr/>
        </p:nvSpPr>
        <p:spPr bwMode="auto">
          <a:xfrm flipH="1">
            <a:off x="6838950" y="2141538"/>
            <a:ext cx="1577975" cy="1216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75" name="Line 161"/>
          <p:cNvSpPr>
            <a:spLocks noChangeShapeType="1"/>
          </p:cNvSpPr>
          <p:nvPr/>
        </p:nvSpPr>
        <p:spPr bwMode="auto">
          <a:xfrm flipH="1" flipV="1">
            <a:off x="7151688" y="2128838"/>
            <a:ext cx="1277937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76" name="Line 162"/>
          <p:cNvSpPr>
            <a:spLocks noChangeShapeType="1"/>
          </p:cNvSpPr>
          <p:nvPr/>
        </p:nvSpPr>
        <p:spPr bwMode="auto">
          <a:xfrm flipH="1" flipV="1">
            <a:off x="6826250" y="3370263"/>
            <a:ext cx="1628775" cy="36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77" name="Line 163"/>
          <p:cNvSpPr>
            <a:spLocks noChangeShapeType="1"/>
          </p:cNvSpPr>
          <p:nvPr/>
        </p:nvSpPr>
        <p:spPr bwMode="auto">
          <a:xfrm flipH="1" flipV="1">
            <a:off x="7164388" y="2505075"/>
            <a:ext cx="1277937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78" name="Rectangle 164"/>
          <p:cNvSpPr>
            <a:spLocks noChangeArrowheads="1"/>
          </p:cNvSpPr>
          <p:nvPr/>
        </p:nvSpPr>
        <p:spPr bwMode="auto">
          <a:xfrm>
            <a:off x="2292350" y="1920875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 i="1">
                <a:ea typeface="굴림" charset="-127"/>
              </a:rPr>
              <a:t>R</a:t>
            </a:r>
            <a:r>
              <a:rPr lang="en-US" altLang="ko-KR" sz="2000" b="1" baseline="-25000">
                <a:ea typeface="굴림" charset="-127"/>
              </a:rPr>
              <a:t>1</a:t>
            </a:r>
            <a:endParaRPr lang="ko-KR" altLang="en-US" sz="2000" b="1" baseline="-25000">
              <a:ea typeface="굴림" charset="-127"/>
            </a:endParaRPr>
          </a:p>
        </p:txBody>
      </p:sp>
      <p:sp>
        <p:nvSpPr>
          <p:cNvPr id="79" name="Freeform 165"/>
          <p:cNvSpPr>
            <a:spLocks/>
          </p:cNvSpPr>
          <p:nvPr/>
        </p:nvSpPr>
        <p:spPr bwMode="auto">
          <a:xfrm>
            <a:off x="4908550" y="2014538"/>
            <a:ext cx="230188" cy="247650"/>
          </a:xfrm>
          <a:custGeom>
            <a:avLst/>
            <a:gdLst>
              <a:gd name="T0" fmla="*/ 0 w 145"/>
              <a:gd name="T1" fmla="*/ 2147483647 h 156"/>
              <a:gd name="T2" fmla="*/ 0 w 145"/>
              <a:gd name="T3" fmla="*/ 0 h 156"/>
              <a:gd name="T4" fmla="*/ 2147483647 w 145"/>
              <a:gd name="T5" fmla="*/ 0 h 156"/>
              <a:gd name="T6" fmla="*/ 2147483647 w 145"/>
              <a:gd name="T7" fmla="*/ 2147483647 h 156"/>
              <a:gd name="T8" fmla="*/ 0 w 145"/>
              <a:gd name="T9" fmla="*/ 2147483647 h 1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"/>
              <a:gd name="T16" fmla="*/ 0 h 156"/>
              <a:gd name="T17" fmla="*/ 145 w 145"/>
              <a:gd name="T18" fmla="*/ 156 h 1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" h="156">
                <a:moveTo>
                  <a:pt x="0" y="155"/>
                </a:moveTo>
                <a:lnTo>
                  <a:pt x="0" y="0"/>
                </a:lnTo>
                <a:lnTo>
                  <a:pt x="144" y="0"/>
                </a:lnTo>
                <a:lnTo>
                  <a:pt x="144" y="155"/>
                </a:lnTo>
                <a:lnTo>
                  <a:pt x="0" y="155"/>
                </a:lnTo>
              </a:path>
            </a:pathLst>
          </a:custGeom>
          <a:solidFill>
            <a:srgbClr val="C0FEF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0" name="Line 167"/>
          <p:cNvSpPr>
            <a:spLocks noChangeShapeType="1"/>
          </p:cNvSpPr>
          <p:nvPr/>
        </p:nvSpPr>
        <p:spPr bwMode="auto">
          <a:xfrm flipH="1" flipV="1">
            <a:off x="5259388" y="2135188"/>
            <a:ext cx="1271587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" name="Rectangle 168"/>
          <p:cNvSpPr>
            <a:spLocks noChangeArrowheads="1"/>
          </p:cNvSpPr>
          <p:nvPr/>
        </p:nvSpPr>
        <p:spPr bwMode="auto">
          <a:xfrm>
            <a:off x="1943100" y="5830888"/>
            <a:ext cx="4244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800" b="1">
                <a:solidFill>
                  <a:schemeClr val="tx2"/>
                </a:solidFill>
                <a:ea typeface="굴림" charset="-127"/>
              </a:rPr>
              <a:t>Asymmetric fragment + replicate join</a:t>
            </a:r>
          </a:p>
        </p:txBody>
      </p:sp>
      <p:sp>
        <p:nvSpPr>
          <p:cNvPr id="82" name="Freeform 169"/>
          <p:cNvSpPr>
            <a:spLocks/>
          </p:cNvSpPr>
          <p:nvPr/>
        </p:nvSpPr>
        <p:spPr bwMode="auto">
          <a:xfrm>
            <a:off x="3381375" y="4321175"/>
            <a:ext cx="2589213" cy="366713"/>
          </a:xfrm>
          <a:custGeom>
            <a:avLst/>
            <a:gdLst>
              <a:gd name="T0" fmla="*/ 0 w 1102"/>
              <a:gd name="T1" fmla="*/ 2147483647 h 231"/>
              <a:gd name="T2" fmla="*/ 0 w 1102"/>
              <a:gd name="T3" fmla="*/ 0 h 231"/>
              <a:gd name="T4" fmla="*/ 2147483647 w 1102"/>
              <a:gd name="T5" fmla="*/ 0 h 231"/>
              <a:gd name="T6" fmla="*/ 2147483647 w 1102"/>
              <a:gd name="T7" fmla="*/ 2147483647 h 231"/>
              <a:gd name="T8" fmla="*/ 0 w 1102"/>
              <a:gd name="T9" fmla="*/ 2147483647 h 2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2"/>
              <a:gd name="T16" fmla="*/ 0 h 231"/>
              <a:gd name="T17" fmla="*/ 1102 w 1102"/>
              <a:gd name="T18" fmla="*/ 231 h 2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02" h="231">
                <a:moveTo>
                  <a:pt x="0" y="230"/>
                </a:moveTo>
                <a:lnTo>
                  <a:pt x="0" y="0"/>
                </a:lnTo>
                <a:lnTo>
                  <a:pt x="1101" y="0"/>
                </a:lnTo>
                <a:lnTo>
                  <a:pt x="1101" y="230"/>
                </a:lnTo>
                <a:lnTo>
                  <a:pt x="0" y="23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" name="Rectangle 170"/>
          <p:cNvSpPr>
            <a:spLocks noChangeArrowheads="1"/>
          </p:cNvSpPr>
          <p:nvPr/>
        </p:nvSpPr>
        <p:spPr bwMode="auto">
          <a:xfrm>
            <a:off x="3359150" y="4314825"/>
            <a:ext cx="2597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800" b="1">
                <a:solidFill>
                  <a:srgbClr val="000000"/>
                </a:solidFill>
                <a:ea typeface="굴림" charset="-127"/>
              </a:rPr>
              <a:t>Index nested loop join</a:t>
            </a:r>
          </a:p>
        </p:txBody>
      </p:sp>
      <p:sp>
        <p:nvSpPr>
          <p:cNvPr id="84" name="Freeform 171"/>
          <p:cNvSpPr>
            <a:spLocks/>
          </p:cNvSpPr>
          <p:nvPr/>
        </p:nvSpPr>
        <p:spPr bwMode="auto">
          <a:xfrm>
            <a:off x="5537200" y="3430588"/>
            <a:ext cx="230188" cy="247650"/>
          </a:xfrm>
          <a:custGeom>
            <a:avLst/>
            <a:gdLst>
              <a:gd name="T0" fmla="*/ 0 w 145"/>
              <a:gd name="T1" fmla="*/ 2147483647 h 156"/>
              <a:gd name="T2" fmla="*/ 0 w 145"/>
              <a:gd name="T3" fmla="*/ 0 h 156"/>
              <a:gd name="T4" fmla="*/ 2147483647 w 145"/>
              <a:gd name="T5" fmla="*/ 0 h 156"/>
              <a:gd name="T6" fmla="*/ 2147483647 w 145"/>
              <a:gd name="T7" fmla="*/ 2147483647 h 156"/>
              <a:gd name="T8" fmla="*/ 0 w 145"/>
              <a:gd name="T9" fmla="*/ 2147483647 h 1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"/>
              <a:gd name="T16" fmla="*/ 0 h 156"/>
              <a:gd name="T17" fmla="*/ 145 w 145"/>
              <a:gd name="T18" fmla="*/ 156 h 1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" h="156">
                <a:moveTo>
                  <a:pt x="0" y="155"/>
                </a:moveTo>
                <a:lnTo>
                  <a:pt x="0" y="0"/>
                </a:lnTo>
                <a:lnTo>
                  <a:pt x="144" y="0"/>
                </a:lnTo>
                <a:lnTo>
                  <a:pt x="144" y="155"/>
                </a:lnTo>
                <a:lnTo>
                  <a:pt x="0" y="155"/>
                </a:lnTo>
              </a:path>
            </a:pathLst>
          </a:custGeom>
          <a:solidFill>
            <a:schemeClr val="accent1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5" name="Rectangle 172"/>
          <p:cNvSpPr>
            <a:spLocks noChangeArrowheads="1"/>
          </p:cNvSpPr>
          <p:nvPr/>
        </p:nvSpPr>
        <p:spPr bwMode="auto">
          <a:xfrm>
            <a:off x="5322888" y="3644900"/>
            <a:ext cx="812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400" b="1">
                <a:solidFill>
                  <a:srgbClr val="000000"/>
                </a:solidFill>
                <a:ea typeface="굴림" charset="-127"/>
              </a:rPr>
              <a:t>Output </a:t>
            </a:r>
          </a:p>
          <a:p>
            <a:r>
              <a:rPr lang="en-US" altLang="ko-KR" sz="1400" b="1">
                <a:solidFill>
                  <a:srgbClr val="000000"/>
                </a:solidFill>
                <a:ea typeface="굴림" charset="-127"/>
              </a:rPr>
              <a:t> buffer</a:t>
            </a:r>
          </a:p>
        </p:txBody>
      </p:sp>
      <p:sp>
        <p:nvSpPr>
          <p:cNvPr id="86" name="Freeform 173"/>
          <p:cNvSpPr>
            <a:spLocks/>
          </p:cNvSpPr>
          <p:nvPr/>
        </p:nvSpPr>
        <p:spPr bwMode="auto">
          <a:xfrm>
            <a:off x="4038600" y="2451100"/>
            <a:ext cx="249238" cy="269875"/>
          </a:xfrm>
          <a:custGeom>
            <a:avLst/>
            <a:gdLst>
              <a:gd name="T0" fmla="*/ 0 w 157"/>
              <a:gd name="T1" fmla="*/ 2147483647 h 170"/>
              <a:gd name="T2" fmla="*/ 0 w 157"/>
              <a:gd name="T3" fmla="*/ 0 h 170"/>
              <a:gd name="T4" fmla="*/ 2147483647 w 157"/>
              <a:gd name="T5" fmla="*/ 0 h 170"/>
              <a:gd name="T6" fmla="*/ 2147483647 w 157"/>
              <a:gd name="T7" fmla="*/ 2147483647 h 170"/>
              <a:gd name="T8" fmla="*/ 0 w 157"/>
              <a:gd name="T9" fmla="*/ 2147483647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7" name="Freeform 174"/>
          <p:cNvSpPr>
            <a:spLocks/>
          </p:cNvSpPr>
          <p:nvPr/>
        </p:nvSpPr>
        <p:spPr bwMode="auto">
          <a:xfrm>
            <a:off x="4051300" y="3251200"/>
            <a:ext cx="249238" cy="269875"/>
          </a:xfrm>
          <a:custGeom>
            <a:avLst/>
            <a:gdLst>
              <a:gd name="T0" fmla="*/ 0 w 157"/>
              <a:gd name="T1" fmla="*/ 2147483647 h 170"/>
              <a:gd name="T2" fmla="*/ 0 w 157"/>
              <a:gd name="T3" fmla="*/ 0 h 170"/>
              <a:gd name="T4" fmla="*/ 2147483647 w 157"/>
              <a:gd name="T5" fmla="*/ 0 h 170"/>
              <a:gd name="T6" fmla="*/ 2147483647 w 157"/>
              <a:gd name="T7" fmla="*/ 2147483647 h 170"/>
              <a:gd name="T8" fmla="*/ 0 w 157"/>
              <a:gd name="T9" fmla="*/ 2147483647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8" name="Freeform 175"/>
          <p:cNvSpPr>
            <a:spLocks/>
          </p:cNvSpPr>
          <p:nvPr/>
        </p:nvSpPr>
        <p:spPr bwMode="auto">
          <a:xfrm>
            <a:off x="4921250" y="2471738"/>
            <a:ext cx="230188" cy="247650"/>
          </a:xfrm>
          <a:custGeom>
            <a:avLst/>
            <a:gdLst>
              <a:gd name="T0" fmla="*/ 0 w 145"/>
              <a:gd name="T1" fmla="*/ 2147483647 h 156"/>
              <a:gd name="T2" fmla="*/ 0 w 145"/>
              <a:gd name="T3" fmla="*/ 0 h 156"/>
              <a:gd name="T4" fmla="*/ 2147483647 w 145"/>
              <a:gd name="T5" fmla="*/ 0 h 156"/>
              <a:gd name="T6" fmla="*/ 2147483647 w 145"/>
              <a:gd name="T7" fmla="*/ 2147483647 h 156"/>
              <a:gd name="T8" fmla="*/ 0 w 145"/>
              <a:gd name="T9" fmla="*/ 2147483647 h 1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"/>
              <a:gd name="T16" fmla="*/ 0 h 156"/>
              <a:gd name="T17" fmla="*/ 145 w 145"/>
              <a:gd name="T18" fmla="*/ 156 h 1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" h="156">
                <a:moveTo>
                  <a:pt x="0" y="155"/>
                </a:moveTo>
                <a:lnTo>
                  <a:pt x="0" y="0"/>
                </a:lnTo>
                <a:lnTo>
                  <a:pt x="144" y="0"/>
                </a:lnTo>
                <a:lnTo>
                  <a:pt x="144" y="155"/>
                </a:lnTo>
                <a:lnTo>
                  <a:pt x="0" y="155"/>
                </a:lnTo>
              </a:path>
            </a:pathLst>
          </a:custGeom>
          <a:solidFill>
            <a:srgbClr val="C0FEF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9" name="Freeform 176"/>
          <p:cNvSpPr>
            <a:spLocks/>
          </p:cNvSpPr>
          <p:nvPr/>
        </p:nvSpPr>
        <p:spPr bwMode="auto">
          <a:xfrm>
            <a:off x="4933950" y="3259138"/>
            <a:ext cx="230188" cy="247650"/>
          </a:xfrm>
          <a:custGeom>
            <a:avLst/>
            <a:gdLst>
              <a:gd name="T0" fmla="*/ 0 w 145"/>
              <a:gd name="T1" fmla="*/ 2147483647 h 156"/>
              <a:gd name="T2" fmla="*/ 0 w 145"/>
              <a:gd name="T3" fmla="*/ 0 h 156"/>
              <a:gd name="T4" fmla="*/ 2147483647 w 145"/>
              <a:gd name="T5" fmla="*/ 0 h 156"/>
              <a:gd name="T6" fmla="*/ 2147483647 w 145"/>
              <a:gd name="T7" fmla="*/ 2147483647 h 156"/>
              <a:gd name="T8" fmla="*/ 0 w 145"/>
              <a:gd name="T9" fmla="*/ 2147483647 h 1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"/>
              <a:gd name="T16" fmla="*/ 0 h 156"/>
              <a:gd name="T17" fmla="*/ 145 w 145"/>
              <a:gd name="T18" fmla="*/ 156 h 1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" h="156">
                <a:moveTo>
                  <a:pt x="0" y="155"/>
                </a:moveTo>
                <a:lnTo>
                  <a:pt x="0" y="0"/>
                </a:lnTo>
                <a:lnTo>
                  <a:pt x="144" y="0"/>
                </a:lnTo>
                <a:lnTo>
                  <a:pt x="144" y="155"/>
                </a:lnTo>
                <a:lnTo>
                  <a:pt x="0" y="155"/>
                </a:lnTo>
              </a:path>
            </a:pathLst>
          </a:custGeom>
          <a:solidFill>
            <a:srgbClr val="C0FEF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0" name="Line 177"/>
          <p:cNvSpPr>
            <a:spLocks noChangeShapeType="1"/>
          </p:cNvSpPr>
          <p:nvPr/>
        </p:nvSpPr>
        <p:spPr bwMode="auto">
          <a:xfrm flipH="1" flipV="1">
            <a:off x="5259388" y="2541588"/>
            <a:ext cx="1271587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" name="Line 178"/>
          <p:cNvSpPr>
            <a:spLocks noChangeShapeType="1"/>
          </p:cNvSpPr>
          <p:nvPr/>
        </p:nvSpPr>
        <p:spPr bwMode="auto">
          <a:xfrm flipH="1" flipV="1">
            <a:off x="5259388" y="3354388"/>
            <a:ext cx="1271587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" name="Line 179"/>
          <p:cNvSpPr>
            <a:spLocks noChangeShapeType="1"/>
          </p:cNvSpPr>
          <p:nvPr/>
        </p:nvSpPr>
        <p:spPr bwMode="auto">
          <a:xfrm>
            <a:off x="4284663" y="2116138"/>
            <a:ext cx="612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93" name="Line 180"/>
          <p:cNvSpPr>
            <a:spLocks noChangeShapeType="1"/>
          </p:cNvSpPr>
          <p:nvPr/>
        </p:nvSpPr>
        <p:spPr bwMode="auto">
          <a:xfrm>
            <a:off x="4271963" y="2568575"/>
            <a:ext cx="638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94" name="Line 181"/>
          <p:cNvSpPr>
            <a:spLocks noChangeShapeType="1"/>
          </p:cNvSpPr>
          <p:nvPr/>
        </p:nvSpPr>
        <p:spPr bwMode="auto">
          <a:xfrm>
            <a:off x="4284663" y="3381375"/>
            <a:ext cx="65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95" name="Freeform 183"/>
          <p:cNvSpPr>
            <a:spLocks/>
          </p:cNvSpPr>
          <p:nvPr/>
        </p:nvSpPr>
        <p:spPr bwMode="auto">
          <a:xfrm>
            <a:off x="4567238" y="3516313"/>
            <a:ext cx="306387" cy="458787"/>
          </a:xfrm>
          <a:custGeom>
            <a:avLst/>
            <a:gdLst>
              <a:gd name="T0" fmla="*/ 0 w 193"/>
              <a:gd name="T1" fmla="*/ 2147483647 h 289"/>
              <a:gd name="T2" fmla="*/ 2147483647 w 193"/>
              <a:gd name="T3" fmla="*/ 2147483647 h 289"/>
              <a:gd name="T4" fmla="*/ 2147483647 w 193"/>
              <a:gd name="T5" fmla="*/ 2147483647 h 289"/>
              <a:gd name="T6" fmla="*/ 0 w 193"/>
              <a:gd name="T7" fmla="*/ 2147483647 h 289"/>
              <a:gd name="T8" fmla="*/ 2147483647 w 193"/>
              <a:gd name="T9" fmla="*/ 0 h 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3"/>
              <a:gd name="T16" fmla="*/ 0 h 289"/>
              <a:gd name="T17" fmla="*/ 193 w 193"/>
              <a:gd name="T18" fmla="*/ 289 h 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3" h="289">
                <a:moveTo>
                  <a:pt x="0" y="288"/>
                </a:moveTo>
                <a:lnTo>
                  <a:pt x="192" y="173"/>
                </a:lnTo>
                <a:lnTo>
                  <a:pt x="188" y="145"/>
                </a:lnTo>
                <a:lnTo>
                  <a:pt x="0" y="115"/>
                </a:lnTo>
                <a:lnTo>
                  <a:pt x="192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" name="Freeform 184"/>
          <p:cNvSpPr>
            <a:spLocks/>
          </p:cNvSpPr>
          <p:nvPr/>
        </p:nvSpPr>
        <p:spPr bwMode="auto">
          <a:xfrm>
            <a:off x="4117975" y="3771900"/>
            <a:ext cx="463550" cy="420688"/>
          </a:xfrm>
          <a:custGeom>
            <a:avLst/>
            <a:gdLst>
              <a:gd name="T0" fmla="*/ 0 w 292"/>
              <a:gd name="T1" fmla="*/ 2147483647 h 265"/>
              <a:gd name="T2" fmla="*/ 2147483647 w 292"/>
              <a:gd name="T3" fmla="*/ 2147483647 h 265"/>
              <a:gd name="T4" fmla="*/ 2147483647 w 292"/>
              <a:gd name="T5" fmla="*/ 0 h 265"/>
              <a:gd name="T6" fmla="*/ 0 w 292"/>
              <a:gd name="T7" fmla="*/ 2147483647 h 265"/>
              <a:gd name="T8" fmla="*/ 0 60000 65536"/>
              <a:gd name="T9" fmla="*/ 0 60000 65536"/>
              <a:gd name="T10" fmla="*/ 0 60000 65536"/>
              <a:gd name="T11" fmla="*/ 0 60000 65536"/>
              <a:gd name="T12" fmla="*/ 0 w 292"/>
              <a:gd name="T13" fmla="*/ 0 h 265"/>
              <a:gd name="T14" fmla="*/ 292 w 292"/>
              <a:gd name="T15" fmla="*/ 265 h 2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2" h="265">
                <a:moveTo>
                  <a:pt x="0" y="264"/>
                </a:moveTo>
                <a:lnTo>
                  <a:pt x="291" y="264"/>
                </a:lnTo>
                <a:lnTo>
                  <a:pt x="162" y="0"/>
                </a:lnTo>
                <a:lnTo>
                  <a:pt x="0" y="264"/>
                </a:lnTo>
              </a:path>
            </a:pathLst>
          </a:custGeom>
          <a:solidFill>
            <a:schemeClr val="accent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7" name="Rectangle 185"/>
          <p:cNvSpPr>
            <a:spLocks noChangeArrowheads="1"/>
          </p:cNvSpPr>
          <p:nvPr/>
        </p:nvSpPr>
        <p:spPr bwMode="auto">
          <a:xfrm>
            <a:off x="4113213" y="3986213"/>
            <a:ext cx="4619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  <a:latin typeface="Arial" charset="0"/>
                <a:ea typeface="굴림" charset="-127"/>
              </a:rPr>
              <a:t>A..Z</a:t>
            </a:r>
          </a:p>
        </p:txBody>
      </p:sp>
      <p:grpSp>
        <p:nvGrpSpPr>
          <p:cNvPr id="98" name="Group 192"/>
          <p:cNvGrpSpPr>
            <a:grpSpLocks/>
          </p:cNvGrpSpPr>
          <p:nvPr/>
        </p:nvGrpSpPr>
        <p:grpSpPr bwMode="auto">
          <a:xfrm>
            <a:off x="6792913" y="4781550"/>
            <a:ext cx="312737" cy="1368425"/>
            <a:chOff x="5095" y="2868"/>
            <a:chExt cx="197" cy="862"/>
          </a:xfrm>
        </p:grpSpPr>
        <p:sp>
          <p:nvSpPr>
            <p:cNvPr id="99" name="Freeform 193"/>
            <p:cNvSpPr>
              <a:spLocks/>
            </p:cNvSpPr>
            <p:nvPr/>
          </p:nvSpPr>
          <p:spPr bwMode="auto">
            <a:xfrm>
              <a:off x="5095" y="3396"/>
              <a:ext cx="25" cy="37"/>
            </a:xfrm>
            <a:custGeom>
              <a:avLst/>
              <a:gdLst>
                <a:gd name="T0" fmla="*/ 24 w 25"/>
                <a:gd name="T1" fmla="*/ 18 h 37"/>
                <a:gd name="T2" fmla="*/ 12 w 25"/>
                <a:gd name="T3" fmla="*/ 0 h 37"/>
                <a:gd name="T4" fmla="*/ 0 w 25"/>
                <a:gd name="T5" fmla="*/ 18 h 37"/>
                <a:gd name="T6" fmla="*/ 12 w 25"/>
                <a:gd name="T7" fmla="*/ 36 h 37"/>
                <a:gd name="T8" fmla="*/ 24 w 25"/>
                <a:gd name="T9" fmla="*/ 18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37"/>
                <a:gd name="T17" fmla="*/ 25 w 25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37">
                  <a:moveTo>
                    <a:pt x="24" y="18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2" y="36"/>
                  </a:lnTo>
                  <a:lnTo>
                    <a:pt x="24" y="18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0" name="Freeform 194"/>
            <p:cNvSpPr>
              <a:spLocks/>
            </p:cNvSpPr>
            <p:nvPr/>
          </p:nvSpPr>
          <p:spPr bwMode="auto">
            <a:xfrm>
              <a:off x="5178" y="3396"/>
              <a:ext cx="25" cy="37"/>
            </a:xfrm>
            <a:custGeom>
              <a:avLst/>
              <a:gdLst>
                <a:gd name="T0" fmla="*/ 24 w 25"/>
                <a:gd name="T1" fmla="*/ 18 h 37"/>
                <a:gd name="T2" fmla="*/ 12 w 25"/>
                <a:gd name="T3" fmla="*/ 0 h 37"/>
                <a:gd name="T4" fmla="*/ 0 w 25"/>
                <a:gd name="T5" fmla="*/ 18 h 37"/>
                <a:gd name="T6" fmla="*/ 12 w 25"/>
                <a:gd name="T7" fmla="*/ 36 h 37"/>
                <a:gd name="T8" fmla="*/ 24 w 25"/>
                <a:gd name="T9" fmla="*/ 18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37"/>
                <a:gd name="T17" fmla="*/ 25 w 25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37">
                  <a:moveTo>
                    <a:pt x="24" y="18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2" y="36"/>
                  </a:lnTo>
                  <a:lnTo>
                    <a:pt x="24" y="18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1" name="Freeform 195"/>
            <p:cNvSpPr>
              <a:spLocks/>
            </p:cNvSpPr>
            <p:nvPr/>
          </p:nvSpPr>
          <p:spPr bwMode="auto">
            <a:xfrm>
              <a:off x="5268" y="3396"/>
              <a:ext cx="24" cy="37"/>
            </a:xfrm>
            <a:custGeom>
              <a:avLst/>
              <a:gdLst>
                <a:gd name="T0" fmla="*/ 23 w 24"/>
                <a:gd name="T1" fmla="*/ 18 h 37"/>
                <a:gd name="T2" fmla="*/ 12 w 24"/>
                <a:gd name="T3" fmla="*/ 0 h 37"/>
                <a:gd name="T4" fmla="*/ 0 w 24"/>
                <a:gd name="T5" fmla="*/ 18 h 37"/>
                <a:gd name="T6" fmla="*/ 12 w 24"/>
                <a:gd name="T7" fmla="*/ 36 h 37"/>
                <a:gd name="T8" fmla="*/ 23 w 24"/>
                <a:gd name="T9" fmla="*/ 18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37"/>
                <a:gd name="T17" fmla="*/ 24 w 24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37">
                  <a:moveTo>
                    <a:pt x="23" y="18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2" y="36"/>
                  </a:lnTo>
                  <a:lnTo>
                    <a:pt x="23" y="18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" name="Freeform 196"/>
            <p:cNvSpPr>
              <a:spLocks/>
            </p:cNvSpPr>
            <p:nvPr/>
          </p:nvSpPr>
          <p:spPr bwMode="auto">
            <a:xfrm>
              <a:off x="5131" y="2868"/>
              <a:ext cx="144" cy="155"/>
            </a:xfrm>
            <a:custGeom>
              <a:avLst/>
              <a:gdLst>
                <a:gd name="T0" fmla="*/ 0 w 144"/>
                <a:gd name="T1" fmla="*/ 154 h 155"/>
                <a:gd name="T2" fmla="*/ 0 w 144"/>
                <a:gd name="T3" fmla="*/ 0 h 155"/>
                <a:gd name="T4" fmla="*/ 143 w 144"/>
                <a:gd name="T5" fmla="*/ 0 h 155"/>
                <a:gd name="T6" fmla="*/ 143 w 144"/>
                <a:gd name="T7" fmla="*/ 154 h 155"/>
                <a:gd name="T8" fmla="*/ 0 w 144"/>
                <a:gd name="T9" fmla="*/ 154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155"/>
                <a:gd name="T17" fmla="*/ 144 w 144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155">
                  <a:moveTo>
                    <a:pt x="0" y="154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4"/>
                  </a:lnTo>
                  <a:lnTo>
                    <a:pt x="0" y="154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" name="Freeform 197"/>
            <p:cNvSpPr>
              <a:spLocks/>
            </p:cNvSpPr>
            <p:nvPr/>
          </p:nvSpPr>
          <p:spPr bwMode="auto">
            <a:xfrm>
              <a:off x="5131" y="3093"/>
              <a:ext cx="144" cy="156"/>
            </a:xfrm>
            <a:custGeom>
              <a:avLst/>
              <a:gdLst>
                <a:gd name="T0" fmla="*/ 0 w 144"/>
                <a:gd name="T1" fmla="*/ 155 h 156"/>
                <a:gd name="T2" fmla="*/ 0 w 144"/>
                <a:gd name="T3" fmla="*/ 0 h 156"/>
                <a:gd name="T4" fmla="*/ 143 w 144"/>
                <a:gd name="T5" fmla="*/ 0 h 156"/>
                <a:gd name="T6" fmla="*/ 143 w 144"/>
                <a:gd name="T7" fmla="*/ 155 h 156"/>
                <a:gd name="T8" fmla="*/ 0 w 144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156"/>
                <a:gd name="T17" fmla="*/ 144 w 144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156">
                  <a:moveTo>
                    <a:pt x="0" y="155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5"/>
                  </a:lnTo>
                  <a:lnTo>
                    <a:pt x="0" y="155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" name="Freeform 198"/>
            <p:cNvSpPr>
              <a:spLocks/>
            </p:cNvSpPr>
            <p:nvPr/>
          </p:nvSpPr>
          <p:spPr bwMode="auto">
            <a:xfrm>
              <a:off x="5131" y="3575"/>
              <a:ext cx="144" cy="155"/>
            </a:xfrm>
            <a:custGeom>
              <a:avLst/>
              <a:gdLst>
                <a:gd name="T0" fmla="*/ 0 w 144"/>
                <a:gd name="T1" fmla="*/ 154 h 155"/>
                <a:gd name="T2" fmla="*/ 0 w 144"/>
                <a:gd name="T3" fmla="*/ 0 h 155"/>
                <a:gd name="T4" fmla="*/ 143 w 144"/>
                <a:gd name="T5" fmla="*/ 0 h 155"/>
                <a:gd name="T6" fmla="*/ 143 w 144"/>
                <a:gd name="T7" fmla="*/ 154 h 155"/>
                <a:gd name="T8" fmla="*/ 0 w 144"/>
                <a:gd name="T9" fmla="*/ 154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155"/>
                <a:gd name="T17" fmla="*/ 144 w 144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155">
                  <a:moveTo>
                    <a:pt x="0" y="154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4"/>
                  </a:lnTo>
                  <a:lnTo>
                    <a:pt x="0" y="154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5" name="Rectangle 199"/>
          <p:cNvSpPr>
            <a:spLocks noChangeArrowheads="1"/>
          </p:cNvSpPr>
          <p:nvPr/>
        </p:nvSpPr>
        <p:spPr bwMode="auto">
          <a:xfrm>
            <a:off x="6643688" y="6396038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b="1">
                <a:solidFill>
                  <a:srgbClr val="000000"/>
                </a:solidFill>
                <a:ea typeface="굴림" charset="-127"/>
              </a:rPr>
              <a:t>Disk</a:t>
            </a:r>
          </a:p>
        </p:txBody>
      </p:sp>
      <p:sp>
        <p:nvSpPr>
          <p:cNvPr id="106" name="Rectangle 200"/>
          <p:cNvSpPr>
            <a:spLocks noChangeArrowheads="1"/>
          </p:cNvSpPr>
          <p:nvPr/>
        </p:nvSpPr>
        <p:spPr bwMode="auto">
          <a:xfrm>
            <a:off x="7340600" y="4756150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800" b="1">
                <a:solidFill>
                  <a:srgbClr val="000000"/>
                </a:solidFill>
                <a:ea typeface="굴림" charset="-127"/>
              </a:rPr>
              <a:t>Join Result</a:t>
            </a:r>
          </a:p>
        </p:txBody>
      </p:sp>
      <p:grpSp>
        <p:nvGrpSpPr>
          <p:cNvPr id="107" name="Group 201"/>
          <p:cNvGrpSpPr>
            <a:grpSpLocks/>
          </p:cNvGrpSpPr>
          <p:nvPr/>
        </p:nvGrpSpPr>
        <p:grpSpPr bwMode="auto">
          <a:xfrm>
            <a:off x="6548438" y="4502150"/>
            <a:ext cx="842962" cy="1876425"/>
            <a:chOff x="4941" y="2692"/>
            <a:chExt cx="531" cy="1182"/>
          </a:xfrm>
        </p:grpSpPr>
        <p:sp>
          <p:nvSpPr>
            <p:cNvPr id="108" name="Oval 202"/>
            <p:cNvSpPr>
              <a:spLocks noChangeArrowheads="1"/>
            </p:cNvSpPr>
            <p:nvPr/>
          </p:nvSpPr>
          <p:spPr bwMode="auto">
            <a:xfrm>
              <a:off x="4948" y="2692"/>
              <a:ext cx="520" cy="81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" name="Line 203"/>
            <p:cNvSpPr>
              <a:spLocks noChangeShapeType="1"/>
            </p:cNvSpPr>
            <p:nvPr/>
          </p:nvSpPr>
          <p:spPr bwMode="auto">
            <a:xfrm>
              <a:off x="4944" y="2733"/>
              <a:ext cx="0" cy="106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0" name="Line 204"/>
            <p:cNvSpPr>
              <a:spLocks noChangeShapeType="1"/>
            </p:cNvSpPr>
            <p:nvPr/>
          </p:nvSpPr>
          <p:spPr bwMode="auto">
            <a:xfrm>
              <a:off x="5472" y="2733"/>
              <a:ext cx="0" cy="106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Arc 205"/>
            <p:cNvSpPr>
              <a:spLocks/>
            </p:cNvSpPr>
            <p:nvPr/>
          </p:nvSpPr>
          <p:spPr bwMode="auto">
            <a:xfrm>
              <a:off x="4941" y="3801"/>
              <a:ext cx="528" cy="73"/>
            </a:xfrm>
            <a:custGeom>
              <a:avLst/>
              <a:gdLst>
                <a:gd name="T0" fmla="*/ 0 w 43200"/>
                <a:gd name="T1" fmla="*/ 0 h 22211"/>
                <a:gd name="T2" fmla="*/ 0 w 43200"/>
                <a:gd name="T3" fmla="*/ 0 h 22211"/>
                <a:gd name="T4" fmla="*/ 0 w 43200"/>
                <a:gd name="T5" fmla="*/ 0 h 2221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211"/>
                <a:gd name="T11" fmla="*/ 43200 w 43200"/>
                <a:gd name="T12" fmla="*/ 22211 h 22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211" fill="none" extrusionOk="0">
                  <a:moveTo>
                    <a:pt x="43191" y="-1"/>
                  </a:moveTo>
                  <a:cubicBezTo>
                    <a:pt x="43197" y="203"/>
                    <a:pt x="43200" y="407"/>
                    <a:pt x="43200" y="611"/>
                  </a:cubicBezTo>
                  <a:cubicBezTo>
                    <a:pt x="43200" y="12540"/>
                    <a:pt x="33529" y="22211"/>
                    <a:pt x="21600" y="22211"/>
                  </a:cubicBezTo>
                  <a:cubicBezTo>
                    <a:pt x="9670" y="22211"/>
                    <a:pt x="0" y="12540"/>
                    <a:pt x="0" y="611"/>
                  </a:cubicBezTo>
                  <a:cubicBezTo>
                    <a:pt x="-1" y="408"/>
                    <a:pt x="2" y="205"/>
                    <a:pt x="8" y="2"/>
                  </a:cubicBezTo>
                </a:path>
                <a:path w="43200" h="22211" stroke="0" extrusionOk="0">
                  <a:moveTo>
                    <a:pt x="43191" y="-1"/>
                  </a:moveTo>
                  <a:cubicBezTo>
                    <a:pt x="43197" y="203"/>
                    <a:pt x="43200" y="407"/>
                    <a:pt x="43200" y="611"/>
                  </a:cubicBezTo>
                  <a:cubicBezTo>
                    <a:pt x="43200" y="12540"/>
                    <a:pt x="33529" y="22211"/>
                    <a:pt x="21600" y="22211"/>
                  </a:cubicBezTo>
                  <a:cubicBezTo>
                    <a:pt x="9670" y="22211"/>
                    <a:pt x="0" y="12540"/>
                    <a:pt x="0" y="611"/>
                  </a:cubicBezTo>
                  <a:cubicBezTo>
                    <a:pt x="-1" y="408"/>
                    <a:pt x="2" y="205"/>
                    <a:pt x="8" y="2"/>
                  </a:cubicBezTo>
                  <a:lnTo>
                    <a:pt x="21600" y="611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12" name="Line 206"/>
          <p:cNvSpPr>
            <a:spLocks noChangeShapeType="1"/>
          </p:cNvSpPr>
          <p:nvPr/>
        </p:nvSpPr>
        <p:spPr bwMode="auto">
          <a:xfrm>
            <a:off x="6030913" y="4033838"/>
            <a:ext cx="809625" cy="876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3" name="Rectangle 207"/>
          <p:cNvSpPr>
            <a:spLocks noChangeArrowheads="1"/>
          </p:cNvSpPr>
          <p:nvPr/>
        </p:nvSpPr>
        <p:spPr bwMode="auto">
          <a:xfrm>
            <a:off x="3621088" y="1746250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 i="1">
                <a:ea typeface="굴림" charset="-127"/>
              </a:rPr>
              <a:t>R</a:t>
            </a:r>
            <a:r>
              <a:rPr lang="en-US" altLang="ko-KR" sz="2000" b="1" baseline="-25000">
                <a:ea typeface="굴림" charset="-127"/>
              </a:rPr>
              <a:t>1</a:t>
            </a:r>
            <a:endParaRPr lang="ko-KR" altLang="en-US" sz="2000" b="1" baseline="-25000">
              <a:ea typeface="굴림" charset="-127"/>
            </a:endParaRPr>
          </a:p>
        </p:txBody>
      </p:sp>
      <p:sp>
        <p:nvSpPr>
          <p:cNvPr id="114" name="Rectangle 208"/>
          <p:cNvSpPr>
            <a:spLocks noChangeArrowheads="1"/>
          </p:cNvSpPr>
          <p:nvPr/>
        </p:nvSpPr>
        <p:spPr bwMode="auto">
          <a:xfrm>
            <a:off x="5087938" y="1735138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 i="1">
                <a:ea typeface="굴림" charset="-127"/>
              </a:rPr>
              <a:t>S</a:t>
            </a:r>
            <a:endParaRPr lang="ko-KR" altLang="en-US" sz="2000" b="1" baseline="-25000">
              <a:ea typeface="굴림" charset="-127"/>
            </a:endParaRPr>
          </a:p>
        </p:txBody>
      </p:sp>
      <p:sp>
        <p:nvSpPr>
          <p:cNvPr id="115" name="Rectangle 209"/>
          <p:cNvSpPr>
            <a:spLocks noChangeArrowheads="1"/>
          </p:cNvSpPr>
          <p:nvPr/>
        </p:nvSpPr>
        <p:spPr bwMode="auto">
          <a:xfrm>
            <a:off x="3621088" y="3397250"/>
            <a:ext cx="414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 i="1">
                <a:ea typeface="굴림" charset="-127"/>
              </a:rPr>
              <a:t>R</a:t>
            </a:r>
            <a:r>
              <a:rPr lang="en-US" altLang="ko-KR" sz="2000" b="1" baseline="-25000">
                <a:ea typeface="굴림" charset="-127"/>
              </a:rPr>
              <a:t>i</a:t>
            </a:r>
            <a:endParaRPr lang="ko-KR" altLang="en-US" sz="2000" b="1" baseline="-25000">
              <a:ea typeface="굴림" charset="-127"/>
            </a:endParaRPr>
          </a:p>
        </p:txBody>
      </p:sp>
      <p:sp>
        <p:nvSpPr>
          <p:cNvPr id="116" name="Rectangle 210"/>
          <p:cNvSpPr>
            <a:spLocks noChangeArrowheads="1"/>
          </p:cNvSpPr>
          <p:nvPr/>
        </p:nvSpPr>
        <p:spPr bwMode="auto">
          <a:xfrm>
            <a:off x="3621088" y="2228850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 i="1">
                <a:ea typeface="굴림" charset="-127"/>
              </a:rPr>
              <a:t>R</a:t>
            </a:r>
            <a:r>
              <a:rPr lang="en-US" altLang="ko-KR" sz="2000" b="1" baseline="-25000">
                <a:ea typeface="굴림" charset="-127"/>
              </a:rPr>
              <a:t>2</a:t>
            </a:r>
            <a:endParaRPr lang="ko-KR" altLang="en-US" sz="2000" b="1" baseline="-25000">
              <a:ea typeface="굴림" charset="-127"/>
            </a:endParaRPr>
          </a:p>
        </p:txBody>
      </p:sp>
      <p:sp>
        <p:nvSpPr>
          <p:cNvPr id="117" name="Rectangle 211"/>
          <p:cNvSpPr>
            <a:spLocks noChangeArrowheads="1"/>
          </p:cNvSpPr>
          <p:nvPr/>
        </p:nvSpPr>
        <p:spPr bwMode="auto">
          <a:xfrm>
            <a:off x="5100638" y="2205038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 i="1">
                <a:ea typeface="굴림" charset="-127"/>
              </a:rPr>
              <a:t>S</a:t>
            </a:r>
            <a:endParaRPr lang="ko-KR" altLang="en-US" sz="2000" b="1" baseline="-25000">
              <a:ea typeface="굴림" charset="-127"/>
            </a:endParaRPr>
          </a:p>
        </p:txBody>
      </p:sp>
      <p:sp>
        <p:nvSpPr>
          <p:cNvPr id="118" name="Rectangle 212"/>
          <p:cNvSpPr>
            <a:spLocks noChangeArrowheads="1"/>
          </p:cNvSpPr>
          <p:nvPr/>
        </p:nvSpPr>
        <p:spPr bwMode="auto">
          <a:xfrm>
            <a:off x="5100638" y="3373438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 i="1">
                <a:ea typeface="굴림" charset="-127"/>
              </a:rPr>
              <a:t>S</a:t>
            </a:r>
            <a:endParaRPr lang="ko-KR" altLang="en-US" sz="2000" b="1" baseline="-25000">
              <a:ea typeface="굴림" charset="-127"/>
            </a:endParaRPr>
          </a:p>
        </p:txBody>
      </p:sp>
      <p:sp>
        <p:nvSpPr>
          <p:cNvPr id="119" name="Rectangle 213"/>
          <p:cNvSpPr>
            <a:spLocks noChangeArrowheads="1"/>
          </p:cNvSpPr>
          <p:nvPr/>
        </p:nvSpPr>
        <p:spPr bwMode="auto">
          <a:xfrm>
            <a:off x="1341438" y="1138238"/>
            <a:ext cx="1854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800" b="1">
                <a:solidFill>
                  <a:srgbClr val="000000"/>
                </a:solidFill>
                <a:ea typeface="굴림" charset="-127"/>
              </a:rPr>
              <a:t>Join attribute A</a:t>
            </a:r>
          </a:p>
        </p:txBody>
      </p:sp>
      <p:sp>
        <p:nvSpPr>
          <p:cNvPr id="120" name="Rectangle 214"/>
          <p:cNvSpPr>
            <a:spLocks noChangeArrowheads="1"/>
          </p:cNvSpPr>
          <p:nvPr/>
        </p:nvSpPr>
        <p:spPr bwMode="auto">
          <a:xfrm>
            <a:off x="8366125" y="1549400"/>
            <a:ext cx="409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b="1">
                <a:solidFill>
                  <a:srgbClr val="000000"/>
                </a:solidFill>
                <a:ea typeface="굴림" charset="-127"/>
              </a:rPr>
              <a:t>S</a:t>
            </a:r>
          </a:p>
        </p:txBody>
      </p:sp>
      <p:sp>
        <p:nvSpPr>
          <p:cNvPr id="121" name="Rectangle 215"/>
          <p:cNvSpPr>
            <a:spLocks noChangeArrowheads="1"/>
          </p:cNvSpPr>
          <p:nvPr/>
        </p:nvSpPr>
        <p:spPr bwMode="auto">
          <a:xfrm>
            <a:off x="2941638" y="1754188"/>
            <a:ext cx="7191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400" b="1">
                <a:solidFill>
                  <a:srgbClr val="000000"/>
                </a:solidFill>
                <a:ea typeface="굴림" charset="-127"/>
              </a:rPr>
              <a:t>INPUT</a:t>
            </a:r>
          </a:p>
        </p:txBody>
      </p:sp>
      <p:sp>
        <p:nvSpPr>
          <p:cNvPr id="122" name="Rectangle 216"/>
          <p:cNvSpPr>
            <a:spLocks noChangeArrowheads="1"/>
          </p:cNvSpPr>
          <p:nvPr/>
        </p:nvSpPr>
        <p:spPr bwMode="auto">
          <a:xfrm>
            <a:off x="5708650" y="1717675"/>
            <a:ext cx="719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400" b="1">
                <a:solidFill>
                  <a:srgbClr val="000000"/>
                </a:solidFill>
                <a:ea typeface="굴림" charset="-127"/>
              </a:rPr>
              <a:t>INPUT</a:t>
            </a:r>
          </a:p>
        </p:txBody>
      </p:sp>
      <p:grpSp>
        <p:nvGrpSpPr>
          <p:cNvPr id="123" name="Group 218"/>
          <p:cNvGrpSpPr>
            <a:grpSpLocks/>
          </p:cNvGrpSpPr>
          <p:nvPr/>
        </p:nvGrpSpPr>
        <p:grpSpPr bwMode="auto">
          <a:xfrm>
            <a:off x="1684338" y="2419350"/>
            <a:ext cx="1108075" cy="609600"/>
            <a:chOff x="4749" y="628"/>
            <a:chExt cx="675" cy="1244"/>
          </a:xfrm>
        </p:grpSpPr>
        <p:sp>
          <p:nvSpPr>
            <p:cNvPr id="124" name="Oval 219"/>
            <p:cNvSpPr>
              <a:spLocks noChangeArrowheads="1"/>
            </p:cNvSpPr>
            <p:nvPr/>
          </p:nvSpPr>
          <p:spPr bwMode="auto">
            <a:xfrm>
              <a:off x="4757" y="628"/>
              <a:ext cx="663" cy="86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5" name="Line 220"/>
            <p:cNvSpPr>
              <a:spLocks noChangeShapeType="1"/>
            </p:cNvSpPr>
            <p:nvPr/>
          </p:nvSpPr>
          <p:spPr bwMode="auto">
            <a:xfrm>
              <a:off x="4753" y="672"/>
              <a:ext cx="0" cy="112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6" name="Line 221"/>
            <p:cNvSpPr>
              <a:spLocks noChangeShapeType="1"/>
            </p:cNvSpPr>
            <p:nvPr/>
          </p:nvSpPr>
          <p:spPr bwMode="auto">
            <a:xfrm>
              <a:off x="5424" y="672"/>
              <a:ext cx="0" cy="112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Arc 222"/>
            <p:cNvSpPr>
              <a:spLocks/>
            </p:cNvSpPr>
            <p:nvPr/>
          </p:nvSpPr>
          <p:spPr bwMode="auto">
            <a:xfrm>
              <a:off x="4749" y="1796"/>
              <a:ext cx="671" cy="76"/>
            </a:xfrm>
            <a:custGeom>
              <a:avLst/>
              <a:gdLst>
                <a:gd name="T0" fmla="*/ 0 w 43200"/>
                <a:gd name="T1" fmla="*/ 0 h 22186"/>
                <a:gd name="T2" fmla="*/ 0 w 43200"/>
                <a:gd name="T3" fmla="*/ 0 h 22186"/>
                <a:gd name="T4" fmla="*/ 0 w 43200"/>
                <a:gd name="T5" fmla="*/ 0 h 22186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86"/>
                <a:gd name="T11" fmla="*/ 43200 w 43200"/>
                <a:gd name="T12" fmla="*/ 22186 h 221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86" fill="none" extrusionOk="0">
                  <a:moveTo>
                    <a:pt x="43192" y="-1"/>
                  </a:moveTo>
                  <a:cubicBezTo>
                    <a:pt x="43197" y="195"/>
                    <a:pt x="43200" y="390"/>
                    <a:pt x="43200" y="586"/>
                  </a:cubicBezTo>
                  <a:cubicBezTo>
                    <a:pt x="43200" y="12515"/>
                    <a:pt x="33529" y="22186"/>
                    <a:pt x="21600" y="22186"/>
                  </a:cubicBezTo>
                  <a:cubicBezTo>
                    <a:pt x="9670" y="22186"/>
                    <a:pt x="0" y="12515"/>
                    <a:pt x="0" y="586"/>
                  </a:cubicBezTo>
                </a:path>
                <a:path w="43200" h="22186" stroke="0" extrusionOk="0">
                  <a:moveTo>
                    <a:pt x="43192" y="-1"/>
                  </a:moveTo>
                  <a:cubicBezTo>
                    <a:pt x="43197" y="195"/>
                    <a:pt x="43200" y="390"/>
                    <a:pt x="43200" y="586"/>
                  </a:cubicBezTo>
                  <a:cubicBezTo>
                    <a:pt x="43200" y="12515"/>
                    <a:pt x="33529" y="22186"/>
                    <a:pt x="21600" y="22186"/>
                  </a:cubicBezTo>
                  <a:cubicBezTo>
                    <a:pt x="9670" y="22186"/>
                    <a:pt x="0" y="12515"/>
                    <a:pt x="0" y="586"/>
                  </a:cubicBezTo>
                  <a:lnTo>
                    <a:pt x="21600" y="586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8" name="Group 223"/>
          <p:cNvGrpSpPr>
            <a:grpSpLocks/>
          </p:cNvGrpSpPr>
          <p:nvPr/>
        </p:nvGrpSpPr>
        <p:grpSpPr bwMode="auto">
          <a:xfrm>
            <a:off x="1697038" y="3181350"/>
            <a:ext cx="1108075" cy="609600"/>
            <a:chOff x="4749" y="628"/>
            <a:chExt cx="675" cy="1244"/>
          </a:xfrm>
        </p:grpSpPr>
        <p:sp>
          <p:nvSpPr>
            <p:cNvPr id="129" name="Oval 224"/>
            <p:cNvSpPr>
              <a:spLocks noChangeArrowheads="1"/>
            </p:cNvSpPr>
            <p:nvPr/>
          </p:nvSpPr>
          <p:spPr bwMode="auto">
            <a:xfrm>
              <a:off x="4757" y="628"/>
              <a:ext cx="663" cy="86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0" name="Line 225"/>
            <p:cNvSpPr>
              <a:spLocks noChangeShapeType="1"/>
            </p:cNvSpPr>
            <p:nvPr/>
          </p:nvSpPr>
          <p:spPr bwMode="auto">
            <a:xfrm>
              <a:off x="4753" y="672"/>
              <a:ext cx="0" cy="112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1" name="Line 226"/>
            <p:cNvSpPr>
              <a:spLocks noChangeShapeType="1"/>
            </p:cNvSpPr>
            <p:nvPr/>
          </p:nvSpPr>
          <p:spPr bwMode="auto">
            <a:xfrm>
              <a:off x="5424" y="672"/>
              <a:ext cx="0" cy="112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2" name="Arc 227"/>
            <p:cNvSpPr>
              <a:spLocks/>
            </p:cNvSpPr>
            <p:nvPr/>
          </p:nvSpPr>
          <p:spPr bwMode="auto">
            <a:xfrm>
              <a:off x="4749" y="1796"/>
              <a:ext cx="671" cy="76"/>
            </a:xfrm>
            <a:custGeom>
              <a:avLst/>
              <a:gdLst>
                <a:gd name="T0" fmla="*/ 0 w 43200"/>
                <a:gd name="T1" fmla="*/ 0 h 22186"/>
                <a:gd name="T2" fmla="*/ 0 w 43200"/>
                <a:gd name="T3" fmla="*/ 0 h 22186"/>
                <a:gd name="T4" fmla="*/ 0 w 43200"/>
                <a:gd name="T5" fmla="*/ 0 h 22186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86"/>
                <a:gd name="T11" fmla="*/ 43200 w 43200"/>
                <a:gd name="T12" fmla="*/ 22186 h 221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86" fill="none" extrusionOk="0">
                  <a:moveTo>
                    <a:pt x="43192" y="-1"/>
                  </a:moveTo>
                  <a:cubicBezTo>
                    <a:pt x="43197" y="195"/>
                    <a:pt x="43200" y="390"/>
                    <a:pt x="43200" y="586"/>
                  </a:cubicBezTo>
                  <a:cubicBezTo>
                    <a:pt x="43200" y="12515"/>
                    <a:pt x="33529" y="22186"/>
                    <a:pt x="21600" y="22186"/>
                  </a:cubicBezTo>
                  <a:cubicBezTo>
                    <a:pt x="9670" y="22186"/>
                    <a:pt x="0" y="12515"/>
                    <a:pt x="0" y="586"/>
                  </a:cubicBezTo>
                </a:path>
                <a:path w="43200" h="22186" stroke="0" extrusionOk="0">
                  <a:moveTo>
                    <a:pt x="43192" y="-1"/>
                  </a:moveTo>
                  <a:cubicBezTo>
                    <a:pt x="43197" y="195"/>
                    <a:pt x="43200" y="390"/>
                    <a:pt x="43200" y="586"/>
                  </a:cubicBezTo>
                  <a:cubicBezTo>
                    <a:pt x="43200" y="12515"/>
                    <a:pt x="33529" y="22186"/>
                    <a:pt x="21600" y="22186"/>
                  </a:cubicBezTo>
                  <a:cubicBezTo>
                    <a:pt x="9670" y="22186"/>
                    <a:pt x="0" y="12515"/>
                    <a:pt x="0" y="586"/>
                  </a:cubicBezTo>
                  <a:lnTo>
                    <a:pt x="21600" y="586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33" name="Group 228"/>
          <p:cNvGrpSpPr>
            <a:grpSpLocks/>
          </p:cNvGrpSpPr>
          <p:nvPr/>
        </p:nvGrpSpPr>
        <p:grpSpPr bwMode="auto">
          <a:xfrm>
            <a:off x="6459538" y="2330450"/>
            <a:ext cx="1071562" cy="560388"/>
            <a:chOff x="4749" y="628"/>
            <a:chExt cx="675" cy="1244"/>
          </a:xfrm>
        </p:grpSpPr>
        <p:sp>
          <p:nvSpPr>
            <p:cNvPr id="134" name="Oval 229"/>
            <p:cNvSpPr>
              <a:spLocks noChangeArrowheads="1"/>
            </p:cNvSpPr>
            <p:nvPr/>
          </p:nvSpPr>
          <p:spPr bwMode="auto">
            <a:xfrm>
              <a:off x="4757" y="628"/>
              <a:ext cx="663" cy="86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5" name="Line 230"/>
            <p:cNvSpPr>
              <a:spLocks noChangeShapeType="1"/>
            </p:cNvSpPr>
            <p:nvPr/>
          </p:nvSpPr>
          <p:spPr bwMode="auto">
            <a:xfrm>
              <a:off x="4753" y="672"/>
              <a:ext cx="0" cy="112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6" name="Line 231"/>
            <p:cNvSpPr>
              <a:spLocks noChangeShapeType="1"/>
            </p:cNvSpPr>
            <p:nvPr/>
          </p:nvSpPr>
          <p:spPr bwMode="auto">
            <a:xfrm>
              <a:off x="5424" y="672"/>
              <a:ext cx="0" cy="112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7" name="Arc 232"/>
            <p:cNvSpPr>
              <a:spLocks/>
            </p:cNvSpPr>
            <p:nvPr/>
          </p:nvSpPr>
          <p:spPr bwMode="auto">
            <a:xfrm>
              <a:off x="4749" y="1796"/>
              <a:ext cx="671" cy="76"/>
            </a:xfrm>
            <a:custGeom>
              <a:avLst/>
              <a:gdLst>
                <a:gd name="T0" fmla="*/ 0 w 43200"/>
                <a:gd name="T1" fmla="*/ 0 h 22186"/>
                <a:gd name="T2" fmla="*/ 0 w 43200"/>
                <a:gd name="T3" fmla="*/ 0 h 22186"/>
                <a:gd name="T4" fmla="*/ 0 w 43200"/>
                <a:gd name="T5" fmla="*/ 0 h 22186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86"/>
                <a:gd name="T11" fmla="*/ 43200 w 43200"/>
                <a:gd name="T12" fmla="*/ 22186 h 221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86" fill="none" extrusionOk="0">
                  <a:moveTo>
                    <a:pt x="43192" y="-1"/>
                  </a:moveTo>
                  <a:cubicBezTo>
                    <a:pt x="43197" y="195"/>
                    <a:pt x="43200" y="390"/>
                    <a:pt x="43200" y="586"/>
                  </a:cubicBezTo>
                  <a:cubicBezTo>
                    <a:pt x="43200" y="12515"/>
                    <a:pt x="33529" y="22186"/>
                    <a:pt x="21600" y="22186"/>
                  </a:cubicBezTo>
                  <a:cubicBezTo>
                    <a:pt x="9670" y="22186"/>
                    <a:pt x="0" y="12515"/>
                    <a:pt x="0" y="586"/>
                  </a:cubicBezTo>
                </a:path>
                <a:path w="43200" h="22186" stroke="0" extrusionOk="0">
                  <a:moveTo>
                    <a:pt x="43192" y="-1"/>
                  </a:moveTo>
                  <a:cubicBezTo>
                    <a:pt x="43197" y="195"/>
                    <a:pt x="43200" y="390"/>
                    <a:pt x="43200" y="586"/>
                  </a:cubicBezTo>
                  <a:cubicBezTo>
                    <a:pt x="43200" y="12515"/>
                    <a:pt x="33529" y="22186"/>
                    <a:pt x="21600" y="22186"/>
                  </a:cubicBezTo>
                  <a:cubicBezTo>
                    <a:pt x="9670" y="22186"/>
                    <a:pt x="0" y="12515"/>
                    <a:pt x="0" y="586"/>
                  </a:cubicBezTo>
                  <a:lnTo>
                    <a:pt x="21600" y="586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38" name="Group 233"/>
          <p:cNvGrpSpPr>
            <a:grpSpLocks/>
          </p:cNvGrpSpPr>
          <p:nvPr/>
        </p:nvGrpSpPr>
        <p:grpSpPr bwMode="auto">
          <a:xfrm>
            <a:off x="6472238" y="3117850"/>
            <a:ext cx="1071562" cy="560388"/>
            <a:chOff x="4749" y="628"/>
            <a:chExt cx="675" cy="1244"/>
          </a:xfrm>
        </p:grpSpPr>
        <p:sp>
          <p:nvSpPr>
            <p:cNvPr id="139" name="Oval 234"/>
            <p:cNvSpPr>
              <a:spLocks noChangeArrowheads="1"/>
            </p:cNvSpPr>
            <p:nvPr/>
          </p:nvSpPr>
          <p:spPr bwMode="auto">
            <a:xfrm>
              <a:off x="4757" y="628"/>
              <a:ext cx="663" cy="86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0" name="Line 235"/>
            <p:cNvSpPr>
              <a:spLocks noChangeShapeType="1"/>
            </p:cNvSpPr>
            <p:nvPr/>
          </p:nvSpPr>
          <p:spPr bwMode="auto">
            <a:xfrm>
              <a:off x="4753" y="672"/>
              <a:ext cx="0" cy="112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1" name="Line 236"/>
            <p:cNvSpPr>
              <a:spLocks noChangeShapeType="1"/>
            </p:cNvSpPr>
            <p:nvPr/>
          </p:nvSpPr>
          <p:spPr bwMode="auto">
            <a:xfrm>
              <a:off x="5424" y="672"/>
              <a:ext cx="0" cy="112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2" name="Arc 237"/>
            <p:cNvSpPr>
              <a:spLocks/>
            </p:cNvSpPr>
            <p:nvPr/>
          </p:nvSpPr>
          <p:spPr bwMode="auto">
            <a:xfrm>
              <a:off x="4749" y="1796"/>
              <a:ext cx="671" cy="76"/>
            </a:xfrm>
            <a:custGeom>
              <a:avLst/>
              <a:gdLst>
                <a:gd name="T0" fmla="*/ 0 w 43200"/>
                <a:gd name="T1" fmla="*/ 0 h 22186"/>
                <a:gd name="T2" fmla="*/ 0 w 43200"/>
                <a:gd name="T3" fmla="*/ 0 h 22186"/>
                <a:gd name="T4" fmla="*/ 0 w 43200"/>
                <a:gd name="T5" fmla="*/ 0 h 22186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86"/>
                <a:gd name="T11" fmla="*/ 43200 w 43200"/>
                <a:gd name="T12" fmla="*/ 22186 h 221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86" fill="none" extrusionOk="0">
                  <a:moveTo>
                    <a:pt x="43192" y="-1"/>
                  </a:moveTo>
                  <a:cubicBezTo>
                    <a:pt x="43197" y="195"/>
                    <a:pt x="43200" y="390"/>
                    <a:pt x="43200" y="586"/>
                  </a:cubicBezTo>
                  <a:cubicBezTo>
                    <a:pt x="43200" y="12515"/>
                    <a:pt x="33529" y="22186"/>
                    <a:pt x="21600" y="22186"/>
                  </a:cubicBezTo>
                  <a:cubicBezTo>
                    <a:pt x="9670" y="22186"/>
                    <a:pt x="0" y="12515"/>
                    <a:pt x="0" y="586"/>
                  </a:cubicBezTo>
                </a:path>
                <a:path w="43200" h="22186" stroke="0" extrusionOk="0">
                  <a:moveTo>
                    <a:pt x="43192" y="-1"/>
                  </a:moveTo>
                  <a:cubicBezTo>
                    <a:pt x="43197" y="195"/>
                    <a:pt x="43200" y="390"/>
                    <a:pt x="43200" y="586"/>
                  </a:cubicBezTo>
                  <a:cubicBezTo>
                    <a:pt x="43200" y="12515"/>
                    <a:pt x="33529" y="22186"/>
                    <a:pt x="21600" y="22186"/>
                  </a:cubicBezTo>
                  <a:cubicBezTo>
                    <a:pt x="9670" y="22186"/>
                    <a:pt x="0" y="12515"/>
                    <a:pt x="0" y="586"/>
                  </a:cubicBezTo>
                  <a:lnTo>
                    <a:pt x="21600" y="586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43" name="Freeform 238"/>
          <p:cNvSpPr>
            <a:spLocks/>
          </p:cNvSpPr>
          <p:nvPr/>
        </p:nvSpPr>
        <p:spPr bwMode="auto">
          <a:xfrm>
            <a:off x="3138488" y="2322513"/>
            <a:ext cx="3122612" cy="509587"/>
          </a:xfrm>
          <a:custGeom>
            <a:avLst/>
            <a:gdLst>
              <a:gd name="T0" fmla="*/ 0 w 1683"/>
              <a:gd name="T1" fmla="*/ 2147483647 h 1442"/>
              <a:gd name="T2" fmla="*/ 0 w 1683"/>
              <a:gd name="T3" fmla="*/ 0 h 1442"/>
              <a:gd name="T4" fmla="*/ 2147483647 w 1683"/>
              <a:gd name="T5" fmla="*/ 0 h 1442"/>
              <a:gd name="T6" fmla="*/ 2147483647 w 1683"/>
              <a:gd name="T7" fmla="*/ 2147483647 h 1442"/>
              <a:gd name="T8" fmla="*/ 0 w 1683"/>
              <a:gd name="T9" fmla="*/ 2147483647 h 1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3"/>
              <a:gd name="T16" fmla="*/ 0 h 1442"/>
              <a:gd name="T17" fmla="*/ 1683 w 1683"/>
              <a:gd name="T18" fmla="*/ 1442 h 1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3" h="1442">
                <a:moveTo>
                  <a:pt x="0" y="1441"/>
                </a:moveTo>
                <a:lnTo>
                  <a:pt x="0" y="0"/>
                </a:lnTo>
                <a:lnTo>
                  <a:pt x="1682" y="0"/>
                </a:lnTo>
                <a:lnTo>
                  <a:pt x="1682" y="1441"/>
                </a:lnTo>
                <a:lnTo>
                  <a:pt x="0" y="14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4" name="Freeform 239"/>
          <p:cNvSpPr>
            <a:spLocks/>
          </p:cNvSpPr>
          <p:nvPr/>
        </p:nvSpPr>
        <p:spPr bwMode="auto">
          <a:xfrm>
            <a:off x="3138488" y="3160713"/>
            <a:ext cx="3109912" cy="1060450"/>
          </a:xfrm>
          <a:custGeom>
            <a:avLst/>
            <a:gdLst>
              <a:gd name="T0" fmla="*/ 0 w 1683"/>
              <a:gd name="T1" fmla="*/ 2147483647 h 1442"/>
              <a:gd name="T2" fmla="*/ 0 w 1683"/>
              <a:gd name="T3" fmla="*/ 0 h 1442"/>
              <a:gd name="T4" fmla="*/ 2147483647 w 1683"/>
              <a:gd name="T5" fmla="*/ 0 h 1442"/>
              <a:gd name="T6" fmla="*/ 2147483647 w 1683"/>
              <a:gd name="T7" fmla="*/ 2147483647 h 1442"/>
              <a:gd name="T8" fmla="*/ 0 w 1683"/>
              <a:gd name="T9" fmla="*/ 2147483647 h 1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3"/>
              <a:gd name="T16" fmla="*/ 0 h 1442"/>
              <a:gd name="T17" fmla="*/ 1683 w 1683"/>
              <a:gd name="T18" fmla="*/ 1442 h 1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3" h="1442">
                <a:moveTo>
                  <a:pt x="0" y="1441"/>
                </a:moveTo>
                <a:lnTo>
                  <a:pt x="0" y="0"/>
                </a:lnTo>
                <a:lnTo>
                  <a:pt x="1682" y="0"/>
                </a:lnTo>
                <a:lnTo>
                  <a:pt x="1682" y="1441"/>
                </a:lnTo>
                <a:lnTo>
                  <a:pt x="0" y="14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5" name="Rectangle 240"/>
          <p:cNvSpPr>
            <a:spLocks noChangeArrowheads="1"/>
          </p:cNvSpPr>
          <p:nvPr/>
        </p:nvSpPr>
        <p:spPr bwMode="auto">
          <a:xfrm>
            <a:off x="3038475" y="1401763"/>
            <a:ext cx="446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 i="1">
                <a:ea typeface="굴림" charset="-127"/>
              </a:rPr>
              <a:t>P</a:t>
            </a:r>
            <a:r>
              <a:rPr lang="en-US" altLang="ko-KR" sz="2000" b="1" baseline="-25000">
                <a:ea typeface="굴림" charset="-127"/>
              </a:rPr>
              <a:t>1</a:t>
            </a:r>
            <a:endParaRPr lang="ko-KR" altLang="en-US" sz="2000" b="1" baseline="-25000">
              <a:ea typeface="굴림" charset="-127"/>
            </a:endParaRPr>
          </a:p>
        </p:txBody>
      </p:sp>
      <p:sp>
        <p:nvSpPr>
          <p:cNvPr id="146" name="Rectangle 242"/>
          <p:cNvSpPr>
            <a:spLocks noChangeArrowheads="1"/>
          </p:cNvSpPr>
          <p:nvPr/>
        </p:nvSpPr>
        <p:spPr bwMode="auto">
          <a:xfrm>
            <a:off x="1268413" y="4346575"/>
            <a:ext cx="400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 i="1">
                <a:ea typeface="굴림" charset="-127"/>
              </a:rPr>
              <a:t>P</a:t>
            </a:r>
            <a:r>
              <a:rPr lang="en-US" altLang="ko-KR" sz="2000" b="1" baseline="-25000">
                <a:ea typeface="굴림" charset="-127"/>
              </a:rPr>
              <a:t>i</a:t>
            </a:r>
            <a:endParaRPr lang="ko-KR" altLang="en-US" sz="2000" b="1" baseline="-2500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043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맵리듀스</a:t>
            </a:r>
            <a:r>
              <a:rPr lang="ko-KR" altLang="en-US" dirty="0" smtClean="0"/>
              <a:t> 기반 조인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Equi</a:t>
            </a:r>
            <a:r>
              <a:rPr lang="en-US" altLang="ko-KR" dirty="0" smtClean="0"/>
              <a:t>-Join Algorithm</a:t>
            </a:r>
          </a:p>
          <a:p>
            <a:pPr lvl="1"/>
            <a:r>
              <a:rPr lang="en-US" altLang="ko-KR" dirty="0" smtClean="0"/>
              <a:t>All Pair Partitioning Join</a:t>
            </a:r>
          </a:p>
          <a:p>
            <a:pPr lvl="1"/>
            <a:r>
              <a:rPr lang="en-US" altLang="ko-KR" dirty="0" smtClean="0"/>
              <a:t>Repartition </a:t>
            </a:r>
            <a:r>
              <a:rPr lang="en-US" altLang="ko-KR" dirty="0" err="1" smtClean="0"/>
              <a:t>Equi</a:t>
            </a:r>
            <a:r>
              <a:rPr lang="en-US" altLang="ko-KR" dirty="0" smtClean="0"/>
              <a:t>-Join</a:t>
            </a:r>
          </a:p>
          <a:p>
            <a:pPr lvl="2"/>
            <a:r>
              <a:rPr lang="en-US" altLang="ko-KR" dirty="0" smtClean="0"/>
              <a:t>Standard repartition</a:t>
            </a:r>
          </a:p>
          <a:p>
            <a:pPr lvl="2"/>
            <a:r>
              <a:rPr lang="en-US" altLang="ko-KR" dirty="0" smtClean="0"/>
              <a:t>Improved repartition</a:t>
            </a:r>
          </a:p>
          <a:p>
            <a:pPr lvl="2"/>
            <a:r>
              <a:rPr lang="en-US" altLang="ko-KR" dirty="0" smtClean="0"/>
              <a:t>Repartition with pre-partitioning</a:t>
            </a:r>
          </a:p>
          <a:p>
            <a:pPr lvl="1"/>
            <a:r>
              <a:rPr lang="en-US" altLang="ko-KR" dirty="0" smtClean="0"/>
              <a:t>Broadcast join algorithm</a:t>
            </a:r>
          </a:p>
          <a:p>
            <a:pPr lvl="1"/>
            <a:r>
              <a:rPr lang="en-US" altLang="ko-KR" dirty="0" smtClean="0"/>
              <a:t>Semi-join algorithm</a:t>
            </a:r>
          </a:p>
          <a:p>
            <a:pPr lvl="2"/>
            <a:r>
              <a:rPr lang="en-US" altLang="ko-KR" dirty="0" smtClean="0"/>
              <a:t>Semi-join</a:t>
            </a:r>
          </a:p>
          <a:p>
            <a:pPr lvl="2"/>
            <a:r>
              <a:rPr lang="en-US" altLang="ko-KR" dirty="0" smtClean="0"/>
              <a:t>Per-split semi join</a:t>
            </a:r>
          </a:p>
          <a:p>
            <a:r>
              <a:rPr lang="en-US" altLang="ko-KR" dirty="0" smtClean="0"/>
              <a:t>Theta Join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614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Equi</a:t>
            </a:r>
            <a:r>
              <a:rPr lang="en-US" altLang="ko-KR" dirty="0" smtClean="0"/>
              <a:t>-Join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1628800"/>
            <a:ext cx="37719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57" y="2276872"/>
            <a:ext cx="7915275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169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All Pair Partitioning Algorithm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557114"/>
            <a:ext cx="790575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13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84582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3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An Illustration of All Pair Partitioning using </a:t>
            </a:r>
            <a:r>
              <a:rPr lang="en-US" altLang="ko-KR" dirty="0" err="1" smtClean="0"/>
              <a:t>MapReduce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84963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899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Remember Hash Joins!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88840"/>
            <a:ext cx="821055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412776"/>
            <a:ext cx="38766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841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Standard Repartition </a:t>
            </a:r>
            <a:r>
              <a:rPr lang="en-US" altLang="ko-KR" dirty="0" err="1" smtClean="0"/>
              <a:t>Equi</a:t>
            </a:r>
            <a:r>
              <a:rPr lang="en-US" altLang="ko-KR" dirty="0" smtClean="0"/>
              <a:t>-Join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3363"/>
            <a:ext cx="8353425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78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An Illustration of Standard Repartition </a:t>
            </a:r>
            <a:r>
              <a:rPr lang="en-US" altLang="ko-KR" dirty="0" err="1" smtClean="0"/>
              <a:t>Equi</a:t>
            </a:r>
            <a:r>
              <a:rPr lang="en-US" altLang="ko-KR" dirty="0" smtClean="0"/>
              <a:t>-Join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486775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394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Theta Joins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 primitive comparison operators (&lt;, &gt;, ≤, ≥, ≠, =) in the join-predicate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736" y="1988840"/>
            <a:ext cx="640080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105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Nested-loop join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5" name="Group 2"/>
          <p:cNvGraphicFramePr>
            <a:graphicFrameLocks noGrp="1"/>
          </p:cNvGraphicFramePr>
          <p:nvPr/>
        </p:nvGraphicFramePr>
        <p:xfrm>
          <a:off x="4787900" y="1751013"/>
          <a:ext cx="3429000" cy="4049718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83820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Loan 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Branch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amount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L- 170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Downtown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Redwood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48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Redwood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Perryridge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2300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Redwood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3100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90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Downtown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Perryridge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2300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Redwood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- 70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Perryridge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- 221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Downtown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Redwood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- 320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Downtown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60"/>
          <p:cNvGraphicFramePr>
            <a:graphicFrameLocks noGrp="1"/>
          </p:cNvGraphicFramePr>
          <p:nvPr/>
        </p:nvGraphicFramePr>
        <p:xfrm>
          <a:off x="749300" y="1181100"/>
          <a:ext cx="2465388" cy="5464175"/>
        </p:xfrm>
        <a:graphic>
          <a:graphicData uri="http://schemas.openxmlformats.org/drawingml/2006/table">
            <a:tbl>
              <a:tblPr/>
              <a:tblGrid>
                <a:gridCol w="1322388"/>
                <a:gridCol w="1143000"/>
              </a:tblGrid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Customer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Loan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Jones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- 170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Bahn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Kim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Lee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Jane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Hwang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Choi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Pedro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Sammy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Jun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Jung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Shin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Koh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Mark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221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Harry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- 116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116"/>
          <p:cNvSpPr txBox="1">
            <a:spLocks noChangeArrowheads="1"/>
          </p:cNvSpPr>
          <p:nvPr/>
        </p:nvSpPr>
        <p:spPr bwMode="auto">
          <a:xfrm>
            <a:off x="4775200" y="1171575"/>
            <a:ext cx="3519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 eaLnBrk="1" latinLnBrk="1" hangingPunct="1"/>
            <a:r>
              <a:rPr kumimoji="1" lang="en-US" altLang="ko-KR" sz="2000" b="1">
                <a:latin typeface="굴림" charset="-127"/>
                <a:ea typeface="굴림" charset="-127"/>
              </a:rPr>
              <a:t>Loan relation : N = 12, B = 3</a:t>
            </a:r>
          </a:p>
        </p:txBody>
      </p:sp>
      <p:sp>
        <p:nvSpPr>
          <p:cNvPr id="8" name="Text Box 117"/>
          <p:cNvSpPr txBox="1">
            <a:spLocks noChangeArrowheads="1"/>
          </p:cNvSpPr>
          <p:nvPr/>
        </p:nvSpPr>
        <p:spPr bwMode="auto">
          <a:xfrm>
            <a:off x="628650" y="815975"/>
            <a:ext cx="3546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 eaLnBrk="1" latinLnBrk="1" hangingPunct="1"/>
            <a:r>
              <a:rPr kumimoji="1" lang="en-US" altLang="ko-KR" sz="1800" b="1">
                <a:latin typeface="굴림" charset="-127"/>
                <a:ea typeface="굴림" charset="-127"/>
              </a:rPr>
              <a:t>Borrower relation: N = 16, B = 4</a:t>
            </a:r>
          </a:p>
        </p:txBody>
      </p:sp>
    </p:spTree>
    <p:extLst>
      <p:ext uri="{BB962C8B-B14F-4D97-AF65-F5344CB8AC3E}">
        <p14:creationId xmlns:p14="http://schemas.microsoft.com/office/powerpoint/2010/main" val="415768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An Illustration of Standard Repartition Theta-Join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맵</a:t>
            </a:r>
            <a:r>
              <a:rPr lang="ko-KR" altLang="en-US" dirty="0" smtClean="0"/>
              <a:t> 함수가 </a:t>
            </a:r>
            <a:r>
              <a:rPr lang="en-US" altLang="ko-KR" dirty="0" smtClean="0"/>
              <a:t>S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값 분포를 알아야 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그래야 </a:t>
            </a:r>
            <a:r>
              <a:rPr lang="en-US" altLang="ko-KR" dirty="0" smtClean="0"/>
              <a:t>R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복사본을 보낼 수 있음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많은 복사본과 숫자가 아닌 데이터에 대해서는 적용하기 </a:t>
            </a:r>
            <a:r>
              <a:rPr lang="ko-KR" altLang="en-US" dirty="0" err="1" smtClean="0"/>
              <a:t>힘듬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6872"/>
            <a:ext cx="836295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442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of Join Algorithms with </a:t>
            </a:r>
            <a:r>
              <a:rPr lang="en-US" altLang="ko-KR" dirty="0" err="1" smtClean="0"/>
              <a:t>MapReduce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en-US" altLang="ko-KR" dirty="0" err="1" smtClean="0"/>
              <a:t>Okcan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Riedewald</a:t>
            </a:r>
            <a:r>
              <a:rPr lang="en-US" altLang="ko-KR" dirty="0" smtClean="0"/>
              <a:t>: SIGMOD 2011]</a:t>
            </a:r>
          </a:p>
          <a:p>
            <a:r>
              <a:rPr lang="en-US" altLang="ko-KR" dirty="0" smtClean="0"/>
              <a:t>Execution times of map and reduce functions increase monotonically with their input and output sizes</a:t>
            </a:r>
          </a:p>
          <a:p>
            <a:r>
              <a:rPr lang="en-US" altLang="ko-KR" dirty="0" smtClean="0"/>
              <a:t>Job complete time depends on the slowest map and reduce functions</a:t>
            </a:r>
          </a:p>
          <a:p>
            <a:r>
              <a:rPr lang="en-US" altLang="ko-KR" dirty="0" smtClean="0"/>
              <a:t>Balancing the workloads of map functions is easy and thus we ignore map functions</a:t>
            </a:r>
          </a:p>
          <a:p>
            <a:r>
              <a:rPr lang="en-US" altLang="ko-KR" dirty="0" smtClean="0"/>
              <a:t>Balance the workloads of reduce functions as evenly as possible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929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Join-Matrix M of R and 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1772816"/>
            <a:ext cx="831532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059832" y="5435932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Equi</a:t>
            </a:r>
            <a:r>
              <a:rPr lang="en-US" altLang="ko-KR" dirty="0" smtClean="0"/>
              <a:t>-join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832869" y="5445224"/>
            <a:ext cx="1611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Similarity-join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876256" y="5445224"/>
            <a:ext cx="1673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inequality-join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26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Reduce Allocations for Standard Repartition </a:t>
            </a:r>
            <a:r>
              <a:rPr lang="en-US" altLang="ko-KR" dirty="0" err="1" smtClean="0"/>
              <a:t>Equi</a:t>
            </a:r>
            <a:r>
              <a:rPr lang="en-US" altLang="ko-KR" dirty="0" smtClean="0"/>
              <a:t>-Joins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700808"/>
            <a:ext cx="840105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730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Matrix-to-reducer mapping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Standard </a:t>
            </a:r>
            <a:r>
              <a:rPr lang="en-US" altLang="ko-KR" dirty="0" err="1" smtClean="0"/>
              <a:t>equi</a:t>
            </a:r>
            <a:r>
              <a:rPr lang="en-US" altLang="ko-KR" dirty="0" smtClean="0"/>
              <a:t>-join (left), random(center), and balanced (right)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844824"/>
            <a:ext cx="5050110" cy="41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94342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Comparisons of Reduce Allocation Methods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Simple allocation</a:t>
            </a:r>
          </a:p>
          <a:p>
            <a:pPr lvl="1"/>
            <a:r>
              <a:rPr lang="en-US" altLang="ko-KR" dirty="0" smtClean="0"/>
              <a:t>Minimize the maximum input size of reduce functions</a:t>
            </a:r>
          </a:p>
          <a:p>
            <a:pPr lvl="1"/>
            <a:r>
              <a:rPr lang="en-US" altLang="ko-KR" dirty="0" smtClean="0"/>
              <a:t>Output size may be skewed</a:t>
            </a:r>
          </a:p>
          <a:p>
            <a:r>
              <a:rPr lang="en-US" altLang="ko-KR" dirty="0" smtClean="0"/>
              <a:t>Random allocation</a:t>
            </a:r>
          </a:p>
          <a:p>
            <a:pPr lvl="1"/>
            <a:r>
              <a:rPr lang="en-US" altLang="ko-KR" dirty="0" smtClean="0"/>
              <a:t>Minimize the maximum output size of reduce functions</a:t>
            </a:r>
          </a:p>
          <a:p>
            <a:pPr lvl="1"/>
            <a:r>
              <a:rPr lang="en-US" altLang="ko-KR" dirty="0" smtClean="0"/>
              <a:t>Input size may be increased due to duplication</a:t>
            </a:r>
          </a:p>
          <a:p>
            <a:r>
              <a:rPr lang="en-US" altLang="ko-KR" dirty="0" smtClean="0"/>
              <a:t>Balances allocation</a:t>
            </a:r>
          </a:p>
          <a:p>
            <a:pPr lvl="1"/>
            <a:r>
              <a:rPr lang="en-US" altLang="ko-KR" dirty="0" smtClean="0"/>
              <a:t>Minimize both maximum input and output sizes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89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Balance Reduce Allocation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en-US" altLang="ko-KR" dirty="0" err="1" smtClean="0"/>
              <a:t>Okan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Riedewald</a:t>
            </a:r>
            <a:r>
              <a:rPr lang="en-US" altLang="ko-KR" dirty="0" smtClean="0"/>
              <a:t>: SIGMOD 2011]</a:t>
            </a:r>
          </a:p>
          <a:p>
            <a:r>
              <a:rPr lang="en-US" altLang="ko-KR" dirty="0" smtClean="0"/>
              <a:t>Assume r is desired number of reduce functions</a:t>
            </a:r>
          </a:p>
          <a:p>
            <a:r>
              <a:rPr lang="en-US" altLang="ko-KR" dirty="0" smtClean="0"/>
              <a:t>Partition join-matrix M into r regions</a:t>
            </a:r>
          </a:p>
          <a:p>
            <a:r>
              <a:rPr lang="en-US" altLang="ko-KR" dirty="0" smtClean="0"/>
              <a:t>A map function sends each records in R and S to mapped regions</a:t>
            </a:r>
          </a:p>
          <a:p>
            <a:r>
              <a:rPr lang="en-US" altLang="ko-KR" dirty="0" smtClean="0"/>
              <a:t>A reduce function outputs all possible (r, s) pairs satisfying the join predicates in its value-list</a:t>
            </a:r>
          </a:p>
          <a:p>
            <a:r>
              <a:rPr lang="en-US" altLang="ko-KR" dirty="0" smtClean="0"/>
              <a:t>Propose M-Bucket-I algorithm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753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1-Bucket Theta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MapReduce</a:t>
            </a:r>
            <a:r>
              <a:rPr lang="en-US" altLang="ko-KR" dirty="0" smtClean="0"/>
              <a:t> Algorithm</a:t>
            </a:r>
          </a:p>
          <a:p>
            <a:r>
              <a:rPr lang="en-US" altLang="ko-KR" dirty="0" smtClean="0"/>
              <a:t>“Computes” cross-product</a:t>
            </a:r>
          </a:p>
          <a:p>
            <a:r>
              <a:rPr lang="en-US" altLang="ko-KR" dirty="0" smtClean="0"/>
              <a:t>Goals:</a:t>
            </a:r>
          </a:p>
          <a:p>
            <a:pPr lvl="1"/>
            <a:r>
              <a:rPr lang="en-US" altLang="ko-KR" dirty="0" err="1" smtClean="0"/>
              <a:t>Tuples</a:t>
            </a:r>
            <a:r>
              <a:rPr lang="en-US" altLang="ko-KR" dirty="0" smtClean="0"/>
              <a:t> matched at exactly one reducer</a:t>
            </a:r>
          </a:p>
          <a:p>
            <a:pPr lvl="1"/>
            <a:r>
              <a:rPr lang="en-US" altLang="ko-KR" dirty="0" smtClean="0"/>
              <a:t>Minimal input to a reducer</a:t>
            </a:r>
          </a:p>
          <a:p>
            <a:pPr lvl="1"/>
            <a:r>
              <a:rPr lang="en-US" altLang="ko-KR" dirty="0" smtClean="0"/>
              <a:t>Minimal output from each reducer</a:t>
            </a:r>
          </a:p>
          <a:p>
            <a:r>
              <a:rPr lang="en-US" altLang="ko-KR" dirty="0" smtClean="0"/>
              <a:t>“1-Bucket” refers to no statistics about data distribution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Precompute</a:t>
            </a:r>
            <a:r>
              <a:rPr lang="en-US" altLang="ko-KR" dirty="0" smtClean="0"/>
              <a:t> regions of cross-product  </a:t>
            </a:r>
            <a:r>
              <a:rPr lang="en-US" altLang="ko-KR" dirty="0" err="1" smtClean="0"/>
              <a:t>SxT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Use size of  S  (|S|) and T (|T|)</a:t>
            </a:r>
          </a:p>
          <a:p>
            <a:pPr lvl="1"/>
            <a:r>
              <a:rPr lang="en-US" altLang="ko-KR" dirty="0" smtClean="0"/>
              <a:t>Regions are disjoint</a:t>
            </a:r>
          </a:p>
          <a:p>
            <a:pPr lvl="1"/>
            <a:r>
              <a:rPr lang="en-US" altLang="ko-KR" dirty="0" smtClean="0"/>
              <a:t>Union of regions covers cross-product</a:t>
            </a:r>
          </a:p>
          <a:p>
            <a:pPr lvl="1"/>
            <a:r>
              <a:rPr lang="en-US" altLang="ko-KR" dirty="0" smtClean="0"/>
              <a:t>Each region assigned to single reducer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187624" y="2924944"/>
          <a:ext cx="6855296" cy="2926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6912"/>
                <a:gridCol w="856912"/>
                <a:gridCol w="856912"/>
                <a:gridCol w="856912"/>
                <a:gridCol w="856912"/>
                <a:gridCol w="856912"/>
                <a:gridCol w="856912"/>
                <a:gridCol w="856912"/>
              </a:tblGrid>
              <a:tr h="20323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0323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0323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0323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0323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20323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20323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228634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75656" y="5934670"/>
            <a:ext cx="6221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|S|=8; |T|=8; #reducers =4</a:t>
            </a:r>
          </a:p>
          <a:p>
            <a:r>
              <a:rPr lang="en-US" dirty="0" smtClean="0"/>
              <a:t>Rows are </a:t>
            </a:r>
            <a:r>
              <a:rPr lang="en-US" dirty="0" err="1" smtClean="0"/>
              <a:t>tuples</a:t>
            </a:r>
            <a:r>
              <a:rPr lang="en-US" dirty="0" smtClean="0"/>
              <a:t> in s; columns are </a:t>
            </a:r>
            <a:r>
              <a:rPr lang="en-US" dirty="0" err="1" smtClean="0"/>
              <a:t>tuples</a:t>
            </a:r>
            <a:r>
              <a:rPr lang="en-US" dirty="0" smtClean="0"/>
              <a:t> in t</a:t>
            </a:r>
          </a:p>
          <a:p>
            <a:r>
              <a:rPr lang="en-US" dirty="0" smtClean="0"/>
              <a:t>Value is region for the &lt;</a:t>
            </a:r>
            <a:r>
              <a:rPr lang="en-US" dirty="0" err="1" smtClean="0"/>
              <a:t>s,t</a:t>
            </a:r>
            <a:r>
              <a:rPr lang="en-US" dirty="0" smtClean="0"/>
              <a:t>&gt; pair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 : </a:t>
            </a:r>
            <a:r>
              <a:rPr lang="en-US" altLang="ko-KR" dirty="0" err="1" smtClean="0"/>
              <a:t>Mapper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Each row in S</a:t>
            </a:r>
          </a:p>
          <a:p>
            <a:pPr lvl="1"/>
            <a:r>
              <a:rPr lang="en-US" altLang="ko-KR" dirty="0" smtClean="0"/>
              <a:t>Randomly assign value (x) from 1 to size(S) </a:t>
            </a:r>
          </a:p>
          <a:p>
            <a:pPr lvl="1"/>
            <a:r>
              <a:rPr lang="en-US" altLang="ko-KR" dirty="0" smtClean="0"/>
              <a:t>Output &lt;region, row + ‘S’&gt; for each region containing x</a:t>
            </a:r>
          </a:p>
          <a:p>
            <a:pPr lvl="1"/>
            <a:r>
              <a:rPr lang="en-US" altLang="ko-KR" dirty="0" smtClean="0"/>
              <a:t>Example: Assume x=3. Output &lt;1,row+’S’&gt; and &lt;2,row+’S’&gt;</a:t>
            </a:r>
          </a:p>
          <a:p>
            <a:r>
              <a:rPr lang="en-US" altLang="ko-KR" dirty="0" smtClean="0"/>
              <a:t>Each row in T</a:t>
            </a:r>
          </a:p>
          <a:p>
            <a:pPr lvl="1"/>
            <a:r>
              <a:rPr lang="en-US" altLang="ko-KR" dirty="0" smtClean="0"/>
              <a:t>Same, except output &lt;region, </a:t>
            </a:r>
            <a:r>
              <a:rPr lang="en-US" altLang="ko-KR" dirty="0" err="1" smtClean="0"/>
              <a:t>row+’T</a:t>
            </a:r>
            <a:r>
              <a:rPr lang="en-US" altLang="ko-KR" dirty="0" smtClean="0"/>
              <a:t>’&gt;</a:t>
            </a:r>
          </a:p>
          <a:p>
            <a:pPr lvl="1"/>
            <a:r>
              <a:rPr lang="en-US" altLang="ko-KR" dirty="0" err="1" smtClean="0"/>
              <a:t>ExampleL</a:t>
            </a:r>
            <a:r>
              <a:rPr lang="en-US" altLang="ko-KR" dirty="0" smtClean="0"/>
              <a:t> Assume x=3. Output &lt;1, </a:t>
            </a:r>
            <a:r>
              <a:rPr lang="en-US" altLang="ko-KR" dirty="0" err="1" smtClean="0"/>
              <a:t>row+’T</a:t>
            </a:r>
            <a:r>
              <a:rPr lang="en-US" altLang="ko-KR" dirty="0" smtClean="0"/>
              <a:t>’&gt; and &lt;3,row+’T’&gt;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466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Nested-loop join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4711700" y="1624013"/>
          <a:ext cx="3429000" cy="4064006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838200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Loan 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Branch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amount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L- 170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Downtown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Redwood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48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Redwood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Perryridge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2300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Redwood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3100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90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Downtown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Perryridge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2300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Redwood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- 70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Perryridge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- 221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Downtown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Redwood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- 320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Downtown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61"/>
          <p:cNvGraphicFramePr>
            <a:graphicFrameLocks noGrp="1"/>
          </p:cNvGraphicFramePr>
          <p:nvPr/>
        </p:nvGraphicFramePr>
        <p:xfrm>
          <a:off x="574675" y="1539875"/>
          <a:ext cx="2806700" cy="4664069"/>
        </p:xfrm>
        <a:graphic>
          <a:graphicData uri="http://schemas.openxmlformats.org/drawingml/2006/table">
            <a:tbl>
              <a:tblPr/>
              <a:tblGrid>
                <a:gridCol w="1530350"/>
                <a:gridCol w="1276350"/>
              </a:tblGrid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Customer name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Loan number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Jones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- 170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Bahn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82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Kim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42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Lee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48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Jane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112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Smith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34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Hwang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321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Choi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109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Pedro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90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Sammy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112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Jun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31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Jung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62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Shin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99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Koh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70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Mark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221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Harry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- 116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117"/>
          <p:cNvSpPr txBox="1">
            <a:spLocks noChangeArrowheads="1"/>
          </p:cNvSpPr>
          <p:nvPr/>
        </p:nvSpPr>
        <p:spPr bwMode="auto">
          <a:xfrm>
            <a:off x="5651500" y="1111250"/>
            <a:ext cx="2300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 eaLnBrk="1" latinLnBrk="1" hangingPunct="1"/>
            <a:r>
              <a:rPr kumimoji="1" lang="en-US" altLang="ko-KR" sz="2800" b="1">
                <a:latin typeface="굴림" charset="-127"/>
                <a:ea typeface="굴림" charset="-127"/>
              </a:rPr>
              <a:t>Loan relation</a:t>
            </a:r>
          </a:p>
        </p:txBody>
      </p:sp>
      <p:sp>
        <p:nvSpPr>
          <p:cNvPr id="8" name="Text Box 118"/>
          <p:cNvSpPr txBox="1">
            <a:spLocks noChangeArrowheads="1"/>
          </p:cNvSpPr>
          <p:nvPr/>
        </p:nvSpPr>
        <p:spPr bwMode="auto">
          <a:xfrm>
            <a:off x="971550" y="1039813"/>
            <a:ext cx="2967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 eaLnBrk="1" latinLnBrk="1" hangingPunct="1"/>
            <a:r>
              <a:rPr kumimoji="1" lang="en-US" altLang="ko-KR" sz="2800" b="1">
                <a:latin typeface="굴림" charset="-127"/>
                <a:ea typeface="굴림" charset="-127"/>
              </a:rPr>
              <a:t>Borrower relation</a:t>
            </a:r>
          </a:p>
        </p:txBody>
      </p:sp>
      <p:sp>
        <p:nvSpPr>
          <p:cNvPr id="9" name="Rectangle 119"/>
          <p:cNvSpPr>
            <a:spLocks noChangeArrowheads="1"/>
          </p:cNvSpPr>
          <p:nvPr/>
        </p:nvSpPr>
        <p:spPr bwMode="auto">
          <a:xfrm>
            <a:off x="600075" y="1838325"/>
            <a:ext cx="2768600" cy="11049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Rectangle 120"/>
          <p:cNvSpPr>
            <a:spLocks noChangeArrowheads="1"/>
          </p:cNvSpPr>
          <p:nvPr/>
        </p:nvSpPr>
        <p:spPr bwMode="auto">
          <a:xfrm>
            <a:off x="4711700" y="1954213"/>
            <a:ext cx="3429000" cy="1219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121"/>
          <p:cNvSpPr>
            <a:spLocks noChangeShapeType="1"/>
          </p:cNvSpPr>
          <p:nvPr/>
        </p:nvSpPr>
        <p:spPr bwMode="auto">
          <a:xfrm>
            <a:off x="0" y="1989138"/>
            <a:ext cx="5048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74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Algorithm: Reducer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Joins all S rows with all T rows</a:t>
            </a:r>
          </a:p>
          <a:p>
            <a:r>
              <a:rPr lang="en-US" altLang="ko-KR" dirty="0" smtClean="0"/>
              <a:t>Can use any join algorithm appropriate for join value</a:t>
            </a:r>
          </a:p>
          <a:p>
            <a:r>
              <a:rPr lang="en-US" altLang="ko-KR" dirty="0" smtClean="0"/>
              <a:t>Output cross-product, theta join or </a:t>
            </a:r>
            <a:r>
              <a:rPr lang="en-US" altLang="ko-KR" dirty="0" err="1" smtClean="0"/>
              <a:t>equi</a:t>
            </a:r>
            <a:r>
              <a:rPr lang="en-US" altLang="ko-KR" dirty="0" smtClean="0"/>
              <a:t>-join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50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Matrix-to-reducer mapping for </a:t>
            </a:r>
            <a:r>
              <a:rPr lang="en-US" altLang="ko-KR" dirty="0" err="1" smtClean="0"/>
              <a:t>equi</a:t>
            </a:r>
            <a:r>
              <a:rPr lang="en-US" altLang="ko-KR" dirty="0" smtClean="0"/>
              <a:t>-join</a:t>
            </a:r>
          </a:p>
          <a:p>
            <a:pPr lvl="1"/>
            <a:r>
              <a:rPr lang="en-US" altLang="ko-KR" dirty="0" smtClean="0"/>
              <a:t>The join matrix is partitioned into 3 regions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row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이면 가질 수 있는 파티션은 </a:t>
            </a:r>
            <a:r>
              <a:rPr lang="en-US" altLang="ko-KR" dirty="0" smtClean="0"/>
              <a:t>1, 2</a:t>
            </a:r>
          </a:p>
          <a:p>
            <a:pPr lvl="1"/>
            <a:r>
              <a:rPr lang="en-US" altLang="ko-KR" dirty="0" smtClean="0"/>
              <a:t>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이면 가질 수 있는 파티션은 </a:t>
            </a:r>
            <a:r>
              <a:rPr lang="en-US" altLang="ko-KR" dirty="0" smtClean="0"/>
              <a:t>2, 3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4864"/>
            <a:ext cx="6495475" cy="3400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맵리듀스</a:t>
            </a:r>
            <a:r>
              <a:rPr lang="ko-KR" altLang="en-US" dirty="0" smtClean="0"/>
              <a:t> 기반 조인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기타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Improved Repartition Join</a:t>
            </a:r>
          </a:p>
          <a:p>
            <a:r>
              <a:rPr lang="en-US" altLang="ko-KR" dirty="0" smtClean="0"/>
              <a:t>Repartition Join with Pre-partitioning</a:t>
            </a:r>
          </a:p>
          <a:p>
            <a:r>
              <a:rPr lang="en-US" altLang="ko-KR" dirty="0" smtClean="0"/>
              <a:t>Broadcast Join</a:t>
            </a:r>
          </a:p>
          <a:p>
            <a:r>
              <a:rPr lang="en-US" altLang="ko-KR" dirty="0" smtClean="0"/>
              <a:t>Semi-Join Algorithm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4558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Improved Repartition 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 reduce functions (</a:t>
            </a:r>
            <a:r>
              <a:rPr lang="ko-KR" altLang="en-US" dirty="0" smtClean="0"/>
              <a:t>한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메모리에 보관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Only records from R are kept in main memory</a:t>
            </a:r>
          </a:p>
          <a:p>
            <a:pPr lvl="1"/>
            <a:r>
              <a:rPr lang="en-US" altLang="ko-KR" dirty="0" smtClean="0"/>
              <a:t>Records from S are streamed to generate the join output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In shuffling phase, redefine partitioning scheme by changing </a:t>
            </a:r>
            <a:r>
              <a:rPr lang="en-US" altLang="ko-KR" dirty="0" err="1" smtClean="0"/>
              <a:t>Partitioner</a:t>
            </a:r>
            <a:r>
              <a:rPr lang="en-US" altLang="ko-KR" dirty="0" smtClean="0"/>
              <a:t> and Comparator classes so that</a:t>
            </a:r>
          </a:p>
          <a:p>
            <a:pPr lvl="1"/>
            <a:r>
              <a:rPr lang="en-US" altLang="ko-KR" dirty="0" smtClean="0"/>
              <a:t>Sorting is done with (join  attribute value, relation id) in the keys output by map functions</a:t>
            </a:r>
          </a:p>
          <a:p>
            <a:pPr lvl="1"/>
            <a:r>
              <a:rPr lang="en-US" altLang="ko-KR" dirty="0" smtClean="0"/>
              <a:t>Key-value pairs are assigned to reduce functions by join attribute value in the keys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53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66318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An Illustration of Improved Repartition Join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484784"/>
            <a:ext cx="842010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81254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Repartition Join with Pre-partitioning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 not use reduce functions</a:t>
            </a:r>
          </a:p>
          <a:p>
            <a:r>
              <a:rPr lang="en-US" altLang="ko-KR" dirty="0" smtClean="0"/>
              <a:t>To decrease the shuffling overhead in the repartition join</a:t>
            </a:r>
          </a:p>
          <a:p>
            <a:pPr lvl="1"/>
            <a:r>
              <a:rPr lang="en-US" altLang="ko-KR" dirty="0" smtClean="0"/>
              <a:t>Split both S and R into partitions, S</a:t>
            </a:r>
            <a:r>
              <a:rPr lang="en-US" altLang="ko-KR" baseline="-25000" dirty="0" smtClean="0"/>
              <a:t>i</a:t>
            </a:r>
            <a:r>
              <a:rPr lang="en-US" altLang="ko-KR" dirty="0" smtClean="0"/>
              <a:t>s and </a:t>
            </a:r>
            <a:r>
              <a:rPr lang="en-US" altLang="ko-KR" dirty="0" err="1" smtClean="0"/>
              <a:t>R</a:t>
            </a:r>
            <a:r>
              <a:rPr lang="en-US" altLang="ko-KR" baseline="-25000" dirty="0" err="1" smtClean="0"/>
              <a:t>i</a:t>
            </a:r>
            <a:r>
              <a:rPr lang="en-US" altLang="ko-KR" dirty="0" err="1" smtClean="0"/>
              <a:t>s</a:t>
            </a:r>
            <a:r>
              <a:rPr lang="en-US" altLang="ko-KR" dirty="0" smtClean="0"/>
              <a:t>, in DFS based on the join attribute values before the join operation</a:t>
            </a:r>
          </a:p>
          <a:p>
            <a:pPr lvl="1"/>
            <a:r>
              <a:rPr lang="en-US" altLang="ko-KR" dirty="0" smtClean="0"/>
              <a:t>The size of </a:t>
            </a:r>
            <a:r>
              <a:rPr lang="en-US" altLang="ko-KR" dirty="0" err="1" smtClean="0"/>
              <a:t>R</a:t>
            </a:r>
            <a:r>
              <a:rPr lang="en-US" altLang="ko-KR" baseline="-25000" dirty="0" err="1" smtClean="0"/>
              <a:t>i</a:t>
            </a:r>
            <a:r>
              <a:rPr lang="en-US" altLang="ko-KR" dirty="0" smtClean="0"/>
              <a:t> is decided to be put in main memory of a map function</a:t>
            </a:r>
          </a:p>
          <a:p>
            <a:r>
              <a:rPr lang="en-US" altLang="ko-KR" dirty="0" smtClean="0"/>
              <a:t>Before the map functions are called with records in S</a:t>
            </a:r>
            <a:r>
              <a:rPr lang="en-US" altLang="ko-KR" baseline="-25000" dirty="0" smtClean="0"/>
              <a:t>i</a:t>
            </a:r>
            <a:r>
              <a:rPr lang="en-US" altLang="ko-KR" dirty="0" smtClean="0"/>
              <a:t>, build a hash table in main-memory using </a:t>
            </a:r>
            <a:r>
              <a:rPr lang="en-US" altLang="ko-KR" dirty="0" err="1" smtClean="0"/>
              <a:t>R</a:t>
            </a:r>
            <a:r>
              <a:rPr lang="en-US" altLang="ko-KR" baseline="-25000" dirty="0" err="1" smtClean="0"/>
              <a:t>i</a:t>
            </a:r>
            <a:r>
              <a:rPr lang="en-US" altLang="ko-KR" dirty="0" smtClean="0"/>
              <a:t> in DFS</a:t>
            </a:r>
          </a:p>
          <a:p>
            <a:r>
              <a:rPr lang="en-US" altLang="ko-KR" dirty="0" smtClean="0"/>
              <a:t>The map function emit the pairs of the input record (from S) and records in hash table (from R)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55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07758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An Illustration of Repartition Join with Pre-partitioning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41057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00007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Broadcast 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Broadcast Join</a:t>
            </a:r>
          </a:p>
          <a:p>
            <a:pPr lvl="1"/>
            <a:r>
              <a:rPr lang="en-US" altLang="ko-KR" dirty="0">
                <a:ea typeface="굴림" charset="-127"/>
              </a:rPr>
              <a:t>In most applications, |R| &lt;&lt; |L|</a:t>
            </a:r>
          </a:p>
          <a:p>
            <a:pPr lvl="1"/>
            <a:r>
              <a:rPr lang="en-US" altLang="ko-KR" dirty="0">
                <a:ea typeface="굴림" charset="-127"/>
              </a:rPr>
              <a:t>Instead of moving both R and L across the network,</a:t>
            </a:r>
          </a:p>
          <a:p>
            <a:pPr lvl="1"/>
            <a:r>
              <a:rPr lang="en-US" altLang="ko-KR" dirty="0">
                <a:ea typeface="굴림" charset="-127"/>
              </a:rPr>
              <a:t>To broadcast the smaller table R to avoids the network overhead</a:t>
            </a:r>
          </a:p>
          <a:p>
            <a:pPr lvl="1"/>
            <a:r>
              <a:rPr lang="en-US" altLang="ko-KR" dirty="0">
                <a:ea typeface="굴림" charset="-127"/>
              </a:rPr>
              <a:t>A map-only job</a:t>
            </a:r>
          </a:p>
          <a:p>
            <a:pPr lvl="1"/>
            <a:r>
              <a:rPr lang="en-US" altLang="ko-KR" dirty="0">
                <a:ea typeface="굴림" charset="-127"/>
              </a:rPr>
              <a:t>Each map task uses a main-memory hash table for either L or R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57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66735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Broadcast Join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58</a:t>
            </a:fld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1448" y="1071546"/>
            <a:ext cx="8801104" cy="2213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ea typeface="굴림" charset="-127"/>
              </a:rPr>
              <a:t>Broadcast Join</a:t>
            </a:r>
          </a:p>
          <a:p>
            <a:pPr lvl="1"/>
            <a:r>
              <a:rPr lang="en-US" altLang="ko-KR" smtClean="0">
                <a:ea typeface="굴림" charset="-127"/>
              </a:rPr>
              <a:t>If R &lt; a split of L</a:t>
            </a:r>
          </a:p>
          <a:p>
            <a:pPr lvl="2"/>
            <a:r>
              <a:rPr lang="en-US" altLang="ko-KR" smtClean="0">
                <a:ea typeface="굴림" charset="-127"/>
              </a:rPr>
              <a:t>To build the hash table on R</a:t>
            </a:r>
          </a:p>
          <a:p>
            <a:pPr lvl="1"/>
            <a:endParaRPr lang="en-US" altLang="ko-KR" sz="1000" smtClean="0">
              <a:ea typeface="굴림" charset="-127"/>
            </a:endParaRPr>
          </a:p>
          <a:p>
            <a:pPr lvl="1"/>
            <a:r>
              <a:rPr lang="en-US" altLang="ko-KR" smtClean="0">
                <a:ea typeface="굴림" charset="-127"/>
              </a:rPr>
              <a:t>If R &gt; a split of L</a:t>
            </a:r>
          </a:p>
          <a:p>
            <a:pPr lvl="2"/>
            <a:r>
              <a:rPr lang="en-US" altLang="ko-KR" smtClean="0">
                <a:ea typeface="굴림" charset="-127"/>
              </a:rPr>
              <a:t>To build the hash</a:t>
            </a:r>
            <a:r>
              <a:rPr lang="ko-KR" altLang="en-US" smtClean="0">
                <a:ea typeface="굴림" charset="-127"/>
              </a:rPr>
              <a:t> </a:t>
            </a:r>
            <a:r>
              <a:rPr lang="en-US" altLang="ko-KR" smtClean="0">
                <a:ea typeface="굴림" charset="-127"/>
              </a:rPr>
              <a:t>table on a split of L</a:t>
            </a:r>
            <a:endParaRPr lang="en-US" altLang="ko-KR" dirty="0" smtClean="0">
              <a:ea typeface="굴림" charset="-127"/>
            </a:endParaRPr>
          </a:p>
        </p:txBody>
      </p:sp>
      <p:grpSp>
        <p:nvGrpSpPr>
          <p:cNvPr id="6" name="그룹 8"/>
          <p:cNvGrpSpPr/>
          <p:nvPr/>
        </p:nvGrpSpPr>
        <p:grpSpPr>
          <a:xfrm>
            <a:off x="4932040" y="1052736"/>
            <a:ext cx="4065092" cy="5256584"/>
            <a:chOff x="4788024" y="1052736"/>
            <a:chExt cx="4176464" cy="5400600"/>
          </a:xfrm>
        </p:grpSpPr>
        <p:sp>
          <p:nvSpPr>
            <p:cNvPr id="7" name="직사각형 6"/>
            <p:cNvSpPr/>
            <p:nvPr/>
          </p:nvSpPr>
          <p:spPr>
            <a:xfrm>
              <a:off x="4788024" y="1052736"/>
              <a:ext cx="4176464" cy="54006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Picture 3" descr="C:\Users\songhj\Desktop\444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0032" y="1196752"/>
              <a:ext cx="3962400" cy="2476500"/>
            </a:xfrm>
            <a:prstGeom prst="rect">
              <a:avLst/>
            </a:prstGeom>
            <a:noFill/>
          </p:spPr>
        </p:pic>
        <p:pic>
          <p:nvPicPr>
            <p:cNvPr id="9" name="Picture 4" descr="C:\Users\songhj\Desktop\445.JPG"/>
            <p:cNvPicPr>
              <a:picLocks noChangeAspect="1" noChangeArrowheads="1"/>
            </p:cNvPicPr>
            <p:nvPr/>
          </p:nvPicPr>
          <p:blipFill>
            <a:blip r:embed="rId3" cstate="print"/>
            <a:srcRect r="2001" b="3015"/>
            <a:stretch>
              <a:fillRect/>
            </a:stretch>
          </p:blipFill>
          <p:spPr bwMode="auto">
            <a:xfrm>
              <a:off x="4860032" y="3596766"/>
              <a:ext cx="4032448" cy="2808312"/>
            </a:xfrm>
            <a:prstGeom prst="rect">
              <a:avLst/>
            </a:prstGeom>
            <a:noFill/>
          </p:spPr>
        </p:pic>
      </p:grpSp>
      <p:sp>
        <p:nvSpPr>
          <p:cNvPr id="10" name="내용 개체 틀 2"/>
          <p:cNvSpPr txBox="1">
            <a:spLocks/>
          </p:cNvSpPr>
          <p:nvPr/>
        </p:nvSpPr>
        <p:spPr>
          <a:xfrm>
            <a:off x="171448" y="3861048"/>
            <a:ext cx="8801104" cy="242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굴림" charset="-127"/>
                <a:cs typeface="+mn-cs"/>
              </a:rPr>
              <a:t>Preprocessing for Broadcast Join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Corbel" pitchFamily="34" charset="0"/>
              <a:buChar char="–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굴림" charset="-127"/>
                <a:cs typeface="+mn-cs"/>
              </a:rPr>
              <a:t>Most nodes in the cluster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Corbel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굴림" charset="-127"/>
                <a:cs typeface="+mn-cs"/>
              </a:rPr>
              <a:t>	have a local copy of R in advance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Corbel" pitchFamily="34" charset="0"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굴림" charset="-127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Corbel" pitchFamily="34" charset="0"/>
              <a:buChar char="–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굴림" charset="-127"/>
                <a:cs typeface="+mn-cs"/>
              </a:rPr>
              <a:t>To avoid retrieving R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Corbel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굴림" charset="-127"/>
                <a:cs typeface="+mn-cs"/>
              </a:rPr>
              <a:t>	from the DFS in its init() function</a:t>
            </a:r>
          </a:p>
        </p:txBody>
      </p:sp>
    </p:spTree>
    <p:extLst>
      <p:ext uri="{BB962C8B-B14F-4D97-AF65-F5344CB8AC3E}">
        <p14:creationId xmlns:p14="http://schemas.microsoft.com/office/powerpoint/2010/main" val="33815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Semi-Join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Original semi-join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59</a:t>
            </a:fld>
            <a:endParaRPr lang="ko-KR" altLang="en-US" dirty="0"/>
          </a:p>
        </p:txBody>
      </p:sp>
      <p:sp>
        <p:nvSpPr>
          <p:cNvPr id="5" name="Text Box 70"/>
          <p:cNvSpPr txBox="1">
            <a:spLocks noChangeArrowheads="1"/>
          </p:cNvSpPr>
          <p:nvPr/>
        </p:nvSpPr>
        <p:spPr bwMode="auto">
          <a:xfrm>
            <a:off x="3879330" y="6188794"/>
            <a:ext cx="3362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ko-KR" i="1">
                <a:latin typeface="Times New Roman" pitchFamily="18" charset="0"/>
                <a:ea typeface="굴림" charset="-127"/>
              </a:rPr>
              <a:t>Shipping cost savings = 9 –(3+2) = 4</a:t>
            </a:r>
          </a:p>
        </p:txBody>
      </p:sp>
      <p:grpSp>
        <p:nvGrpSpPr>
          <p:cNvPr id="6" name="Group 91"/>
          <p:cNvGrpSpPr>
            <a:grpSpLocks/>
          </p:cNvGrpSpPr>
          <p:nvPr/>
        </p:nvGrpSpPr>
        <p:grpSpPr bwMode="auto">
          <a:xfrm>
            <a:off x="1066280" y="1659657"/>
            <a:ext cx="857250" cy="376237"/>
            <a:chOff x="623" y="637"/>
            <a:chExt cx="540" cy="237"/>
          </a:xfrm>
        </p:grpSpPr>
        <p:sp>
          <p:nvSpPr>
            <p:cNvPr id="7" name="Rectangle 89"/>
            <p:cNvSpPr>
              <a:spLocks noChangeArrowheads="1"/>
            </p:cNvSpPr>
            <p:nvPr/>
          </p:nvSpPr>
          <p:spPr bwMode="auto">
            <a:xfrm>
              <a:off x="623" y="637"/>
              <a:ext cx="5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800" i="1">
                  <a:ea typeface="굴림" charset="-127"/>
                </a:rPr>
                <a:t>r</a:t>
              </a:r>
              <a:r>
                <a:rPr kumimoji="1" lang="en-US" altLang="ko-KR" sz="1800" baseline="-25000">
                  <a:ea typeface="굴림" charset="-127"/>
                </a:rPr>
                <a:t>1        </a:t>
              </a:r>
              <a:r>
                <a:rPr kumimoji="1" lang="en-US" altLang="ko-KR" sz="1800" i="1">
                  <a:ea typeface="굴림" charset="-127"/>
                </a:rPr>
                <a:t>r</a:t>
              </a:r>
              <a:r>
                <a:rPr kumimoji="1" lang="en-US" altLang="ko-KR" sz="1800" baseline="-25000">
                  <a:ea typeface="굴림" charset="-127"/>
                </a:rPr>
                <a:t>2</a:t>
              </a:r>
              <a:endParaRPr kumimoji="1" lang="ko-KR" altLang="en-US" sz="1800" baseline="-25000">
                <a:ea typeface="굴림" charset="-127"/>
              </a:endParaRPr>
            </a:p>
          </p:txBody>
        </p:sp>
        <p:pic>
          <p:nvPicPr>
            <p:cNvPr id="8" name="Picture 9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" y="697"/>
              <a:ext cx="148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99"/>
          <p:cNvGrpSpPr>
            <a:grpSpLocks/>
          </p:cNvGrpSpPr>
          <p:nvPr/>
        </p:nvGrpSpPr>
        <p:grpSpPr bwMode="auto">
          <a:xfrm>
            <a:off x="899592" y="2178769"/>
            <a:ext cx="6775450" cy="3857625"/>
            <a:chOff x="275" y="977"/>
            <a:chExt cx="4268" cy="2430"/>
          </a:xfrm>
        </p:grpSpPr>
        <p:grpSp>
          <p:nvGrpSpPr>
            <p:cNvPr id="10" name="Group 7"/>
            <p:cNvGrpSpPr>
              <a:grpSpLocks/>
            </p:cNvGrpSpPr>
            <p:nvPr/>
          </p:nvGrpSpPr>
          <p:grpSpPr bwMode="auto">
            <a:xfrm>
              <a:off x="3919" y="1367"/>
              <a:ext cx="624" cy="1056"/>
              <a:chOff x="3792" y="1680"/>
              <a:chExt cx="624" cy="1056"/>
            </a:xfrm>
          </p:grpSpPr>
          <p:grpSp>
            <p:nvGrpSpPr>
              <p:cNvPr id="65" name="Group 8"/>
              <p:cNvGrpSpPr>
                <a:grpSpLocks/>
              </p:cNvGrpSpPr>
              <p:nvPr/>
            </p:nvGrpSpPr>
            <p:grpSpPr bwMode="auto">
              <a:xfrm>
                <a:off x="3792" y="1920"/>
                <a:ext cx="624" cy="816"/>
                <a:chOff x="7020" y="1800"/>
                <a:chExt cx="1080" cy="1440"/>
              </a:xfrm>
            </p:grpSpPr>
            <p:grpSp>
              <p:nvGrpSpPr>
                <p:cNvPr id="67" name="Group 9"/>
                <p:cNvGrpSpPr>
                  <a:grpSpLocks/>
                </p:cNvGrpSpPr>
                <p:nvPr/>
              </p:nvGrpSpPr>
              <p:grpSpPr bwMode="auto">
                <a:xfrm>
                  <a:off x="7020" y="2160"/>
                  <a:ext cx="540" cy="1080"/>
                  <a:chOff x="1800" y="2160"/>
                  <a:chExt cx="540" cy="1080"/>
                </a:xfrm>
              </p:grpSpPr>
              <p:sp>
                <p:nvSpPr>
                  <p:cNvPr id="74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00" y="2160"/>
                    <a:ext cx="540" cy="3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9pPr>
                  </a:lstStyle>
                  <a:p>
                    <a:r>
                      <a:rPr lang="en-US" altLang="ko-KR">
                        <a:solidFill>
                          <a:schemeClr val="tx2"/>
                        </a:solidFill>
                        <a:latin typeface="Times New Roman" pitchFamily="18" charset="0"/>
                        <a:ea typeface="굴림" charset="-127"/>
                      </a:rPr>
                      <a:t>3</a:t>
                    </a:r>
                  </a:p>
                </p:txBody>
              </p:sp>
              <p:sp>
                <p:nvSpPr>
                  <p:cNvPr id="75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00" y="2520"/>
                    <a:ext cx="540" cy="3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9pPr>
                  </a:lstStyle>
                  <a:p>
                    <a:r>
                      <a:rPr lang="en-US" altLang="ko-KR">
                        <a:solidFill>
                          <a:schemeClr val="tx2"/>
                        </a:solidFill>
                        <a:latin typeface="Times New Roman" pitchFamily="18" charset="0"/>
                        <a:ea typeface="굴림" charset="-127"/>
                      </a:rPr>
                      <a:t>4</a:t>
                    </a:r>
                  </a:p>
                </p:txBody>
              </p:sp>
              <p:sp>
                <p:nvSpPr>
                  <p:cNvPr id="76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00" y="2880"/>
                    <a:ext cx="540" cy="3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9pPr>
                  </a:lstStyle>
                  <a:p>
                    <a:r>
                      <a:rPr lang="en-US" altLang="ko-KR">
                        <a:solidFill>
                          <a:schemeClr val="tx2"/>
                        </a:solidFill>
                        <a:latin typeface="Times New Roman" pitchFamily="18" charset="0"/>
                        <a:ea typeface="굴림" charset="-127"/>
                      </a:rPr>
                      <a:t>5</a:t>
                    </a:r>
                  </a:p>
                </p:txBody>
              </p:sp>
            </p:grpSp>
            <p:grpSp>
              <p:nvGrpSpPr>
                <p:cNvPr id="68" name="Group 13"/>
                <p:cNvGrpSpPr>
                  <a:grpSpLocks/>
                </p:cNvGrpSpPr>
                <p:nvPr/>
              </p:nvGrpSpPr>
              <p:grpSpPr bwMode="auto">
                <a:xfrm>
                  <a:off x="7560" y="2160"/>
                  <a:ext cx="540" cy="1080"/>
                  <a:chOff x="1800" y="2160"/>
                  <a:chExt cx="540" cy="1080"/>
                </a:xfrm>
              </p:grpSpPr>
              <p:sp>
                <p:nvSpPr>
                  <p:cNvPr id="71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00" y="2160"/>
                    <a:ext cx="540" cy="3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9pPr>
                  </a:lstStyle>
                  <a:p>
                    <a:r>
                      <a:rPr lang="en-US" altLang="ko-KR">
                        <a:solidFill>
                          <a:schemeClr val="tx2"/>
                        </a:solidFill>
                        <a:latin typeface="Times New Roman" pitchFamily="18" charset="0"/>
                        <a:ea typeface="굴림" charset="-127"/>
                      </a:rPr>
                      <a:t>10</a:t>
                    </a:r>
                  </a:p>
                </p:txBody>
              </p:sp>
              <p:sp>
                <p:nvSpPr>
                  <p:cNvPr id="72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00" y="2520"/>
                    <a:ext cx="540" cy="3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9pPr>
                  </a:lstStyle>
                  <a:p>
                    <a:r>
                      <a:rPr lang="en-US" altLang="ko-KR">
                        <a:solidFill>
                          <a:schemeClr val="tx2"/>
                        </a:solidFill>
                        <a:latin typeface="Times New Roman" pitchFamily="18" charset="0"/>
                        <a:ea typeface="굴림" charset="-127"/>
                      </a:rPr>
                      <a:t>11</a:t>
                    </a:r>
                  </a:p>
                </p:txBody>
              </p:sp>
              <p:sp>
                <p:nvSpPr>
                  <p:cNvPr id="73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00" y="2880"/>
                    <a:ext cx="540" cy="3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9pPr>
                  </a:lstStyle>
                  <a:p>
                    <a:r>
                      <a:rPr lang="en-US" altLang="ko-KR">
                        <a:solidFill>
                          <a:schemeClr val="tx2"/>
                        </a:solidFill>
                        <a:latin typeface="Times New Roman" pitchFamily="18" charset="0"/>
                        <a:ea typeface="굴림" charset="-127"/>
                      </a:rPr>
                      <a:t>12</a:t>
                    </a:r>
                  </a:p>
                </p:txBody>
              </p:sp>
            </p:grpSp>
            <p:sp>
              <p:nvSpPr>
                <p:cNvPr id="6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7020" y="1800"/>
                  <a:ext cx="54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altLang="ko-KR" b="1">
                      <a:solidFill>
                        <a:schemeClr val="tx2"/>
                      </a:solidFill>
                      <a:latin typeface="Times New Roman" pitchFamily="18" charset="0"/>
                      <a:ea typeface="굴림" charset="-127"/>
                    </a:rPr>
                    <a:t>A</a:t>
                  </a:r>
                </a:p>
              </p:txBody>
            </p:sp>
            <p:sp>
              <p:nvSpPr>
                <p:cNvPr id="7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7560" y="1800"/>
                  <a:ext cx="54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altLang="ko-KR" b="1">
                      <a:solidFill>
                        <a:schemeClr val="tx2"/>
                      </a:solidFill>
                      <a:latin typeface="Times New Roman" pitchFamily="18" charset="0"/>
                      <a:ea typeface="굴림" charset="-127"/>
                    </a:rPr>
                    <a:t>D</a:t>
                  </a:r>
                </a:p>
              </p:txBody>
            </p:sp>
          </p:grpSp>
          <p:sp>
            <p:nvSpPr>
              <p:cNvPr id="66" name="Text Box 19"/>
              <p:cNvSpPr txBox="1">
                <a:spLocks noChangeArrowheads="1"/>
              </p:cNvSpPr>
              <p:nvPr/>
            </p:nvSpPr>
            <p:spPr bwMode="auto">
              <a:xfrm>
                <a:off x="3792" y="1680"/>
                <a:ext cx="23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en-US" altLang="ko-KR" sz="1400" b="1">
                    <a:solidFill>
                      <a:srgbClr val="FF0000"/>
                    </a:solidFill>
                    <a:latin typeface="Times New Roman" pitchFamily="18" charset="0"/>
                    <a:ea typeface="굴림" charset="-127"/>
                  </a:rPr>
                  <a:t>R</a:t>
                </a:r>
                <a:r>
                  <a:rPr lang="en-US" altLang="ko-KR" sz="1400" b="1" baseline="-25000">
                    <a:solidFill>
                      <a:srgbClr val="FF0000"/>
                    </a:solidFill>
                    <a:latin typeface="Times New Roman" pitchFamily="18" charset="0"/>
                    <a:ea typeface="굴림" charset="-127"/>
                  </a:rPr>
                  <a:t>2</a:t>
                </a:r>
              </a:p>
            </p:txBody>
          </p:sp>
        </p:grpSp>
        <p:grpSp>
          <p:nvGrpSpPr>
            <p:cNvPr id="11" name="Group 32"/>
            <p:cNvGrpSpPr>
              <a:grpSpLocks/>
            </p:cNvGrpSpPr>
            <p:nvPr/>
          </p:nvGrpSpPr>
          <p:grpSpPr bwMode="auto">
            <a:xfrm>
              <a:off x="943" y="1094"/>
              <a:ext cx="624" cy="288"/>
              <a:chOff x="864" y="1440"/>
              <a:chExt cx="624" cy="288"/>
            </a:xfrm>
          </p:grpSpPr>
          <p:sp>
            <p:nvSpPr>
              <p:cNvPr id="63" name="Oval 33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52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4" name="Text Box 34"/>
              <p:cNvSpPr txBox="1">
                <a:spLocks noChangeArrowheads="1"/>
              </p:cNvSpPr>
              <p:nvPr/>
            </p:nvSpPr>
            <p:spPr bwMode="auto">
              <a:xfrm>
                <a:off x="864" y="1440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2400" i="1">
                    <a:solidFill>
                      <a:schemeClr val="bg2"/>
                    </a:solidFill>
                    <a:latin typeface="Times New Roman" pitchFamily="18" charset="0"/>
                    <a:ea typeface="굴림" charset="-127"/>
                  </a:rPr>
                  <a:t>Site 1</a:t>
                </a:r>
              </a:p>
            </p:txBody>
          </p:sp>
        </p:grpSp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3919" y="1063"/>
              <a:ext cx="624" cy="288"/>
              <a:chOff x="864" y="1440"/>
              <a:chExt cx="624" cy="288"/>
            </a:xfrm>
          </p:grpSpPr>
          <p:sp>
            <p:nvSpPr>
              <p:cNvPr id="61" name="Oval 36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52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2" name="Text Box 37"/>
              <p:cNvSpPr txBox="1">
                <a:spLocks noChangeArrowheads="1"/>
              </p:cNvSpPr>
              <p:nvPr/>
            </p:nvSpPr>
            <p:spPr bwMode="auto">
              <a:xfrm>
                <a:off x="864" y="1440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2400" i="1">
                    <a:solidFill>
                      <a:schemeClr val="bg2"/>
                    </a:solidFill>
                    <a:latin typeface="Times New Roman" pitchFamily="18" charset="0"/>
                    <a:ea typeface="굴림" charset="-127"/>
                  </a:rPr>
                  <a:t>Site 2</a:t>
                </a:r>
              </a:p>
            </p:txBody>
          </p:sp>
        </p:grpSp>
        <p:grpSp>
          <p:nvGrpSpPr>
            <p:cNvPr id="13" name="Group 41"/>
            <p:cNvGrpSpPr>
              <a:grpSpLocks/>
            </p:cNvGrpSpPr>
            <p:nvPr/>
          </p:nvGrpSpPr>
          <p:grpSpPr bwMode="auto">
            <a:xfrm>
              <a:off x="2477" y="1312"/>
              <a:ext cx="216" cy="432"/>
              <a:chOff x="1800" y="2160"/>
              <a:chExt cx="540" cy="1080"/>
            </a:xfrm>
          </p:grpSpPr>
          <p:sp>
            <p:nvSpPr>
              <p:cNvPr id="58" name="Text Box 42"/>
              <p:cNvSpPr txBox="1">
                <a:spLocks noChangeArrowheads="1"/>
              </p:cNvSpPr>
              <p:nvPr/>
            </p:nvSpPr>
            <p:spPr bwMode="auto">
              <a:xfrm>
                <a:off x="1800" y="216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ko-KR">
                    <a:solidFill>
                      <a:schemeClr val="tx2"/>
                    </a:solidFill>
                    <a:latin typeface="Times New Roman" pitchFamily="18" charset="0"/>
                    <a:ea typeface="굴림" charset="-127"/>
                  </a:rPr>
                  <a:t>1</a:t>
                </a:r>
              </a:p>
            </p:txBody>
          </p:sp>
          <p:sp>
            <p:nvSpPr>
              <p:cNvPr id="59" name="Text Box 43"/>
              <p:cNvSpPr txBox="1">
                <a:spLocks noChangeArrowheads="1"/>
              </p:cNvSpPr>
              <p:nvPr/>
            </p:nvSpPr>
            <p:spPr bwMode="auto">
              <a:xfrm>
                <a:off x="1800" y="252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ko-KR">
                    <a:solidFill>
                      <a:schemeClr val="tx2"/>
                    </a:solidFill>
                    <a:latin typeface="Times New Roman" pitchFamily="18" charset="0"/>
                    <a:ea typeface="굴림" charset="-127"/>
                  </a:rPr>
                  <a:t>2</a:t>
                </a:r>
              </a:p>
            </p:txBody>
          </p:sp>
          <p:sp>
            <p:nvSpPr>
              <p:cNvPr id="60" name="Text Box 44"/>
              <p:cNvSpPr txBox="1">
                <a:spLocks noChangeArrowheads="1"/>
              </p:cNvSpPr>
              <p:nvPr/>
            </p:nvSpPr>
            <p:spPr bwMode="auto">
              <a:xfrm>
                <a:off x="1800" y="288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ko-KR">
                    <a:solidFill>
                      <a:schemeClr val="tx2"/>
                    </a:solidFill>
                    <a:latin typeface="Times New Roman" pitchFamily="18" charset="0"/>
                    <a:ea typeface="굴림" charset="-127"/>
                  </a:rPr>
                  <a:t>3</a:t>
                </a:r>
              </a:p>
            </p:txBody>
          </p:sp>
        </p:grpSp>
        <p:sp>
          <p:nvSpPr>
            <p:cNvPr id="14" name="Text Box 45"/>
            <p:cNvSpPr txBox="1">
              <a:spLocks noChangeArrowheads="1"/>
            </p:cNvSpPr>
            <p:nvPr/>
          </p:nvSpPr>
          <p:spPr bwMode="auto">
            <a:xfrm>
              <a:off x="2388" y="977"/>
              <a:ext cx="46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charset="0"/>
                  <a:ea typeface="ＭＳ Ｐゴシック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charset="0"/>
                  <a:ea typeface="ＭＳ Ｐゴシック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FF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rPr>
                <a:t>temp1</a:t>
              </a:r>
            </a:p>
            <a:p>
              <a:pPr eaLnBrk="1" hangingPunct="1"/>
              <a:r>
                <a:rPr lang="en-US" altLang="ko-KR" sz="1400" b="1">
                  <a:solidFill>
                    <a:srgbClr val="FF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rPr>
                <a:t>(R</a:t>
              </a:r>
              <a:r>
                <a:rPr lang="en-US" altLang="ko-KR" sz="1400" b="1" baseline="-30000">
                  <a:solidFill>
                    <a:srgbClr val="FF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rPr>
                <a:t>1</a:t>
              </a:r>
              <a:r>
                <a:rPr lang="en-US" altLang="ko-KR" sz="1400" b="1">
                  <a:solidFill>
                    <a:srgbClr val="FF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rPr>
                <a:t>[A])</a:t>
              </a:r>
              <a:endParaRPr lang="en-US" altLang="ko-KR" sz="2400">
                <a:latin typeface="Times New Roman" pitchFamily="18" charset="0"/>
                <a:ea typeface="굴림" charset="-127"/>
                <a:cs typeface="Times New Roman" pitchFamily="18" charset="0"/>
              </a:endParaRPr>
            </a:p>
          </p:txBody>
        </p:sp>
        <p:sp>
          <p:nvSpPr>
            <p:cNvPr id="15" name="Line 47"/>
            <p:cNvSpPr>
              <a:spLocks noChangeShapeType="1"/>
            </p:cNvSpPr>
            <p:nvPr/>
          </p:nvSpPr>
          <p:spPr bwMode="auto">
            <a:xfrm flipV="1">
              <a:off x="1621" y="1550"/>
              <a:ext cx="794" cy="5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Text Box 48"/>
            <p:cNvSpPr txBox="1">
              <a:spLocks noChangeArrowheads="1"/>
            </p:cNvSpPr>
            <p:nvPr/>
          </p:nvSpPr>
          <p:spPr bwMode="auto">
            <a:xfrm>
              <a:off x="1627" y="1452"/>
              <a:ext cx="71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charset="0"/>
                  <a:ea typeface="ＭＳ Ｐゴシック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charset="0"/>
                  <a:ea typeface="ＭＳ Ｐゴシック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ko-KR" sz="1400">
                  <a:latin typeface="Times New Roman" pitchFamily="18" charset="0"/>
                  <a:ea typeface="굴림" charset="-127"/>
                </a:rPr>
                <a:t>1.  projection</a:t>
              </a:r>
            </a:p>
          </p:txBody>
        </p:sp>
        <p:grpSp>
          <p:nvGrpSpPr>
            <p:cNvPr id="17" name="Group 49"/>
            <p:cNvGrpSpPr>
              <a:grpSpLocks/>
            </p:cNvGrpSpPr>
            <p:nvPr/>
          </p:nvGrpSpPr>
          <p:grpSpPr bwMode="auto">
            <a:xfrm>
              <a:off x="2736" y="1471"/>
              <a:ext cx="1148" cy="493"/>
              <a:chOff x="2544" y="1872"/>
              <a:chExt cx="1200" cy="480"/>
            </a:xfrm>
          </p:grpSpPr>
          <p:sp>
            <p:nvSpPr>
              <p:cNvPr id="56" name="Line 50"/>
              <p:cNvSpPr>
                <a:spLocks noChangeShapeType="1"/>
              </p:cNvSpPr>
              <p:nvPr/>
            </p:nvSpPr>
            <p:spPr bwMode="auto">
              <a:xfrm>
                <a:off x="2544" y="1872"/>
                <a:ext cx="1200" cy="4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7" name="Text Box 51"/>
              <p:cNvSpPr txBox="1">
                <a:spLocks noChangeArrowheads="1"/>
              </p:cNvSpPr>
              <p:nvPr/>
            </p:nvSpPr>
            <p:spPr bwMode="auto">
              <a:xfrm>
                <a:off x="2976" y="1920"/>
                <a:ext cx="588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en-US" altLang="ko-KR" sz="1400">
                    <a:latin typeface="Times New Roman" pitchFamily="18" charset="0"/>
                    <a:ea typeface="굴림" charset="-127"/>
                  </a:rPr>
                  <a:t>2. Ship(</a:t>
                </a:r>
                <a:r>
                  <a:rPr lang="en-US" altLang="ko-KR" sz="1400">
                    <a:solidFill>
                      <a:schemeClr val="hlink"/>
                    </a:solidFill>
                    <a:latin typeface="Times New Roman" pitchFamily="18" charset="0"/>
                    <a:ea typeface="굴림" charset="-127"/>
                  </a:rPr>
                  <a:t>3</a:t>
                </a:r>
                <a:r>
                  <a:rPr lang="en-US" altLang="ko-KR" sz="1400">
                    <a:latin typeface="Times New Roman" pitchFamily="18" charset="0"/>
                    <a:ea typeface="굴림" charset="-127"/>
                  </a:rPr>
                  <a:t>)</a:t>
                </a:r>
              </a:p>
            </p:txBody>
          </p:sp>
        </p:grpSp>
        <p:sp>
          <p:nvSpPr>
            <p:cNvPr id="18" name="Line 58"/>
            <p:cNvSpPr>
              <a:spLocks noChangeShapeType="1"/>
            </p:cNvSpPr>
            <p:nvPr/>
          </p:nvSpPr>
          <p:spPr bwMode="auto">
            <a:xfrm flipH="1" flipV="1">
              <a:off x="1539" y="2436"/>
              <a:ext cx="811" cy="5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Text Box 59"/>
            <p:cNvSpPr txBox="1">
              <a:spLocks noChangeArrowheads="1"/>
            </p:cNvSpPr>
            <p:nvPr/>
          </p:nvSpPr>
          <p:spPr bwMode="auto">
            <a:xfrm>
              <a:off x="1817" y="2442"/>
              <a:ext cx="56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charset="0"/>
                  <a:ea typeface="ＭＳ Ｐゴシック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charset="0"/>
                  <a:ea typeface="ＭＳ Ｐゴシック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ko-KR" sz="1400">
                  <a:latin typeface="Times New Roman" pitchFamily="18" charset="0"/>
                  <a:ea typeface="굴림" charset="-127"/>
                </a:rPr>
                <a:t>4. Ship(</a:t>
              </a:r>
              <a:r>
                <a:rPr lang="en-US" altLang="ko-KR" sz="1400">
                  <a:solidFill>
                    <a:schemeClr val="hlink"/>
                  </a:solidFill>
                  <a:latin typeface="Times New Roman" pitchFamily="18" charset="0"/>
                  <a:ea typeface="굴림" charset="-127"/>
                </a:rPr>
                <a:t>2</a:t>
              </a:r>
              <a:r>
                <a:rPr lang="en-US" altLang="ko-KR" sz="1400">
                  <a:latin typeface="Times New Roman" pitchFamily="18" charset="0"/>
                  <a:ea typeface="굴림" charset="-127"/>
                </a:rPr>
                <a:t>)</a:t>
              </a:r>
            </a:p>
          </p:txBody>
        </p:sp>
        <p:grpSp>
          <p:nvGrpSpPr>
            <p:cNvPr id="20" name="Group 63"/>
            <p:cNvGrpSpPr>
              <a:grpSpLocks/>
            </p:cNvGrpSpPr>
            <p:nvPr/>
          </p:nvGrpSpPr>
          <p:grpSpPr bwMode="auto">
            <a:xfrm>
              <a:off x="2397" y="2887"/>
              <a:ext cx="528" cy="240"/>
              <a:chOff x="1800" y="2880"/>
              <a:chExt cx="1080" cy="360"/>
            </a:xfrm>
          </p:grpSpPr>
          <p:sp>
            <p:nvSpPr>
              <p:cNvPr id="54" name="Text Box 64"/>
              <p:cNvSpPr txBox="1">
                <a:spLocks noChangeArrowheads="1"/>
              </p:cNvSpPr>
              <p:nvPr/>
            </p:nvSpPr>
            <p:spPr bwMode="auto">
              <a:xfrm>
                <a:off x="1800" y="288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ko-KR">
                    <a:solidFill>
                      <a:schemeClr val="tx2"/>
                    </a:solidFill>
                    <a:latin typeface="Times New Roman" pitchFamily="18" charset="0"/>
                    <a:ea typeface="굴림" charset="-127"/>
                  </a:rPr>
                  <a:t>3</a:t>
                </a:r>
              </a:p>
            </p:txBody>
          </p:sp>
          <p:sp>
            <p:nvSpPr>
              <p:cNvPr id="55" name="Text Box 65"/>
              <p:cNvSpPr txBox="1">
                <a:spLocks noChangeArrowheads="1"/>
              </p:cNvSpPr>
              <p:nvPr/>
            </p:nvSpPr>
            <p:spPr bwMode="auto">
              <a:xfrm>
                <a:off x="2340" y="288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ko-KR">
                    <a:solidFill>
                      <a:schemeClr val="tx2"/>
                    </a:solidFill>
                    <a:latin typeface="Times New Roman" pitchFamily="18" charset="0"/>
                    <a:ea typeface="굴림" charset="-127"/>
                  </a:rPr>
                  <a:t>10</a:t>
                </a:r>
              </a:p>
            </p:txBody>
          </p:sp>
        </p:grpSp>
        <p:sp>
          <p:nvSpPr>
            <p:cNvPr id="21" name="Text Box 66"/>
            <p:cNvSpPr txBox="1">
              <a:spLocks noChangeArrowheads="1"/>
            </p:cNvSpPr>
            <p:nvPr/>
          </p:nvSpPr>
          <p:spPr bwMode="auto">
            <a:xfrm>
              <a:off x="2450" y="2680"/>
              <a:ext cx="41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charset="0"/>
                  <a:ea typeface="ＭＳ Ｐゴシック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charset="0"/>
                  <a:ea typeface="ＭＳ Ｐゴシック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FF0000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rPr>
                <a:t>temp2</a:t>
              </a:r>
            </a:p>
          </p:txBody>
        </p:sp>
        <p:sp>
          <p:nvSpPr>
            <p:cNvPr id="22" name="Line 68"/>
            <p:cNvSpPr>
              <a:spLocks noChangeShapeType="1"/>
            </p:cNvSpPr>
            <p:nvPr/>
          </p:nvSpPr>
          <p:spPr bwMode="auto">
            <a:xfrm flipH="1">
              <a:off x="3022" y="2334"/>
              <a:ext cx="835" cy="6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grpSp>
          <p:nvGrpSpPr>
            <p:cNvPr id="23" name="Group 82"/>
            <p:cNvGrpSpPr>
              <a:grpSpLocks/>
            </p:cNvGrpSpPr>
            <p:nvPr/>
          </p:nvGrpSpPr>
          <p:grpSpPr bwMode="auto">
            <a:xfrm>
              <a:off x="3426" y="2654"/>
              <a:ext cx="871" cy="183"/>
              <a:chOff x="3426" y="2654"/>
              <a:chExt cx="871" cy="183"/>
            </a:xfrm>
          </p:grpSpPr>
          <p:sp>
            <p:nvSpPr>
              <p:cNvPr id="52" name="Text Box 69"/>
              <p:cNvSpPr txBox="1">
                <a:spLocks noChangeArrowheads="1"/>
              </p:cNvSpPr>
              <p:nvPr/>
            </p:nvSpPr>
            <p:spPr bwMode="auto">
              <a:xfrm>
                <a:off x="3426" y="2654"/>
                <a:ext cx="871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ko-KR" sz="1300">
                    <a:ea typeface="굴림" charset="-127"/>
                    <a:sym typeface="Symbol" pitchFamily="18" charset="2"/>
                  </a:rPr>
                  <a:t>3.</a:t>
                </a:r>
                <a:r>
                  <a:rPr kumimoji="1" lang="en-US" altLang="ko-KR" sz="1300" i="1">
                    <a:ea typeface="굴림" charset="-127"/>
                    <a:sym typeface="Symbol" pitchFamily="18" charset="2"/>
                  </a:rPr>
                  <a:t> r</a:t>
                </a:r>
                <a:r>
                  <a:rPr kumimoji="1" lang="en-US" altLang="ko-KR" sz="1300" baseline="-25000">
                    <a:ea typeface="굴림" charset="-127"/>
                    <a:sym typeface="Symbol" pitchFamily="18" charset="2"/>
                  </a:rPr>
                  <a:t>2</a:t>
                </a:r>
                <a:r>
                  <a:rPr kumimoji="1" lang="en-US" altLang="ko-KR" sz="1300">
                    <a:ea typeface="굴림" charset="-127"/>
                    <a:sym typeface="Symbol" pitchFamily="18" charset="2"/>
                  </a:rPr>
                  <a:t>        temp1</a:t>
                </a:r>
              </a:p>
            </p:txBody>
          </p:sp>
          <p:pic>
            <p:nvPicPr>
              <p:cNvPr id="53" name="Picture 7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3" y="2673"/>
                <a:ext cx="175" cy="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4" name="Group 81"/>
            <p:cNvGrpSpPr>
              <a:grpSpLocks/>
            </p:cNvGrpSpPr>
            <p:nvPr/>
          </p:nvGrpSpPr>
          <p:grpSpPr bwMode="auto">
            <a:xfrm>
              <a:off x="623" y="1389"/>
              <a:ext cx="936" cy="986"/>
              <a:chOff x="623" y="1389"/>
              <a:chExt cx="936" cy="986"/>
            </a:xfrm>
          </p:grpSpPr>
          <p:sp>
            <p:nvSpPr>
              <p:cNvPr id="36" name="Text Box 31"/>
              <p:cNvSpPr txBox="1">
                <a:spLocks noChangeArrowheads="1"/>
              </p:cNvSpPr>
              <p:nvPr/>
            </p:nvSpPr>
            <p:spPr bwMode="auto">
              <a:xfrm>
                <a:off x="655" y="1389"/>
                <a:ext cx="26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en-US" altLang="ko-KR" sz="1400" b="1">
                    <a:solidFill>
                      <a:srgbClr val="FF0000"/>
                    </a:solidFill>
                    <a:latin typeface="Times New Roman" pitchFamily="18" charset="0"/>
                    <a:ea typeface="굴림" charset="-127"/>
                    <a:cs typeface="Times New Roman" pitchFamily="18" charset="0"/>
                  </a:rPr>
                  <a:t>R</a:t>
                </a:r>
                <a:r>
                  <a:rPr lang="en-US" altLang="ko-KR" sz="1400" b="1" baseline="-30000">
                    <a:solidFill>
                      <a:srgbClr val="FF0000"/>
                    </a:solidFill>
                    <a:latin typeface="Times New Roman" pitchFamily="18" charset="0"/>
                    <a:ea typeface="굴림" charset="-127"/>
                    <a:cs typeface="Times New Roman" pitchFamily="18" charset="0"/>
                  </a:rPr>
                  <a:t>1</a:t>
                </a:r>
                <a:r>
                  <a:rPr lang="en-US" altLang="ko-KR" sz="1400" b="1">
                    <a:latin typeface="Times New Roman" pitchFamily="18" charset="0"/>
                    <a:ea typeface="굴림" charset="-127"/>
                    <a:cs typeface="Times New Roman" pitchFamily="18" charset="0"/>
                  </a:rPr>
                  <a:t> </a:t>
                </a:r>
              </a:p>
            </p:txBody>
          </p:sp>
          <p:grpSp>
            <p:nvGrpSpPr>
              <p:cNvPr id="37" name="Group 80"/>
              <p:cNvGrpSpPr>
                <a:grpSpLocks/>
              </p:cNvGrpSpPr>
              <p:nvPr/>
            </p:nvGrpSpPr>
            <p:grpSpPr bwMode="auto">
              <a:xfrm>
                <a:off x="623" y="1605"/>
                <a:ext cx="936" cy="770"/>
                <a:chOff x="943" y="1572"/>
                <a:chExt cx="936" cy="770"/>
              </a:xfrm>
            </p:grpSpPr>
            <p:sp>
              <p:nvSpPr>
                <p:cNvPr id="3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943" y="1574"/>
                  <a:ext cx="312" cy="19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altLang="ko-KR" b="1">
                      <a:solidFill>
                        <a:schemeClr val="tx2"/>
                      </a:solidFill>
                      <a:latin typeface="Times New Roman" pitchFamily="18" charset="0"/>
                      <a:ea typeface="굴림" charset="-127"/>
                    </a:rPr>
                    <a:t>A</a:t>
                  </a:r>
                </a:p>
              </p:txBody>
            </p:sp>
            <p:sp>
              <p:nvSpPr>
                <p:cNvPr id="39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255" y="1574"/>
                  <a:ext cx="312" cy="19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altLang="ko-KR" b="1">
                      <a:solidFill>
                        <a:schemeClr val="tx2"/>
                      </a:solidFill>
                      <a:latin typeface="Times New Roman" pitchFamily="18" charset="0"/>
                      <a:ea typeface="굴림" charset="-127"/>
                    </a:rPr>
                    <a:t>B</a:t>
                  </a:r>
                </a:p>
              </p:txBody>
            </p:sp>
            <p:sp>
              <p:nvSpPr>
                <p:cNvPr id="4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943" y="1766"/>
                  <a:ext cx="312" cy="19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altLang="ko-KR">
                      <a:solidFill>
                        <a:schemeClr val="tx2"/>
                      </a:solidFill>
                      <a:latin typeface="Times New Roman" pitchFamily="18" charset="0"/>
                      <a:ea typeface="굴림" charset="-127"/>
                    </a:rPr>
                    <a:t>1</a:t>
                  </a:r>
                </a:p>
              </p:txBody>
            </p:sp>
            <p:sp>
              <p:nvSpPr>
                <p:cNvPr id="4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943" y="1958"/>
                  <a:ext cx="312" cy="19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altLang="ko-KR">
                      <a:solidFill>
                        <a:schemeClr val="tx2"/>
                      </a:solidFill>
                      <a:latin typeface="Times New Roman" pitchFamily="18" charset="0"/>
                      <a:ea typeface="굴림" charset="-127"/>
                    </a:rPr>
                    <a:t>2</a:t>
                  </a:r>
                </a:p>
              </p:txBody>
            </p:sp>
            <p:grpSp>
              <p:nvGrpSpPr>
                <p:cNvPr id="42" name="Group 26"/>
                <p:cNvGrpSpPr>
                  <a:grpSpLocks/>
                </p:cNvGrpSpPr>
                <p:nvPr/>
              </p:nvGrpSpPr>
              <p:grpSpPr bwMode="auto">
                <a:xfrm>
                  <a:off x="1255" y="1766"/>
                  <a:ext cx="312" cy="384"/>
                  <a:chOff x="2340" y="2160"/>
                  <a:chExt cx="540" cy="720"/>
                </a:xfrm>
              </p:grpSpPr>
              <p:sp>
                <p:nvSpPr>
                  <p:cNvPr id="50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40" y="2160"/>
                    <a:ext cx="540" cy="3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9pPr>
                  </a:lstStyle>
                  <a:p>
                    <a:r>
                      <a:rPr lang="en-US" altLang="ko-KR">
                        <a:solidFill>
                          <a:schemeClr val="tx2"/>
                        </a:solidFill>
                        <a:latin typeface="Times New Roman" pitchFamily="18" charset="0"/>
                        <a:ea typeface="굴림" charset="-127"/>
                      </a:rPr>
                      <a:t>4</a:t>
                    </a:r>
                  </a:p>
                </p:txBody>
              </p:sp>
              <p:sp>
                <p:nvSpPr>
                  <p:cNvPr id="51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40" y="2520"/>
                    <a:ext cx="540" cy="3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9pPr>
                  </a:lstStyle>
                  <a:p>
                    <a:r>
                      <a:rPr lang="en-US" altLang="ko-KR">
                        <a:solidFill>
                          <a:schemeClr val="tx2"/>
                        </a:solidFill>
                        <a:latin typeface="Times New Roman" pitchFamily="18" charset="0"/>
                        <a:ea typeface="굴림" charset="-127"/>
                      </a:rPr>
                      <a:t>5</a:t>
                    </a:r>
                  </a:p>
                </p:txBody>
              </p:sp>
            </p:grpSp>
            <p:sp>
              <p:nvSpPr>
                <p:cNvPr id="43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943" y="2150"/>
                  <a:ext cx="312" cy="19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altLang="ko-KR">
                      <a:solidFill>
                        <a:schemeClr val="tx2"/>
                      </a:solidFill>
                      <a:latin typeface="Times New Roman" pitchFamily="18" charset="0"/>
                      <a:ea typeface="굴림" charset="-127"/>
                    </a:rPr>
                    <a:t>3</a:t>
                  </a:r>
                </a:p>
              </p:txBody>
            </p:sp>
            <p:sp>
              <p:nvSpPr>
                <p:cNvPr id="44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255" y="2150"/>
                  <a:ext cx="312" cy="19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altLang="ko-KR">
                      <a:solidFill>
                        <a:schemeClr val="tx2"/>
                      </a:solidFill>
                      <a:latin typeface="Times New Roman" pitchFamily="18" charset="0"/>
                      <a:ea typeface="굴림" charset="-127"/>
                    </a:rPr>
                    <a:t>6</a:t>
                  </a:r>
                </a:p>
              </p:txBody>
            </p:sp>
            <p:sp>
              <p:nvSpPr>
                <p:cNvPr id="45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1567" y="1572"/>
                  <a:ext cx="312" cy="19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altLang="ko-KR" b="1">
                      <a:solidFill>
                        <a:schemeClr val="tx2"/>
                      </a:solidFill>
                      <a:latin typeface="Times New Roman" pitchFamily="18" charset="0"/>
                      <a:ea typeface="굴림" charset="-127"/>
                    </a:rPr>
                    <a:t>C</a:t>
                  </a:r>
                </a:p>
              </p:txBody>
            </p:sp>
            <p:grpSp>
              <p:nvGrpSpPr>
                <p:cNvPr id="46" name="Group 76"/>
                <p:cNvGrpSpPr>
                  <a:grpSpLocks/>
                </p:cNvGrpSpPr>
                <p:nvPr/>
              </p:nvGrpSpPr>
              <p:grpSpPr bwMode="auto">
                <a:xfrm>
                  <a:off x="1567" y="1764"/>
                  <a:ext cx="312" cy="384"/>
                  <a:chOff x="2340" y="2160"/>
                  <a:chExt cx="540" cy="720"/>
                </a:xfrm>
              </p:grpSpPr>
              <p:sp>
                <p:nvSpPr>
                  <p:cNvPr id="48" name="Text Box 7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40" y="2160"/>
                    <a:ext cx="540" cy="3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9pPr>
                  </a:lstStyle>
                  <a:p>
                    <a:r>
                      <a:rPr lang="en-US" altLang="ko-KR">
                        <a:solidFill>
                          <a:schemeClr val="tx2"/>
                        </a:solidFill>
                        <a:latin typeface="Times New Roman" pitchFamily="18" charset="0"/>
                        <a:ea typeface="굴림" charset="-127"/>
                      </a:rPr>
                      <a:t>7</a:t>
                    </a:r>
                  </a:p>
                </p:txBody>
              </p:sp>
              <p:sp>
                <p:nvSpPr>
                  <p:cNvPr id="49" name="Text Box 7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40" y="2520"/>
                    <a:ext cx="540" cy="3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pitchFamily="34" charset="-128"/>
                      </a:defRPr>
                    </a:lvl9pPr>
                  </a:lstStyle>
                  <a:p>
                    <a:r>
                      <a:rPr lang="en-US" altLang="ko-KR">
                        <a:solidFill>
                          <a:schemeClr val="tx2"/>
                        </a:solidFill>
                        <a:latin typeface="Times New Roman" pitchFamily="18" charset="0"/>
                        <a:ea typeface="굴림" charset="-127"/>
                      </a:rPr>
                      <a:t>8</a:t>
                    </a:r>
                  </a:p>
                </p:txBody>
              </p:sp>
            </p:grpSp>
            <p:sp>
              <p:nvSpPr>
                <p:cNvPr id="47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1567" y="2148"/>
                  <a:ext cx="312" cy="19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altLang="ko-KR">
                      <a:solidFill>
                        <a:schemeClr val="tx2"/>
                      </a:solidFill>
                      <a:latin typeface="Times New Roman" pitchFamily="18" charset="0"/>
                      <a:ea typeface="굴림" charset="-127"/>
                    </a:rPr>
                    <a:t>9</a:t>
                  </a:r>
                </a:p>
              </p:txBody>
            </p:sp>
          </p:grpSp>
        </p:grpSp>
        <p:sp>
          <p:nvSpPr>
            <p:cNvPr id="25" name="Line 83"/>
            <p:cNvSpPr>
              <a:spLocks noChangeShapeType="1"/>
            </p:cNvSpPr>
            <p:nvPr/>
          </p:nvSpPr>
          <p:spPr bwMode="auto">
            <a:xfrm>
              <a:off x="1119" y="2430"/>
              <a:ext cx="3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grpSp>
          <p:nvGrpSpPr>
            <p:cNvPr id="26" name="Group 84"/>
            <p:cNvGrpSpPr>
              <a:grpSpLocks/>
            </p:cNvGrpSpPr>
            <p:nvPr/>
          </p:nvGrpSpPr>
          <p:grpSpPr bwMode="auto">
            <a:xfrm>
              <a:off x="275" y="2632"/>
              <a:ext cx="871" cy="183"/>
              <a:chOff x="3426" y="2654"/>
              <a:chExt cx="871" cy="183"/>
            </a:xfrm>
          </p:grpSpPr>
          <p:sp>
            <p:nvSpPr>
              <p:cNvPr id="34" name="Text Box 85"/>
              <p:cNvSpPr txBox="1">
                <a:spLocks noChangeArrowheads="1"/>
              </p:cNvSpPr>
              <p:nvPr/>
            </p:nvSpPr>
            <p:spPr bwMode="auto">
              <a:xfrm>
                <a:off x="3426" y="2654"/>
                <a:ext cx="871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ko-KR" sz="1300">
                    <a:ea typeface="굴림" charset="-127"/>
                    <a:sym typeface="Symbol" pitchFamily="18" charset="2"/>
                  </a:rPr>
                  <a:t>5.</a:t>
                </a:r>
                <a:r>
                  <a:rPr kumimoji="1" lang="en-US" altLang="ko-KR" sz="1300" i="1">
                    <a:ea typeface="굴림" charset="-127"/>
                    <a:sym typeface="Symbol" pitchFamily="18" charset="2"/>
                  </a:rPr>
                  <a:t> r</a:t>
                </a:r>
                <a:r>
                  <a:rPr kumimoji="1" lang="en-US" altLang="ko-KR" sz="1300" baseline="-25000">
                    <a:ea typeface="굴림" charset="-127"/>
                    <a:sym typeface="Symbol" pitchFamily="18" charset="2"/>
                  </a:rPr>
                  <a:t>1</a:t>
                </a:r>
                <a:r>
                  <a:rPr kumimoji="1" lang="en-US" altLang="ko-KR" sz="1300">
                    <a:ea typeface="굴림" charset="-127"/>
                    <a:sym typeface="Symbol" pitchFamily="18" charset="2"/>
                  </a:rPr>
                  <a:t>        temp2</a:t>
                </a:r>
              </a:p>
            </p:txBody>
          </p:sp>
          <p:pic>
            <p:nvPicPr>
              <p:cNvPr id="35" name="Picture 86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3" y="2673"/>
                <a:ext cx="175" cy="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7" name="Group 98"/>
            <p:cNvGrpSpPr>
              <a:grpSpLocks/>
            </p:cNvGrpSpPr>
            <p:nvPr/>
          </p:nvGrpSpPr>
          <p:grpSpPr bwMode="auto">
            <a:xfrm>
              <a:off x="602" y="3165"/>
              <a:ext cx="1057" cy="242"/>
              <a:chOff x="589" y="3165"/>
              <a:chExt cx="1057" cy="242"/>
            </a:xfrm>
          </p:grpSpPr>
          <p:grpSp>
            <p:nvGrpSpPr>
              <p:cNvPr id="28" name="Group 92"/>
              <p:cNvGrpSpPr>
                <a:grpSpLocks/>
              </p:cNvGrpSpPr>
              <p:nvPr/>
            </p:nvGrpSpPr>
            <p:grpSpPr bwMode="auto">
              <a:xfrm>
                <a:off x="589" y="3167"/>
                <a:ext cx="528" cy="240"/>
                <a:chOff x="1800" y="2880"/>
                <a:chExt cx="1080" cy="360"/>
              </a:xfrm>
            </p:grpSpPr>
            <p:sp>
              <p:nvSpPr>
                <p:cNvPr id="32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1800" y="2880"/>
                  <a:ext cx="54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altLang="ko-KR">
                      <a:solidFill>
                        <a:schemeClr val="tx2"/>
                      </a:solidFill>
                      <a:latin typeface="Times New Roman" pitchFamily="18" charset="0"/>
                      <a:ea typeface="굴림" charset="-127"/>
                    </a:rPr>
                    <a:t>3</a:t>
                  </a:r>
                </a:p>
              </p:txBody>
            </p:sp>
            <p:sp>
              <p:nvSpPr>
                <p:cNvPr id="33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2340" y="2880"/>
                  <a:ext cx="54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altLang="ko-KR">
                      <a:solidFill>
                        <a:schemeClr val="tx2"/>
                      </a:solidFill>
                      <a:latin typeface="Times New Roman" pitchFamily="18" charset="0"/>
                      <a:ea typeface="굴림" charset="-127"/>
                    </a:rPr>
                    <a:t>6</a:t>
                  </a:r>
                </a:p>
              </p:txBody>
            </p:sp>
          </p:grpSp>
          <p:grpSp>
            <p:nvGrpSpPr>
              <p:cNvPr id="29" name="Group 95"/>
              <p:cNvGrpSpPr>
                <a:grpSpLocks/>
              </p:cNvGrpSpPr>
              <p:nvPr/>
            </p:nvGrpSpPr>
            <p:grpSpPr bwMode="auto">
              <a:xfrm>
                <a:off x="1118" y="3165"/>
                <a:ext cx="528" cy="240"/>
                <a:chOff x="1800" y="2880"/>
                <a:chExt cx="1080" cy="360"/>
              </a:xfrm>
            </p:grpSpPr>
            <p:sp>
              <p:nvSpPr>
                <p:cNvPr id="30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1800" y="2880"/>
                  <a:ext cx="54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altLang="ko-KR">
                      <a:solidFill>
                        <a:schemeClr val="tx2"/>
                      </a:solidFill>
                      <a:latin typeface="Times New Roman" pitchFamily="18" charset="0"/>
                      <a:ea typeface="굴림" charset="-127"/>
                    </a:rPr>
                    <a:t>9</a:t>
                  </a:r>
                </a:p>
              </p:txBody>
            </p:sp>
            <p:sp>
              <p:nvSpPr>
                <p:cNvPr id="31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2340" y="2880"/>
                  <a:ext cx="54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altLang="ko-KR">
                      <a:solidFill>
                        <a:schemeClr val="tx2"/>
                      </a:solidFill>
                      <a:latin typeface="Times New Roman" pitchFamily="18" charset="0"/>
                      <a:ea typeface="굴림" charset="-127"/>
                    </a:rPr>
                    <a:t>10</a:t>
                  </a:r>
                </a:p>
              </p:txBody>
            </p:sp>
          </p:grpSp>
        </p:grpSp>
      </p:grpSp>
      <p:sp>
        <p:nvSpPr>
          <p:cNvPr id="77" name="Rectangle 101"/>
          <p:cNvSpPr>
            <a:spLocks noChangeArrowheads="1"/>
          </p:cNvSpPr>
          <p:nvPr/>
        </p:nvSpPr>
        <p:spPr bwMode="auto">
          <a:xfrm>
            <a:off x="1720330" y="6044332"/>
            <a:ext cx="958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  <a:latin typeface="Times New Roman" pitchFamily="18" charset="0"/>
                <a:ea typeface="굴림" charset="-127"/>
                <a:cs typeface="Times New Roman" pitchFamily="18" charset="0"/>
              </a:rPr>
              <a:t>join result</a:t>
            </a:r>
            <a:endParaRPr lang="ko-KR" altLang="en-US" sz="1400" b="1" baseline="-30000">
              <a:solidFill>
                <a:srgbClr val="FF0000"/>
              </a:solidFill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12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Nested-loop join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4568825" y="1768475"/>
          <a:ext cx="3429000" cy="4064006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838200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Loan 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Branch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amount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L- 170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Downtown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Redwood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48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Redwood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Perryridge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2300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Redwood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3100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90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Downtown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Perryridge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2300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Redwood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- 70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Perryridge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- 221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Downtown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Redwood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- 320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Downtown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61"/>
          <p:cNvGraphicFramePr>
            <a:graphicFrameLocks noGrp="1"/>
          </p:cNvGraphicFramePr>
          <p:nvPr/>
        </p:nvGraphicFramePr>
        <p:xfrm>
          <a:off x="828675" y="1628775"/>
          <a:ext cx="2844800" cy="4664069"/>
        </p:xfrm>
        <a:graphic>
          <a:graphicData uri="http://schemas.openxmlformats.org/drawingml/2006/table">
            <a:tbl>
              <a:tblPr/>
              <a:tblGrid>
                <a:gridCol w="1550988"/>
                <a:gridCol w="1293812"/>
              </a:tblGrid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Customer name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Loan number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Jones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- 170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Bahn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82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Kim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42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Lee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48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Jane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112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Smith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34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Hwang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321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Choi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109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Pedro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90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Sammy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112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Jun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31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Jung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62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Shin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99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Koh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70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Mark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221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Harry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- 116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117"/>
          <p:cNvSpPr txBox="1">
            <a:spLocks noChangeArrowheads="1"/>
          </p:cNvSpPr>
          <p:nvPr/>
        </p:nvSpPr>
        <p:spPr bwMode="auto">
          <a:xfrm>
            <a:off x="5508625" y="1255713"/>
            <a:ext cx="23002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 eaLnBrk="1" latinLnBrk="1" hangingPunct="1"/>
            <a:r>
              <a:rPr kumimoji="1" lang="en-US" altLang="ko-KR" sz="2800" b="1">
                <a:latin typeface="굴림" charset="-127"/>
                <a:ea typeface="굴림" charset="-127"/>
              </a:rPr>
              <a:t>Loan relation</a:t>
            </a:r>
          </a:p>
        </p:txBody>
      </p:sp>
      <p:sp>
        <p:nvSpPr>
          <p:cNvPr id="8" name="Text Box 118"/>
          <p:cNvSpPr txBox="1">
            <a:spLocks noChangeArrowheads="1"/>
          </p:cNvSpPr>
          <p:nvPr/>
        </p:nvSpPr>
        <p:spPr bwMode="auto">
          <a:xfrm>
            <a:off x="1403350" y="1039813"/>
            <a:ext cx="2967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 eaLnBrk="1" latinLnBrk="1" hangingPunct="1"/>
            <a:r>
              <a:rPr kumimoji="1" lang="en-US" altLang="ko-KR" sz="2800" b="1">
                <a:latin typeface="굴림" charset="-127"/>
                <a:ea typeface="굴림" charset="-127"/>
              </a:rPr>
              <a:t>Borrower relation</a:t>
            </a:r>
          </a:p>
        </p:txBody>
      </p:sp>
      <p:sp>
        <p:nvSpPr>
          <p:cNvPr id="9" name="Rectangle 119"/>
          <p:cNvSpPr>
            <a:spLocks noChangeArrowheads="1"/>
          </p:cNvSpPr>
          <p:nvPr/>
        </p:nvSpPr>
        <p:spPr bwMode="auto">
          <a:xfrm>
            <a:off x="4568825" y="3317875"/>
            <a:ext cx="3429000" cy="1295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Rectangle 120"/>
          <p:cNvSpPr>
            <a:spLocks noChangeArrowheads="1"/>
          </p:cNvSpPr>
          <p:nvPr/>
        </p:nvSpPr>
        <p:spPr bwMode="auto">
          <a:xfrm>
            <a:off x="828675" y="1844675"/>
            <a:ext cx="2794000" cy="11525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121"/>
          <p:cNvSpPr>
            <a:spLocks noChangeShapeType="1"/>
          </p:cNvSpPr>
          <p:nvPr/>
        </p:nvSpPr>
        <p:spPr bwMode="auto">
          <a:xfrm>
            <a:off x="250825" y="1989138"/>
            <a:ext cx="5048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37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Semi-Join in </a:t>
            </a:r>
            <a:r>
              <a:rPr lang="en-US" altLang="ko-KR" dirty="0" err="1" smtClean="0"/>
              <a:t>MapReduce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ea typeface="굴림" charset="-127"/>
              </a:rPr>
              <a:t>Semi-Join</a:t>
            </a:r>
          </a:p>
          <a:p>
            <a:pPr lvl="1"/>
            <a:r>
              <a:rPr lang="en-US" altLang="ko-KR" sz="1800" dirty="0">
                <a:ea typeface="굴림" charset="-127"/>
              </a:rPr>
              <a:t>Some applications, |R| &lt;&lt; |L|</a:t>
            </a:r>
          </a:p>
          <a:p>
            <a:pPr lvl="2"/>
            <a:r>
              <a:rPr lang="en-US" altLang="ko-KR" sz="1600" dirty="0">
                <a:ea typeface="굴림" charset="-127"/>
              </a:rPr>
              <a:t>In Facebook, user table has hundreds of millions of records</a:t>
            </a:r>
          </a:p>
          <a:p>
            <a:pPr lvl="2"/>
            <a:r>
              <a:rPr lang="en-US" altLang="ko-KR" sz="1600" dirty="0">
                <a:ea typeface="굴림" charset="-127"/>
              </a:rPr>
              <a:t>A few million unique active users per hour</a:t>
            </a:r>
          </a:p>
          <a:p>
            <a:pPr lvl="1"/>
            <a:r>
              <a:rPr lang="en-US" altLang="ko-KR" sz="1800" dirty="0">
                <a:ea typeface="굴림" charset="-127"/>
              </a:rPr>
              <a:t>To avoid sending the records in R over the network that will not join with L</a:t>
            </a:r>
          </a:p>
          <a:p>
            <a:pPr marL="457200" lvl="1" indent="0">
              <a:buNone/>
            </a:pPr>
            <a:r>
              <a:rPr lang="en-US" altLang="ko-KR" sz="1800" dirty="0" smtClean="0">
                <a:ea typeface="굴림" charset="-127"/>
              </a:rPr>
              <a:t>     (</a:t>
            </a:r>
            <a:r>
              <a:rPr lang="ko-KR" altLang="en-US" sz="1800" dirty="0" smtClean="0">
                <a:ea typeface="굴림" charset="-127"/>
              </a:rPr>
              <a:t>오리지널 </a:t>
            </a:r>
            <a:r>
              <a:rPr lang="en-US" altLang="ko-KR" sz="1800" dirty="0" smtClean="0">
                <a:ea typeface="굴림" charset="-127"/>
              </a:rPr>
              <a:t>semi </a:t>
            </a:r>
            <a:r>
              <a:rPr lang="ko-KR" altLang="en-US" sz="1800" dirty="0" smtClean="0">
                <a:ea typeface="굴림" charset="-127"/>
              </a:rPr>
              <a:t>조인과 마찬가지로 해당되지 않는 레코드를 </a:t>
            </a:r>
            <a:r>
              <a:rPr lang="ko-KR" altLang="en-US" sz="1800" dirty="0" err="1" smtClean="0">
                <a:ea typeface="굴림" charset="-127"/>
              </a:rPr>
              <a:t>맵리듀스</a:t>
            </a:r>
            <a:r>
              <a:rPr lang="ko-KR" altLang="en-US" sz="1800" dirty="0" smtClean="0">
                <a:ea typeface="굴림" charset="-127"/>
              </a:rPr>
              <a:t> 과정에 참여시키지 않음</a:t>
            </a:r>
            <a:r>
              <a:rPr lang="en-US" altLang="ko-KR" sz="1800" dirty="0" smtClean="0">
                <a:ea typeface="굴림" charset="-127"/>
              </a:rPr>
              <a:t>)</a:t>
            </a:r>
            <a:endParaRPr lang="en-US" altLang="ko-KR" sz="1800" dirty="0">
              <a:ea typeface="굴림" charset="-127"/>
            </a:endParaRPr>
          </a:p>
          <a:p>
            <a:r>
              <a:rPr lang="en-US" altLang="ko-KR" sz="2000" dirty="0">
                <a:ea typeface="굴림" charset="-127"/>
              </a:rPr>
              <a:t>Preprocessing for Semi-Join</a:t>
            </a:r>
          </a:p>
          <a:p>
            <a:pPr lvl="1"/>
            <a:r>
              <a:rPr lang="en-US" altLang="ko-KR" sz="1800" dirty="0">
                <a:ea typeface="굴림" charset="-127"/>
              </a:rPr>
              <a:t>First two phases of semi-join can preprocess </a:t>
            </a: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60</a:t>
            </a:fld>
            <a:endParaRPr lang="ko-KR" altLang="en-US" dirty="0"/>
          </a:p>
        </p:txBody>
      </p:sp>
      <p:pic>
        <p:nvPicPr>
          <p:cNvPr id="5" name="Picture 2" descr="C:\Users\songhj\Desktop\555.JPG"/>
          <p:cNvPicPr>
            <a:picLocks noChangeAspect="1" noChangeArrowheads="1"/>
          </p:cNvPicPr>
          <p:nvPr/>
        </p:nvPicPr>
        <p:blipFill>
          <a:blip r:embed="rId2" cstate="print"/>
          <a:srcRect b="46920"/>
          <a:stretch>
            <a:fillRect/>
          </a:stretch>
        </p:blipFill>
        <p:spPr bwMode="auto">
          <a:xfrm>
            <a:off x="115714" y="4229298"/>
            <a:ext cx="4400550" cy="237626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</p:pic>
      <p:pic>
        <p:nvPicPr>
          <p:cNvPr id="6" name="Picture 2" descr="C:\Users\songhj\Desktop\555.JPG"/>
          <p:cNvPicPr>
            <a:picLocks noChangeAspect="1" noChangeArrowheads="1"/>
          </p:cNvPicPr>
          <p:nvPr/>
        </p:nvPicPr>
        <p:blipFill>
          <a:blip r:embed="rId2" cstate="print"/>
          <a:srcRect t="54689"/>
          <a:stretch>
            <a:fillRect/>
          </a:stretch>
        </p:blipFill>
        <p:spPr bwMode="auto">
          <a:xfrm>
            <a:off x="4635946" y="4231721"/>
            <a:ext cx="4400550" cy="202847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180264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Per-Split Semi-Join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Per-Split Semi-Join</a:t>
            </a:r>
          </a:p>
          <a:p>
            <a:pPr lvl="1"/>
            <a:r>
              <a:rPr lang="en-US" altLang="ko-KR" dirty="0">
                <a:ea typeface="굴림" charset="-127"/>
              </a:rPr>
              <a:t>The problem of Semi-join : All records of extracted R will not join L</a:t>
            </a:r>
            <a:r>
              <a:rPr lang="en-US" altLang="ko-KR" baseline="-25000" dirty="0">
                <a:ea typeface="굴림" charset="-127"/>
              </a:rPr>
              <a:t>i</a:t>
            </a:r>
          </a:p>
          <a:p>
            <a:pPr lvl="1"/>
            <a:r>
              <a:rPr lang="en-US" altLang="ko-KR" dirty="0">
                <a:ea typeface="굴림" charset="-127"/>
              </a:rPr>
              <a:t>L</a:t>
            </a:r>
            <a:r>
              <a:rPr lang="en-US" altLang="ko-KR" baseline="-25000" dirty="0">
                <a:ea typeface="굴림" charset="-127"/>
              </a:rPr>
              <a:t>i </a:t>
            </a:r>
            <a:r>
              <a:rPr lang="en-US" altLang="ko-KR" dirty="0">
                <a:ea typeface="굴림" charset="-127"/>
              </a:rPr>
              <a:t>can be joined with </a:t>
            </a:r>
            <a:r>
              <a:rPr lang="en-US" altLang="ko-KR" dirty="0" err="1">
                <a:ea typeface="굴림" charset="-127"/>
              </a:rPr>
              <a:t>R</a:t>
            </a:r>
            <a:r>
              <a:rPr lang="en-US" altLang="ko-KR" baseline="-25000" dirty="0" err="1">
                <a:ea typeface="굴림" charset="-127"/>
              </a:rPr>
              <a:t>i</a:t>
            </a:r>
            <a:r>
              <a:rPr lang="en-US" altLang="ko-KR" baseline="-25000" dirty="0">
                <a:ea typeface="굴림" charset="-127"/>
              </a:rPr>
              <a:t> </a:t>
            </a:r>
            <a:r>
              <a:rPr lang="en-US" altLang="ko-KR" dirty="0">
                <a:ea typeface="굴림" charset="-127"/>
              </a:rPr>
              <a:t>directly</a:t>
            </a:r>
          </a:p>
          <a:p>
            <a:pPr lvl="1"/>
            <a:endParaRPr lang="en-US" altLang="ko-KR" baseline="-25000" dirty="0">
              <a:ea typeface="굴림" charset="-127"/>
            </a:endParaRPr>
          </a:p>
          <a:p>
            <a:r>
              <a:rPr lang="en-US" altLang="ko-KR" dirty="0">
                <a:ea typeface="굴림" charset="-127"/>
              </a:rPr>
              <a:t>Preprocessing for Per-split Semi-join</a:t>
            </a:r>
          </a:p>
          <a:p>
            <a:pPr lvl="1"/>
            <a:r>
              <a:rPr lang="en-US" altLang="ko-KR" dirty="0">
                <a:ea typeface="굴림" charset="-127"/>
              </a:rPr>
              <a:t>Also benefit from moving its first two phases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61</a:t>
            </a:fld>
            <a:endParaRPr lang="ko-KR" altLang="en-US" dirty="0"/>
          </a:p>
        </p:txBody>
      </p:sp>
      <p:pic>
        <p:nvPicPr>
          <p:cNvPr id="5" name="Picture 3" descr="C:\Users\songhj\Desktop\666.JPG"/>
          <p:cNvPicPr>
            <a:picLocks noChangeAspect="1" noChangeArrowheads="1"/>
          </p:cNvPicPr>
          <p:nvPr/>
        </p:nvPicPr>
        <p:blipFill>
          <a:blip r:embed="rId2" cstate="print"/>
          <a:srcRect b="64406"/>
          <a:stretch>
            <a:fillRect/>
          </a:stretch>
        </p:blipFill>
        <p:spPr bwMode="auto">
          <a:xfrm>
            <a:off x="179512" y="4797152"/>
            <a:ext cx="4400550" cy="17358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</p:pic>
      <p:pic>
        <p:nvPicPr>
          <p:cNvPr id="6" name="Picture 3" descr="C:\Users\songhj\Desktop\666.JPG"/>
          <p:cNvPicPr>
            <a:picLocks noChangeAspect="1" noChangeArrowheads="1"/>
          </p:cNvPicPr>
          <p:nvPr/>
        </p:nvPicPr>
        <p:blipFill>
          <a:blip r:embed="rId2" cstate="print"/>
          <a:srcRect t="36914"/>
          <a:stretch>
            <a:fillRect/>
          </a:stretch>
        </p:blipFill>
        <p:spPr bwMode="auto">
          <a:xfrm>
            <a:off x="4635946" y="3573016"/>
            <a:ext cx="4400550" cy="30766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</p:pic>
      <p:sp>
        <p:nvSpPr>
          <p:cNvPr id="7" name="타원 6"/>
          <p:cNvSpPr/>
          <p:nvPr/>
        </p:nvSpPr>
        <p:spPr>
          <a:xfrm>
            <a:off x="4054888" y="5365006"/>
            <a:ext cx="474580" cy="3682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59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7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770" decel="100000"/>
                                        <p:tgtEl>
                                          <p:spTgt spid="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8" dur="77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0" dur="77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Two-Way Join and Map-Reduce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62</a:t>
            </a:fld>
            <a:endParaRPr lang="ko-KR" altLang="en-US" dirty="0"/>
          </a:p>
        </p:txBody>
      </p:sp>
      <p:sp>
        <p:nvSpPr>
          <p:cNvPr id="5" name="순서도: 문서 4"/>
          <p:cNvSpPr/>
          <p:nvPr/>
        </p:nvSpPr>
        <p:spPr>
          <a:xfrm>
            <a:off x="492241" y="2420888"/>
            <a:ext cx="1271447" cy="93610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92241" y="2060848"/>
            <a:ext cx="6451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37437" y="2060848"/>
            <a:ext cx="626251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92241" y="1700808"/>
            <a:ext cx="12714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763689" y="2420888"/>
            <a:ext cx="360039" cy="1800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2155624" y="2240868"/>
            <a:ext cx="904208" cy="3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Map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059832" y="2430343"/>
            <a:ext cx="1296144" cy="854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79919" y="2027163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(b, (a, R))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423634" y="3506536"/>
            <a:ext cx="1440160" cy="3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Reduce</a:t>
            </a:r>
            <a:endParaRPr lang="ko-KR" altLang="en-US" dirty="0"/>
          </a:p>
        </p:txBody>
      </p:sp>
      <p:sp>
        <p:nvSpPr>
          <p:cNvPr id="14" name="순서도: 판단 13"/>
          <p:cNvSpPr/>
          <p:nvPr/>
        </p:nvSpPr>
        <p:spPr>
          <a:xfrm>
            <a:off x="4374022" y="2200590"/>
            <a:ext cx="1494122" cy="4680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Hash</a:t>
            </a:r>
          </a:p>
        </p:txBody>
      </p:sp>
      <p:cxnSp>
        <p:nvCxnSpPr>
          <p:cNvPr id="15" name="직선 화살표 연결선 14"/>
          <p:cNvCxnSpPr>
            <a:stCxn id="14" idx="3"/>
            <a:endCxn id="13" idx="1"/>
          </p:cNvCxnSpPr>
          <p:nvPr/>
        </p:nvCxnSpPr>
        <p:spPr>
          <a:xfrm>
            <a:off x="5868144" y="2434616"/>
            <a:ext cx="555490" cy="126994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07610" y="277163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h(b)</a:t>
            </a:r>
            <a:endParaRPr lang="ko-KR" altLang="en-US" dirty="0"/>
          </a:p>
        </p:txBody>
      </p:sp>
      <p:sp>
        <p:nvSpPr>
          <p:cNvPr id="17" name="순서도: 문서 16"/>
          <p:cNvSpPr/>
          <p:nvPr/>
        </p:nvSpPr>
        <p:spPr>
          <a:xfrm>
            <a:off x="492242" y="4869160"/>
            <a:ext cx="1271447" cy="93610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92242" y="4509120"/>
            <a:ext cx="6451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137438" y="4509120"/>
            <a:ext cx="626251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92242" y="4149080"/>
            <a:ext cx="12714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1763690" y="4869160"/>
            <a:ext cx="360039" cy="1800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2155625" y="4689140"/>
            <a:ext cx="904208" cy="3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Map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059833" y="4878615"/>
            <a:ext cx="1296144" cy="854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79920" y="4475435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(b, (c, S))</a:t>
            </a:r>
            <a:endParaRPr lang="ko-KR" altLang="en-US" dirty="0"/>
          </a:p>
        </p:txBody>
      </p:sp>
      <p:sp>
        <p:nvSpPr>
          <p:cNvPr id="25" name="순서도: 판단 24"/>
          <p:cNvSpPr/>
          <p:nvPr/>
        </p:nvSpPr>
        <p:spPr>
          <a:xfrm>
            <a:off x="4374023" y="4648862"/>
            <a:ext cx="1494122" cy="4680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Hash</a:t>
            </a:r>
          </a:p>
        </p:txBody>
      </p:sp>
      <p:cxnSp>
        <p:nvCxnSpPr>
          <p:cNvPr id="26" name="직선 화살표 연결선 25"/>
          <p:cNvCxnSpPr>
            <a:stCxn id="25" idx="3"/>
            <a:endCxn id="13" idx="1"/>
          </p:cNvCxnSpPr>
          <p:nvPr/>
        </p:nvCxnSpPr>
        <p:spPr>
          <a:xfrm flipV="1">
            <a:off x="5868145" y="3704558"/>
            <a:ext cx="555489" cy="117833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07610" y="436510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h(b)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7863794" y="3704558"/>
            <a:ext cx="1028686" cy="45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12360" y="327569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(a, b, c)</a:t>
            </a:r>
            <a:endParaRPr lang="ko-KR" altLang="en-US" dirty="0"/>
          </a:p>
        </p:txBody>
      </p:sp>
      <p:sp>
        <p:nvSpPr>
          <p:cNvPr id="30" name="순서도: 연결자 29"/>
          <p:cNvSpPr/>
          <p:nvPr/>
        </p:nvSpPr>
        <p:spPr>
          <a:xfrm>
            <a:off x="7102801" y="4133912"/>
            <a:ext cx="133495" cy="13374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연결자 30"/>
          <p:cNvSpPr/>
          <p:nvPr/>
        </p:nvSpPr>
        <p:spPr>
          <a:xfrm>
            <a:off x="7102800" y="4420057"/>
            <a:ext cx="133495" cy="13374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연결자 31"/>
          <p:cNvSpPr/>
          <p:nvPr/>
        </p:nvSpPr>
        <p:spPr>
          <a:xfrm>
            <a:off x="7102801" y="4709976"/>
            <a:ext cx="133495" cy="13374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491406" y="4941168"/>
            <a:ext cx="135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 - buckets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444208" y="3131676"/>
            <a:ext cx="1352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sorted pair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7308304" y="2636912"/>
            <a:ext cx="288032" cy="50405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452320" y="2240868"/>
            <a:ext cx="1393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Bad feature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58303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Three-Way 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63</a:t>
            </a:fld>
            <a:endParaRPr lang="ko-KR" altLang="en-US" dirty="0"/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80" y="1843554"/>
            <a:ext cx="1380344" cy="128574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2456" y="1783738"/>
            <a:ext cx="3786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prstClr val="black"/>
                </a:solidFill>
                <a:latin typeface="Corbel" pitchFamily="34" charset="0"/>
              </a:rPr>
              <a:t>R</a:t>
            </a:r>
            <a:endParaRPr lang="ko-KR" altLang="en-US" sz="1400" dirty="0"/>
          </a:p>
        </p:txBody>
      </p:sp>
      <p:pic>
        <p:nvPicPr>
          <p:cNvPr id="7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80" y="3271522"/>
            <a:ext cx="1380344" cy="157325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34280" y="3199514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prstClr val="black"/>
                </a:solidFill>
                <a:latin typeface="Corbel" pitchFamily="34" charset="0"/>
              </a:rPr>
              <a:t>S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97104" y="1351690"/>
            <a:ext cx="851515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2400" u="sng" dirty="0" smtClean="0">
                <a:solidFill>
                  <a:prstClr val="black"/>
                </a:solidFill>
                <a:latin typeface="Corbel" pitchFamily="34" charset="0"/>
              </a:rPr>
              <a:t>Input</a:t>
            </a:r>
            <a:endParaRPr lang="ko-KR" altLang="en-US" sz="1400" u="sng" dirty="0"/>
          </a:p>
        </p:txBody>
      </p:sp>
      <p:pic>
        <p:nvPicPr>
          <p:cNvPr id="10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448" y="1995083"/>
            <a:ext cx="1800200" cy="3663569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4326640" y="5935818"/>
            <a:ext cx="72008" cy="360040"/>
            <a:chOff x="4295016" y="6045672"/>
            <a:chExt cx="72008" cy="360040"/>
          </a:xfrm>
        </p:grpSpPr>
        <p:sp>
          <p:nvSpPr>
            <p:cNvPr id="12" name="타원 11"/>
            <p:cNvSpPr/>
            <p:nvPr/>
          </p:nvSpPr>
          <p:spPr>
            <a:xfrm>
              <a:off x="4295016" y="6045672"/>
              <a:ext cx="72008" cy="72008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4295016" y="6198072"/>
              <a:ext cx="72008" cy="72008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4295016" y="6333704"/>
              <a:ext cx="72008" cy="72008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3534552" y="1471322"/>
            <a:ext cx="1852174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2400" u="sng" dirty="0" smtClean="0">
                <a:solidFill>
                  <a:prstClr val="black"/>
                </a:solidFill>
                <a:latin typeface="Corbel" pitchFamily="34" charset="0"/>
              </a:rPr>
              <a:t>Reduce input</a:t>
            </a:r>
            <a:endParaRPr lang="ko-KR" altLang="en-US" sz="1200" u="sng" dirty="0"/>
          </a:p>
        </p:txBody>
      </p:sp>
      <p:sp>
        <p:nvSpPr>
          <p:cNvPr id="16" name="직사각형 15"/>
          <p:cNvSpPr/>
          <p:nvPr/>
        </p:nvSpPr>
        <p:spPr>
          <a:xfrm>
            <a:off x="7206960" y="1998618"/>
            <a:ext cx="1717137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2400" u="sng" dirty="0" smtClean="0">
                <a:solidFill>
                  <a:prstClr val="black"/>
                </a:solidFill>
                <a:latin typeface="Corbel" pitchFamily="34" charset="0"/>
              </a:rPr>
              <a:t>Final output</a:t>
            </a:r>
            <a:endParaRPr lang="ko-KR" altLang="en-US" sz="1200" u="sng" dirty="0"/>
          </a:p>
        </p:txBody>
      </p:sp>
      <p:pic>
        <p:nvPicPr>
          <p:cNvPr id="17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7328" y="2530587"/>
            <a:ext cx="1944216" cy="2181095"/>
          </a:xfrm>
          <a:prstGeom prst="rect">
            <a:avLst/>
          </a:prstGeom>
        </p:spPr>
      </p:pic>
      <p:sp>
        <p:nvSpPr>
          <p:cNvPr id="18" name="오른쪽 화살표 17"/>
          <p:cNvSpPr/>
          <p:nvPr/>
        </p:nvSpPr>
        <p:spPr>
          <a:xfrm>
            <a:off x="1949232" y="3703570"/>
            <a:ext cx="540632" cy="460521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878368" y="3343530"/>
            <a:ext cx="60946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prstClr val="black"/>
                </a:solidFill>
                <a:latin typeface="Corbel" pitchFamily="34" charset="0"/>
              </a:rPr>
              <a:t>Map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270856" y="3367914"/>
            <a:ext cx="89191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prstClr val="black"/>
                </a:solidFill>
                <a:latin typeface="Corbel" pitchFamily="34" charset="0"/>
              </a:rPr>
              <a:t>Reduce</a:t>
            </a:r>
            <a:endParaRPr lang="ko-KR" altLang="en-US" sz="2400" dirty="0"/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1914944" y="908720"/>
            <a:ext cx="4608512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1143000" marR="0" lvl="1" indent="-7429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SzTx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R(A,</a:t>
            </a:r>
            <a:r>
              <a:rPr kumimoji="0" lang="en-US" altLang="ko-KR" sz="3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B</a:t>
            </a:r>
            <a:r>
              <a:rPr kumimoji="0" lang="en-US" altLang="ko-KR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)</a:t>
            </a:r>
            <a:r>
              <a:rPr kumimoji="0" lang="en-US" altLang="ko-KR" sz="3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     S(</a:t>
            </a:r>
            <a:r>
              <a:rPr kumimoji="0" lang="en-US" altLang="ko-KR" sz="30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B</a:t>
            </a:r>
            <a:r>
              <a:rPr kumimoji="0" lang="en-US" altLang="ko-KR" sz="3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,C)      T(C,D)</a:t>
            </a:r>
            <a:endParaRPr kumimoji="0" lang="en-US" altLang="ko-KR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sp>
        <p:nvSpPr>
          <p:cNvPr id="22" name="AutoShape 10"/>
          <p:cNvSpPr>
            <a:spLocks noChangeArrowheads="1"/>
          </p:cNvSpPr>
          <p:nvPr/>
        </p:nvSpPr>
        <p:spPr bwMode="auto">
          <a:xfrm rot="5400000">
            <a:off x="3523504" y="1064928"/>
            <a:ext cx="288032" cy="288032"/>
          </a:xfrm>
          <a:prstGeom prst="flowChartCollat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endParaRPr lang="en-IN" altLang="ko-KR"/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auto">
          <a:xfrm rot="5400000">
            <a:off x="5011288" y="1052736"/>
            <a:ext cx="288032" cy="288032"/>
          </a:xfrm>
          <a:prstGeom prst="flowChartCollat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endParaRPr lang="en-IN" altLang="ko-KR"/>
          </a:p>
        </p:txBody>
      </p:sp>
      <p:pic>
        <p:nvPicPr>
          <p:cNvPr id="24" name="tabl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88" y="4999714"/>
            <a:ext cx="1392536" cy="157325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124648" y="4927706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prstClr val="black"/>
                </a:solidFill>
                <a:latin typeface="Corbel" pitchFamily="34" charset="0"/>
              </a:rPr>
              <a:t>T</a:t>
            </a:r>
            <a:endParaRPr lang="ko-KR" altLang="en-US" sz="1400" dirty="0"/>
          </a:p>
        </p:txBody>
      </p:sp>
      <p:pic>
        <p:nvPicPr>
          <p:cNvPr id="26" name="tabl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2664" y="1987570"/>
            <a:ext cx="1800200" cy="3334100"/>
          </a:xfrm>
          <a:prstGeom prst="rect">
            <a:avLst/>
          </a:prstGeom>
        </p:spPr>
      </p:pic>
      <p:sp>
        <p:nvSpPr>
          <p:cNvPr id="27" name="오른쪽 화살표 26"/>
          <p:cNvSpPr/>
          <p:nvPr/>
        </p:nvSpPr>
        <p:spPr>
          <a:xfrm>
            <a:off x="6414872" y="3703570"/>
            <a:ext cx="576064" cy="460521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6240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Three-Way 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64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2"/>
              <p:cNvSpPr txBox="1">
                <a:spLocks/>
              </p:cNvSpPr>
              <p:nvPr/>
            </p:nvSpPr>
            <p:spPr>
              <a:xfrm>
                <a:off x="179512" y="1063277"/>
                <a:ext cx="8784976" cy="54620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 smtClean="0"/>
                  <a:t>Joining Several Relations at Once</a:t>
                </a:r>
              </a:p>
              <a:p>
                <a:pPr lvl="1"/>
                <a:r>
                  <a:rPr lang="en-US" altLang="ko-KR" dirty="0" smtClean="0"/>
                  <a:t>k(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altLang="ko-KR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1" smtClean="0">
                        <a:latin typeface="Cambria Math"/>
                      </a:rPr>
                      <m:t> )</m:t>
                    </m:r>
                  </m:oMath>
                </a14:m>
                <a:r>
                  <a:rPr lang="en-US" altLang="ko-KR" dirty="0" smtClean="0"/>
                  <a:t> reduce processes</a:t>
                </a:r>
              </a:p>
              <a:p>
                <a:pPr lvl="1"/>
                <a:r>
                  <a:rPr lang="en-US" altLang="ko-KR" dirty="0" smtClean="0"/>
                  <a:t>S(</a:t>
                </a:r>
                <a:r>
                  <a:rPr lang="en-US" altLang="ko-KR" dirty="0" err="1" smtClean="0"/>
                  <a:t>b,c</a:t>
                </a:r>
                <a:r>
                  <a:rPr lang="en-US" altLang="ko-KR" dirty="0" smtClean="0"/>
                  <a:t>) -&gt; (h(b), h(c)), R(a, b) -&gt; (h(b), x) where 0 &lt;= x &lt;= m, T(c, d) -&gt; (y, h(c</a:t>
                </a:r>
                <a:r>
                  <a:rPr lang="en-US" altLang="ko-KR" dirty="0"/>
                  <a:t>)) where 0 &lt;= </a:t>
                </a:r>
                <a:r>
                  <a:rPr lang="en-US" altLang="ko-KR" dirty="0" smtClean="0"/>
                  <a:t>y </a:t>
                </a:r>
                <a:r>
                  <a:rPr lang="en-US" altLang="ko-KR" dirty="0"/>
                  <a:t>&lt;= </a:t>
                </a:r>
                <a:r>
                  <a:rPr lang="en-US" altLang="ko-KR" dirty="0" smtClean="0"/>
                  <a:t>m</a:t>
                </a:r>
              </a:p>
              <a:p>
                <a:pPr lvl="1"/>
                <a:r>
                  <a:rPr lang="en-US" altLang="ko-KR" dirty="0" smtClean="0"/>
                  <a:t>h is hash function with range 1,2,…,m</a:t>
                </a:r>
                <a:endParaRPr lang="ko-KR" altLang="en-US" dirty="0"/>
              </a:p>
            </p:txBody>
          </p:sp>
        </mc:Choice>
        <mc:Fallback>
          <p:sp>
            <p:nvSpPr>
              <p:cNvPr id="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063277"/>
                <a:ext cx="8784976" cy="5462067"/>
              </a:xfrm>
              <a:prstGeom prst="rect">
                <a:avLst/>
              </a:prstGeom>
              <a:blipFill rotWithShape="1">
                <a:blip r:embed="rId2"/>
                <a:stretch>
                  <a:fillRect l="-902" t="-8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2942803"/>
            <a:ext cx="5362575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77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Nested-loop join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4784725" y="2128838"/>
          <a:ext cx="3827463" cy="4064006"/>
        </p:xfrm>
        <a:graphic>
          <a:graphicData uri="http://schemas.openxmlformats.org/drawingml/2006/table">
            <a:tbl>
              <a:tblPr/>
              <a:tblGrid>
                <a:gridCol w="1446213"/>
                <a:gridCol w="1446212"/>
                <a:gridCol w="93503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Loan 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Branch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amount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L- 170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Downtown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Redwood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48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Redwood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Perryridge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2300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Redwood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3100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90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Downtown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Perryridge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2300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Redwood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- 70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Perryridge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- 221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Downtown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Redwood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- 320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Downtown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61"/>
          <p:cNvGraphicFramePr>
            <a:graphicFrameLocks noGrp="1"/>
          </p:cNvGraphicFramePr>
          <p:nvPr/>
        </p:nvGraphicFramePr>
        <p:xfrm>
          <a:off x="1222375" y="1539875"/>
          <a:ext cx="2806700" cy="4664069"/>
        </p:xfrm>
        <a:graphic>
          <a:graphicData uri="http://schemas.openxmlformats.org/drawingml/2006/table">
            <a:tbl>
              <a:tblPr/>
              <a:tblGrid>
                <a:gridCol w="1530350"/>
                <a:gridCol w="1276350"/>
              </a:tblGrid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Customer name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Loan number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Jones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- 170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Bahn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82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Kim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42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Lee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48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Jane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112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Smith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34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Hwang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321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Choi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109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Pedro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90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Sammy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112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Jun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31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Jung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62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Shin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99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Koh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70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Mark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221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Harry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- 116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117"/>
          <p:cNvSpPr txBox="1">
            <a:spLocks noChangeArrowheads="1"/>
          </p:cNvSpPr>
          <p:nvPr/>
        </p:nvSpPr>
        <p:spPr bwMode="auto">
          <a:xfrm>
            <a:off x="5724525" y="1616075"/>
            <a:ext cx="2300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 eaLnBrk="1" latinLnBrk="1" hangingPunct="1"/>
            <a:r>
              <a:rPr kumimoji="1" lang="en-US" altLang="ko-KR" sz="2800" b="1">
                <a:latin typeface="굴림" charset="-127"/>
                <a:ea typeface="굴림" charset="-127"/>
              </a:rPr>
              <a:t>Loan relation</a:t>
            </a:r>
          </a:p>
        </p:txBody>
      </p:sp>
      <p:sp>
        <p:nvSpPr>
          <p:cNvPr id="8" name="Text Box 118"/>
          <p:cNvSpPr txBox="1">
            <a:spLocks noChangeArrowheads="1"/>
          </p:cNvSpPr>
          <p:nvPr/>
        </p:nvSpPr>
        <p:spPr bwMode="auto">
          <a:xfrm>
            <a:off x="1619250" y="1039813"/>
            <a:ext cx="2967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 eaLnBrk="1" latinLnBrk="1" hangingPunct="1"/>
            <a:r>
              <a:rPr kumimoji="1" lang="en-US" altLang="ko-KR" sz="2800" b="1">
                <a:latin typeface="굴림" charset="-127"/>
                <a:ea typeface="굴림" charset="-127"/>
              </a:rPr>
              <a:t>Borrower relation</a:t>
            </a:r>
          </a:p>
        </p:txBody>
      </p:sp>
      <p:sp>
        <p:nvSpPr>
          <p:cNvPr id="9" name="Rectangle 119"/>
          <p:cNvSpPr>
            <a:spLocks noChangeArrowheads="1"/>
          </p:cNvSpPr>
          <p:nvPr/>
        </p:nvSpPr>
        <p:spPr bwMode="auto">
          <a:xfrm>
            <a:off x="4784725" y="4973638"/>
            <a:ext cx="3827463" cy="1219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Rectangle 120"/>
          <p:cNvSpPr>
            <a:spLocks noChangeArrowheads="1"/>
          </p:cNvSpPr>
          <p:nvPr/>
        </p:nvSpPr>
        <p:spPr bwMode="auto">
          <a:xfrm>
            <a:off x="1222375" y="1838325"/>
            <a:ext cx="2806700" cy="1066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121"/>
          <p:cNvSpPr>
            <a:spLocks noChangeShapeType="1"/>
          </p:cNvSpPr>
          <p:nvPr/>
        </p:nvSpPr>
        <p:spPr bwMode="auto">
          <a:xfrm>
            <a:off x="611188" y="1989138"/>
            <a:ext cx="563562" cy="15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37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Nested-loop join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4038600" y="1293813"/>
          <a:ext cx="3429000" cy="4064006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838200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Loan 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Branch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amount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L- 170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Downtown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Redwood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48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Redwood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Perryridge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2300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Redwood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3100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90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Downtown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Perryridge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2300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Redwood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- 70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Perryridge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- 221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Downtown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Redwood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- 320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Downtown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61"/>
          <p:cNvGraphicFramePr>
            <a:graphicFrameLocks noGrp="1"/>
          </p:cNvGraphicFramePr>
          <p:nvPr/>
        </p:nvGraphicFramePr>
        <p:xfrm>
          <a:off x="658813" y="1298575"/>
          <a:ext cx="2832100" cy="4664069"/>
        </p:xfrm>
        <a:graphic>
          <a:graphicData uri="http://schemas.openxmlformats.org/drawingml/2006/table">
            <a:tbl>
              <a:tblPr/>
              <a:tblGrid>
                <a:gridCol w="1544637"/>
                <a:gridCol w="1287463"/>
              </a:tblGrid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Customer name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Loan number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Jones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- 170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Bahn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82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Kim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42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Lee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48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Jane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112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Smith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34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Hwang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321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Choi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109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Pedro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90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Sammy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112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Jun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31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Jung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62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Shin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99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Koh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70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Mark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221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Harry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- 116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117"/>
          <p:cNvSpPr txBox="1">
            <a:spLocks noChangeArrowheads="1"/>
          </p:cNvSpPr>
          <p:nvPr/>
        </p:nvSpPr>
        <p:spPr bwMode="auto">
          <a:xfrm>
            <a:off x="4978400" y="781050"/>
            <a:ext cx="2300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 eaLnBrk="1" latinLnBrk="1" hangingPunct="1"/>
            <a:r>
              <a:rPr kumimoji="1" lang="en-US" altLang="ko-KR" sz="2800" b="1">
                <a:latin typeface="굴림" charset="-127"/>
                <a:ea typeface="굴림" charset="-127"/>
              </a:rPr>
              <a:t>Loan relation</a:t>
            </a:r>
          </a:p>
        </p:txBody>
      </p:sp>
      <p:sp>
        <p:nvSpPr>
          <p:cNvPr id="8" name="Text Box 118"/>
          <p:cNvSpPr txBox="1">
            <a:spLocks noChangeArrowheads="1"/>
          </p:cNvSpPr>
          <p:nvPr/>
        </p:nvSpPr>
        <p:spPr bwMode="auto">
          <a:xfrm>
            <a:off x="1055688" y="798513"/>
            <a:ext cx="29670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 eaLnBrk="1" latinLnBrk="1" hangingPunct="1"/>
            <a:r>
              <a:rPr kumimoji="1" lang="en-US" altLang="ko-KR" sz="2800" b="1">
                <a:latin typeface="굴림" charset="-127"/>
                <a:ea typeface="굴림" charset="-127"/>
              </a:rPr>
              <a:t>Borrower relation</a:t>
            </a:r>
          </a:p>
        </p:txBody>
      </p:sp>
      <p:sp>
        <p:nvSpPr>
          <p:cNvPr id="9" name="Rectangle 119"/>
          <p:cNvSpPr>
            <a:spLocks noChangeArrowheads="1"/>
          </p:cNvSpPr>
          <p:nvPr/>
        </p:nvSpPr>
        <p:spPr bwMode="auto">
          <a:xfrm>
            <a:off x="658813" y="1597025"/>
            <a:ext cx="2806700" cy="1066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Rectangle 120"/>
          <p:cNvSpPr>
            <a:spLocks noChangeArrowheads="1"/>
          </p:cNvSpPr>
          <p:nvPr/>
        </p:nvSpPr>
        <p:spPr bwMode="auto">
          <a:xfrm>
            <a:off x="4038600" y="1624013"/>
            <a:ext cx="3429000" cy="1219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121"/>
          <p:cNvSpPr>
            <a:spLocks noChangeShapeType="1"/>
          </p:cNvSpPr>
          <p:nvPr/>
        </p:nvSpPr>
        <p:spPr bwMode="auto">
          <a:xfrm>
            <a:off x="0" y="1971675"/>
            <a:ext cx="5048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Rectangle 122"/>
          <p:cNvSpPr>
            <a:spLocks noChangeArrowheads="1"/>
          </p:cNvSpPr>
          <p:nvPr/>
        </p:nvSpPr>
        <p:spPr bwMode="auto">
          <a:xfrm>
            <a:off x="3594100" y="5437188"/>
            <a:ext cx="5245100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ko-KR" sz="1400">
                <a:ea typeface="굴림" charset="-127"/>
              </a:rPr>
              <a:t>borrower relation</a:t>
            </a:r>
            <a:r>
              <a:rPr kumimoji="1" lang="ko-KR" altLang="en-US" sz="1400">
                <a:ea typeface="굴림" charset="-127"/>
              </a:rPr>
              <a:t>을 </a:t>
            </a:r>
            <a:r>
              <a:rPr kumimoji="1" lang="en-US" altLang="ko-KR" sz="1400">
                <a:ea typeface="굴림" charset="-127"/>
              </a:rPr>
              <a:t>outer relation</a:t>
            </a:r>
            <a:r>
              <a:rPr kumimoji="1" lang="ko-KR" altLang="en-US" sz="1400">
                <a:ea typeface="굴림" charset="-127"/>
              </a:rPr>
              <a:t>으로 하면</a:t>
            </a:r>
          </a:p>
          <a:p>
            <a:pPr marL="742950" lvl="1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 altLang="ko-KR" sz="1400">
                <a:ea typeface="굴림" charset="-127"/>
              </a:rPr>
              <a:t>16*3 + 4(borrower) = 52</a:t>
            </a:r>
            <a:r>
              <a:rPr kumimoji="1" lang="ko-KR" altLang="en-US" sz="1400">
                <a:ea typeface="굴림" charset="-127"/>
              </a:rPr>
              <a:t>회의 </a:t>
            </a:r>
            <a:r>
              <a:rPr kumimoji="1" lang="en-US" altLang="ko-KR" sz="1400">
                <a:ea typeface="굴림" charset="-127"/>
              </a:rPr>
              <a:t>disk access</a:t>
            </a:r>
            <a:r>
              <a:rPr kumimoji="1" lang="ko-KR" altLang="en-US" sz="1400">
                <a:ea typeface="굴림" charset="-127"/>
              </a:rPr>
              <a:t>가 필요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ko-KR" sz="1400">
                <a:ea typeface="굴림" charset="-127"/>
              </a:rPr>
              <a:t>Loan relation</a:t>
            </a:r>
            <a:r>
              <a:rPr kumimoji="1" lang="ko-KR" altLang="en-US" sz="1400">
                <a:ea typeface="굴림" charset="-127"/>
              </a:rPr>
              <a:t>을 </a:t>
            </a:r>
            <a:r>
              <a:rPr kumimoji="1" lang="en-US" altLang="ko-KR" sz="1400">
                <a:ea typeface="굴림" charset="-127"/>
              </a:rPr>
              <a:t>outer relation</a:t>
            </a:r>
            <a:r>
              <a:rPr kumimoji="1" lang="ko-KR" altLang="en-US" sz="1400">
                <a:ea typeface="굴림" charset="-127"/>
              </a:rPr>
              <a:t>으로 했을 경우</a:t>
            </a:r>
          </a:p>
          <a:p>
            <a:pPr marL="742950" lvl="1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 altLang="ko-KR" sz="1400">
                <a:ea typeface="굴림" charset="-127"/>
              </a:rPr>
              <a:t>12*4 + 3(loan) = 51</a:t>
            </a:r>
            <a:r>
              <a:rPr kumimoji="1" lang="ko-KR" altLang="en-US" sz="1400">
                <a:ea typeface="굴림" charset="-127"/>
              </a:rPr>
              <a:t>회의 </a:t>
            </a:r>
            <a:r>
              <a:rPr kumimoji="1" lang="en-US" altLang="ko-KR" sz="1400">
                <a:ea typeface="굴림" charset="-127"/>
              </a:rPr>
              <a:t>disk access</a:t>
            </a:r>
            <a:r>
              <a:rPr kumimoji="1" lang="ko-KR" altLang="en-US" sz="1400">
                <a:ea typeface="굴림" charset="-127"/>
              </a:rPr>
              <a:t>가 필요</a:t>
            </a:r>
          </a:p>
        </p:txBody>
      </p:sp>
    </p:spTree>
    <p:extLst>
      <p:ext uri="{BB962C8B-B14F-4D97-AF65-F5344CB8AC3E}">
        <p14:creationId xmlns:p14="http://schemas.microsoft.com/office/powerpoint/2010/main" val="53586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Block nested-loop join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4568825" y="1697038"/>
          <a:ext cx="3983038" cy="4064006"/>
        </p:xfrm>
        <a:graphic>
          <a:graphicData uri="http://schemas.openxmlformats.org/drawingml/2006/table">
            <a:tbl>
              <a:tblPr/>
              <a:tblGrid>
                <a:gridCol w="1504950"/>
                <a:gridCol w="1504950"/>
                <a:gridCol w="97313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Loan 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Branch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amount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L- 170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Downtown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Redwood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48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Redwood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Perryridge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2300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Redwood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3100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90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Downtown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Perryridge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2300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Redwood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- 70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Perryridge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- 221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Downtown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Redwood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- 320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Downtown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61"/>
          <p:cNvGraphicFramePr>
            <a:graphicFrameLocks noGrp="1"/>
          </p:cNvGraphicFramePr>
          <p:nvPr/>
        </p:nvGraphicFramePr>
        <p:xfrm>
          <a:off x="971550" y="1412875"/>
          <a:ext cx="2921000" cy="4664069"/>
        </p:xfrm>
        <a:graphic>
          <a:graphicData uri="http://schemas.openxmlformats.org/drawingml/2006/table">
            <a:tbl>
              <a:tblPr/>
              <a:tblGrid>
                <a:gridCol w="1593850"/>
                <a:gridCol w="1327150"/>
              </a:tblGrid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Customer name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Loan number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Jones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- 170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Bahn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82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Kim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42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Lee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48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Jane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112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Smith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34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Hwang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321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Choi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109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Pedro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90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Sammy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112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Jun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31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Jung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62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Shin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99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Koh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70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Mark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– 221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Harry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L - 116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117"/>
          <p:cNvSpPr txBox="1">
            <a:spLocks noChangeArrowheads="1"/>
          </p:cNvSpPr>
          <p:nvPr/>
        </p:nvSpPr>
        <p:spPr bwMode="auto">
          <a:xfrm>
            <a:off x="5508625" y="1184275"/>
            <a:ext cx="2300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 eaLnBrk="1" latinLnBrk="1" hangingPunct="1"/>
            <a:r>
              <a:rPr kumimoji="1" lang="en-US" altLang="ko-KR" sz="2800" b="1">
                <a:latin typeface="굴림" charset="-127"/>
                <a:ea typeface="굴림" charset="-127"/>
              </a:rPr>
              <a:t>Loan relation</a:t>
            </a:r>
          </a:p>
        </p:txBody>
      </p:sp>
      <p:sp>
        <p:nvSpPr>
          <p:cNvPr id="8" name="Text Box 118"/>
          <p:cNvSpPr txBox="1">
            <a:spLocks noChangeArrowheads="1"/>
          </p:cNvSpPr>
          <p:nvPr/>
        </p:nvSpPr>
        <p:spPr bwMode="auto">
          <a:xfrm>
            <a:off x="1368425" y="912813"/>
            <a:ext cx="2967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 eaLnBrk="1" latinLnBrk="1" hangingPunct="1"/>
            <a:r>
              <a:rPr kumimoji="1" lang="en-US" altLang="ko-KR" sz="2800" b="1">
                <a:latin typeface="굴림" charset="-127"/>
                <a:ea typeface="굴림" charset="-127"/>
              </a:rPr>
              <a:t>Borrower relation</a:t>
            </a:r>
          </a:p>
        </p:txBody>
      </p:sp>
      <p:sp>
        <p:nvSpPr>
          <p:cNvPr id="9" name="Rectangle 119"/>
          <p:cNvSpPr>
            <a:spLocks noChangeArrowheads="1"/>
          </p:cNvSpPr>
          <p:nvPr/>
        </p:nvSpPr>
        <p:spPr bwMode="auto">
          <a:xfrm>
            <a:off x="4568825" y="2027238"/>
            <a:ext cx="3983038" cy="1219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Rectangle 120"/>
          <p:cNvSpPr>
            <a:spLocks noChangeArrowheads="1"/>
          </p:cNvSpPr>
          <p:nvPr/>
        </p:nvSpPr>
        <p:spPr bwMode="auto">
          <a:xfrm>
            <a:off x="971550" y="1711325"/>
            <a:ext cx="2921000" cy="1066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121"/>
          <p:cNvSpPr>
            <a:spLocks noChangeShapeType="1"/>
          </p:cNvSpPr>
          <p:nvPr/>
        </p:nvSpPr>
        <p:spPr bwMode="auto">
          <a:xfrm>
            <a:off x="179388" y="1989138"/>
            <a:ext cx="752475" cy="15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95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4566</TotalTime>
  <Words>4102</Words>
  <Application>Microsoft Office PowerPoint</Application>
  <PresentationFormat>화면 슬라이드 쇼(4:3)</PresentationFormat>
  <Paragraphs>1539</Paragraphs>
  <Slides>64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65" baseType="lpstr">
      <vt:lpstr>SNU IDB Lab.</vt:lpstr>
      <vt:lpstr>빅데이터 팀 세미나 2주차 #맵리듀스 기반 조인 알고리즘</vt:lpstr>
      <vt:lpstr>Outline</vt:lpstr>
      <vt:lpstr>일반 조인</vt:lpstr>
      <vt:lpstr>Nested-loop join</vt:lpstr>
      <vt:lpstr>Nested-loop join</vt:lpstr>
      <vt:lpstr>Nested-loop join</vt:lpstr>
      <vt:lpstr>Nested-loop join</vt:lpstr>
      <vt:lpstr>Nested-loop join</vt:lpstr>
      <vt:lpstr>Block nested-loop join</vt:lpstr>
      <vt:lpstr>Block nested-loop join</vt:lpstr>
      <vt:lpstr>Block nested-loop join</vt:lpstr>
      <vt:lpstr>Block nested-loop join</vt:lpstr>
      <vt:lpstr>Indexed nested-loop join</vt:lpstr>
      <vt:lpstr>Merge-Join</vt:lpstr>
      <vt:lpstr>Merge-Join</vt:lpstr>
      <vt:lpstr>Hash-Join</vt:lpstr>
      <vt:lpstr>Hash-Join (Cont.)</vt:lpstr>
      <vt:lpstr>Hash-Join (Cont.)</vt:lpstr>
      <vt:lpstr>Hash-Join (Cont.)</vt:lpstr>
      <vt:lpstr>Hash-Join Algorithm</vt:lpstr>
      <vt:lpstr>Hash Join Example</vt:lpstr>
      <vt:lpstr>병렬조인</vt:lpstr>
      <vt:lpstr>Partitioned Join (Cont.)</vt:lpstr>
      <vt:lpstr>Fragment-and-Replicate Join</vt:lpstr>
      <vt:lpstr>Fragment-and-Replicate Join (Cont.)</vt:lpstr>
      <vt:lpstr>Fragment-and-Replicate Join (Cont.)</vt:lpstr>
      <vt:lpstr>Depiction of Fragment-and-Replicate Joins</vt:lpstr>
      <vt:lpstr>Partitioned Parallel Hash-Join </vt:lpstr>
      <vt:lpstr>Partitioned Parallel Hash-Join</vt:lpstr>
      <vt:lpstr>Parallel Nested-Loop Join</vt:lpstr>
      <vt:lpstr>맵리듀스 기반 조인</vt:lpstr>
      <vt:lpstr>Equi-Join</vt:lpstr>
      <vt:lpstr>All Pair Partitioning Algorithm</vt:lpstr>
      <vt:lpstr>Example</vt:lpstr>
      <vt:lpstr>An Illustration of All Pair Partitioning using MapReduce</vt:lpstr>
      <vt:lpstr>Remember Hash Joins!</vt:lpstr>
      <vt:lpstr>Standard Repartition Equi-Join Algorithm</vt:lpstr>
      <vt:lpstr>An Illustration of Standard Repartition Equi-Join Algorithm</vt:lpstr>
      <vt:lpstr>Theta Joins</vt:lpstr>
      <vt:lpstr>An Illustration of Standard Repartition Theta-Join Algorithm</vt:lpstr>
      <vt:lpstr>Analysis of Join Algorithms with MapReduce</vt:lpstr>
      <vt:lpstr>Join-Matrix M of R and S</vt:lpstr>
      <vt:lpstr>Reduce Allocations for Standard Repartition Equi-Joins</vt:lpstr>
      <vt:lpstr>Matrix-to-reducer mapping</vt:lpstr>
      <vt:lpstr>Comparisons of Reduce Allocation Methods</vt:lpstr>
      <vt:lpstr>How to Balance Reduce Allocation</vt:lpstr>
      <vt:lpstr>1-Bucket Theta</vt:lpstr>
      <vt:lpstr>Algorithm</vt:lpstr>
      <vt:lpstr>Algorithm : Mapper</vt:lpstr>
      <vt:lpstr>Algorithm: Reducer</vt:lpstr>
      <vt:lpstr>Example</vt:lpstr>
      <vt:lpstr>맵리듀스 기반 조인 : 기타 방법</vt:lpstr>
      <vt:lpstr>Improved Repartition Join</vt:lpstr>
      <vt:lpstr>An Illustration of Improved Repartition Join Algorithm</vt:lpstr>
      <vt:lpstr>Repartition Join with Pre-partitioning</vt:lpstr>
      <vt:lpstr>An Illustration of Repartition Join with Pre-partitioning</vt:lpstr>
      <vt:lpstr>Broadcast Join</vt:lpstr>
      <vt:lpstr>Broadcast Join</vt:lpstr>
      <vt:lpstr>Semi-Join </vt:lpstr>
      <vt:lpstr>Semi-Join in MapReduce</vt:lpstr>
      <vt:lpstr>Per-Split Semi-Join</vt:lpstr>
      <vt:lpstr>Two-Way Join and Map-Reduce</vt:lpstr>
      <vt:lpstr>Three-Way Join</vt:lpstr>
      <vt:lpstr>Three-Way Join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hsoh</cp:lastModifiedBy>
  <cp:revision>132</cp:revision>
  <dcterms:created xsi:type="dcterms:W3CDTF">2006-10-05T04:04:58Z</dcterms:created>
  <dcterms:modified xsi:type="dcterms:W3CDTF">2013-01-30T08:10:35Z</dcterms:modified>
</cp:coreProperties>
</file>