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6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65" r:id="rId7"/>
    <p:sldId id="267" r:id="rId8"/>
    <p:sldId id="268" r:id="rId9"/>
    <p:sldId id="269" r:id="rId10"/>
    <p:sldId id="266" r:id="rId11"/>
    <p:sldId id="270" r:id="rId12"/>
    <p:sldId id="259" r:id="rId13"/>
    <p:sldId id="271" r:id="rId14"/>
    <p:sldId id="272" r:id="rId15"/>
    <p:sldId id="273" r:id="rId16"/>
    <p:sldId id="274" r:id="rId17"/>
    <p:sldId id="260" r:id="rId18"/>
    <p:sldId id="275" r:id="rId19"/>
    <p:sldId id="261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78138" autoAdjust="0"/>
  </p:normalViewPr>
  <p:slideViewPr>
    <p:cSldViewPr>
      <p:cViewPr>
        <p:scale>
          <a:sx n="100" d="100"/>
          <a:sy n="100" d="100"/>
        </p:scale>
        <p:origin x="-14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3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657F4-A4E2-44FE-9F19-F5C654B451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52CFF5-9589-4C22-911E-E65A18D15999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SELECT SUM</a:t>
          </a:r>
          <a:endParaRPr lang="ko-KR" altLang="en-US" dirty="0"/>
        </a:p>
      </dgm:t>
    </dgm:pt>
    <dgm:pt modelId="{5132A7E8-18F2-4B7E-A50E-3A3177102F3C}" type="parTrans" cxnId="{6A5790D2-BD59-4296-A55D-F3F98DB84157}">
      <dgm:prSet/>
      <dgm:spPr/>
      <dgm:t>
        <a:bodyPr/>
        <a:lstStyle/>
        <a:p>
          <a:pPr latinLnBrk="1"/>
          <a:endParaRPr lang="ko-KR" altLang="en-US"/>
        </a:p>
      </dgm:t>
    </dgm:pt>
    <dgm:pt modelId="{D77B8409-EDF8-4FA7-BA8E-EBE9BA8EFB74}" type="sibTrans" cxnId="{6A5790D2-BD59-4296-A55D-F3F98DB84157}">
      <dgm:prSet/>
      <dgm:spPr/>
      <dgm:t>
        <a:bodyPr/>
        <a:lstStyle/>
        <a:p>
          <a:pPr latinLnBrk="1"/>
          <a:endParaRPr lang="ko-KR" altLang="en-US"/>
        </a:p>
      </dgm:t>
    </dgm:pt>
    <dgm:pt modelId="{BAC8AB50-B884-4F5A-8087-CDE8DF1572A3}">
      <dgm:prSet phldrT="[텍스트]"/>
      <dgm:spPr/>
      <dgm:t>
        <a:bodyPr/>
        <a:lstStyle/>
        <a:p>
          <a:pPr latinLnBrk="1"/>
          <a:r>
            <a:rPr lang="en-US" altLang="ko-KR" dirty="0" smtClean="0"/>
            <a:t>SELECT S1</a:t>
          </a:r>
          <a:endParaRPr lang="ko-KR" altLang="en-US" dirty="0"/>
        </a:p>
      </dgm:t>
    </dgm:pt>
    <dgm:pt modelId="{CA0E4F1D-2F58-4BC5-9A7B-740ACE517041}" type="parTrans" cxnId="{572ABA59-0F99-4577-9C9A-53462C51DF4C}">
      <dgm:prSet/>
      <dgm:spPr/>
      <dgm:t>
        <a:bodyPr/>
        <a:lstStyle/>
        <a:p>
          <a:pPr latinLnBrk="1"/>
          <a:endParaRPr lang="ko-KR" altLang="en-US"/>
        </a:p>
      </dgm:t>
    </dgm:pt>
    <dgm:pt modelId="{EDEAC548-6842-43E6-B77C-E53A845ED799}" type="sibTrans" cxnId="{572ABA59-0F99-4577-9C9A-53462C51DF4C}">
      <dgm:prSet/>
      <dgm:spPr/>
      <dgm:t>
        <a:bodyPr/>
        <a:lstStyle/>
        <a:p>
          <a:pPr latinLnBrk="1"/>
          <a:endParaRPr lang="ko-KR" altLang="en-US"/>
        </a:p>
      </dgm:t>
    </dgm:pt>
    <dgm:pt modelId="{FC56AA71-25D0-4793-A7B1-F19E1518F3C6}">
      <dgm:prSet phldrT="[텍스트]"/>
      <dgm:spPr/>
      <dgm:t>
        <a:bodyPr/>
        <a:lstStyle/>
        <a:p>
          <a:pPr latinLnBrk="1"/>
          <a:r>
            <a:rPr lang="en-US" altLang="ko-KR" dirty="0" smtClean="0"/>
            <a:t>SELECT S2</a:t>
          </a:r>
          <a:endParaRPr lang="ko-KR" altLang="en-US" dirty="0"/>
        </a:p>
      </dgm:t>
    </dgm:pt>
    <dgm:pt modelId="{1A6F715B-79BF-4D0F-9FE4-9E1ACBCE121F}" type="parTrans" cxnId="{4139DBA2-6690-4BA4-97BD-1867C3C41D00}">
      <dgm:prSet/>
      <dgm:spPr/>
      <dgm:t>
        <a:bodyPr/>
        <a:lstStyle/>
        <a:p>
          <a:pPr latinLnBrk="1"/>
          <a:endParaRPr lang="ko-KR" altLang="en-US"/>
        </a:p>
      </dgm:t>
    </dgm:pt>
    <dgm:pt modelId="{CEAC7411-8C1E-4F5F-97A8-452864A978B6}" type="sibTrans" cxnId="{4139DBA2-6690-4BA4-97BD-1867C3C41D00}">
      <dgm:prSet/>
      <dgm:spPr/>
      <dgm:t>
        <a:bodyPr/>
        <a:lstStyle/>
        <a:p>
          <a:pPr latinLnBrk="1"/>
          <a:endParaRPr lang="ko-KR" altLang="en-US"/>
        </a:p>
      </dgm:t>
    </dgm:pt>
    <dgm:pt modelId="{CF4ABACF-829C-4D85-9F06-FE442A84AC29}" type="pres">
      <dgm:prSet presAssocID="{5BE657F4-A4E2-44FE-9F19-F5C654B451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5FCA59-0100-465D-AB08-5C24E08EF745}" type="pres">
      <dgm:prSet presAssocID="{7252CFF5-9589-4C22-911E-E65A18D15999}" presName="hierRoot1" presStyleCnt="0">
        <dgm:presLayoutVars>
          <dgm:hierBranch val="init"/>
        </dgm:presLayoutVars>
      </dgm:prSet>
      <dgm:spPr/>
    </dgm:pt>
    <dgm:pt modelId="{0541839A-4D54-4C25-9AD0-B82B188E4219}" type="pres">
      <dgm:prSet presAssocID="{7252CFF5-9589-4C22-911E-E65A18D15999}" presName="rootComposite1" presStyleCnt="0"/>
      <dgm:spPr/>
    </dgm:pt>
    <dgm:pt modelId="{F002BD84-D6B3-4C4F-B37B-2F58B6DF6873}" type="pres">
      <dgm:prSet presAssocID="{7252CFF5-9589-4C22-911E-E65A18D159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B11CE6-4EE0-4DB7-BD8C-DF568F6AD70C}" type="pres">
      <dgm:prSet presAssocID="{7252CFF5-9589-4C22-911E-E65A18D15999}" presName="rootConnector1" presStyleLbl="asst0" presStyleIdx="0" presStyleCnt="0"/>
      <dgm:spPr/>
      <dgm:t>
        <a:bodyPr/>
        <a:lstStyle/>
        <a:p>
          <a:endParaRPr lang="en-US"/>
        </a:p>
      </dgm:t>
    </dgm:pt>
    <dgm:pt modelId="{159DF7B7-FB2E-4DAE-BBFA-292252B899D4}" type="pres">
      <dgm:prSet presAssocID="{7252CFF5-9589-4C22-911E-E65A18D15999}" presName="hierChild2" presStyleCnt="0"/>
      <dgm:spPr/>
    </dgm:pt>
    <dgm:pt modelId="{67D663CD-2527-4C47-B03C-80CF338A6982}" type="pres">
      <dgm:prSet presAssocID="{CA0E4F1D-2F58-4BC5-9A7B-740ACE51704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B3F7BEE-8E92-49C0-8A8A-206E82F4DF53}" type="pres">
      <dgm:prSet presAssocID="{BAC8AB50-B884-4F5A-8087-CDE8DF1572A3}" presName="hierRoot2" presStyleCnt="0">
        <dgm:presLayoutVars>
          <dgm:hierBranch val="init"/>
        </dgm:presLayoutVars>
      </dgm:prSet>
      <dgm:spPr/>
    </dgm:pt>
    <dgm:pt modelId="{F7EAD2C9-ADCA-4A38-84FA-03FCF4043390}" type="pres">
      <dgm:prSet presAssocID="{BAC8AB50-B884-4F5A-8087-CDE8DF1572A3}" presName="rootComposite" presStyleCnt="0"/>
      <dgm:spPr/>
    </dgm:pt>
    <dgm:pt modelId="{E820AA63-90E0-4852-A23E-DA3DE4B888F6}" type="pres">
      <dgm:prSet presAssocID="{BAC8AB50-B884-4F5A-8087-CDE8DF1572A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75E7F-60A5-4469-AD17-BA9AB4BA5AF5}" type="pres">
      <dgm:prSet presAssocID="{BAC8AB50-B884-4F5A-8087-CDE8DF1572A3}" presName="rootConnector" presStyleLbl="node2" presStyleIdx="0" presStyleCnt="2"/>
      <dgm:spPr/>
      <dgm:t>
        <a:bodyPr/>
        <a:lstStyle/>
        <a:p>
          <a:endParaRPr lang="en-US"/>
        </a:p>
      </dgm:t>
    </dgm:pt>
    <dgm:pt modelId="{ABEC1F8C-F697-4FEB-9EAD-D72C898147EC}" type="pres">
      <dgm:prSet presAssocID="{BAC8AB50-B884-4F5A-8087-CDE8DF1572A3}" presName="hierChild4" presStyleCnt="0"/>
      <dgm:spPr/>
    </dgm:pt>
    <dgm:pt modelId="{CCCA0084-3FB0-44CD-BA2D-84F6DEAB0B45}" type="pres">
      <dgm:prSet presAssocID="{BAC8AB50-B884-4F5A-8087-CDE8DF1572A3}" presName="hierChild5" presStyleCnt="0"/>
      <dgm:spPr/>
    </dgm:pt>
    <dgm:pt modelId="{FDFC3A6D-8896-451F-99BC-020B7BE6D40F}" type="pres">
      <dgm:prSet presAssocID="{1A6F715B-79BF-4D0F-9FE4-9E1ACBCE121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EB9EAF6-7A2A-4DD3-A633-1FB065D2D580}" type="pres">
      <dgm:prSet presAssocID="{FC56AA71-25D0-4793-A7B1-F19E1518F3C6}" presName="hierRoot2" presStyleCnt="0">
        <dgm:presLayoutVars>
          <dgm:hierBranch val="init"/>
        </dgm:presLayoutVars>
      </dgm:prSet>
      <dgm:spPr/>
    </dgm:pt>
    <dgm:pt modelId="{52367279-FA98-4B09-B3E7-2652DE5A9641}" type="pres">
      <dgm:prSet presAssocID="{FC56AA71-25D0-4793-A7B1-F19E1518F3C6}" presName="rootComposite" presStyleCnt="0"/>
      <dgm:spPr/>
    </dgm:pt>
    <dgm:pt modelId="{61BB5DB4-0662-41EC-B00F-554AE823D08C}" type="pres">
      <dgm:prSet presAssocID="{FC56AA71-25D0-4793-A7B1-F19E1518F3C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FE0EF-077B-40B9-9E69-4E61E5EF3AFE}" type="pres">
      <dgm:prSet presAssocID="{FC56AA71-25D0-4793-A7B1-F19E1518F3C6}" presName="rootConnector" presStyleLbl="node2" presStyleIdx="1" presStyleCnt="2"/>
      <dgm:spPr/>
      <dgm:t>
        <a:bodyPr/>
        <a:lstStyle/>
        <a:p>
          <a:endParaRPr lang="en-US"/>
        </a:p>
      </dgm:t>
    </dgm:pt>
    <dgm:pt modelId="{2D82779F-CF4E-4533-9B8D-9D179479FA36}" type="pres">
      <dgm:prSet presAssocID="{FC56AA71-25D0-4793-A7B1-F19E1518F3C6}" presName="hierChild4" presStyleCnt="0"/>
      <dgm:spPr/>
    </dgm:pt>
    <dgm:pt modelId="{04CA372D-86C0-4CC0-B7A8-24CD446D4FDD}" type="pres">
      <dgm:prSet presAssocID="{FC56AA71-25D0-4793-A7B1-F19E1518F3C6}" presName="hierChild5" presStyleCnt="0"/>
      <dgm:spPr/>
    </dgm:pt>
    <dgm:pt modelId="{B70C647E-34BF-4C35-AD7F-411981912641}" type="pres">
      <dgm:prSet presAssocID="{7252CFF5-9589-4C22-911E-E65A18D15999}" presName="hierChild3" presStyleCnt="0"/>
      <dgm:spPr/>
    </dgm:pt>
  </dgm:ptLst>
  <dgm:cxnLst>
    <dgm:cxn modelId="{FBB910E1-A6DB-423F-B8D6-0BB7A42DDC58}" type="presOf" srcId="{5BE657F4-A4E2-44FE-9F19-F5C654B451C6}" destId="{CF4ABACF-829C-4D85-9F06-FE442A84AC29}" srcOrd="0" destOrd="0" presId="urn:microsoft.com/office/officeart/2005/8/layout/orgChart1"/>
    <dgm:cxn modelId="{572ABA59-0F99-4577-9C9A-53462C51DF4C}" srcId="{7252CFF5-9589-4C22-911E-E65A18D15999}" destId="{BAC8AB50-B884-4F5A-8087-CDE8DF1572A3}" srcOrd="0" destOrd="0" parTransId="{CA0E4F1D-2F58-4BC5-9A7B-740ACE517041}" sibTransId="{EDEAC548-6842-43E6-B77C-E53A845ED799}"/>
    <dgm:cxn modelId="{0B97087A-9573-41E0-8AE0-795703178A14}" type="presOf" srcId="{BAC8AB50-B884-4F5A-8087-CDE8DF1572A3}" destId="{87D75E7F-60A5-4469-AD17-BA9AB4BA5AF5}" srcOrd="1" destOrd="0" presId="urn:microsoft.com/office/officeart/2005/8/layout/orgChart1"/>
    <dgm:cxn modelId="{AED2DDC5-B5DE-4B01-BB31-C81DF2A59157}" type="presOf" srcId="{7252CFF5-9589-4C22-911E-E65A18D15999}" destId="{F002BD84-D6B3-4C4F-B37B-2F58B6DF6873}" srcOrd="0" destOrd="0" presId="urn:microsoft.com/office/officeart/2005/8/layout/orgChart1"/>
    <dgm:cxn modelId="{8196F62C-CE2A-42E8-A5B4-25FADCCD2162}" type="presOf" srcId="{CA0E4F1D-2F58-4BC5-9A7B-740ACE517041}" destId="{67D663CD-2527-4C47-B03C-80CF338A6982}" srcOrd="0" destOrd="0" presId="urn:microsoft.com/office/officeart/2005/8/layout/orgChart1"/>
    <dgm:cxn modelId="{6A5790D2-BD59-4296-A55D-F3F98DB84157}" srcId="{5BE657F4-A4E2-44FE-9F19-F5C654B451C6}" destId="{7252CFF5-9589-4C22-911E-E65A18D15999}" srcOrd="0" destOrd="0" parTransId="{5132A7E8-18F2-4B7E-A50E-3A3177102F3C}" sibTransId="{D77B8409-EDF8-4FA7-BA8E-EBE9BA8EFB74}"/>
    <dgm:cxn modelId="{C01DDA76-7F53-4DD0-8C7B-630831EEE643}" type="presOf" srcId="{FC56AA71-25D0-4793-A7B1-F19E1518F3C6}" destId="{61BB5DB4-0662-41EC-B00F-554AE823D08C}" srcOrd="0" destOrd="0" presId="urn:microsoft.com/office/officeart/2005/8/layout/orgChart1"/>
    <dgm:cxn modelId="{A0711F13-2DBF-47D2-9D1A-4C4AE5F15637}" type="presOf" srcId="{FC56AA71-25D0-4793-A7B1-F19E1518F3C6}" destId="{AC6FE0EF-077B-40B9-9E69-4E61E5EF3AFE}" srcOrd="1" destOrd="0" presId="urn:microsoft.com/office/officeart/2005/8/layout/orgChart1"/>
    <dgm:cxn modelId="{4139DBA2-6690-4BA4-97BD-1867C3C41D00}" srcId="{7252CFF5-9589-4C22-911E-E65A18D15999}" destId="{FC56AA71-25D0-4793-A7B1-F19E1518F3C6}" srcOrd="1" destOrd="0" parTransId="{1A6F715B-79BF-4D0F-9FE4-9E1ACBCE121F}" sibTransId="{CEAC7411-8C1E-4F5F-97A8-452864A978B6}"/>
    <dgm:cxn modelId="{A379BDF4-2561-4F21-BE16-E297D181C203}" type="presOf" srcId="{BAC8AB50-B884-4F5A-8087-CDE8DF1572A3}" destId="{E820AA63-90E0-4852-A23E-DA3DE4B888F6}" srcOrd="0" destOrd="0" presId="urn:microsoft.com/office/officeart/2005/8/layout/orgChart1"/>
    <dgm:cxn modelId="{C6578376-3B3F-4BEF-AA9A-7C378BF226B0}" type="presOf" srcId="{7252CFF5-9589-4C22-911E-E65A18D15999}" destId="{38B11CE6-4EE0-4DB7-BD8C-DF568F6AD70C}" srcOrd="1" destOrd="0" presId="urn:microsoft.com/office/officeart/2005/8/layout/orgChart1"/>
    <dgm:cxn modelId="{C1548ABE-FC9D-405D-899E-CD1F8927B1F7}" type="presOf" srcId="{1A6F715B-79BF-4D0F-9FE4-9E1ACBCE121F}" destId="{FDFC3A6D-8896-451F-99BC-020B7BE6D40F}" srcOrd="0" destOrd="0" presId="urn:microsoft.com/office/officeart/2005/8/layout/orgChart1"/>
    <dgm:cxn modelId="{C93ACCA3-3820-47A5-8523-2D171EBEE569}" type="presParOf" srcId="{CF4ABACF-829C-4D85-9F06-FE442A84AC29}" destId="{295FCA59-0100-465D-AB08-5C24E08EF745}" srcOrd="0" destOrd="0" presId="urn:microsoft.com/office/officeart/2005/8/layout/orgChart1"/>
    <dgm:cxn modelId="{0FC749DE-49D9-44AE-8964-FA375EF3095B}" type="presParOf" srcId="{295FCA59-0100-465D-AB08-5C24E08EF745}" destId="{0541839A-4D54-4C25-9AD0-B82B188E4219}" srcOrd="0" destOrd="0" presId="urn:microsoft.com/office/officeart/2005/8/layout/orgChart1"/>
    <dgm:cxn modelId="{A7A8AB34-19B4-4BBE-93C3-9F1823589FFF}" type="presParOf" srcId="{0541839A-4D54-4C25-9AD0-B82B188E4219}" destId="{F002BD84-D6B3-4C4F-B37B-2F58B6DF6873}" srcOrd="0" destOrd="0" presId="urn:microsoft.com/office/officeart/2005/8/layout/orgChart1"/>
    <dgm:cxn modelId="{B340F475-2C60-490B-B594-8E5A0220A11C}" type="presParOf" srcId="{0541839A-4D54-4C25-9AD0-B82B188E4219}" destId="{38B11CE6-4EE0-4DB7-BD8C-DF568F6AD70C}" srcOrd="1" destOrd="0" presId="urn:microsoft.com/office/officeart/2005/8/layout/orgChart1"/>
    <dgm:cxn modelId="{6885D262-4EED-40AF-989C-AC29D1FAEE22}" type="presParOf" srcId="{295FCA59-0100-465D-AB08-5C24E08EF745}" destId="{159DF7B7-FB2E-4DAE-BBFA-292252B899D4}" srcOrd="1" destOrd="0" presId="urn:microsoft.com/office/officeart/2005/8/layout/orgChart1"/>
    <dgm:cxn modelId="{5FD92706-5B3B-4679-ACD3-ECAC3B0B1D4E}" type="presParOf" srcId="{159DF7B7-FB2E-4DAE-BBFA-292252B899D4}" destId="{67D663CD-2527-4C47-B03C-80CF338A6982}" srcOrd="0" destOrd="0" presId="urn:microsoft.com/office/officeart/2005/8/layout/orgChart1"/>
    <dgm:cxn modelId="{DE9A1BFA-99DB-40BF-B688-0442F2268A9C}" type="presParOf" srcId="{159DF7B7-FB2E-4DAE-BBFA-292252B899D4}" destId="{BB3F7BEE-8E92-49C0-8A8A-206E82F4DF53}" srcOrd="1" destOrd="0" presId="urn:microsoft.com/office/officeart/2005/8/layout/orgChart1"/>
    <dgm:cxn modelId="{1476EF3B-E6ED-4B37-93DF-57A0BE04FE88}" type="presParOf" srcId="{BB3F7BEE-8E92-49C0-8A8A-206E82F4DF53}" destId="{F7EAD2C9-ADCA-4A38-84FA-03FCF4043390}" srcOrd="0" destOrd="0" presId="urn:microsoft.com/office/officeart/2005/8/layout/orgChart1"/>
    <dgm:cxn modelId="{1A6F5828-0BE9-484A-A439-2E62EA88BE4D}" type="presParOf" srcId="{F7EAD2C9-ADCA-4A38-84FA-03FCF4043390}" destId="{E820AA63-90E0-4852-A23E-DA3DE4B888F6}" srcOrd="0" destOrd="0" presId="urn:microsoft.com/office/officeart/2005/8/layout/orgChart1"/>
    <dgm:cxn modelId="{441855E2-C2EF-40AF-A813-121203B190FE}" type="presParOf" srcId="{F7EAD2C9-ADCA-4A38-84FA-03FCF4043390}" destId="{87D75E7F-60A5-4469-AD17-BA9AB4BA5AF5}" srcOrd="1" destOrd="0" presId="urn:microsoft.com/office/officeart/2005/8/layout/orgChart1"/>
    <dgm:cxn modelId="{CB683153-D282-4C9B-B9C9-00FB648516D6}" type="presParOf" srcId="{BB3F7BEE-8E92-49C0-8A8A-206E82F4DF53}" destId="{ABEC1F8C-F697-4FEB-9EAD-D72C898147EC}" srcOrd="1" destOrd="0" presId="urn:microsoft.com/office/officeart/2005/8/layout/orgChart1"/>
    <dgm:cxn modelId="{926CD613-40AA-4357-9008-8F04C75B579C}" type="presParOf" srcId="{BB3F7BEE-8E92-49C0-8A8A-206E82F4DF53}" destId="{CCCA0084-3FB0-44CD-BA2D-84F6DEAB0B45}" srcOrd="2" destOrd="0" presId="urn:microsoft.com/office/officeart/2005/8/layout/orgChart1"/>
    <dgm:cxn modelId="{98F0E740-89B0-4A0D-A80B-12C24B7ADD79}" type="presParOf" srcId="{159DF7B7-FB2E-4DAE-BBFA-292252B899D4}" destId="{FDFC3A6D-8896-451F-99BC-020B7BE6D40F}" srcOrd="2" destOrd="0" presId="urn:microsoft.com/office/officeart/2005/8/layout/orgChart1"/>
    <dgm:cxn modelId="{02D06D3A-7FAC-42EA-960E-A23116E3A541}" type="presParOf" srcId="{159DF7B7-FB2E-4DAE-BBFA-292252B899D4}" destId="{9EB9EAF6-7A2A-4DD3-A633-1FB065D2D580}" srcOrd="3" destOrd="0" presId="urn:microsoft.com/office/officeart/2005/8/layout/orgChart1"/>
    <dgm:cxn modelId="{7F60C46A-56DC-4051-B8B2-ED6B640B709A}" type="presParOf" srcId="{9EB9EAF6-7A2A-4DD3-A633-1FB065D2D580}" destId="{52367279-FA98-4B09-B3E7-2652DE5A9641}" srcOrd="0" destOrd="0" presId="urn:microsoft.com/office/officeart/2005/8/layout/orgChart1"/>
    <dgm:cxn modelId="{EDA3B388-2733-4C0C-A881-EFBF7711067F}" type="presParOf" srcId="{52367279-FA98-4B09-B3E7-2652DE5A9641}" destId="{61BB5DB4-0662-41EC-B00F-554AE823D08C}" srcOrd="0" destOrd="0" presId="urn:microsoft.com/office/officeart/2005/8/layout/orgChart1"/>
    <dgm:cxn modelId="{5F6A7C17-6BEB-4A70-8869-0BAB5562E08C}" type="presParOf" srcId="{52367279-FA98-4B09-B3E7-2652DE5A9641}" destId="{AC6FE0EF-077B-40B9-9E69-4E61E5EF3AFE}" srcOrd="1" destOrd="0" presId="urn:microsoft.com/office/officeart/2005/8/layout/orgChart1"/>
    <dgm:cxn modelId="{BBD2D4AE-172F-4B06-9BCF-F377C7EF9461}" type="presParOf" srcId="{9EB9EAF6-7A2A-4DD3-A633-1FB065D2D580}" destId="{2D82779F-CF4E-4533-9B8D-9D179479FA36}" srcOrd="1" destOrd="0" presId="urn:microsoft.com/office/officeart/2005/8/layout/orgChart1"/>
    <dgm:cxn modelId="{1C82F3AB-0485-4464-87E4-06C0EA5CB124}" type="presParOf" srcId="{9EB9EAF6-7A2A-4DD3-A633-1FB065D2D580}" destId="{04CA372D-86C0-4CC0-B7A8-24CD446D4FDD}" srcOrd="2" destOrd="0" presId="urn:microsoft.com/office/officeart/2005/8/layout/orgChart1"/>
    <dgm:cxn modelId="{4FD6D8AB-AC34-4DA0-A3C3-65D084BCB222}" type="presParOf" srcId="{295FCA59-0100-465D-AB08-5C24E08EF745}" destId="{B70C647E-34BF-4C35-AD7F-4119819126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C3A6D-8896-451F-99BC-020B7BE6D40F}">
      <dsp:nvSpPr>
        <dsp:cNvPr id="0" name=""/>
        <dsp:cNvSpPr/>
      </dsp:nvSpPr>
      <dsp:spPr>
        <a:xfrm>
          <a:off x="1800200" y="1029156"/>
          <a:ext cx="985154" cy="34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77"/>
              </a:lnTo>
              <a:lnTo>
                <a:pt x="985154" y="170977"/>
              </a:lnTo>
              <a:lnTo>
                <a:pt x="985154" y="341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663CD-2527-4C47-B03C-80CF338A6982}">
      <dsp:nvSpPr>
        <dsp:cNvPr id="0" name=""/>
        <dsp:cNvSpPr/>
      </dsp:nvSpPr>
      <dsp:spPr>
        <a:xfrm>
          <a:off x="815045" y="1029156"/>
          <a:ext cx="985154" cy="341954"/>
        </a:xfrm>
        <a:custGeom>
          <a:avLst/>
          <a:gdLst/>
          <a:ahLst/>
          <a:cxnLst/>
          <a:rect l="0" t="0" r="0" b="0"/>
          <a:pathLst>
            <a:path>
              <a:moveTo>
                <a:pt x="985154" y="0"/>
              </a:moveTo>
              <a:lnTo>
                <a:pt x="985154" y="170977"/>
              </a:lnTo>
              <a:lnTo>
                <a:pt x="0" y="170977"/>
              </a:lnTo>
              <a:lnTo>
                <a:pt x="0" y="341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2BD84-D6B3-4C4F-B37B-2F58B6DF6873}">
      <dsp:nvSpPr>
        <dsp:cNvPr id="0" name=""/>
        <dsp:cNvSpPr/>
      </dsp:nvSpPr>
      <dsp:spPr>
        <a:xfrm>
          <a:off x="986022" y="214978"/>
          <a:ext cx="1628354" cy="814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SELECT SUM</a:t>
          </a:r>
          <a:endParaRPr lang="ko-KR" altLang="en-US" sz="2800" kern="1200" dirty="0"/>
        </a:p>
      </dsp:txBody>
      <dsp:txXfrm>
        <a:off x="986022" y="214978"/>
        <a:ext cx="1628354" cy="814177"/>
      </dsp:txXfrm>
    </dsp:sp>
    <dsp:sp modelId="{E820AA63-90E0-4852-A23E-DA3DE4B888F6}">
      <dsp:nvSpPr>
        <dsp:cNvPr id="0" name=""/>
        <dsp:cNvSpPr/>
      </dsp:nvSpPr>
      <dsp:spPr>
        <a:xfrm>
          <a:off x="868" y="1371110"/>
          <a:ext cx="1628354" cy="814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SELECT S1</a:t>
          </a:r>
          <a:endParaRPr lang="ko-KR" altLang="en-US" sz="2800" kern="1200" dirty="0"/>
        </a:p>
      </dsp:txBody>
      <dsp:txXfrm>
        <a:off x="868" y="1371110"/>
        <a:ext cx="1628354" cy="814177"/>
      </dsp:txXfrm>
    </dsp:sp>
    <dsp:sp modelId="{61BB5DB4-0662-41EC-B00F-554AE823D08C}">
      <dsp:nvSpPr>
        <dsp:cNvPr id="0" name=""/>
        <dsp:cNvSpPr/>
      </dsp:nvSpPr>
      <dsp:spPr>
        <a:xfrm>
          <a:off x="1971177" y="1371110"/>
          <a:ext cx="1628354" cy="814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SELECT S2</a:t>
          </a:r>
          <a:endParaRPr lang="ko-KR" altLang="en-US" sz="2800" kern="1200" dirty="0"/>
        </a:p>
      </dsp:txBody>
      <dsp:txXfrm>
        <a:off x="1971177" y="1371110"/>
        <a:ext cx="1628354" cy="814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4A88-1974-45A2-B493-8631EC9636A0}" type="datetimeFigureOut">
              <a:rPr lang="ko-KR" altLang="en-US" smtClean="0"/>
              <a:t>2015. 1. 2.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FC160-770E-428B-B8C5-A7C01282A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70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613F-C9E4-4727-A868-F31EBBBADD05}" type="datetimeFigureOut">
              <a:rPr lang="ko-KR" altLang="en-US" smtClean="0"/>
              <a:pPr/>
              <a:t>2015. 1. 2.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DCE88-9138-4C9B-B121-B0D2385EE0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490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MonetDB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네덜란드 </a:t>
            </a:r>
            <a:r>
              <a:rPr lang="en-US" altLang="ko-KR" dirty="0" smtClean="0"/>
              <a:t>Column-oriented</a:t>
            </a:r>
            <a:r>
              <a:rPr lang="en-US" altLang="ko-KR" baseline="0" dirty="0" smtClean="0"/>
              <a:t> database </a:t>
            </a:r>
            <a:r>
              <a:rPr lang="ko-KR" altLang="en-US" baseline="0" dirty="0" smtClean="0"/>
              <a:t>선두주자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Netezza</a:t>
            </a:r>
            <a:r>
              <a:rPr lang="en-US" altLang="ko-KR" baseline="0" dirty="0" smtClean="0"/>
              <a:t> – IBM</a:t>
            </a:r>
            <a:r>
              <a:rPr lang="ko-KR" altLang="en-US" baseline="0" dirty="0" smtClean="0"/>
              <a:t>에 인수된 </a:t>
            </a:r>
            <a:r>
              <a:rPr lang="en-US" altLang="ko-KR" baseline="0" dirty="0" smtClean="0"/>
              <a:t>Column based architecture database</a:t>
            </a:r>
            <a:r>
              <a:rPr lang="ko-KR" altLang="en-US" baseline="0" dirty="0" smtClean="0"/>
              <a:t>를 주로 다룸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qlik</a:t>
            </a:r>
            <a:r>
              <a:rPr lang="en-US" altLang="ko-KR" baseline="0" dirty="0" smtClean="0"/>
              <a:t> – </a:t>
            </a:r>
            <a:r>
              <a:rPr lang="ko-KR" altLang="en-US" baseline="0" dirty="0" err="1" smtClean="0"/>
              <a:t>스위덴</a:t>
            </a:r>
            <a:r>
              <a:rPr lang="ko-KR" altLang="en-US" baseline="0" dirty="0" smtClean="0"/>
              <a:t> 기업으로 마찬가지 </a:t>
            </a:r>
            <a:r>
              <a:rPr lang="en-US" altLang="ko-KR" baseline="0" dirty="0" smtClean="0"/>
              <a:t>column based DB </a:t>
            </a:r>
            <a:r>
              <a:rPr lang="ko-KR" altLang="en-US" baseline="0" dirty="0" smtClean="0"/>
              <a:t>개발기업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7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53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주어진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개체수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(threshold)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수가 적어지면 멈춘다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8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8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CE88-9138-4C9B-B121-B0D2385EE0B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8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4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7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2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7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2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17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7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4211960" y="64440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2FEDA36-4124-43EA-9AF4-6FE68DF5B020}" type="slidenum">
              <a:rPr lang="ko-KR" altLang="en-US" sz="1400" smtClean="0">
                <a:latin typeface="Calibri" panose="020F0502020204030204" pitchFamily="34" charset="0"/>
              </a:rPr>
              <a:pPr algn="ctr"/>
              <a:t>‹#›</a:t>
            </a:fld>
            <a:r>
              <a:rPr lang="en-US" altLang="ko-KR" sz="1400" dirty="0" smtClean="0">
                <a:latin typeface="Calibri" panose="020F0502020204030204" pitchFamily="34" charset="0"/>
                <a:ea typeface="Cambria Math" panose="02040503050406030204" pitchFamily="18" charset="0"/>
              </a:rPr>
              <a:t>/18</a:t>
            </a:r>
            <a:endParaRPr lang="ko-KR" altLang="en-US" sz="14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E0CF53-9586-4FCA-940F-063757048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rill.apach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Processing a Trillion Cells per Mouse Click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600" dirty="0" smtClean="0"/>
              <a:t>Alexander Hall, Olaf Bachmann, Rober</a:t>
            </a:r>
            <a:r>
              <a:rPr lang="en-US" altLang="ko-KR" sz="2600" dirty="0"/>
              <a:t>t  </a:t>
            </a:r>
            <a:r>
              <a:rPr lang="en-US" altLang="ko-KR" sz="2600" dirty="0" err="1" smtClean="0"/>
              <a:t>Bussow</a:t>
            </a:r>
            <a:r>
              <a:rPr lang="en-US" altLang="ko-KR" sz="2600" dirty="0" smtClean="0"/>
              <a:t>, </a:t>
            </a:r>
            <a:r>
              <a:rPr lang="en-US" altLang="ko-KR" sz="2600" dirty="0" err="1" smtClean="0"/>
              <a:t>Silviu</a:t>
            </a:r>
            <a:r>
              <a:rPr lang="en-US" altLang="ko-KR" sz="2600" dirty="0" smtClean="0"/>
              <a:t> G</a:t>
            </a:r>
            <a:r>
              <a:rPr lang="vi-VN" altLang="ko-KR" sz="2600" dirty="0" smtClean="0"/>
              <a:t>ă</a:t>
            </a:r>
            <a:r>
              <a:rPr lang="en-US" altLang="ko-KR" sz="2600" dirty="0" err="1" smtClean="0"/>
              <a:t>nceanu</a:t>
            </a:r>
            <a:r>
              <a:rPr lang="en-US" altLang="ko-KR" sz="2600" dirty="0" smtClean="0"/>
              <a:t>, Marc </a:t>
            </a:r>
            <a:r>
              <a:rPr lang="en-US" altLang="ko-KR" sz="2600" dirty="0" err="1" smtClean="0"/>
              <a:t>Nunkesser</a:t>
            </a:r>
            <a:endParaRPr lang="en-US" altLang="ko-KR" sz="2600" dirty="0" smtClean="0"/>
          </a:p>
          <a:p>
            <a:r>
              <a:rPr lang="en-US" altLang="ko-KR" sz="2600" i="1" dirty="0" smtClean="0"/>
              <a:t>Google, Inc.</a:t>
            </a:r>
            <a:endParaRPr lang="en-US" altLang="ko-KR" sz="2600" i="1" baseline="30000" dirty="0" smtClean="0"/>
          </a:p>
          <a:p>
            <a:r>
              <a:rPr lang="en-US" altLang="ko-KR" sz="2600" dirty="0" smtClean="0"/>
              <a:t>VLDB 2012</a:t>
            </a:r>
            <a:endParaRPr lang="en-US" altLang="ko-KR" sz="2300" dirty="0" smtClean="0"/>
          </a:p>
          <a:p>
            <a:pPr algn="r"/>
            <a:r>
              <a:rPr lang="en-US" altLang="ko-KR" sz="2600" dirty="0" smtClean="0"/>
              <a:t>January 2, 2015</a:t>
            </a:r>
          </a:p>
          <a:p>
            <a:pPr algn="r"/>
            <a:r>
              <a:rPr lang="en-US" altLang="ko-KR" sz="2600" dirty="0" err="1" smtClean="0"/>
              <a:t>Heymo</a:t>
            </a:r>
            <a:r>
              <a:rPr lang="en-US" altLang="ko-KR" sz="2600" dirty="0" smtClean="0"/>
              <a:t> Kou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0717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Basic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Main advantage of column-oriented stores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Only need to access a fraction of data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60953"/>
              </p:ext>
            </p:extLst>
          </p:nvPr>
        </p:nvGraphicFramePr>
        <p:xfrm>
          <a:off x="5148064" y="1988840"/>
          <a:ext cx="3168352" cy="148336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98080"/>
              </p:ext>
            </p:extLst>
          </p:nvPr>
        </p:nvGraphicFramePr>
        <p:xfrm>
          <a:off x="827584" y="1988840"/>
          <a:ext cx="31683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23528" y="2060848"/>
            <a:ext cx="43204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23528" y="2420888"/>
            <a:ext cx="43204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23528" y="2780928"/>
            <a:ext cx="43204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3528" y="3140968"/>
            <a:ext cx="432048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26828" y="2001471"/>
            <a:ext cx="3168352" cy="36004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7584" y="2348880"/>
            <a:ext cx="3168352" cy="36004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2708920"/>
            <a:ext cx="3168352" cy="36004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7584" y="3068960"/>
            <a:ext cx="3168352" cy="36004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362356" y="1556792"/>
            <a:ext cx="289764" cy="34740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7020272" y="1556791"/>
            <a:ext cx="289764" cy="34740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08" y="4005064"/>
            <a:ext cx="4642048" cy="189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5148064" y="2001471"/>
            <a:ext cx="788279" cy="1481958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22864" y="1994214"/>
            <a:ext cx="788279" cy="1481958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7" grpId="0" animBg="1"/>
      <p:bldP spid="12" grpId="0" animBg="1"/>
      <p:bldP spid="13" grpId="0" animBg="1"/>
      <p:bldP spid="14" grpId="0" animBg="1"/>
      <p:bldP spid="11" grpId="0" animBg="1"/>
      <p:bldP spid="16" grpId="0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Basic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Power of Full Scans vs Skipping Data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column-oriented systems are highly optimized for full scans</a:t>
            </a:r>
            <a:endParaRPr lang="en-US" altLang="ko-KR" dirty="0"/>
          </a:p>
          <a:p>
            <a:r>
              <a:rPr lang="en-US" altLang="ko-KR" dirty="0" smtClean="0"/>
              <a:t>However, Google’s customers’ case</a:t>
            </a:r>
          </a:p>
          <a:p>
            <a:pPr lvl="1"/>
            <a:r>
              <a:rPr lang="en-US" altLang="ko-KR" dirty="0" smtClean="0"/>
              <a:t>Indices are not efficient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Partition is performed when importing</a:t>
            </a:r>
            <a:endParaRPr lang="en-US" altLang="ko-KR" dirty="0"/>
          </a:p>
          <a:p>
            <a:pPr lvl="1"/>
            <a:r>
              <a:rPr lang="en-US" altLang="ko-KR" dirty="0" smtClean="0"/>
              <a:t>Not only by columns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is also partitioned into chunks</a:t>
            </a:r>
          </a:p>
          <a:p>
            <a:pPr lvl="1"/>
            <a:r>
              <a:rPr lang="en-US" altLang="ko-KR" dirty="0" smtClean="0"/>
              <a:t>Skipping data saves tons of time</a:t>
            </a:r>
          </a:p>
        </p:txBody>
      </p:sp>
    </p:spTree>
    <p:extLst>
      <p:ext uri="{BB962C8B-B14F-4D97-AF65-F5344CB8AC3E}">
        <p14:creationId xmlns:p14="http://schemas.microsoft.com/office/powerpoint/2010/main" val="288110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Basic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Partitioning the Data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Performs</a:t>
            </a:r>
            <a:r>
              <a:rPr lang="en-US" altLang="ko-KR" b="1" i="1" dirty="0" smtClean="0"/>
              <a:t> </a:t>
            </a:r>
            <a:r>
              <a:rPr lang="en-US" altLang="ko-KR" dirty="0" smtClean="0"/>
              <a:t>a</a:t>
            </a:r>
            <a:r>
              <a:rPr lang="en-US" altLang="ko-KR" b="1" i="1" dirty="0" smtClean="0"/>
              <a:t> composite range partitioning</a:t>
            </a:r>
            <a:endParaRPr lang="en-US" altLang="ko-KR" b="1" i="1" dirty="0"/>
          </a:p>
          <a:p>
            <a:r>
              <a:rPr lang="en-US" altLang="ko-KR" dirty="0" smtClean="0"/>
              <a:t>User chooses an ordered set of fields</a:t>
            </a:r>
          </a:p>
          <a:p>
            <a:pPr lvl="1"/>
            <a:r>
              <a:rPr lang="en-US" altLang="ko-KR" dirty="0" smtClean="0"/>
              <a:t>Iteratively split data into smaller chunks</a:t>
            </a:r>
          </a:p>
          <a:p>
            <a:r>
              <a:rPr lang="en-US" altLang="ko-KR" dirty="0" smtClean="0"/>
              <a:t>Stops when no chunk has more rows than a given threshold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5328592" cy="348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5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Basic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Basic Data-Structures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of data for all columns should be same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Global-dictionary contains every distinct values</a:t>
            </a:r>
          </a:p>
          <a:p>
            <a:r>
              <a:rPr lang="en-US" altLang="ko-KR" dirty="0" smtClean="0"/>
              <a:t>Chunk-dictionary contains enumeration of value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076153"/>
            <a:ext cx="87915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1475656" y="4077072"/>
            <a:ext cx="1224136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818984" y="4015408"/>
            <a:ext cx="584664" cy="133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18984" y="4167808"/>
            <a:ext cx="1016712" cy="133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1844703" y="4245997"/>
            <a:ext cx="892702" cy="2766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843485" y="4463360"/>
            <a:ext cx="945557" cy="124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1828800" y="4516341"/>
            <a:ext cx="908605" cy="1600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581275" y="4797152"/>
            <a:ext cx="1198637" cy="1748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위로 구부러진 화살표 17"/>
          <p:cNvSpPr/>
          <p:nvPr/>
        </p:nvSpPr>
        <p:spPr>
          <a:xfrm>
            <a:off x="2483768" y="5085184"/>
            <a:ext cx="432048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5646390"/>
            <a:ext cx="1321498" cy="1440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266825" y="5054327"/>
            <a:ext cx="1541538" cy="5368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2" grpId="0" animBg="1"/>
      <p:bldP spid="12" grpId="1" animBg="1"/>
      <p:bldP spid="18" grpId="0" animBg="1"/>
      <p:bldP spid="18" grpId="1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Basic Approach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Basic Experiments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124744"/>
            <a:ext cx="51720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4148286"/>
            <a:ext cx="5381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17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66206" y="2114039"/>
            <a:ext cx="161009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byte encode</a:t>
            </a:r>
            <a:endParaRPr lang="ko-KR" alt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Key Optimization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Optimize Encoding of Elements in Columns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encryption for id</a:t>
            </a:r>
          </a:p>
          <a:p>
            <a:pPr lvl="1"/>
            <a:r>
              <a:rPr lang="en-US" altLang="ko-KR" dirty="0" smtClean="0"/>
              <a:t>Instead of using 32bit integer for id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4104704"/>
            <a:ext cx="52101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383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000500" y="2276475"/>
            <a:ext cx="1028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2114600"/>
            <a:ext cx="161009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32bit </a:t>
            </a:r>
            <a:r>
              <a:rPr lang="en-US" altLang="ko-KR" dirty="0" err="1" smtClean="0">
                <a:latin typeface="Calibri" panose="020F0502020204030204" pitchFamily="34" charset="0"/>
              </a:rPr>
              <a:t>int</a:t>
            </a:r>
            <a:endParaRPr lang="ko-KR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4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Key Optimization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Optimize Global-Dictionaries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trie</a:t>
            </a:r>
            <a:r>
              <a:rPr lang="en-US" altLang="ko-KR" dirty="0" smtClean="0"/>
              <a:t> data-structure</a:t>
            </a:r>
          </a:p>
          <a:p>
            <a:endParaRPr lang="en-US" altLang="ko-KR" dirty="0"/>
          </a:p>
          <a:p>
            <a:r>
              <a:rPr lang="en-US" altLang="ko-KR" dirty="0" smtClean="0"/>
              <a:t>Generic Compression Algorithm using Zippy</a:t>
            </a:r>
          </a:p>
          <a:p>
            <a:pPr lvl="1"/>
            <a:r>
              <a:rPr lang="en-US" altLang="ko-KR" dirty="0" smtClean="0"/>
              <a:t>Snappy is externally available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Reordering Rows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816"/>
            <a:ext cx="1133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108" y="3717032"/>
            <a:ext cx="478684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8" y="5301208"/>
            <a:ext cx="2381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Distribute queries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Given query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Divide query for distributed system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88840"/>
            <a:ext cx="3886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068960"/>
            <a:ext cx="50863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90116896"/>
              </p:ext>
            </p:extLst>
          </p:nvPr>
        </p:nvGraphicFramePr>
        <p:xfrm>
          <a:off x="2699792" y="3909052"/>
          <a:ext cx="3600400" cy="240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68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 average</a:t>
            </a:r>
          </a:p>
          <a:p>
            <a:pPr lvl="1"/>
            <a:r>
              <a:rPr lang="en-US" altLang="ko-KR" dirty="0" smtClean="0"/>
              <a:t>92.41% records were skipped</a:t>
            </a:r>
          </a:p>
          <a:p>
            <a:pPr lvl="1"/>
            <a:r>
              <a:rPr lang="en-US" altLang="ko-KR" dirty="0" smtClean="0"/>
              <a:t>5.02% served from cached results</a:t>
            </a:r>
          </a:p>
          <a:p>
            <a:pPr lvl="1"/>
            <a:r>
              <a:rPr lang="en-US" altLang="ko-KR" dirty="0" smtClean="0"/>
              <a:t>only 2.66% of whole data were scanned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On most real cases, full scan is not used in OLAP</a:t>
            </a:r>
          </a:p>
          <a:p>
            <a:pPr lvl="1"/>
            <a:r>
              <a:rPr lang="en-US" altLang="ko-KR" dirty="0" smtClean="0"/>
              <a:t>Indexing and pre-aggregation is inefficient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PowerDrill</a:t>
            </a:r>
            <a:r>
              <a:rPr lang="en-US" altLang="ko-KR" dirty="0" smtClean="0"/>
              <a:t> Rocks!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59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Basic Approach</a:t>
            </a:r>
          </a:p>
          <a:p>
            <a:r>
              <a:rPr lang="en-US" altLang="ko-KR" dirty="0" smtClean="0"/>
              <a:t>Key Optimizations</a:t>
            </a:r>
          </a:p>
          <a:p>
            <a:r>
              <a:rPr lang="en-US" altLang="ko-KR" dirty="0" smtClean="0"/>
              <a:t>Distributed Execution</a:t>
            </a:r>
          </a:p>
          <a:p>
            <a:r>
              <a:rPr lang="en-US" altLang="ko-KR" smtClean="0"/>
              <a:t>Conclusion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059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Company’s data is getting bigger</a:t>
            </a:r>
          </a:p>
          <a:p>
            <a:pPr lvl="1"/>
            <a:r>
              <a:rPr lang="en-US" altLang="ko-KR" dirty="0" smtClean="0"/>
              <a:t>Data analysis is harder as data increases</a:t>
            </a:r>
          </a:p>
          <a:p>
            <a:endParaRPr lang="en-US" altLang="ko-KR" dirty="0"/>
          </a:p>
          <a:p>
            <a:r>
              <a:rPr lang="en-US" altLang="ko-KR" dirty="0" smtClean="0"/>
              <a:t>Column-oriented database system is getting more attention</a:t>
            </a:r>
          </a:p>
          <a:p>
            <a:pPr lvl="1"/>
            <a:r>
              <a:rPr lang="en-US" altLang="ko-KR" dirty="0" smtClean="0"/>
              <a:t>RDB is too slow for OLAP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Google’s </a:t>
            </a:r>
            <a:r>
              <a:rPr lang="en-US" altLang="ko-KR" dirty="0" err="1" smtClean="0"/>
              <a:t>PowerDrill</a:t>
            </a:r>
            <a:r>
              <a:rPr lang="en-US" altLang="ko-KR" dirty="0" smtClean="0"/>
              <a:t> project</a:t>
            </a:r>
          </a:p>
          <a:p>
            <a:pPr lvl="1"/>
            <a:r>
              <a:rPr lang="en-US" altLang="ko-KR" dirty="0" smtClean="0"/>
              <a:t>Developed for enhancing interactive Web UI performance</a:t>
            </a:r>
          </a:p>
        </p:txBody>
      </p:sp>
      <p:pic>
        <p:nvPicPr>
          <p:cNvPr id="1026" name="Picture 2" descr="http://dev.monetdb.org/imgs/monetdb-final-5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45224"/>
            <a:ext cx="1879014" cy="7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quidia.com/sites/default/files/NET_IBM_RGB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18426"/>
            <a:ext cx="3221682" cy="8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qlik.com/~/media/Images/Facebook/qlik-logo-v2.ashx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23500" r="9963" b="28001"/>
          <a:stretch/>
        </p:blipFill>
        <p:spPr bwMode="auto">
          <a:xfrm>
            <a:off x="6660232" y="5556736"/>
            <a:ext cx="2047094" cy="6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 fontScale="90000"/>
          </a:bodyPr>
          <a:lstStyle/>
          <a:p>
            <a:r>
              <a:rPr lang="en-US" altLang="ko-KR" sz="31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RDB vs Column-oriented database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430431"/>
              </p:ext>
            </p:extLst>
          </p:nvPr>
        </p:nvGraphicFramePr>
        <p:xfrm>
          <a:off x="179388" y="1063625"/>
          <a:ext cx="8785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/>
                <a:gridCol w="43926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Column-oriented</a:t>
                      </a:r>
                      <a:r>
                        <a:rPr lang="en-US" altLang="ko-KR" baseline="0" dirty="0" smtClean="0"/>
                        <a:t> database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67137"/>
              </p:ext>
            </p:extLst>
          </p:nvPr>
        </p:nvGraphicFramePr>
        <p:xfrm>
          <a:off x="5148064" y="1988840"/>
          <a:ext cx="3168352" cy="148336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4741"/>
              </p:ext>
            </p:extLst>
          </p:nvPr>
        </p:nvGraphicFramePr>
        <p:xfrm>
          <a:off x="827584" y="1988840"/>
          <a:ext cx="3168352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48797"/>
              </p:ext>
            </p:extLst>
          </p:nvPr>
        </p:nvGraphicFramePr>
        <p:xfrm>
          <a:off x="251520" y="3861048"/>
          <a:ext cx="86409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 Compression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High Compression Rate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Stored continuously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Partitioned by column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Suitable for OLTP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Better</a:t>
                      </a:r>
                      <a:r>
                        <a:rPr lang="en-US" altLang="ko-KR" baseline="0" dirty="0" smtClean="0"/>
                        <a:t> for OLAP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6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PowerDrill</a:t>
            </a:r>
            <a:r>
              <a:rPr lang="en-US" altLang="ko-KR" dirty="0" smtClean="0"/>
              <a:t>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Google’s data analysis service</a:t>
            </a:r>
          </a:p>
          <a:p>
            <a:r>
              <a:rPr lang="en-US" altLang="ko-KR" dirty="0" smtClean="0"/>
              <a:t>Heavy use on AJAX for an interactive Web UI</a:t>
            </a:r>
          </a:p>
          <a:p>
            <a:endParaRPr lang="ko-KR" altLang="en-US" dirty="0"/>
          </a:p>
        </p:txBody>
      </p:sp>
      <p:pic>
        <p:nvPicPr>
          <p:cNvPr id="3074" name="Picture 2" descr="http://www.sqlstream.com/wp-content/uploads/2012/07/Google_BigQuery_Screensh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15405"/>
          <a:stretch/>
        </p:blipFill>
        <p:spPr bwMode="auto">
          <a:xfrm>
            <a:off x="1763688" y="2492896"/>
            <a:ext cx="5606520" cy="389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1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PowerDrill</a:t>
            </a:r>
            <a:r>
              <a:rPr lang="en-US" altLang="ko-KR" dirty="0" smtClean="0"/>
              <a:t>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Since user can drill down to values of interest</a:t>
            </a:r>
          </a:p>
          <a:p>
            <a:pPr lvl="1"/>
            <a:r>
              <a:rPr lang="en-US" altLang="ko-KR" dirty="0" smtClean="0"/>
              <a:t>Aggregation, Summation, etc.</a:t>
            </a:r>
          </a:p>
          <a:p>
            <a:endParaRPr lang="en-US" altLang="ko-KR" dirty="0"/>
          </a:p>
          <a:p>
            <a:r>
              <a:rPr lang="en-US" altLang="ko-KR" dirty="0" smtClean="0"/>
              <a:t>Thus, pre-aggregation or indexing does not help</a:t>
            </a:r>
          </a:p>
          <a:p>
            <a:pPr lvl="1"/>
            <a:r>
              <a:rPr lang="en-US" altLang="ko-KR" dirty="0" smtClean="0"/>
              <a:t>Need to query the raw data directly.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4 million SQL queries per month</a:t>
            </a:r>
          </a:p>
          <a:p>
            <a:endParaRPr lang="en-US" altLang="ko-KR" dirty="0"/>
          </a:p>
          <a:p>
            <a:r>
              <a:rPr lang="en-US" altLang="ko-KR" dirty="0" smtClean="0"/>
              <a:t>Now part of Apache drill(Sep, 2014)</a:t>
            </a:r>
          </a:p>
          <a:p>
            <a:pPr lvl="1"/>
            <a:r>
              <a:rPr lang="en-US" altLang="ko-KR" dirty="0">
                <a:hlinkClick r:id="rId2"/>
              </a:rPr>
              <a:t>http://drill.apache.org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49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Introduction</a:t>
            </a:r>
            <a:br>
              <a:rPr lang="en-US" altLang="ko-KR" sz="3100" dirty="0" smtClean="0"/>
            </a:br>
            <a:r>
              <a:rPr lang="en-US" altLang="ko-KR" dirty="0" smtClean="0"/>
              <a:t>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Current-oriented database systems are vulnerable to thousands column data</a:t>
            </a:r>
          </a:p>
          <a:p>
            <a:endParaRPr lang="en-US" altLang="ko-KR" dirty="0"/>
          </a:p>
          <a:p>
            <a:r>
              <a:rPr lang="en-US" altLang="ko-KR" dirty="0" smtClean="0"/>
              <a:t>OLAP should be faster</a:t>
            </a:r>
          </a:p>
          <a:p>
            <a:endParaRPr lang="en-US" altLang="ko-KR" dirty="0"/>
          </a:p>
          <a:p>
            <a:r>
              <a:rPr lang="en-US" altLang="ko-KR" dirty="0" smtClean="0"/>
              <a:t>Since we do not know user’s demand</a:t>
            </a:r>
          </a:p>
          <a:p>
            <a:pPr lvl="1"/>
            <a:r>
              <a:rPr lang="en-US" altLang="ko-KR" dirty="0" smtClean="0"/>
              <a:t>Indexing or pre-aggregation is meaningless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Full scan is always required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79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is partitioned and organized in an important phase</a:t>
            </a:r>
          </a:p>
          <a:p>
            <a:pPr lvl="1"/>
            <a:r>
              <a:rPr lang="en-US" altLang="ko-KR" dirty="0" smtClean="0"/>
              <a:t>Enables skipping and caching large parts of the data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Successive “algorithmic” engineering</a:t>
            </a:r>
          </a:p>
          <a:p>
            <a:pPr lvl="1"/>
            <a:r>
              <a:rPr lang="en-US" altLang="ko-KR" dirty="0" smtClean="0"/>
              <a:t>Improves key data-structures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Computing queries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52765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 smtClean="0"/>
              <a:t>Introduction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Importing and processing data from </a:t>
            </a:r>
            <a:r>
              <a:rPr lang="en-US" altLang="ko-KR" b="1" dirty="0" smtClean="0"/>
              <a:t>single tables</a:t>
            </a:r>
          </a:p>
          <a:p>
            <a:endParaRPr lang="en-US" altLang="ko-KR" b="1" dirty="0"/>
          </a:p>
          <a:p>
            <a:r>
              <a:rPr lang="en-US" altLang="ko-KR" dirty="0" smtClean="0"/>
              <a:t>Log files at Google in “protocol buffers” format</a:t>
            </a:r>
          </a:p>
          <a:p>
            <a:r>
              <a:rPr lang="en-US" altLang="ko-KR" dirty="0" err="1" smtClean="0"/>
              <a:t>Denormalized</a:t>
            </a:r>
            <a:r>
              <a:rPr lang="en-US" altLang="ko-KR" dirty="0" smtClean="0"/>
              <a:t> relational tables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8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clique &amp; centrality</Template>
  <TotalTime>3757</TotalTime>
  <Words>584</Words>
  <Application>Microsoft Macintosh PowerPoint</Application>
  <PresentationFormat>On-screen Show (4:3)</PresentationFormat>
  <Paragraphs>204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SNU IDB Lab.</vt:lpstr>
      <vt:lpstr>Office 테마</vt:lpstr>
      <vt:lpstr>1_SNU IDB Lab.</vt:lpstr>
      <vt:lpstr>Processing a Trillion Cells per Mouse Click</vt:lpstr>
      <vt:lpstr>Outline</vt:lpstr>
      <vt:lpstr>Introduction</vt:lpstr>
      <vt:lpstr>Introduction RDB vs Column-oriented database</vt:lpstr>
      <vt:lpstr>Introduction PowerDrill [1/2]</vt:lpstr>
      <vt:lpstr>Introduction PowerDrill [2/2]</vt:lpstr>
      <vt:lpstr>Introduction Problems</vt:lpstr>
      <vt:lpstr>Introduction Contributions</vt:lpstr>
      <vt:lpstr>Introduction Assumptions</vt:lpstr>
      <vt:lpstr>Basic Approach Main advantage of column-oriented stores</vt:lpstr>
      <vt:lpstr>Basic Approach Power of Full Scans vs Skipping Data</vt:lpstr>
      <vt:lpstr>Basic Approach Partitioning the Data</vt:lpstr>
      <vt:lpstr>Basic Approach Basic Data-Structures</vt:lpstr>
      <vt:lpstr>Basic Approach Basic Experiments</vt:lpstr>
      <vt:lpstr>Key Optimization Optimize Encoding of Elements in Columns</vt:lpstr>
      <vt:lpstr>Key Optimization</vt:lpstr>
      <vt:lpstr>Distributed Execution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 Trillion Cells per Mouse Click</dc:title>
  <dc:subject>A fast and space-efficient data placement structure in MapReduce-based warehouse systems</dc:subject>
  <dc:creator>Heymo Kou</dc:creator>
  <cp:keywords>Column-oriented database</cp:keywords>
  <cp:lastModifiedBy>구해모</cp:lastModifiedBy>
  <cp:revision>277</cp:revision>
  <dcterms:created xsi:type="dcterms:W3CDTF">2013-12-17T05:19:42Z</dcterms:created>
  <dcterms:modified xsi:type="dcterms:W3CDTF">2015-01-02T02:11:54Z</dcterms:modified>
</cp:coreProperties>
</file>