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78" r:id="rId4"/>
    <p:sldId id="280" r:id="rId5"/>
    <p:sldId id="281" r:id="rId6"/>
    <p:sldId id="282" r:id="rId7"/>
    <p:sldId id="295" r:id="rId8"/>
    <p:sldId id="296" r:id="rId9"/>
    <p:sldId id="271" r:id="rId10"/>
    <p:sldId id="272" r:id="rId11"/>
    <p:sldId id="298" r:id="rId12"/>
    <p:sldId id="273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9271000" cy="6997700"/>
  <p:embeddedFontLst>
    <p:embeddedFont>
      <p:font typeface="Corbel" pitchFamily="34" charset="0"/>
      <p:regular r:id="rId27"/>
      <p:bold r:id="rId28"/>
      <p:italic r:id="rId29"/>
      <p:boldItalic r:id="rId30"/>
    </p:embeddedFont>
    <p:embeddedFont>
      <p:font typeface="맑은 고딕" pitchFamily="50" charset="-127"/>
      <p:regular r:id="rId31"/>
      <p:bold r:id="rId32"/>
    </p:embeddedFont>
  </p:embeddedFontLst>
  <p:custDataLst>
    <p:tags r:id="rId33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B2B2B2"/>
    <a:srgbClr val="CC0000"/>
    <a:srgbClr val="660066"/>
    <a:srgbClr val="66CCFF"/>
    <a:srgbClr val="EAEAEA"/>
    <a:srgbClr val="9900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622" autoAdjust="0"/>
  </p:normalViewPr>
  <p:slideViewPr>
    <p:cSldViewPr snapToGrid="0">
      <p:cViewPr varScale="1">
        <p:scale>
          <a:sx n="116" d="100"/>
          <a:sy n="116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320" y="-72"/>
      </p:cViewPr>
      <p:guideLst>
        <p:guide orient="horz" pos="2204"/>
        <p:guide pos="29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AA674D96-B168-4C7C-A6A5-92F46140AD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4225"/>
            <a:ext cx="679767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0"/>
            <a:r>
              <a:rPr lang="en-US" altLang="ko-KR" noProof="0" smtClean="0"/>
              <a:t>Second level</a:t>
            </a:r>
          </a:p>
          <a:p>
            <a:pPr lvl="0"/>
            <a:r>
              <a:rPr lang="en-US" altLang="ko-KR" noProof="0" smtClean="0"/>
              <a:t>Third level</a:t>
            </a:r>
          </a:p>
          <a:p>
            <a:pPr lvl="0"/>
            <a:r>
              <a:rPr lang="en-US" altLang="ko-KR" noProof="0" smtClean="0"/>
              <a:t>Fourth level</a:t>
            </a:r>
          </a:p>
          <a:p>
            <a:pPr lvl="0"/>
            <a:r>
              <a:rPr lang="en-US" altLang="ko-K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9CBAAA49-3CFF-4C12-A885-187A0639485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9A057-0129-4967-AD7D-FD4296173DD0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BAAA49-3CFF-4C12-A885-187A06394858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14375" y="3427413"/>
            <a:ext cx="7715250" cy="31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E4116-93DE-4C8C-A2F6-27C5C9DE12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171450" y="142875"/>
            <a:ext cx="88011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171450" y="1071563"/>
            <a:ext cx="88011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49738" y="6572250"/>
            <a:ext cx="644525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47AE3A4C-355D-4A41-9366-B79E734C3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57375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4. Specialized RDF Relationships:</a:t>
            </a:r>
            <a:br>
              <a:rPr lang="en-US" altLang="ko-KR" dirty="0" smtClean="0"/>
            </a:br>
            <a:r>
              <a:rPr lang="en-US" altLang="ko-KR" dirty="0" smtClean="0"/>
              <a:t>Reification, Containers, and Collections</a:t>
            </a:r>
            <a:endParaRPr lang="ko-KR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3571875"/>
            <a:ext cx="7759700" cy="17526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Shelley Powers, O’Reilly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SNU IDB Lab.</a:t>
            </a:r>
          </a:p>
          <a:p>
            <a:pPr eaLnBrk="1" hangingPunct="1"/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Collections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 smtClean="0">
                <a:ea typeface="굴림" pitchFamily="50" charset="-127"/>
              </a:rPr>
              <a:t>1/2)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굴림" pitchFamily="50" charset="-127"/>
              </a:rPr>
              <a:t>rdf:parseType</a:t>
            </a:r>
            <a:r>
              <a:rPr lang="en-US" altLang="ko-KR" dirty="0" smtClean="0">
                <a:ea typeface="굴림" pitchFamily="50" charset="-127"/>
              </a:rPr>
              <a:t>=“Collection”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 finite grouping of items, with a given terminator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 collection is a list (</a:t>
            </a:r>
            <a:r>
              <a:rPr lang="en-US" altLang="ko-KR" dirty="0" err="1" smtClean="0">
                <a:ea typeface="굴림" pitchFamily="50" charset="-127"/>
              </a:rPr>
              <a:t>rdf:List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 eaLnBrk="1" hangingPunct="1"/>
            <a:r>
              <a:rPr lang="en-US" altLang="ko-KR" dirty="0" smtClean="0">
                <a:ea typeface="굴림" pitchFamily="50" charset="-127"/>
              </a:rPr>
              <a:t>Each node on the list has an associated predicate of type (List) as well as the first value in the list, given by the predicate </a:t>
            </a:r>
            <a:r>
              <a:rPr lang="en-US" altLang="ko-KR" i="1" dirty="0" err="1" smtClean="0">
                <a:ea typeface="굴림" pitchFamily="50" charset="-127"/>
              </a:rPr>
              <a:t>rdf:first</a:t>
            </a:r>
            <a:endParaRPr lang="en-US" altLang="ko-KR" i="1" dirty="0" smtClean="0">
              <a:ea typeface="굴림" pitchFamily="50" charset="-127"/>
            </a:endParaRPr>
          </a:p>
          <a:p>
            <a:pPr lvl="2"/>
            <a:r>
              <a:rPr lang="en-US" altLang="ko-KR" dirty="0" smtClean="0"/>
              <a:t>A relationship between the nodes with </a:t>
            </a:r>
            <a:r>
              <a:rPr lang="en-US" altLang="ko-KR" i="1" dirty="0" err="1" smtClean="0"/>
              <a:t>rdf:rest</a:t>
            </a:r>
            <a:endParaRPr lang="en-US" altLang="ko-KR" i="1" dirty="0" smtClean="0"/>
          </a:p>
          <a:p>
            <a:pPr lvl="2"/>
            <a:r>
              <a:rPr lang="en-US" altLang="ko-KR" dirty="0" smtClean="0"/>
              <a:t>Terminated with a node, whose value is  </a:t>
            </a:r>
            <a:r>
              <a:rPr lang="en-US" altLang="ko-KR" i="1" dirty="0" err="1" smtClean="0"/>
              <a:t>rdf:nil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ED84A6-85DE-4D1F-AA45-47251B247E96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3758" y="1971675"/>
            <a:ext cx="74366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>
                <a:latin typeface="Courier New" pitchFamily="49" charset="0"/>
              </a:rPr>
              <a:t>&lt;?xml version=“1.0” ?&gt;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 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xmlns:rdf</a:t>
            </a:r>
            <a:r>
              <a:rPr lang="en-US" altLang="ko-KR" sz="1200" dirty="0">
                <a:latin typeface="Courier New" pitchFamily="49" charset="0"/>
              </a:rPr>
              <a:t>=http://www.w3.org/1999/02/22-rdf-syntax-ns# </a:t>
            </a:r>
            <a:br>
              <a:rPr lang="en-US" altLang="ko-KR" sz="1200" dirty="0">
                <a:latin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xmlns:pstcn</a:t>
            </a:r>
            <a:r>
              <a:rPr lang="en-US" altLang="ko-KR" sz="1200" dirty="0">
                <a:latin typeface="Courier New" pitchFamily="49" charset="0"/>
              </a:rPr>
              <a:t>=http://burningbird.net/postcon/elements/1.0/&gt;</a:t>
            </a:r>
          </a:p>
          <a:p>
            <a:pPr algn="l"/>
            <a:endParaRPr lang="en-US" altLang="ko-KR" sz="1200" dirty="0" smtClean="0">
              <a:latin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rdf:about</a:t>
            </a:r>
            <a:r>
              <a:rPr lang="en-US" altLang="ko-KR" sz="1200" dirty="0">
                <a:latin typeface="Courier New" pitchFamily="49" charset="0"/>
              </a:rPr>
              <a:t>=http://burningbird.net/earthstars/contest.htm&gt;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</a:rPr>
              <a:t>pstcn:menu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b="1" dirty="0" err="1" smtClean="0">
                <a:latin typeface="Courier New" pitchFamily="49" charset="0"/>
              </a:rPr>
              <a:t>rdf:parseType</a:t>
            </a:r>
            <a:r>
              <a:rPr lang="en-US" altLang="ko-KR" sz="1200" b="1" dirty="0" smtClean="0">
                <a:latin typeface="Courier New" pitchFamily="49" charset="0"/>
              </a:rPr>
              <a:t>=“Collection”</a:t>
            </a:r>
            <a:r>
              <a:rPr lang="en-US" altLang="ko-KR" sz="1200" dirty="0" smtClean="0">
                <a:latin typeface="Courier New" pitchFamily="49" charset="0"/>
              </a:rPr>
              <a:t>&gt;</a:t>
            </a:r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b="1" dirty="0" smtClean="0">
                <a:latin typeface="Courier New" pitchFamily="49" charset="0"/>
              </a:rPr>
              <a:t>        </a:t>
            </a:r>
            <a:r>
              <a:rPr lang="en-US" altLang="ko-KR" sz="1200" dirty="0" smtClean="0">
                <a:latin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rdf:resource</a:t>
            </a:r>
            <a:r>
              <a:rPr lang="en-US" altLang="ko-KR" sz="1200" dirty="0">
                <a:latin typeface="Courier New" pitchFamily="49" charset="0"/>
              </a:rPr>
              <a:t>=“http://burningbird.net/articles.htm” /&gt;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    </a:t>
            </a:r>
            <a:r>
              <a:rPr lang="en-US" altLang="ko-KR" sz="1200" dirty="0" smtClean="0">
                <a:latin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rdf:resource</a:t>
            </a:r>
            <a:r>
              <a:rPr lang="en-US" altLang="ko-KR" sz="1200" dirty="0">
                <a:latin typeface="Courier New" pitchFamily="49" charset="0"/>
              </a:rPr>
              <a:t>=“http://burningbird.net/dynatech.htm” /&gt;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    </a:t>
            </a:r>
            <a:r>
              <a:rPr lang="en-US" altLang="ko-KR" sz="1200" dirty="0" smtClean="0">
                <a:latin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rdf:resource</a:t>
            </a:r>
            <a:r>
              <a:rPr lang="en-US" altLang="ko-KR" sz="1200" dirty="0">
                <a:latin typeface="Courier New" pitchFamily="49" charset="0"/>
              </a:rPr>
              <a:t>=“http://burningbird.net/interact.htm” /&gt;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</a:rPr>
              <a:t>    &lt;/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(2/2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75" name="그룹 74"/>
          <p:cNvGrpSpPr/>
          <p:nvPr/>
        </p:nvGrpSpPr>
        <p:grpSpPr>
          <a:xfrm>
            <a:off x="1143000" y="1958340"/>
            <a:ext cx="6863700" cy="3581400"/>
            <a:chOff x="914400" y="1699260"/>
            <a:chExt cx="6863700" cy="3581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14400" y="1699260"/>
              <a:ext cx="304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http://dynamicearth.com/earthstars/contest.htm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65020" y="2468880"/>
              <a:ext cx="746760" cy="396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stCxn id="5" idx="2"/>
              <a:endCxn id="6" idx="0"/>
            </p:cNvCxnSpPr>
            <p:nvPr/>
          </p:nvCxnSpPr>
          <p:spPr>
            <a:xfrm rot="5400000">
              <a:off x="2198370" y="2228850"/>
              <a:ext cx="48006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65020" y="3322320"/>
              <a:ext cx="746760" cy="396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65020" y="4160520"/>
              <a:ext cx="746760" cy="396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6" idx="2"/>
              <a:endCxn id="10" idx="0"/>
            </p:cNvCxnSpPr>
            <p:nvPr/>
          </p:nvCxnSpPr>
          <p:spPr>
            <a:xfrm rot="5400000">
              <a:off x="2209800" y="3093720"/>
              <a:ext cx="457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0" idx="2"/>
              <a:endCxn id="11" idx="0"/>
            </p:cNvCxnSpPr>
            <p:nvPr/>
          </p:nvCxnSpPr>
          <p:spPr>
            <a:xfrm rot="5400000">
              <a:off x="2217420" y="3939540"/>
              <a:ext cx="44196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914400" y="4991100"/>
              <a:ext cx="304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http://www.w3.org/1999/02/22-rdf-syntax#nil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>
              <a:stCxn id="11" idx="2"/>
              <a:endCxn id="17" idx="0"/>
            </p:cNvCxnSpPr>
            <p:nvPr/>
          </p:nvCxnSpPr>
          <p:spPr>
            <a:xfrm rot="5400000">
              <a:off x="2221230" y="4773930"/>
              <a:ext cx="4343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모서리가 둥근 직사각형 20"/>
            <p:cNvSpPr/>
            <p:nvPr/>
          </p:nvSpPr>
          <p:spPr>
            <a:xfrm>
              <a:off x="4610100" y="229362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http://www.w3.org/1999/02/22-rdf-syntax-ns#List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610100" y="274320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http://burningbird.net/articles.htm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꺾인 연결선 34"/>
            <p:cNvCxnSpPr>
              <a:endCxn id="21" idx="1"/>
            </p:cNvCxnSpPr>
            <p:nvPr/>
          </p:nvCxnSpPr>
          <p:spPr>
            <a:xfrm flipV="1">
              <a:off x="2819400" y="2438400"/>
              <a:ext cx="1790700" cy="152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endCxn id="22" idx="1"/>
            </p:cNvCxnSpPr>
            <p:nvPr/>
          </p:nvCxnSpPr>
          <p:spPr>
            <a:xfrm>
              <a:off x="2819400" y="2743200"/>
              <a:ext cx="1790700" cy="1447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4610100" y="314706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http://www.w3.org/1999/02/22-rdf-syntax-ns#List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610100" y="359664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http://burningbird.net/dynatech.htm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꺾인 연결선 53"/>
            <p:cNvCxnSpPr>
              <a:endCxn id="52" idx="1"/>
            </p:cNvCxnSpPr>
            <p:nvPr/>
          </p:nvCxnSpPr>
          <p:spPr>
            <a:xfrm flipV="1">
              <a:off x="2819400" y="3291840"/>
              <a:ext cx="1790700" cy="152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endCxn id="53" idx="1"/>
            </p:cNvCxnSpPr>
            <p:nvPr/>
          </p:nvCxnSpPr>
          <p:spPr>
            <a:xfrm>
              <a:off x="2819400" y="3596640"/>
              <a:ext cx="1790700" cy="1447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모서리가 둥근 직사각형 55"/>
            <p:cNvSpPr/>
            <p:nvPr/>
          </p:nvSpPr>
          <p:spPr>
            <a:xfrm>
              <a:off x="4610100" y="398526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http://www.w3.org/1999/02/22-rdf-syntax-ns#List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610100" y="443484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http://burningbird.net/interact.htm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꺾인 연결선 57"/>
            <p:cNvCxnSpPr>
              <a:endCxn id="56" idx="1"/>
            </p:cNvCxnSpPr>
            <p:nvPr/>
          </p:nvCxnSpPr>
          <p:spPr>
            <a:xfrm flipV="1">
              <a:off x="2819400" y="4130040"/>
              <a:ext cx="1790700" cy="152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>
              <a:endCxn id="57" idx="1"/>
            </p:cNvCxnSpPr>
            <p:nvPr/>
          </p:nvCxnSpPr>
          <p:spPr>
            <a:xfrm>
              <a:off x="2819400" y="4434840"/>
              <a:ext cx="1790700" cy="1447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958359" y="2362200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Corbel" pitchFamily="34" charset="0"/>
                </a:rPr>
                <a:t>r</a:t>
              </a:r>
              <a:r>
                <a:rPr lang="en-US" altLang="ko-KR" sz="1000" dirty="0" err="1" smtClean="0">
                  <a:latin typeface="Corbel" pitchFamily="34" charset="0"/>
                </a:rPr>
                <a:t>df:type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58359" y="3215640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Corbel" pitchFamily="34" charset="0"/>
                </a:rPr>
                <a:t>r</a:t>
              </a:r>
              <a:r>
                <a:rPr lang="en-US" altLang="ko-KR" sz="1000" dirty="0" err="1" smtClean="0">
                  <a:latin typeface="Corbel" pitchFamily="34" charset="0"/>
                </a:rPr>
                <a:t>df:type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58359" y="4053840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Corbel" pitchFamily="34" charset="0"/>
                </a:rPr>
                <a:t>r</a:t>
              </a:r>
              <a:r>
                <a:rPr lang="en-US" altLang="ko-KR" sz="1000" dirty="0" err="1" smtClean="0">
                  <a:latin typeface="Corbel" pitchFamily="34" charset="0"/>
                </a:rPr>
                <a:t>df:type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71984" y="2743200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rdf:first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71984" y="3596640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rdf:first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71984" y="4434840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rdf:first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23735" y="2110740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pstcn:menu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62670" y="2994660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rdf:rest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62670" y="3817620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rdf:rest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62670" y="4648200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rdf:rest</a:t>
              </a:r>
              <a:endParaRPr lang="ko-KR" altLang="en-US" sz="1000" dirty="0"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Containers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Collections</a:t>
            </a:r>
          </a:p>
          <a:p>
            <a:r>
              <a:rPr lang="en-US" altLang="ko-KR" dirty="0" smtClean="0"/>
              <a:t>Reification</a:t>
            </a: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711D6-573E-47E5-B649-206FC9AE1743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Reification</a:t>
            </a:r>
          </a:p>
          <a:p>
            <a:pPr lvl="1"/>
            <a:r>
              <a:rPr lang="en-US" altLang="ko-KR" dirty="0" smtClean="0"/>
              <a:t>A statement is modeled as a resource referenced by another statement</a:t>
            </a:r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“</a:t>
            </a:r>
            <a:r>
              <a:rPr lang="en-US" altLang="ko-KR" i="1" dirty="0" smtClean="0"/>
              <a:t>Jonathon says those cherries are sweet.</a:t>
            </a:r>
            <a:r>
              <a:rPr lang="en-US" altLang="ko-KR" dirty="0" smtClean="0"/>
              <a:t>”</a:t>
            </a:r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“</a:t>
            </a:r>
            <a:r>
              <a:rPr lang="en-US" altLang="ko-KR" i="1" dirty="0" smtClean="0"/>
              <a:t>Jonathon says</a:t>
            </a:r>
            <a:r>
              <a:rPr lang="en-US" altLang="ko-KR" dirty="0" smtClean="0"/>
              <a:t>…,”   </a:t>
            </a:r>
            <a:r>
              <a:rPr lang="en-US" altLang="ko-KR" b="1" dirty="0" smtClean="0"/>
              <a:t>+</a:t>
            </a:r>
            <a:r>
              <a:rPr lang="en-US" altLang="ko-KR" dirty="0" smtClean="0"/>
              <a:t>   “</a:t>
            </a:r>
            <a:r>
              <a:rPr lang="en-US" altLang="ko-KR" i="1" dirty="0" smtClean="0"/>
              <a:t>Those cherries are sweet</a:t>
            </a:r>
            <a:r>
              <a:rPr lang="en-US" altLang="ko-KR" dirty="0" smtClean="0"/>
              <a:t>.”</a:t>
            </a:r>
          </a:p>
          <a:p>
            <a:pPr algn="ctr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grpSp>
        <p:nvGrpSpPr>
          <p:cNvPr id="27" name="그룹 26"/>
          <p:cNvGrpSpPr/>
          <p:nvPr/>
        </p:nvGrpSpPr>
        <p:grpSpPr>
          <a:xfrm>
            <a:off x="3177540" y="4076700"/>
            <a:ext cx="2697480" cy="1226820"/>
            <a:chOff x="1318260" y="1958340"/>
            <a:chExt cx="2697480" cy="12268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202180" y="1958340"/>
              <a:ext cx="92964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Jonathon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18260" y="2636520"/>
              <a:ext cx="2697480" cy="548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8" idx="2"/>
              <a:endCxn id="29" idx="0"/>
            </p:cNvCxnSpPr>
            <p:nvPr/>
          </p:nvCxnSpPr>
          <p:spPr>
            <a:xfrm rot="5400000">
              <a:off x="2472690" y="2442210"/>
              <a:ext cx="38862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64467" y="2324100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orbel" pitchFamily="34" charset="0"/>
                </a:rPr>
                <a:t>says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440180" y="2766060"/>
              <a:ext cx="12192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Those cherries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314700" y="2766060"/>
              <a:ext cx="556260" cy="2895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sweet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2" idx="3"/>
              <a:endCxn id="33" idx="1"/>
            </p:cNvCxnSpPr>
            <p:nvPr/>
          </p:nvCxnSpPr>
          <p:spPr>
            <a:xfrm>
              <a:off x="2659380" y="2910840"/>
              <a:ext cx="655320" cy="158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810680" y="2705100"/>
              <a:ext cx="3545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orbel" pitchFamily="34" charset="0"/>
                </a:rPr>
                <a:t>are</a:t>
              </a:r>
              <a:endParaRPr lang="ko-KR" altLang="en-US" sz="1000" dirty="0">
                <a:latin typeface="Corbel" pitchFamily="34" charset="0"/>
              </a:endParaRPr>
            </a:p>
          </p:txBody>
        </p:sp>
      </p:grpSp>
      <p:sp>
        <p:nvSpPr>
          <p:cNvPr id="43" name="아래쪽 화살표 42"/>
          <p:cNvSpPr/>
          <p:nvPr/>
        </p:nvSpPr>
        <p:spPr>
          <a:xfrm>
            <a:off x="4320540" y="2781300"/>
            <a:ext cx="396240" cy="4191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Reified </a:t>
            </a:r>
            <a:r>
              <a:rPr lang="en-US" altLang="ko-KR" dirty="0" smtClean="0"/>
              <a:t>Statements </a:t>
            </a:r>
            <a:r>
              <a:rPr lang="en-US" altLang="ko-KR" sz="2200" dirty="0" smtClean="0">
                <a:ea typeface="굴림" pitchFamily="50" charset="-127"/>
              </a:rPr>
              <a:t>(</a:t>
            </a:r>
            <a:r>
              <a:rPr lang="en-US" altLang="ko-KR" sz="2200" dirty="0" smtClean="0">
                <a:ea typeface="굴림" pitchFamily="50" charset="-127"/>
              </a:rPr>
              <a:t>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bases of reification in RDF</a:t>
            </a:r>
          </a:p>
          <a:p>
            <a:pPr lvl="1"/>
            <a:r>
              <a:rPr lang="en-US" altLang="ko-KR" dirty="0" smtClean="0"/>
              <a:t>Model the original statement so that it can be referenced as the subject of the newer statement	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0481" y="3299976"/>
            <a:ext cx="706475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="http://www.webreference.com/dhtml/hiermenus/"&gt;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&gt;Tutorials and source code about creating hierarchical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    menus 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600" dirty="0" smtClean="0">
                <a:latin typeface="Corbel" pitchFamily="34" charset="0"/>
                <a:cs typeface="Courier New" pitchFamily="49" charset="0"/>
                <a:sym typeface="Wingdings" pitchFamily="2" charset="2"/>
              </a:rPr>
              <a:t> It is missing one thing: an assertion about who is making the recommendation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367035" y="2711557"/>
            <a:ext cx="396240" cy="4191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3585" y="1224367"/>
            <a:ext cx="6238068" cy="132510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To. Alice</a:t>
            </a:r>
          </a:p>
          <a:p>
            <a:pPr algn="l"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 recommend you an useful link. </a:t>
            </a:r>
          </a:p>
          <a:p>
            <a:pPr algn="l"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http://www.webreference.com/dhtml/hiermenus is a source containing tutorials and source code about creating hierarchical menus in DHTML.</a:t>
            </a:r>
          </a:p>
          <a:p>
            <a:pPr algn="l"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Reified </a:t>
            </a:r>
            <a:r>
              <a:rPr lang="en-US" altLang="ko-KR" dirty="0" smtClean="0"/>
              <a:t>Statements </a:t>
            </a:r>
            <a:r>
              <a:rPr lang="en-US" altLang="ko-KR" sz="2200" dirty="0" smtClean="0">
                <a:ea typeface="굴림" pitchFamily="50" charset="-127"/>
              </a:rPr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example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3461" y="1929285"/>
            <a:ext cx="808747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&lt;?xml version="1.0"?&gt;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xml:base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="http://burningbird.net/"&gt;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="#s1"&gt;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rdf:subject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rdf:predicate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="http://burningbird.net/schema/Contains"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&gt;Tutorials and source code about creating hierarchical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menus 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="http://www.w3.org/1999/02/22-rdf-syntax-ns#Statement"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="http://burningbird.net/person/001"&gt;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="#s1"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Reified </a:t>
            </a:r>
            <a:r>
              <a:rPr lang="en-US" altLang="ko-KR" dirty="0" smtClean="0"/>
              <a:t>Statements </a:t>
            </a:r>
            <a:r>
              <a:rPr lang="en-US" altLang="ko-KR" sz="2200" dirty="0" smtClean="0">
                <a:ea typeface="굴림" pitchFamily="50" charset="-127"/>
              </a:rPr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600" i="1" dirty="0" smtClean="0"/>
              <a:t>Subject</a:t>
            </a:r>
            <a:r>
              <a:rPr lang="en-US" altLang="ko-KR" sz="1600" dirty="0" smtClean="0"/>
              <a:t>: contains the identifier for the resource referenced within the statement</a:t>
            </a:r>
          </a:p>
          <a:p>
            <a:r>
              <a:rPr lang="en-US" altLang="ko-KR" sz="1600" i="1" dirty="0" smtClean="0"/>
              <a:t>Predicate</a:t>
            </a:r>
            <a:r>
              <a:rPr lang="en-US" altLang="ko-KR" sz="1600" dirty="0" smtClean="0"/>
              <a:t>: contains the property that forms the original context of the resource (the property)</a:t>
            </a:r>
          </a:p>
          <a:p>
            <a:r>
              <a:rPr lang="en-US" altLang="ko-KR" sz="1600" i="1" dirty="0" smtClean="0"/>
              <a:t>Object</a:t>
            </a:r>
            <a:r>
              <a:rPr lang="en-US" altLang="ko-KR" sz="1600" dirty="0" smtClean="0"/>
              <a:t>: contains the value of the property that forms the original context of the resource (the value)</a:t>
            </a:r>
          </a:p>
          <a:p>
            <a:r>
              <a:rPr lang="en-US" altLang="ko-KR" sz="1600" i="1" dirty="0" smtClean="0"/>
              <a:t>Type</a:t>
            </a:r>
            <a:r>
              <a:rPr lang="en-US" altLang="ko-KR" sz="1600" dirty="0" smtClean="0"/>
              <a:t>: contains the type of the resource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grpSp>
        <p:nvGrpSpPr>
          <p:cNvPr id="83" name="그룹 82"/>
          <p:cNvGrpSpPr/>
          <p:nvPr/>
        </p:nvGrpSpPr>
        <p:grpSpPr>
          <a:xfrm>
            <a:off x="764000" y="1507405"/>
            <a:ext cx="7630052" cy="2585590"/>
            <a:chOff x="523776" y="2445055"/>
            <a:chExt cx="7630052" cy="258559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23776" y="3510179"/>
              <a:ext cx="145226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http://burningbird.net/person/001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38996" y="3758192"/>
              <a:ext cx="1908000" cy="519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900" dirty="0" smtClean="0">
                  <a:solidFill>
                    <a:prstClr val="black"/>
                  </a:solidFill>
                </a:rPr>
                <a:t>Tutorials and source code about creating hierarchical menus in DHTML</a:t>
              </a:r>
              <a:endParaRPr lang="ko-KR" altLang="en-US" sz="18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629460" y="3508366"/>
              <a:ext cx="1453994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http://burningbird.net/#s1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/>
            <p:cNvCxnSpPr>
              <a:stCxn id="6" idx="3"/>
              <a:endCxn id="13" idx="1"/>
            </p:cNvCxnSpPr>
            <p:nvPr/>
          </p:nvCxnSpPr>
          <p:spPr>
            <a:xfrm flipV="1">
              <a:off x="1976036" y="3706366"/>
              <a:ext cx="1653424" cy="181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14"/>
            <p:cNvSpPr/>
            <p:nvPr/>
          </p:nvSpPr>
          <p:spPr>
            <a:xfrm>
              <a:off x="6244447" y="2593448"/>
              <a:ext cx="190800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 smtClean="0">
                  <a:solidFill>
                    <a:schemeClr val="tx1"/>
                  </a:solidFill>
                </a:rPr>
                <a:t>http://www.webreference.com/</a:t>
              </a:r>
              <a:br>
                <a:rPr lang="en-US" altLang="ko-KR" sz="900" dirty="0" smtClean="0">
                  <a:solidFill>
                    <a:schemeClr val="tx1"/>
                  </a:solidFill>
                </a:rPr>
              </a:br>
              <a:r>
                <a:rPr lang="en-US" altLang="ko-KR" sz="900" dirty="0" err="1" smtClean="0">
                  <a:solidFill>
                    <a:schemeClr val="tx1"/>
                  </a:solidFill>
                </a:rPr>
                <a:t>dhtml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heirmenus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245826" y="3174762"/>
              <a:ext cx="190800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 smtClean="0">
                  <a:solidFill>
                    <a:schemeClr val="tx1"/>
                  </a:solidFill>
                </a:rPr>
                <a:t>http://burningbird.net/</a:t>
              </a:r>
            </a:p>
            <a:p>
              <a:pPr algn="l"/>
              <a:r>
                <a:rPr lang="en-US" altLang="ko-KR" sz="900" dirty="0" smtClean="0">
                  <a:solidFill>
                    <a:schemeClr val="tx1"/>
                  </a:solidFill>
                </a:rPr>
                <a:t>schema/Contains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245828" y="4464967"/>
              <a:ext cx="190800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 smtClean="0">
                  <a:solidFill>
                    <a:schemeClr val="tx1"/>
                  </a:solidFill>
                </a:rPr>
                <a:t>http://www.w3.org/1999/02/</a:t>
              </a:r>
              <a:br>
                <a:rPr lang="en-US" altLang="ko-KR" sz="900" dirty="0" smtClean="0">
                  <a:solidFill>
                    <a:schemeClr val="tx1"/>
                  </a:solidFill>
                </a:rPr>
              </a:br>
              <a:r>
                <a:rPr lang="en-US" altLang="ko-KR" sz="900" dirty="0" smtClean="0">
                  <a:solidFill>
                    <a:schemeClr val="tx1"/>
                  </a:solidFill>
                </a:rPr>
                <a:t>22-rdf-syntax-ns#List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88442" y="3352763"/>
              <a:ext cx="167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http://burningbird.net/postcon/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elements/1.0/recommends</a:t>
              </a:r>
              <a:endParaRPr lang="ko-KR" altLang="en-US" sz="900" dirty="0">
                <a:latin typeface="Corbe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6794" y="2445055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02/22-rdf-syntax-ns#subject</a:t>
              </a:r>
              <a:endParaRPr lang="ko-KR" altLang="en-US" sz="900" dirty="0">
                <a:latin typeface="Corbel" pitchFamily="34" charset="0"/>
              </a:endParaRPr>
            </a:p>
          </p:txBody>
        </p:sp>
        <p:cxnSp>
          <p:nvCxnSpPr>
            <p:cNvPr id="55" name="Shape 54"/>
            <p:cNvCxnSpPr>
              <a:stCxn id="13" idx="0"/>
              <a:endCxn id="15" idx="1"/>
            </p:cNvCxnSpPr>
            <p:nvPr/>
          </p:nvCxnSpPr>
          <p:spPr>
            <a:xfrm rot="5400000" flipH="1" flipV="1">
              <a:off x="4941993" y="2205912"/>
              <a:ext cx="716918" cy="1887990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endCxn id="16" idx="1"/>
            </p:cNvCxnSpPr>
            <p:nvPr/>
          </p:nvCxnSpPr>
          <p:spPr>
            <a:xfrm flipV="1">
              <a:off x="4486759" y="3372762"/>
              <a:ext cx="1759067" cy="137604"/>
            </a:xfrm>
            <a:prstGeom prst="bentConnector3">
              <a:avLst>
                <a:gd name="adj1" fmla="val -2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26794" y="3002994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02/22-rdf-syntax-ns#predicate</a:t>
              </a:r>
              <a:endParaRPr lang="ko-KR" altLang="en-US" sz="900" dirty="0">
                <a:latin typeface="Corbel" pitchFamily="34" charset="0"/>
              </a:endParaRPr>
            </a:p>
          </p:txBody>
        </p:sp>
        <p:cxnSp>
          <p:nvCxnSpPr>
            <p:cNvPr id="69" name="Shape 68"/>
            <p:cNvCxnSpPr>
              <a:stCxn id="13" idx="2"/>
              <a:endCxn id="19" idx="1"/>
            </p:cNvCxnSpPr>
            <p:nvPr/>
          </p:nvCxnSpPr>
          <p:spPr>
            <a:xfrm rot="16200000" flipH="1">
              <a:off x="4921842" y="3338980"/>
              <a:ext cx="758601" cy="1889371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endCxn id="7" idx="1"/>
            </p:cNvCxnSpPr>
            <p:nvPr/>
          </p:nvCxnSpPr>
          <p:spPr>
            <a:xfrm>
              <a:off x="4482146" y="3906021"/>
              <a:ext cx="1756850" cy="111840"/>
            </a:xfrm>
            <a:prstGeom prst="bentConnector3">
              <a:avLst>
                <a:gd name="adj1" fmla="val 35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426794" y="4025882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02/22-rdf-syntax-ns#object</a:t>
              </a:r>
              <a:endParaRPr lang="ko-KR" altLang="en-US" sz="900" dirty="0">
                <a:latin typeface="Corbe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6794" y="4661313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02/22-rdf-syntax-ns#type</a:t>
              </a:r>
              <a:endParaRPr lang="ko-KR" altLang="en-US" sz="900" dirty="0"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The Necessity of Reification and </a:t>
            </a:r>
            <a:r>
              <a:rPr lang="en-US" altLang="ko-KR" sz="3100" dirty="0" err="1" smtClean="0"/>
              <a:t>Metastatements</a:t>
            </a:r>
            <a:r>
              <a:rPr lang="en-US" altLang="ko-KR" sz="3100" dirty="0" smtClean="0"/>
              <a:t> </a:t>
            </a:r>
            <a:r>
              <a:rPr lang="en-US" altLang="ko-KR" sz="2000" dirty="0" smtClean="0">
                <a:solidFill>
                  <a:prstClr val="white"/>
                </a:solidFill>
                <a:ea typeface="굴림" pitchFamily="50" charset="-127"/>
              </a:rPr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is reification necessary?</a:t>
            </a:r>
          </a:p>
          <a:p>
            <a:pPr lvl="1"/>
            <a:r>
              <a:rPr lang="en-US" altLang="ko-KR" dirty="0" smtClean="0"/>
              <a:t>One could model the example in serialized RDF syntax and not lose the information about who recommends the resource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 “Shelley Powers recommends…,” is not the actual web resource</a:t>
            </a:r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	Web resource is actually an ancillary component of the recommendation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0661" y="2452482"/>
            <a:ext cx="715772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&lt;?xml version="1.0"?&gt;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="http://www.webreference.com/dhtml/hiermenus/"&gt;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Tuturials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and source code about creating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hierarchichal</a:t>
            </a: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             menus in DHTML&lt;/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&gt;Shelley Powers&lt;/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The Necessity of Reification and </a:t>
            </a:r>
            <a:r>
              <a:rPr lang="en-US" altLang="ko-KR" sz="3100" dirty="0" err="1" smtClean="0"/>
              <a:t>Metastatements</a:t>
            </a:r>
            <a:r>
              <a:rPr lang="en-US" altLang="ko-KR" sz="3100" dirty="0" smtClean="0"/>
              <a:t> </a:t>
            </a:r>
            <a:r>
              <a:rPr lang="en-US" altLang="ko-KR" sz="2200" dirty="0" smtClean="0">
                <a:ea typeface="굴림" pitchFamily="50" charset="-127"/>
              </a:rPr>
              <a:t>(2/2</a:t>
            </a:r>
            <a:r>
              <a:rPr lang="en-US" altLang="ko-KR" sz="2200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being able to model the statement about the web resource</a:t>
            </a:r>
          </a:p>
          <a:p>
            <a:pPr lvl="1"/>
            <a:r>
              <a:rPr lang="en-US" altLang="ko-KR" dirty="0" smtClean="0"/>
              <a:t>you can treat it as a property of another statement</a:t>
            </a:r>
          </a:p>
          <a:p>
            <a:pPr lvl="1"/>
            <a:r>
              <a:rPr lang="en-US" altLang="ko-KR" dirty="0" smtClean="0"/>
              <a:t>You can be able to distinguish without confusion and without ambiguity what “fact” you’re describing in an RDF statement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importance of the distinction between </a:t>
            </a:r>
            <a:r>
              <a:rPr lang="en-US" altLang="ko-KR" i="1" dirty="0" smtClean="0"/>
              <a:t>the thing described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i="1" dirty="0" smtClean="0"/>
              <a:t>the object making the description</a:t>
            </a:r>
            <a:r>
              <a:rPr lang="en-US" altLang="ko-KR" dirty="0" smtClean="0"/>
              <a:t> is both the key and the confusion of reification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1026" name="Picture 2" descr="C:\Users\Hyewon Lim\AppData\Local\Microsoft\Windows\Temporary Internet Files\Content.IE5\PXCXNU79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4638675"/>
            <a:ext cx="1143000" cy="1143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845" t="10407" r="2196" b="1316"/>
          <a:stretch>
            <a:fillRect/>
          </a:stretch>
        </p:blipFill>
        <p:spPr bwMode="auto">
          <a:xfrm>
            <a:off x="2155825" y="4581525"/>
            <a:ext cx="19558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>
            <a:stCxn id="1026" idx="1"/>
            <a:endCxn id="1028" idx="3"/>
          </p:cNvCxnSpPr>
          <p:nvPr/>
        </p:nvCxnSpPr>
        <p:spPr>
          <a:xfrm rot="10800000">
            <a:off x="4111625" y="5210175"/>
            <a:ext cx="15938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416" y="490113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smtClean="0">
                <a:latin typeface="Corbel" pitchFamily="34" charset="0"/>
              </a:rPr>
              <a:t>recommend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5341" y="5929838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The thing described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4791" y="5853638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The object making </a:t>
            </a:r>
            <a:b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the description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</a:t>
            </a:r>
            <a:r>
              <a:rPr lang="en-US" altLang="ko-KR" dirty="0" smtClean="0"/>
              <a:t>Syntax </a:t>
            </a:r>
            <a:r>
              <a:rPr lang="en-US" altLang="ko-KR" sz="2200" dirty="0" smtClean="0">
                <a:ea typeface="굴림" pitchFamily="50" charset="-127"/>
              </a:rPr>
              <a:t>(</a:t>
            </a:r>
            <a:r>
              <a:rPr lang="en-US" altLang="ko-KR" sz="2200" dirty="0" smtClean="0">
                <a:ea typeface="굴림" pitchFamily="50" charset="-127"/>
              </a:rPr>
              <a:t>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shorthand technique is particularly helpful in circumstances other than just wanting a cleaner syntax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0661" y="2300082"/>
            <a:ext cx="7064755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&lt;?xml version="1.0"?&gt;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&lt;!--The statement--&gt;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rdf:ID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='s1'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Tutorials and source code about creating </a:t>
            </a:r>
            <a:br>
              <a:rPr lang="en-US" altLang="ko-K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   hierarchical menus 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&lt;!--The statement about the statement--&gt;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="http://burningbird.net/person/001"&gt;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="#s1"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Containers</a:t>
            </a:r>
          </a:p>
          <a:p>
            <a:pPr eaLnBrk="1" hangingPunct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Collections</a:t>
            </a:r>
          </a:p>
          <a:p>
            <a:pPr eaLnBrk="1" hangingPunct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Reification</a:t>
            </a:r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3FDCB2-34B5-4AD2-A3BA-2E4A2E571A66}" type="slidenum">
              <a:rPr lang="ko-KR" altLang="en-US" smtClean="0"/>
              <a:pPr/>
              <a:t>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</a:t>
            </a:r>
            <a:r>
              <a:rPr lang="en-US" altLang="ko-KR" dirty="0" smtClean="0"/>
              <a:t>Syntax </a:t>
            </a:r>
            <a:r>
              <a:rPr lang="en-US" altLang="ko-KR" sz="2200" dirty="0" smtClean="0">
                <a:ea typeface="굴림" pitchFamily="50" charset="-127"/>
              </a:rPr>
              <a:t>(2/5)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 what – the web site or the author?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sz="1800" dirty="0" smtClean="0">
                <a:cs typeface="Times New Roman" pitchFamily="18" charset="0"/>
              </a:rPr>
              <a:t>Shelley Power recommends http://www.webreference.com/dhtml/ahiermenus, </a:t>
            </a:r>
            <a:br>
              <a:rPr lang="en-US" altLang="ko-KR" sz="1800" dirty="0" smtClean="0">
                <a:cs typeface="Times New Roman" pitchFamily="18" charset="0"/>
              </a:rPr>
            </a:br>
            <a:r>
              <a:rPr lang="en-US" altLang="ko-KR" sz="1800" dirty="0" smtClean="0">
                <a:cs typeface="Times New Roman" pitchFamily="18" charset="0"/>
              </a:rPr>
              <a:t>as a source of tutorials and source code for hierarchical menus created in DHTML</a:t>
            </a:r>
          </a:p>
          <a:p>
            <a:pPr lvl="1"/>
            <a:endParaRPr lang="en-US" altLang="ko-KR" sz="1800" dirty="0" smtClean="0">
              <a:cs typeface="Times New Roman" pitchFamily="18" charset="0"/>
            </a:endParaRPr>
          </a:p>
          <a:p>
            <a:pPr lvl="1"/>
            <a:r>
              <a:rPr lang="en-US" altLang="ko-KR" sz="1800" dirty="0" smtClean="0">
                <a:cs typeface="Times New Roman" pitchFamily="18" charset="0"/>
              </a:rPr>
              <a:t>Shelley Power recommends http://www.webreference.com/dhtml/ahiermenus, which is written by Peter </a:t>
            </a:r>
            <a:r>
              <a:rPr lang="en-US" altLang="ko-KR" sz="1800" dirty="0" err="1" smtClean="0">
                <a:cs typeface="Times New Roman" pitchFamily="18" charset="0"/>
              </a:rPr>
              <a:t>Belesis</a:t>
            </a:r>
            <a:endParaRPr lang="ko-KR" altLang="en-US" sz="1800" dirty="0" smtClean="0"/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819151" y="1562100"/>
            <a:ext cx="760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cs typeface="Times New Roman" pitchFamily="18" charset="0"/>
              </a:rPr>
              <a:t>Shelley Power recommends http://www.webreference.com/dhtml/ahiermenus, written by Peter </a:t>
            </a:r>
            <a:r>
              <a:rPr lang="en-US" altLang="ko-KR" sz="1800" dirty="0" err="1" smtClean="0">
                <a:cs typeface="Times New Roman" pitchFamily="18" charset="0"/>
              </a:rPr>
              <a:t>Belesis</a:t>
            </a:r>
            <a:r>
              <a:rPr lang="en-US" altLang="ko-KR" sz="1800" dirty="0" smtClean="0">
                <a:cs typeface="Times New Roman" pitchFamily="18" charset="0"/>
              </a:rPr>
              <a:t>, as a source of tutorials and source code for hierarchical menus created in DHTML</a:t>
            </a:r>
            <a:endParaRPr lang="ko-KR" altLang="en-US" sz="1800" dirty="0"/>
          </a:p>
        </p:txBody>
      </p:sp>
      <p:sp>
        <p:nvSpPr>
          <p:cNvPr id="9" name="아래쪽 화살표 8"/>
          <p:cNvSpPr/>
          <p:nvPr/>
        </p:nvSpPr>
        <p:spPr>
          <a:xfrm>
            <a:off x="4367035" y="2606782"/>
            <a:ext cx="396240" cy="4191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</a:t>
            </a:r>
            <a:r>
              <a:rPr lang="en-US" altLang="ko-KR" dirty="0" smtClean="0"/>
              <a:t>Syntax </a:t>
            </a:r>
            <a:r>
              <a:rPr lang="en-US" altLang="ko-KR" sz="2200" dirty="0" smtClean="0">
                <a:ea typeface="굴림" pitchFamily="50" charset="-127"/>
              </a:rPr>
              <a:t>(3/5)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2986" y="1357941"/>
            <a:ext cx="808747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&lt;?xml version="1.0"?&gt;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rdf:subject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="http://www.webreference.com/dhtml/hiermenus" /&gt;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rdf:predicate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="http://burningbird.net/schema/Contains"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&gt;Tutorials and source code about creating hierarchical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menus 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rdf:predicate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="http://burningbird.net/schema/WrittenBy"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&gt;Peter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Belesis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="http://www.w3.org/1999/02/22-rdf-syntax-ns#Statement" /&gt;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&gt;Shelley Powers&lt;/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4644" y="2822713"/>
            <a:ext cx="7646504" cy="139147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95564" y="5311916"/>
            <a:ext cx="7064755" cy="10156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=“http://www.webreference.com/dhtml/hiermenus/”&gt;</a:t>
            </a:r>
          </a:p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&gt;Tutorials and source code about creating hierarchical</a:t>
            </a:r>
          </a:p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menus in DHTML&lt;/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pstcn:writtenBy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&gt;Peter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Belesis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pstcn:writtenBy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6823880" y="4217159"/>
            <a:ext cx="668741" cy="11054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</a:t>
            </a:r>
            <a:r>
              <a:rPr lang="en-US" altLang="ko-KR" dirty="0" smtClean="0"/>
              <a:t>Syntax </a:t>
            </a:r>
            <a:r>
              <a:rPr lang="en-US" altLang="ko-KR" sz="2200" dirty="0" smtClean="0">
                <a:ea typeface="굴림" pitchFamily="50" charset="-127"/>
              </a:rPr>
              <a:t>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</a:t>
            </a:r>
            <a:r>
              <a:rPr lang="en-US" altLang="ko-KR" dirty="0" err="1" smtClean="0"/>
              <a:t>rdf:Bag</a:t>
            </a:r>
            <a:r>
              <a:rPr lang="en-US" altLang="ko-KR" dirty="0" smtClean="0"/>
              <a:t> acts as a container for all statements about a specific resource</a:t>
            </a:r>
          </a:p>
          <a:p>
            <a:pPr lvl="1"/>
            <a:r>
              <a:rPr lang="en-US" altLang="ko-KR" dirty="0" err="1" smtClean="0"/>
              <a:t>rdf:bagID</a:t>
            </a:r>
            <a:r>
              <a:rPr lang="en-US" altLang="ko-KR" dirty="0" smtClean="0"/>
              <a:t> is used to identify the implicit Bag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7727" y="2500941"/>
            <a:ext cx="843813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&lt;?xml version="1.0"?&gt;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="http://www.webreference.com/dhtml/hiermenus"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rdf:bagID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="R01"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Tutorials and source code about creating hierarchical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 menus 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&gt;Peter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Belesis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="http://burningbird.net/person/001"&gt;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pstcn:recommendeds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="#R01"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</a:t>
            </a:r>
            <a:r>
              <a:rPr lang="en-US" altLang="ko-KR" dirty="0" smtClean="0"/>
              <a:t>Syntax </a:t>
            </a:r>
            <a:r>
              <a:rPr lang="en-US" altLang="ko-KR" sz="2200" dirty="0" smtClean="0">
                <a:ea typeface="굴림" pitchFamily="50" charset="-127"/>
              </a:rPr>
              <a:t>(</a:t>
            </a:r>
            <a:r>
              <a:rPr lang="en-US" altLang="ko-KR" sz="2200" dirty="0" smtClean="0">
                <a:ea typeface="굴림" pitchFamily="50" charset="-127"/>
              </a:rPr>
              <a:t>5</a:t>
            </a:r>
            <a:r>
              <a:rPr lang="en-US" altLang="ko-KR" sz="2200" dirty="0" smtClean="0">
                <a:ea typeface="굴림" pitchFamily="50" charset="-127"/>
              </a:rPr>
              <a:t>/5)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  <p:grpSp>
        <p:nvGrpSpPr>
          <p:cNvPr id="152" name="그룹 151"/>
          <p:cNvGrpSpPr/>
          <p:nvPr/>
        </p:nvGrpSpPr>
        <p:grpSpPr>
          <a:xfrm>
            <a:off x="245840" y="1231923"/>
            <a:ext cx="8654320" cy="5195199"/>
            <a:chOff x="93440" y="1270023"/>
            <a:chExt cx="8654320" cy="519519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3440" y="3105929"/>
              <a:ext cx="139246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http://burningbird.net/person/001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19820" y="3178682"/>
              <a:ext cx="1427940" cy="519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/>
              <a:r>
                <a:rPr lang="en-US" altLang="ko-KR" sz="800" dirty="0" smtClean="0">
                  <a:solidFill>
                    <a:prstClr val="black"/>
                  </a:solidFill>
                </a:rPr>
                <a:t>Tutorials and source code about creating hierarchical menus in DHTML</a:t>
              </a:r>
              <a:endParaRPr lang="ko-KR" altLang="en-US" sz="16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987544" y="3104116"/>
              <a:ext cx="1258576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http://unknown.org/#R01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>
              <a:stCxn id="12" idx="3"/>
              <a:endCxn id="14" idx="1"/>
            </p:cNvCxnSpPr>
            <p:nvPr/>
          </p:nvCxnSpPr>
          <p:spPr>
            <a:xfrm flipV="1">
              <a:off x="1485900" y="3302116"/>
              <a:ext cx="501644" cy="181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303571" y="3659858"/>
              <a:ext cx="172968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http://www.webreference.com/</a:t>
              </a:r>
              <a:br>
                <a:rPr lang="en-US" altLang="ko-KR" sz="800" dirty="0" smtClean="0">
                  <a:solidFill>
                    <a:schemeClr val="tx1"/>
                  </a:solidFill>
                </a:rPr>
              </a:br>
              <a:r>
                <a:rPr lang="en-US" altLang="ko-KR" sz="800" dirty="0" err="1" smtClean="0">
                  <a:solidFill>
                    <a:schemeClr val="tx1"/>
                  </a:solidFill>
                </a:rPr>
                <a:t>dhtml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heirmenus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297330" y="5414652"/>
              <a:ext cx="175879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http://burningbird.net/postcon/elements/1.0/contains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806" y="2803733"/>
              <a:ext cx="1346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http://burningbird.net/postcon/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elements/1.0/recommends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03138" y="3557185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02/22-rdf-syntax-ns#subject</a:t>
              </a:r>
              <a:endParaRPr lang="ko-KR" altLang="en-US" sz="700" dirty="0">
                <a:latin typeface="Corbel" pitchFamily="34" charset="0"/>
              </a:endParaRPr>
            </a:p>
          </p:txBody>
        </p:sp>
        <p:cxnSp>
          <p:nvCxnSpPr>
            <p:cNvPr id="21" name="Shape 20"/>
            <p:cNvCxnSpPr>
              <a:stCxn id="14" idx="0"/>
              <a:endCxn id="47" idx="1"/>
            </p:cNvCxnSpPr>
            <p:nvPr/>
          </p:nvCxnSpPr>
          <p:spPr>
            <a:xfrm rot="5400000" flipH="1" flipV="1">
              <a:off x="2241168" y="1955660"/>
              <a:ext cx="1524120" cy="77279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97" idx="2"/>
              <a:endCxn id="17" idx="1"/>
            </p:cNvCxnSpPr>
            <p:nvPr/>
          </p:nvCxnSpPr>
          <p:spPr>
            <a:xfrm rot="16200000" flipH="1">
              <a:off x="4679689" y="4995011"/>
              <a:ext cx="88152" cy="1147130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90718" y="1973904"/>
              <a:ext cx="133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02/22-rdf-syntax-ns#predicate</a:t>
              </a:r>
              <a:endParaRPr lang="ko-KR" altLang="en-US" sz="700" dirty="0">
                <a:latin typeface="Corbel" pitchFamily="34" charset="0"/>
              </a:endParaRPr>
            </a:p>
          </p:txBody>
        </p:sp>
        <p:cxnSp>
          <p:nvCxnSpPr>
            <p:cNvPr id="24" name="Shape 23"/>
            <p:cNvCxnSpPr>
              <a:stCxn id="14" idx="2"/>
              <a:endCxn id="97" idx="1"/>
            </p:cNvCxnSpPr>
            <p:nvPr/>
          </p:nvCxnSpPr>
          <p:spPr>
            <a:xfrm rot="16200000" flipH="1">
              <a:off x="2167179" y="3949769"/>
              <a:ext cx="1904195" cy="1004888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6" idx="0"/>
              <a:endCxn id="13" idx="1"/>
            </p:cNvCxnSpPr>
            <p:nvPr/>
          </p:nvCxnSpPr>
          <p:spPr>
            <a:xfrm rot="5400000" flipH="1" flipV="1">
              <a:off x="6633365" y="2973403"/>
              <a:ext cx="221507" cy="1151404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02198" y="2554832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02/22-rdf-syntax-ns#object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4078" y="3929403"/>
              <a:ext cx="1277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800" dirty="0" smtClean="0">
                  <a:latin typeface="Corbel" pitchFamily="34" charset="0"/>
                </a:rPr>
                <a:t>02/22-rdf-syntax-ns#type</a:t>
              </a:r>
              <a:endParaRPr lang="ko-KR" altLang="en-US" sz="800" dirty="0">
                <a:latin typeface="Corbel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21720" y="3181002"/>
              <a:ext cx="1056960" cy="2403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genid:ARP10834</a:t>
              </a:r>
              <a:endParaRPr lang="ko-KR" altLang="en-US" sz="1600" dirty="0"/>
            </a:p>
          </p:txBody>
        </p:sp>
        <p:cxnSp>
          <p:nvCxnSpPr>
            <p:cNvPr id="43" name="직선 연결선 42"/>
            <p:cNvCxnSpPr>
              <a:stCxn id="14" idx="3"/>
              <a:endCxn id="37" idx="1"/>
            </p:cNvCxnSpPr>
            <p:nvPr/>
          </p:nvCxnSpPr>
          <p:spPr>
            <a:xfrm flipV="1">
              <a:off x="3246120" y="3301191"/>
              <a:ext cx="375600" cy="92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모서리가 둥근 직사각형 46"/>
            <p:cNvSpPr/>
            <p:nvPr/>
          </p:nvSpPr>
          <p:spPr>
            <a:xfrm>
              <a:off x="3389624" y="1381996"/>
              <a:ext cx="1464316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http://www.w3.org/1999/02/22-rdf-syntzx-ns#Bag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13378" y="1270023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02/22-rdf-syntax-ns#type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279384" y="2090656"/>
              <a:ext cx="1647196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http://www.burningbird.net/postcon/elements/1.0/author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꺾인 연결선 61"/>
            <p:cNvCxnSpPr>
              <a:endCxn id="54" idx="1"/>
            </p:cNvCxnSpPr>
            <p:nvPr/>
          </p:nvCxnSpPr>
          <p:spPr>
            <a:xfrm flipV="1">
              <a:off x="3962400" y="2288656"/>
              <a:ext cx="1316984" cy="888884"/>
            </a:xfrm>
            <a:prstGeom prst="bentConnector3">
              <a:avLst>
                <a:gd name="adj1" fmla="val -338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5587680" y="2746662"/>
              <a:ext cx="1056960" cy="2403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Peter </a:t>
              </a:r>
              <a:r>
                <a:rPr lang="en-US" altLang="ko-KR" sz="800" dirty="0" err="1" smtClean="0">
                  <a:solidFill>
                    <a:prstClr val="black"/>
                  </a:solidFill>
                </a:rPr>
                <a:t>Belesis</a:t>
              </a:r>
              <a:endParaRPr lang="ko-KR" altLang="en-US" sz="1600" dirty="0"/>
            </a:p>
          </p:txBody>
        </p:sp>
        <p:cxnSp>
          <p:nvCxnSpPr>
            <p:cNvPr id="72" name="꺾인 연결선 71"/>
            <p:cNvCxnSpPr>
              <a:endCxn id="68" idx="1"/>
            </p:cNvCxnSpPr>
            <p:nvPr/>
          </p:nvCxnSpPr>
          <p:spPr>
            <a:xfrm flipV="1">
              <a:off x="4335780" y="2866851"/>
              <a:ext cx="1251900" cy="310689"/>
            </a:xfrm>
            <a:prstGeom prst="bentConnector3">
              <a:avLst>
                <a:gd name="adj1" fmla="val -5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74"/>
            <p:cNvCxnSpPr>
              <a:stCxn id="37" idx="2"/>
              <a:endCxn id="16" idx="1"/>
            </p:cNvCxnSpPr>
            <p:nvPr/>
          </p:nvCxnSpPr>
          <p:spPr>
            <a:xfrm rot="16200000" flipH="1">
              <a:off x="4508646" y="3062933"/>
              <a:ext cx="436478" cy="1153371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7515540" y="4293522"/>
              <a:ext cx="1056960" cy="2403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Peter </a:t>
              </a:r>
              <a:r>
                <a:rPr lang="en-US" altLang="ko-KR" sz="800" dirty="0" err="1" smtClean="0">
                  <a:solidFill>
                    <a:prstClr val="black"/>
                  </a:solidFill>
                </a:rPr>
                <a:t>Belesis</a:t>
              </a:r>
              <a:endParaRPr lang="ko-KR" altLang="en-US" sz="1600" dirty="0"/>
            </a:p>
          </p:txBody>
        </p:sp>
        <p:cxnSp>
          <p:nvCxnSpPr>
            <p:cNvPr id="94" name="Shape 93"/>
            <p:cNvCxnSpPr>
              <a:stCxn id="16" idx="2"/>
              <a:endCxn id="92" idx="1"/>
            </p:cNvCxnSpPr>
            <p:nvPr/>
          </p:nvCxnSpPr>
          <p:spPr>
            <a:xfrm rot="16200000" flipH="1">
              <a:off x="6663052" y="3561222"/>
              <a:ext cx="357853" cy="1347124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3621720" y="5284122"/>
              <a:ext cx="1056960" cy="2403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genid:ARP10833</a:t>
              </a:r>
              <a:endParaRPr lang="ko-KR" altLang="en-US" sz="1600" dirty="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5304952" y="4685557"/>
              <a:ext cx="1629248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http://www.w3.org/1999/02/</a:t>
              </a:r>
              <a:br>
                <a:rPr lang="en-US" altLang="ko-KR" sz="800" dirty="0" smtClean="0">
                  <a:solidFill>
                    <a:schemeClr val="tx1"/>
                  </a:solidFill>
                </a:rPr>
              </a:br>
              <a:r>
                <a:rPr lang="en-US" altLang="ko-KR" sz="800" dirty="0" smtClean="0">
                  <a:solidFill>
                    <a:schemeClr val="tx1"/>
                  </a:solidFill>
                </a:rPr>
                <a:t>22-rdf-syntax-ns#Statement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꺾인 연결선 106"/>
            <p:cNvCxnSpPr>
              <a:endCxn id="105" idx="1"/>
            </p:cNvCxnSpPr>
            <p:nvPr/>
          </p:nvCxnSpPr>
          <p:spPr>
            <a:xfrm>
              <a:off x="3840480" y="3436620"/>
              <a:ext cx="1464472" cy="1446937"/>
            </a:xfrm>
            <a:prstGeom prst="bentConnector3">
              <a:avLst>
                <a:gd name="adj1" fmla="val -47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97" idx="0"/>
            </p:cNvCxnSpPr>
            <p:nvPr/>
          </p:nvCxnSpPr>
          <p:spPr>
            <a:xfrm rot="5400000" flipH="1" flipV="1">
              <a:off x="4580349" y="4560951"/>
              <a:ext cx="293022" cy="1153320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/>
            <p:nvPr/>
          </p:nvCxnSpPr>
          <p:spPr>
            <a:xfrm flipV="1">
              <a:off x="3954780" y="3954780"/>
              <a:ext cx="1356360" cy="1333500"/>
            </a:xfrm>
            <a:prstGeom prst="bentConnector3">
              <a:avLst>
                <a:gd name="adj1" fmla="val -562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5300520" y="6141720"/>
              <a:ext cx="2037540" cy="323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/>
              <a:r>
                <a:rPr lang="en-US" altLang="ko-KR" sz="800" dirty="0" smtClean="0">
                  <a:solidFill>
                    <a:prstClr val="black"/>
                  </a:solidFill>
                </a:rPr>
                <a:t>Tutorials and source code about creating hierarchical menus in DHTML</a:t>
              </a:r>
              <a:endParaRPr lang="ko-KR" altLang="en-US" sz="1600" dirty="0"/>
            </a:p>
          </p:txBody>
        </p:sp>
        <p:cxnSp>
          <p:nvCxnSpPr>
            <p:cNvPr id="136" name="꺾인 연결선 135"/>
            <p:cNvCxnSpPr>
              <a:endCxn id="133" idx="1"/>
            </p:cNvCxnSpPr>
            <p:nvPr/>
          </p:nvCxnSpPr>
          <p:spPr>
            <a:xfrm>
              <a:off x="3893820" y="5532120"/>
              <a:ext cx="1406700" cy="771351"/>
            </a:xfrm>
            <a:prstGeom prst="bentConnector3">
              <a:avLst>
                <a:gd name="adj1" fmla="val -91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103138" y="4965723"/>
              <a:ext cx="1277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800" dirty="0" smtClean="0">
                  <a:latin typeface="Corbel" pitchFamily="34" charset="0"/>
                </a:rPr>
                <a:t>02/22-rdf-syntax-ns#type</a:t>
              </a:r>
              <a:endParaRPr lang="ko-KR" altLang="en-US" sz="800" dirty="0">
                <a:latin typeface="Corbel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950739" y="4570646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02/22-rdf-syntax-ns#subject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65038" y="5601024"/>
              <a:ext cx="133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02/22-rdf-syntax-ns#predicate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97398" y="6014312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02/22-rdf-syntax-ns#object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38618" y="3133952"/>
              <a:ext cx="1368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http://burningbird.net/postcon/elements/1.0/contains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130058" y="4116932"/>
              <a:ext cx="1368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http://burningbird.net/postcon/elements/1.0/author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38218" y="2809263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02/22-rdf-syntax-ns#_2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441978" y="5384823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02/22-rdf-syntax-ns#_1</a:t>
              </a:r>
              <a:endParaRPr lang="ko-KR" altLang="en-US" sz="700" dirty="0"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Containers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RDF Containers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Specifically for handling multiple resources, or for handling multiple literals (properties)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If you want to refer to the collection of items as a singular unit, you would use the Container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E.g., A book created by several authors, a list of students in a course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RDF Container vocabulary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Bags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Sequences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Alternative and some associated properties</a:t>
            </a:r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DE30AF-5B6D-4CCC-BD2E-DA50CA6B6F3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2200" dirty="0" smtClean="0">
                <a:ea typeface="굴림" charset="-127"/>
              </a:rPr>
              <a:t>Containers</a:t>
            </a:r>
            <a:br>
              <a:rPr lang="en-US" altLang="ko-KR" sz="2200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Bag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rdf:Bag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Contains unordered lists of resources or literals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Duplicate data allowed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E.g., inventory of photographs</a:t>
            </a:r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7CFFBC-7BF4-4627-B401-B093C07514B5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  <p:pic>
        <p:nvPicPr>
          <p:cNvPr id="8197" name="Picture 6" descr="200391675-001, Michael Blann /Photodi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5" y="1244600"/>
            <a:ext cx="217805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609600" y="2970213"/>
            <a:ext cx="80883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>
                <a:latin typeface="Courier New" pitchFamily="49" charset="0"/>
              </a:rPr>
              <a:t>&lt;?xml version=“1.0” ?&gt;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&lt;rdf:RDF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xmlns:rdf=http://www.w3.org/1999/02/22-rdf-syntax-ns# </a:t>
            </a:r>
            <a:br>
              <a:rPr lang="en-US" altLang="ko-KR" sz="1200">
                <a:latin typeface="Courier New" pitchFamily="49" charset="0"/>
              </a:rPr>
            </a:br>
            <a:r>
              <a:rPr lang="en-US" altLang="ko-KR" sz="1200">
                <a:latin typeface="Courier New" pitchFamily="49" charset="0"/>
              </a:rPr>
              <a:t>    xmlns:pstcn=http://burningbird.net/postcon/elements/1.0/&gt;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&lt;rdf:Description rdf:about=http://burningbird.net/earthstars/contest.htm&gt;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&lt;pstcn:photos&gt;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&lt;rdf:Bag&gt;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rdf:resource=“http://burningbird.net/earthstars/capo.jpg”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rdf:resource=“http://burningbird.net/earthstars/baritea.jpg”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rdf:resource=“http://burningbird.net/earthstars/cfluorite.jpg”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rdf:resource=“http://burningbird.net/earthstars/ccinnibar.jpg”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rdf:resource=“http://burningbird.net/earthstars/baryto.jpg”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rdf:resource=“http://burningbird.net/earthstars/cbarite2a.jpg”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&lt;/rdf:Bag&gt;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&lt;/pstcn:photos&gt;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&lt;/rdf:Description&gt;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&lt;/rdf:RDF&gt;</a:t>
            </a:r>
            <a:endParaRPr lang="ko-KR" altLang="en-US" sz="120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3200" y="5807075"/>
            <a:ext cx="2830513" cy="654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ko-KR" sz="1200" dirty="0">
                <a:solidFill>
                  <a:srgbClr val="77933C"/>
                </a:solidFill>
                <a:latin typeface="Corbel" pitchFamily="34" charset="0"/>
              </a:rPr>
              <a:t>If the container contained literals </a:t>
            </a:r>
          </a:p>
          <a:p>
            <a:pPr algn="l"/>
            <a:r>
              <a:rPr lang="en-US" altLang="ko-KR" sz="1200" dirty="0">
                <a:solidFill>
                  <a:srgbClr val="77933C"/>
                </a:solidFill>
                <a:latin typeface="Corbel" pitchFamily="34" charset="0"/>
              </a:rPr>
              <a:t>instead of resources as items</a:t>
            </a:r>
            <a:r>
              <a:rPr lang="en-US" altLang="ko-KR" sz="1400" dirty="0">
                <a:solidFill>
                  <a:srgbClr val="77933C"/>
                </a:solidFill>
                <a:latin typeface="Corbel" pitchFamily="34" charset="0"/>
              </a:rPr>
              <a:t>:</a:t>
            </a:r>
          </a:p>
          <a:p>
            <a:pPr algn="l"/>
            <a:r>
              <a:rPr lang="en-US" altLang="ko-KR" sz="1000" dirty="0">
                <a:solidFill>
                  <a:srgbClr val="77933C"/>
                </a:solidFill>
                <a:latin typeface="Courier New" pitchFamily="49" charset="0"/>
              </a:rPr>
              <a:t>    </a:t>
            </a:r>
            <a:r>
              <a:rPr lang="en-US" altLang="ko-KR" sz="1000" b="1" dirty="0">
                <a:solidFill>
                  <a:srgbClr val="77933C"/>
                </a:solidFill>
                <a:latin typeface="Courier New" pitchFamily="49" charset="0"/>
              </a:rPr>
              <a:t>&lt;</a:t>
            </a:r>
            <a:r>
              <a:rPr lang="en-US" altLang="ko-KR" sz="1000" b="1" dirty="0" err="1">
                <a:solidFill>
                  <a:srgbClr val="77933C"/>
                </a:solidFill>
                <a:latin typeface="Courier New" pitchFamily="49" charset="0"/>
              </a:rPr>
              <a:t>rdf:li</a:t>
            </a:r>
            <a:r>
              <a:rPr lang="en-US" altLang="ko-KR" sz="1000" b="1" dirty="0">
                <a:solidFill>
                  <a:srgbClr val="77933C"/>
                </a:solidFill>
                <a:latin typeface="Courier New" pitchFamily="49" charset="0"/>
              </a:rPr>
              <a:t>&gt;Barite Photo&lt;/</a:t>
            </a:r>
            <a:r>
              <a:rPr lang="en-US" altLang="ko-KR" sz="1000" b="1" dirty="0" err="1">
                <a:solidFill>
                  <a:srgbClr val="77933C"/>
                </a:solidFill>
                <a:latin typeface="Courier New" pitchFamily="49" charset="0"/>
              </a:rPr>
              <a:t>rdf:li</a:t>
            </a:r>
            <a:r>
              <a:rPr lang="en-US" altLang="ko-KR" sz="1000" b="1" dirty="0">
                <a:solidFill>
                  <a:srgbClr val="77933C"/>
                </a:solidFill>
                <a:latin typeface="Courier New" pitchFamily="49" charset="0"/>
              </a:rPr>
              <a:t>&gt;</a:t>
            </a:r>
            <a:endParaRPr lang="ko-KR" altLang="en-US" sz="1000" b="1" dirty="0">
              <a:solidFill>
                <a:srgbClr val="77933C"/>
              </a:solidFill>
              <a:latin typeface="Courier New" pitchFamily="49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284538" y="5546725"/>
            <a:ext cx="693737" cy="473075"/>
          </a:xfrm>
          <a:custGeom>
            <a:avLst/>
            <a:gdLst>
              <a:gd name="connsiteX0" fmla="*/ 0 w 693420"/>
              <a:gd name="connsiteY0" fmla="*/ 0 h 472440"/>
              <a:gd name="connsiteX1" fmla="*/ 175260 w 693420"/>
              <a:gd name="connsiteY1" fmla="*/ 350520 h 472440"/>
              <a:gd name="connsiteX2" fmla="*/ 693420 w 693420"/>
              <a:gd name="connsiteY2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420" h="472440">
                <a:moveTo>
                  <a:pt x="0" y="0"/>
                </a:moveTo>
                <a:cubicBezTo>
                  <a:pt x="29845" y="135890"/>
                  <a:pt x="59690" y="271780"/>
                  <a:pt x="175260" y="350520"/>
                </a:cubicBezTo>
                <a:cubicBezTo>
                  <a:pt x="290830" y="429260"/>
                  <a:pt x="492125" y="450850"/>
                  <a:pt x="693420" y="472440"/>
                </a:cubicBezTo>
              </a:path>
            </a:pathLst>
          </a:custGeom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>
                <a:solidFill>
                  <a:srgbClr val="FFFFFF"/>
                </a:solidFill>
                <a:ea typeface="굴림" pitchFamily="50" charset="-127"/>
              </a:rPr>
              <a:t>Containers</a:t>
            </a:r>
            <a:br>
              <a:rPr lang="en-US" altLang="ko-KR" sz="2000" smtClean="0">
                <a:solidFill>
                  <a:srgbClr val="FFFFFF"/>
                </a:solidFill>
                <a:ea typeface="굴림" pitchFamily="50" charset="-127"/>
              </a:rPr>
            </a:br>
            <a:r>
              <a:rPr lang="en-US" altLang="ko-KR" sz="3200" smtClean="0">
                <a:solidFill>
                  <a:srgbClr val="FFFFFF"/>
                </a:solidFill>
                <a:ea typeface="굴림" pitchFamily="50" charset="-127"/>
              </a:rPr>
              <a:t>Sequence</a:t>
            </a:r>
            <a:endParaRPr lang="en-US" altLang="ko-KR" smtClean="0">
              <a:ea typeface="굴림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rdf:Seq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Contains ordered list of resources or literals</a:t>
            </a:r>
          </a:p>
          <a:p>
            <a:pPr lvl="2" eaLnBrk="1" hangingPunct="1"/>
            <a:r>
              <a:rPr lang="en-US" altLang="ko-KR" smtClean="0">
                <a:ea typeface="굴림" pitchFamily="50" charset="-127"/>
              </a:rPr>
              <a:t>Ordering of the elements is indicated by the ordering of the </a:t>
            </a:r>
            <a:r>
              <a:rPr lang="en-US" altLang="ko-KR" sz="1400" smtClean="0">
                <a:latin typeface="Courier New" pitchFamily="49" charset="0"/>
                <a:ea typeface="굴림" pitchFamily="50" charset="-127"/>
              </a:rPr>
              <a:t>rdf:_n</a:t>
            </a:r>
            <a:endParaRPr lang="en-US" altLang="ko-KR" smtClean="0">
              <a:latin typeface="Courier New" pitchFamily="49" charset="0"/>
              <a:ea typeface="굴림" pitchFamily="50" charset="-127"/>
            </a:endParaRP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Duplicate resources or literals are allowed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E.g., web pages within a menu on the main web page</a:t>
            </a: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CE0D99-CB8A-41B8-8B5E-3AEB67013790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074738" y="3228975"/>
            <a:ext cx="69723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>
                <a:latin typeface="Courier New" pitchFamily="49" charset="0"/>
              </a:rPr>
              <a:t>&lt;?xml version=“1.0” ?&gt;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 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xmlns:rdf</a:t>
            </a:r>
            <a:r>
              <a:rPr lang="en-US" altLang="ko-KR" sz="1200" dirty="0">
                <a:latin typeface="Courier New" pitchFamily="49" charset="0"/>
              </a:rPr>
              <a:t>=http://www.w3.org/1999/02/22-rdf-syntax-ns# </a:t>
            </a:r>
            <a:br>
              <a:rPr lang="en-US" altLang="ko-KR" sz="1200" dirty="0">
                <a:latin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xmlns:pstcn</a:t>
            </a:r>
            <a:r>
              <a:rPr lang="en-US" altLang="ko-KR" sz="1200" dirty="0">
                <a:latin typeface="Courier New" pitchFamily="49" charset="0"/>
              </a:rPr>
              <a:t>=http://burningbird.net/postcon/elements/1.0/&gt;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rdf:about</a:t>
            </a:r>
            <a:r>
              <a:rPr lang="en-US" altLang="ko-KR" sz="1200" dirty="0">
                <a:latin typeface="Courier New" pitchFamily="49" charset="0"/>
              </a:rPr>
              <a:t>=http://burningbird.net/earthstars/contest.htm&gt;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    </a:t>
            </a:r>
            <a:r>
              <a:rPr lang="en-US" altLang="ko-KR" sz="1200" b="1" dirty="0">
                <a:latin typeface="Courier New" pitchFamily="49" charset="0"/>
              </a:rPr>
              <a:t>&lt;</a:t>
            </a:r>
            <a:r>
              <a:rPr lang="en-US" altLang="ko-KR" sz="1200" b="1" dirty="0" err="1">
                <a:latin typeface="Courier New" pitchFamily="49" charset="0"/>
              </a:rPr>
              <a:t>rdf:Seq</a:t>
            </a:r>
            <a:r>
              <a:rPr lang="en-US" altLang="ko-KR" sz="12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=“http://burningbird.net/articles.htm”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=“http://burningbird.net/dynatech.htm”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=“http://burningbird.net/interact.htm”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&lt;/</a:t>
            </a:r>
            <a:r>
              <a:rPr lang="en-US" altLang="ko-KR" sz="1200" b="1" dirty="0" err="1">
                <a:latin typeface="Courier New" pitchFamily="49" charset="0"/>
              </a:rPr>
              <a:t>rdf:Seq</a:t>
            </a:r>
            <a:r>
              <a:rPr lang="en-US" altLang="ko-KR" sz="12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&lt;/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 l="6419" t="31892" r="42162" b="53046"/>
          <a:stretch>
            <a:fillRect/>
          </a:stretch>
        </p:blipFill>
        <p:spPr bwMode="auto">
          <a:xfrm>
            <a:off x="4754563" y="3009900"/>
            <a:ext cx="3954462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rgbClr val="FFFFFF"/>
                </a:solidFill>
                <a:ea typeface="굴림" pitchFamily="50" charset="-127"/>
              </a:rPr>
              <a:t>Containers</a:t>
            </a:r>
            <a:br>
              <a:rPr lang="en-US" altLang="ko-KR" sz="2000" dirty="0" smtClean="0">
                <a:solidFill>
                  <a:srgbClr val="FFFFFF"/>
                </a:solidFill>
                <a:ea typeface="굴림" pitchFamily="50" charset="-127"/>
              </a:rPr>
            </a:br>
            <a:r>
              <a:rPr lang="en-US" altLang="ko-KR" sz="3200" dirty="0" smtClean="0">
                <a:solidFill>
                  <a:srgbClr val="FFFFFF"/>
                </a:solidFill>
                <a:ea typeface="굴림" pitchFamily="50" charset="-127"/>
              </a:rPr>
              <a:t>Alternative</a:t>
            </a:r>
            <a:endParaRPr lang="ko-KR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rdf:Alt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Provides alternatives for a specific value</a:t>
            </a:r>
          </a:p>
          <a:p>
            <a:pPr lvl="1" eaLnBrk="1" hangingPunct="1"/>
            <a:r>
              <a:rPr lang="en-US" altLang="ko-KR" dirty="0" smtClean="0"/>
              <a:t>Must be at least one item to act as the default value for the resource</a:t>
            </a:r>
          </a:p>
          <a:p>
            <a:pPr lvl="2" eaLnBrk="1" hangingPunct="1"/>
            <a:r>
              <a:rPr lang="en-US" altLang="ko-KR" dirty="0" smtClean="0"/>
              <a:t>The first item being the default if no other is specified</a:t>
            </a:r>
          </a:p>
          <a:p>
            <a:pPr lvl="2" eaLnBrk="1" hangingPunct="1"/>
            <a:r>
              <a:rPr lang="en-US" altLang="ko-KR" dirty="0" smtClean="0">
                <a:ea typeface="굴림" pitchFamily="50" charset="-127"/>
              </a:rPr>
              <a:t>Other than rdf:_1, the order of the remaining elements is not significant.</a:t>
            </a:r>
          </a:p>
          <a:p>
            <a:pPr lvl="2" eaLnBrk="1" hangingPunct="1"/>
            <a:r>
              <a:rPr lang="en-US" altLang="ko-KR" dirty="0" smtClean="0"/>
              <a:t>The user can select only one of the values</a:t>
            </a:r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740546-EA8F-447C-A3CF-59F9B3B09D24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  <p:sp>
        <p:nvSpPr>
          <p:cNvPr id="10245" name="TextBox 13"/>
          <p:cNvSpPr txBox="1">
            <a:spLocks noChangeArrowheads="1"/>
          </p:cNvSpPr>
          <p:nvPr/>
        </p:nvSpPr>
        <p:spPr bwMode="auto">
          <a:xfrm>
            <a:off x="1455738" y="3450273"/>
            <a:ext cx="62103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altLang="ko-KR" sz="1200" dirty="0">
                <a:latin typeface="Courier New" pitchFamily="49" charset="0"/>
              </a:rPr>
              <a:t>&lt;?xml version="1.0"?&gt;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&lt;rdf:RDF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xmlns:rdf="http://www.w3.org/1999/02/22-rdf-syntax-ns#"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xmlns:cd="http://www.recshop.fake/cd#"&gt;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/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&lt;rdf:Description rdf:about="http://www.recshop.fake/cd/Beatles"&gt;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&lt;cd:format&gt;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    </a:t>
            </a:r>
            <a:r>
              <a:rPr lang="fr-FR" altLang="ko-KR" sz="1200" b="1" dirty="0">
                <a:latin typeface="Courier New" pitchFamily="49" charset="0"/>
              </a:rPr>
              <a:t>&lt;rdf:Alt&gt;</a:t>
            </a:r>
            <a:br>
              <a:rPr lang="fr-FR" altLang="ko-KR" sz="1200" b="1" dirty="0">
                <a:latin typeface="Courier New" pitchFamily="49" charset="0"/>
              </a:rPr>
            </a:br>
            <a:r>
              <a:rPr lang="fr-FR" altLang="ko-KR" sz="1200" b="1" dirty="0">
                <a:latin typeface="Courier New" pitchFamily="49" charset="0"/>
              </a:rPr>
              <a:t>            &lt;rdf:li&gt;CD&lt;/rdf:li&gt;</a:t>
            </a:r>
            <a:br>
              <a:rPr lang="fr-FR" altLang="ko-KR" sz="1200" b="1" dirty="0">
                <a:latin typeface="Courier New" pitchFamily="49" charset="0"/>
              </a:rPr>
            </a:br>
            <a:r>
              <a:rPr lang="fr-FR" altLang="ko-KR" sz="1200" b="1" dirty="0">
                <a:latin typeface="Courier New" pitchFamily="49" charset="0"/>
              </a:rPr>
              <a:t>            &lt;rdf:li&gt;Record&lt;/rdf:li&gt;</a:t>
            </a:r>
            <a:br>
              <a:rPr lang="fr-FR" altLang="ko-KR" sz="1200" b="1" dirty="0">
                <a:latin typeface="Courier New" pitchFamily="49" charset="0"/>
              </a:rPr>
            </a:br>
            <a:r>
              <a:rPr lang="fr-FR" altLang="ko-KR" sz="1200" b="1" dirty="0">
                <a:latin typeface="Courier New" pitchFamily="49" charset="0"/>
              </a:rPr>
              <a:t>            &lt;rdf:li&gt;Tape&lt;/rdf:li&gt;</a:t>
            </a:r>
            <a:br>
              <a:rPr lang="fr-FR" altLang="ko-KR" sz="1200" b="1" dirty="0">
                <a:latin typeface="Courier New" pitchFamily="49" charset="0"/>
              </a:rPr>
            </a:br>
            <a:r>
              <a:rPr lang="fr-FR" altLang="ko-KR" sz="1200" b="1" dirty="0">
                <a:latin typeface="Courier New" pitchFamily="49" charset="0"/>
              </a:rPr>
              <a:t>        &lt;/rdf:Alt&gt;</a:t>
            </a:r>
            <a:r>
              <a:rPr lang="fr-FR" altLang="ko-KR" sz="1200" dirty="0">
                <a:latin typeface="Courier New" pitchFamily="49" charset="0"/>
              </a:rPr>
              <a:t/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&lt;/cd:format&gt;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&lt;/rdf:Description&gt;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/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&lt;/rdf:RDF&gt;</a:t>
            </a:r>
            <a:endParaRPr lang="ko-KR" altLang="en-US" sz="1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Containers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Containers as Typed Nodes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 also specify the numbered elements directly or mix elements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4738" y="1613535"/>
            <a:ext cx="69723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>
                <a:latin typeface="Courier New" pitchFamily="49" charset="0"/>
              </a:rPr>
              <a:t>&lt;?xml version=“1.0” ?&gt;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 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xmlns:rdf</a:t>
            </a:r>
            <a:r>
              <a:rPr lang="en-US" altLang="ko-KR" sz="1200" dirty="0">
                <a:latin typeface="Courier New" pitchFamily="49" charset="0"/>
              </a:rPr>
              <a:t>=http://www.w3.org/1999/02/22-rdf-syntax-ns# </a:t>
            </a:r>
            <a:br>
              <a:rPr lang="en-US" altLang="ko-KR" sz="1200" dirty="0">
                <a:latin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xmlns:pstcn</a:t>
            </a:r>
            <a:r>
              <a:rPr lang="en-US" altLang="ko-KR" sz="1200" dirty="0">
                <a:latin typeface="Courier New" pitchFamily="49" charset="0"/>
              </a:rPr>
              <a:t>=http://burningbird.net/postcon/elements/1.0/&gt;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rdf:about</a:t>
            </a:r>
            <a:r>
              <a:rPr lang="en-US" altLang="ko-KR" sz="1200" dirty="0">
                <a:latin typeface="Courier New" pitchFamily="49" charset="0"/>
              </a:rPr>
              <a:t>=http://burningbird.net/earthstars/contest.htm&gt;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    </a:t>
            </a:r>
            <a:r>
              <a:rPr lang="en-US" altLang="ko-KR" sz="1200" b="1" dirty="0">
                <a:latin typeface="Courier New" pitchFamily="49" charset="0"/>
              </a:rPr>
              <a:t>&lt;</a:t>
            </a:r>
            <a:r>
              <a:rPr lang="en-US" altLang="ko-KR" sz="1200" b="1" dirty="0" err="1">
                <a:latin typeface="Courier New" pitchFamily="49" charset="0"/>
              </a:rPr>
              <a:t>rdf:Seq</a:t>
            </a:r>
            <a:r>
              <a:rPr lang="en-US" altLang="ko-KR" sz="12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smtClean="0">
                <a:latin typeface="Courier New" pitchFamily="49" charset="0"/>
              </a:rPr>
              <a:t>rdf: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</a:rPr>
              <a:t>_1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=“http://burningbird.net/articles.htm”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=“http://burningbird.net/dynatech.htm”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=“http://burningbird.net/interact.htm”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&lt;/</a:t>
            </a:r>
            <a:r>
              <a:rPr lang="en-US" altLang="ko-KR" sz="1200" b="1" dirty="0" err="1">
                <a:latin typeface="Courier New" pitchFamily="49" charset="0"/>
              </a:rPr>
              <a:t>rdf:Seq</a:t>
            </a:r>
            <a:r>
              <a:rPr lang="en-US" altLang="ko-KR" sz="12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&lt;/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Containers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Containers Today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rdf:li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used and still documented within the RDF specifications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The numbered properties rdf:_1, rdf:_2, etc. are generated from the </a:t>
            </a:r>
            <a:r>
              <a:rPr lang="en-US" altLang="ko-KR" sz="16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li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elements in forming the corresponding graph</a:t>
            </a:r>
          </a:p>
          <a:p>
            <a:pPr lvl="1"/>
            <a:r>
              <a:rPr lang="en-US" altLang="ko-KR" dirty="0" smtClean="0"/>
              <a:t>Its use is discouraged within RDF/XML documents</a:t>
            </a:r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1074738" y="3030855"/>
            <a:ext cx="6972300" cy="3046413"/>
            <a:chOff x="1074738" y="2764155"/>
            <a:chExt cx="6972300" cy="3046413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074738" y="2764155"/>
              <a:ext cx="6972300" cy="3046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200" dirty="0">
                  <a:latin typeface="Courier New" pitchFamily="49" charset="0"/>
                </a:rPr>
                <a:t>&lt;?xml version=“1.0” ?&gt;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&lt;</a:t>
              </a:r>
              <a:r>
                <a:rPr lang="en-US" altLang="ko-KR" sz="1200" dirty="0" err="1">
                  <a:latin typeface="Courier New" pitchFamily="49" charset="0"/>
                </a:rPr>
                <a:t>rdf:RDF</a:t>
              </a:r>
              <a:r>
                <a:rPr lang="en-US" altLang="ko-KR" sz="1200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    </a:t>
              </a:r>
              <a:r>
                <a:rPr lang="en-US" altLang="ko-KR" sz="1200" dirty="0" err="1">
                  <a:latin typeface="Courier New" pitchFamily="49" charset="0"/>
                </a:rPr>
                <a:t>xmlns:rdf</a:t>
              </a:r>
              <a:r>
                <a:rPr lang="en-US" altLang="ko-KR" sz="1200" dirty="0">
                  <a:latin typeface="Courier New" pitchFamily="49" charset="0"/>
                </a:rPr>
                <a:t>=http://www.w3.org/1999/02/22-rdf-syntax-ns# </a:t>
              </a:r>
              <a:br>
                <a:rPr lang="en-US" altLang="ko-KR" sz="1200" dirty="0">
                  <a:latin typeface="Courier New" pitchFamily="49" charset="0"/>
                </a:rPr>
              </a:br>
              <a:r>
                <a:rPr lang="en-US" altLang="ko-KR" sz="1200" dirty="0">
                  <a:latin typeface="Courier New" pitchFamily="49" charset="0"/>
                </a:rPr>
                <a:t>    </a:t>
              </a:r>
              <a:r>
                <a:rPr lang="en-US" altLang="ko-KR" sz="1200" dirty="0" err="1">
                  <a:latin typeface="Courier New" pitchFamily="49" charset="0"/>
                </a:rPr>
                <a:t>xmlns:pstcn</a:t>
              </a:r>
              <a:r>
                <a:rPr lang="en-US" altLang="ko-KR" sz="1200" dirty="0">
                  <a:latin typeface="Courier New" pitchFamily="49" charset="0"/>
                </a:rPr>
                <a:t>=http://burningbird.net/postcon/elements/1.0/&gt;</a:t>
              </a:r>
            </a:p>
            <a:p>
              <a:pPr algn="l"/>
              <a:endParaRPr lang="en-US" altLang="ko-KR" sz="1200" dirty="0">
                <a:latin typeface="Courier New" pitchFamily="49" charset="0"/>
              </a:endParaRP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&lt;</a:t>
              </a:r>
              <a:r>
                <a:rPr lang="en-US" altLang="ko-KR" sz="1200" dirty="0" err="1">
                  <a:latin typeface="Courier New" pitchFamily="49" charset="0"/>
                </a:rPr>
                <a:t>rdf:Description</a:t>
              </a:r>
              <a:r>
                <a:rPr lang="en-US" altLang="ko-KR" sz="1200" dirty="0">
                  <a:latin typeface="Courier New" pitchFamily="49" charset="0"/>
                </a:rPr>
                <a:t> </a:t>
              </a:r>
              <a:r>
                <a:rPr lang="en-US" altLang="ko-KR" sz="1200" dirty="0" err="1">
                  <a:latin typeface="Courier New" pitchFamily="49" charset="0"/>
                </a:rPr>
                <a:t>rdf:about</a:t>
              </a:r>
              <a:r>
                <a:rPr lang="en-US" altLang="ko-KR" sz="1200" dirty="0">
                  <a:latin typeface="Courier New" pitchFamily="49" charset="0"/>
                </a:rPr>
                <a:t>=http://burningbird.net/earthstars/contest.htm&gt;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    &lt;</a:t>
              </a:r>
              <a:r>
                <a:rPr lang="en-US" altLang="ko-KR" sz="1200" dirty="0" err="1">
                  <a:latin typeface="Courier New" pitchFamily="49" charset="0"/>
                </a:rPr>
                <a:t>pstcn:menu</a:t>
              </a:r>
              <a:r>
                <a:rPr lang="en-US" altLang="ko-KR" sz="1200" dirty="0">
                  <a:latin typeface="Courier New" pitchFamily="49" charset="0"/>
                </a:rPr>
                <a:t>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        </a:t>
              </a:r>
              <a:r>
                <a:rPr lang="en-US" altLang="ko-KR" sz="1200" b="1" dirty="0">
                  <a:latin typeface="Courier New" pitchFamily="49" charset="0"/>
                </a:rPr>
                <a:t>&lt;</a:t>
              </a:r>
              <a:r>
                <a:rPr lang="en-US" altLang="ko-KR" sz="1200" b="1" dirty="0" err="1">
                  <a:latin typeface="Courier New" pitchFamily="49" charset="0"/>
                </a:rPr>
                <a:t>rdf:Seq</a:t>
              </a:r>
              <a:r>
                <a:rPr lang="en-US" altLang="ko-KR" sz="1200" b="1" dirty="0">
                  <a:latin typeface="Courier New" pitchFamily="49" charset="0"/>
                </a:rPr>
                <a:t>&gt;</a:t>
              </a:r>
            </a:p>
            <a:p>
              <a:pPr algn="l"/>
              <a:r>
                <a:rPr lang="en-US" altLang="ko-KR" sz="1200" b="1" dirty="0">
                  <a:latin typeface="Courier New" pitchFamily="49" charset="0"/>
                </a:rPr>
                <a:t>            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rdf:_1</a:t>
              </a:r>
              <a:r>
                <a:rPr lang="en-US" altLang="ko-KR" sz="1200" b="1" dirty="0" smtClean="0">
                  <a:latin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</a:rPr>
                <a:t>rdf:resource</a:t>
              </a:r>
              <a:r>
                <a:rPr lang="en-US" altLang="ko-KR" sz="1200" b="1" dirty="0">
                  <a:latin typeface="Courier New" pitchFamily="49" charset="0"/>
                </a:rPr>
                <a:t>=“http://burningbird.net/articles.htm” /&gt;</a:t>
              </a:r>
            </a:p>
            <a:p>
              <a:pPr algn="l"/>
              <a:r>
                <a:rPr lang="en-US" altLang="ko-KR" sz="1200" b="1" dirty="0">
                  <a:latin typeface="Courier New" pitchFamily="49" charset="0"/>
                </a:rPr>
                <a:t>            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rdf:_2</a:t>
              </a:r>
              <a:r>
                <a:rPr lang="en-US" altLang="ko-KR" sz="1200" b="1" dirty="0" smtClean="0">
                  <a:latin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</a:rPr>
                <a:t>rdf:resource</a:t>
              </a:r>
              <a:r>
                <a:rPr lang="en-US" altLang="ko-KR" sz="1200" b="1" dirty="0">
                  <a:latin typeface="Courier New" pitchFamily="49" charset="0"/>
                </a:rPr>
                <a:t>=“http://burningbird.net/dynatech.htm” /&gt;</a:t>
              </a:r>
            </a:p>
            <a:p>
              <a:pPr algn="l"/>
              <a:r>
                <a:rPr lang="en-US" altLang="ko-KR" sz="1200" b="1" dirty="0">
                  <a:latin typeface="Courier New" pitchFamily="49" charset="0"/>
                </a:rPr>
                <a:t>            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rdf:_3</a:t>
              </a:r>
              <a:r>
                <a:rPr lang="en-US" altLang="ko-KR" sz="1200" b="1" dirty="0" smtClean="0">
                  <a:latin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</a:rPr>
                <a:t>rdf:resource</a:t>
              </a:r>
              <a:r>
                <a:rPr lang="en-US" altLang="ko-KR" sz="1200" b="1" dirty="0">
                  <a:latin typeface="Courier New" pitchFamily="49" charset="0"/>
                </a:rPr>
                <a:t>=“http://burningbird.net/interact.htm” /&gt;</a:t>
              </a:r>
            </a:p>
            <a:p>
              <a:pPr algn="l"/>
              <a:r>
                <a:rPr lang="en-US" altLang="ko-KR" sz="1200" b="1" dirty="0">
                  <a:latin typeface="Courier New" pitchFamily="49" charset="0"/>
                </a:rPr>
                <a:t>        &lt;/</a:t>
              </a:r>
              <a:r>
                <a:rPr lang="en-US" altLang="ko-KR" sz="1200" b="1" dirty="0" err="1">
                  <a:latin typeface="Courier New" pitchFamily="49" charset="0"/>
                </a:rPr>
                <a:t>rdf:Seq</a:t>
              </a:r>
              <a:r>
                <a:rPr lang="en-US" altLang="ko-KR" sz="1200" b="1" dirty="0">
                  <a:latin typeface="Courier New" pitchFamily="49" charset="0"/>
                </a:rPr>
                <a:t>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    &lt;/</a:t>
              </a:r>
              <a:r>
                <a:rPr lang="en-US" altLang="ko-KR" sz="1200" dirty="0" err="1">
                  <a:latin typeface="Courier New" pitchFamily="49" charset="0"/>
                </a:rPr>
                <a:t>pstcn:menu</a:t>
              </a:r>
              <a:r>
                <a:rPr lang="en-US" altLang="ko-KR" sz="1200" dirty="0">
                  <a:latin typeface="Courier New" pitchFamily="49" charset="0"/>
                </a:rPr>
                <a:t>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&lt;/</a:t>
              </a:r>
              <a:r>
                <a:rPr lang="en-US" altLang="ko-KR" sz="1200" dirty="0" err="1">
                  <a:latin typeface="Courier New" pitchFamily="49" charset="0"/>
                </a:rPr>
                <a:t>rdf:Description</a:t>
              </a:r>
              <a:r>
                <a:rPr lang="en-US" altLang="ko-KR" sz="1200" dirty="0">
                  <a:latin typeface="Courier New" pitchFamily="49" charset="0"/>
                </a:rPr>
                <a:t>&gt;</a:t>
              </a:r>
            </a:p>
            <a:p>
              <a:pPr algn="l"/>
              <a:endParaRPr lang="en-US" altLang="ko-KR" sz="1200" dirty="0">
                <a:latin typeface="Courier New" pitchFamily="49" charset="0"/>
              </a:endParaRP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&lt;/</a:t>
              </a:r>
              <a:r>
                <a:rPr lang="en-US" altLang="ko-KR" sz="1200" dirty="0" err="1">
                  <a:latin typeface="Courier New" pitchFamily="49" charset="0"/>
                </a:rPr>
                <a:t>rdf:RDF</a:t>
              </a:r>
              <a:r>
                <a:rPr lang="en-US" altLang="ko-KR" sz="1200" dirty="0">
                  <a:latin typeface="Courier New" pitchFamily="49" charset="0"/>
                </a:rPr>
                <a:t>&gt;</a:t>
              </a:r>
              <a:endParaRPr lang="ko-KR" altLang="en-US" sz="1200" dirty="0">
                <a:latin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880" y="5090795"/>
              <a:ext cx="179568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rgbClr val="77933C"/>
                  </a:solidFill>
                  <a:latin typeface="Corbel" pitchFamily="34" charset="0"/>
                  <a:sym typeface="Wingdings" pitchFamily="2" charset="2"/>
                </a:rPr>
                <a:t> </a:t>
              </a:r>
              <a:r>
                <a:rPr lang="en-US" altLang="ko-KR" sz="1200" dirty="0" smtClean="0">
                  <a:solidFill>
                    <a:srgbClr val="77933C"/>
                  </a:solidFill>
                  <a:latin typeface="Corbel" pitchFamily="34" charset="0"/>
                </a:rPr>
                <a:t>Valid use of containers</a:t>
              </a:r>
              <a:endParaRPr lang="ko-KR" altLang="en-US" sz="1000" b="1" dirty="0">
                <a:solidFill>
                  <a:srgbClr val="77933C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Containers</a:t>
            </a:r>
          </a:p>
          <a:p>
            <a:r>
              <a:rPr lang="en-US" altLang="ko-KR" dirty="0" smtClean="0"/>
              <a:t>Collections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Reification</a:t>
            </a: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14E-0725-4ABE-8655-DC6B821960F8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418"/>
  <p:tag name="DEFAULTHEIGHT" val="315"/>
  <p:tag name="DEFAULTMAGNIFICATION" val="2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IDB_Blue</Template>
  <TotalTime>17030</TotalTime>
  <Words>1472</Words>
  <Application>Microsoft Office PowerPoint</Application>
  <PresentationFormat>화면 슬라이드 쇼(4:3)</PresentationFormat>
  <Paragraphs>436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Corbel</vt:lpstr>
      <vt:lpstr>맑은 고딕</vt:lpstr>
      <vt:lpstr>Wingdings</vt:lpstr>
      <vt:lpstr>Courier New</vt:lpstr>
      <vt:lpstr>Times New Roman</vt:lpstr>
      <vt:lpstr>SNU IDB Lab.</vt:lpstr>
      <vt:lpstr>Practical RDF Chapter 4. Specialized RDF Relationships: Reification, Containers, and Collections</vt:lpstr>
      <vt:lpstr>Outline</vt:lpstr>
      <vt:lpstr>Containers</vt:lpstr>
      <vt:lpstr>Containers Bag</vt:lpstr>
      <vt:lpstr>Containers Sequence</vt:lpstr>
      <vt:lpstr>Containers Alternative</vt:lpstr>
      <vt:lpstr>Containers Containers as Typed Nodes</vt:lpstr>
      <vt:lpstr>Containers Containers Today</vt:lpstr>
      <vt:lpstr>Outline </vt:lpstr>
      <vt:lpstr>Collections (1/2)</vt:lpstr>
      <vt:lpstr>Collections (2/2)</vt:lpstr>
      <vt:lpstr>Outline </vt:lpstr>
      <vt:lpstr>Reification</vt:lpstr>
      <vt:lpstr>Reification Reified Statements (1/3)</vt:lpstr>
      <vt:lpstr>Reification Reified Statements (2/3)</vt:lpstr>
      <vt:lpstr>Reification Reified Statements (3/3)</vt:lpstr>
      <vt:lpstr>Reification The Necessity of Reification and Metastatements (1/2)</vt:lpstr>
      <vt:lpstr>Reification The Necessity of Reification and Metastatements (2/2)</vt:lpstr>
      <vt:lpstr>Reification A Shorthand Reification Syntax (1/5)</vt:lpstr>
      <vt:lpstr>Reification A Shorthand Reification Syntax (2/5)</vt:lpstr>
      <vt:lpstr>Reification A Shorthand Reification Syntax (3/5)</vt:lpstr>
      <vt:lpstr>Reification A Shorthand Reification Syntax (4/5)</vt:lpstr>
      <vt:lpstr>Reification A Shorthand Reification Syntax (5/5)</vt:lpstr>
    </vt:vector>
  </TitlesOfParts>
  <Company>SNU OOPSLA Lab.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RDF Ch.10</dc:title>
  <dc:creator>Hyewon Lim</dc:creator>
  <cp:lastModifiedBy>Hyewon Lim</cp:lastModifiedBy>
  <cp:revision>1227</cp:revision>
  <cp:lastPrinted>1999-02-17T19:14:15Z</cp:lastPrinted>
  <dcterms:created xsi:type="dcterms:W3CDTF">2003-04-07T13:36:53Z</dcterms:created>
  <dcterms:modified xsi:type="dcterms:W3CDTF">2011-07-13T08:10:05Z</dcterms:modified>
</cp:coreProperties>
</file>