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25" r:id="rId2"/>
    <p:sldId id="376" r:id="rId3"/>
    <p:sldId id="377" r:id="rId4"/>
    <p:sldId id="378" r:id="rId5"/>
    <p:sldId id="381" r:id="rId6"/>
    <p:sldId id="382" r:id="rId7"/>
    <p:sldId id="383" r:id="rId8"/>
    <p:sldId id="387" r:id="rId9"/>
    <p:sldId id="384" r:id="rId10"/>
    <p:sldId id="385" r:id="rId11"/>
    <p:sldId id="380" r:id="rId12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5073" autoAdjust="0"/>
  </p:normalViewPr>
  <p:slideViewPr>
    <p:cSldViewPr snapToGrid="0">
      <p:cViewPr>
        <p:scale>
          <a:sx n="120" d="100"/>
          <a:sy n="120" d="100"/>
        </p:scale>
        <p:origin x="780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96" y="6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4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예시는 최근 </a:t>
            </a:r>
            <a:r>
              <a:rPr lang="en-US" altLang="ko-KR" dirty="0"/>
              <a:t>5</a:t>
            </a:r>
            <a:r>
              <a:rPr lang="ko-KR" altLang="en-US" dirty="0"/>
              <a:t>초 동안 발생한 거래 건수를 매 </a:t>
            </a:r>
            <a:r>
              <a:rPr lang="en-US" altLang="ko-KR" dirty="0"/>
              <a:t>1</a:t>
            </a:r>
            <a:r>
              <a:rPr lang="ko-KR" altLang="en-US" dirty="0"/>
              <a:t>초 마다 계산하는 구문이다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82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Event filtering</a:t>
            </a:r>
          </a:p>
          <a:p>
            <a:pPr lvl="1"/>
            <a:r>
              <a:rPr lang="ko-KR" altLang="en-US" dirty="0"/>
              <a:t>조건문을 통해 원치 않는 데이터를 걸러낸다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Detect novel event (Prevent duplicate event)</a:t>
            </a:r>
          </a:p>
          <a:p>
            <a:pPr lvl="1"/>
            <a:r>
              <a:rPr lang="ko-KR" altLang="en-US" dirty="0"/>
              <a:t>주로 데이터의 소스가 센서 등 기계장치이므로 일정 간 격으로 발생한 데이터는 동일한 데이터 또는 값의 차이 가 크지 않은 의미적으로 동일한 데이터가 많게 된다</a:t>
            </a:r>
            <a:r>
              <a:rPr lang="en-US" altLang="ko-KR" dirty="0"/>
              <a:t>. </a:t>
            </a:r>
            <a:r>
              <a:rPr lang="ko-KR" altLang="en-US" dirty="0"/>
              <a:t>이러한 중복이 많은 데이터 중에서 의미 있는 새로운 이벤트 데이터만을 추출할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이벤트 파티셔닝</a:t>
            </a:r>
            <a:endParaRPr lang="en-US" altLang="ko-KR" dirty="0"/>
          </a:p>
          <a:p>
            <a:pPr lvl="1"/>
            <a:r>
              <a:rPr lang="ko-KR" altLang="en-US" dirty="0"/>
              <a:t>이벤트 소스에서 오는 데이터가 주식정보와 같이 여러 거래 종목이 동일 소스에서 같이 섞여 입력 될 수 있다</a:t>
            </a:r>
            <a:r>
              <a:rPr lang="en-US" altLang="ko-KR" dirty="0"/>
              <a:t>. </a:t>
            </a:r>
            <a:r>
              <a:rPr lang="ko-KR" altLang="en-US" dirty="0"/>
              <a:t>이러한 경우 파티셔닝을 통해 종목 단위로 분리</a:t>
            </a:r>
            <a:r>
              <a:rPr lang="en-US" altLang="ko-KR" dirty="0"/>
              <a:t>, </a:t>
            </a:r>
            <a:r>
              <a:rPr lang="ko-KR" altLang="en-US" dirty="0"/>
              <a:t>질의 가능하다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이벤트 집합</a:t>
            </a:r>
            <a:endParaRPr lang="en-US" altLang="ko-KR" dirty="0"/>
          </a:p>
          <a:p>
            <a:pPr lvl="1"/>
            <a:r>
              <a:rPr lang="ko-KR" altLang="en-US" dirty="0"/>
              <a:t>질의 타임 윈도우 등을 이용해 최근 </a:t>
            </a:r>
            <a:r>
              <a:rPr lang="en-US" altLang="ko-KR" dirty="0"/>
              <a:t>1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최근 한 시간과 같 이 구간 단위로 이벤트 데이터에 대한 실시간 집합 연 산을 수행 가능하다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이벤트 메시지 강화</a:t>
            </a:r>
            <a:endParaRPr lang="en-US" altLang="ko-KR" dirty="0"/>
          </a:p>
          <a:p>
            <a:pPr lvl="1"/>
            <a:r>
              <a:rPr lang="en-US" altLang="ko-KR" dirty="0"/>
              <a:t>FROM</a:t>
            </a:r>
            <a:r>
              <a:rPr lang="ko-KR" altLang="en-US" dirty="0"/>
              <a:t>에 오는 대상은 스트림 이벤트 소스는 물론</a:t>
            </a:r>
            <a:r>
              <a:rPr lang="en-US" altLang="ko-KR" dirty="0"/>
              <a:t>, DB </a:t>
            </a:r>
            <a:r>
              <a:rPr lang="ko-KR" altLang="en-US" dirty="0"/>
              <a:t>테이블</a:t>
            </a:r>
            <a:r>
              <a:rPr lang="en-US" altLang="ko-KR" dirty="0"/>
              <a:t>, Coherence In-Memory </a:t>
            </a:r>
            <a:r>
              <a:rPr lang="ko-KR" altLang="en-US" dirty="0"/>
              <a:t>캐쉬 데이터가 될 수 있 다</a:t>
            </a:r>
            <a:r>
              <a:rPr lang="en-US" altLang="ko-KR" dirty="0"/>
              <a:t>. </a:t>
            </a:r>
            <a:r>
              <a:rPr lang="ko-KR" altLang="en-US" dirty="0"/>
              <a:t>주로 장비에서 오는 이벤트 소스와 </a:t>
            </a:r>
            <a:r>
              <a:rPr lang="en-US" altLang="ko-KR" dirty="0"/>
              <a:t>DB, </a:t>
            </a:r>
            <a:r>
              <a:rPr lang="ko-KR" altLang="en-US" dirty="0"/>
              <a:t>캐쉬 데이 터 정보와 조합하여 이벤트 데이터를 좀 더 의미있는 데이터로 변환할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이벤트 연관관계 설정</a:t>
            </a:r>
            <a:endParaRPr lang="en-US" altLang="ko-KR" dirty="0"/>
          </a:p>
          <a:p>
            <a:pPr lvl="1"/>
            <a:r>
              <a:rPr lang="ko-KR" altLang="en-US" dirty="0"/>
              <a:t>이벤트 소스가 둘 이상인 경우</a:t>
            </a:r>
            <a:r>
              <a:rPr lang="en-US" altLang="ko-KR" dirty="0"/>
              <a:t>, </a:t>
            </a:r>
            <a:r>
              <a:rPr lang="ko-KR" altLang="en-US" dirty="0"/>
              <a:t>각 소스로 서로 다른 유 형의 정보가 오는 경우 둘을 조합하여 데이터를 생성가 능하다</a:t>
            </a:r>
            <a:r>
              <a:rPr lang="en-US" altLang="ko-KR" dirty="0"/>
              <a:t>. </a:t>
            </a:r>
            <a:r>
              <a:rPr lang="ko-KR" altLang="en-US" dirty="0"/>
              <a:t>예를 들면 하나는 주식 매도 정보</a:t>
            </a:r>
            <a:r>
              <a:rPr lang="en-US" altLang="ko-KR" dirty="0"/>
              <a:t>, </a:t>
            </a:r>
            <a:r>
              <a:rPr lang="ko-KR" altLang="en-US" dirty="0"/>
              <a:t>하나는 주식 매입 정보가 온다고 하면 종목 코드를 통해 조인하여 해당 종목에 대한 매매 매핑을 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분실 이벤트 감지</a:t>
            </a:r>
            <a:endParaRPr lang="en-US" altLang="ko-KR" dirty="0"/>
          </a:p>
          <a:p>
            <a:pPr lvl="1"/>
            <a:r>
              <a:rPr lang="ko-KR" altLang="en-US" dirty="0"/>
              <a:t>특정 패턴이 일정시간 나타나지 않는 경우 이벤트가 분실된 것으로 볼 수 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주문이 되면 일정시간 안에 배송이 일어나야 하는데</a:t>
            </a:r>
            <a:r>
              <a:rPr lang="en-US" altLang="ko-KR" dirty="0"/>
              <a:t>, </a:t>
            </a:r>
            <a:r>
              <a:rPr lang="ko-KR" altLang="en-US" dirty="0"/>
              <a:t>주 문 이벤트가 발생하고 지정된 시간 안에 배송이 일어나지 않는 다면</a:t>
            </a:r>
            <a:r>
              <a:rPr lang="en-US" altLang="ko-KR" dirty="0"/>
              <a:t>, </a:t>
            </a:r>
            <a:r>
              <a:rPr lang="ko-KR" altLang="en-US" dirty="0"/>
              <a:t>처리 정보 분실 또는 처리 지연 발생으로 볼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GPS</a:t>
            </a:r>
            <a:r>
              <a:rPr lang="ko-KR" altLang="en-US" dirty="0"/>
              <a:t>와 지리 정보 연동</a:t>
            </a:r>
            <a:endParaRPr lang="en-US" altLang="ko-KR" dirty="0"/>
          </a:p>
          <a:p>
            <a:pPr lvl="1"/>
            <a:r>
              <a:rPr lang="en-US" altLang="ko-KR" dirty="0"/>
              <a:t>GPS </a:t>
            </a:r>
            <a:r>
              <a:rPr lang="ko-KR" altLang="en-US" dirty="0"/>
              <a:t>정보를 지속적으로 수신 받는다고 하면</a:t>
            </a:r>
            <a:r>
              <a:rPr lang="en-US" altLang="ko-KR" dirty="0"/>
              <a:t>, GPS </a:t>
            </a:r>
            <a:r>
              <a:rPr lang="ko-KR" altLang="en-US" dirty="0"/>
              <a:t>정 보는 지도 정보와 연동해 활용 할 수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고객의 위치가 특정 지역 안에 있는 경우 광고 문자</a:t>
            </a:r>
            <a:r>
              <a:rPr lang="en-US" altLang="ko-KR" dirty="0"/>
              <a:t>, </a:t>
            </a:r>
            <a:r>
              <a:rPr lang="ko-KR" altLang="en-US" dirty="0"/>
              <a:t>지역내 영 업점 쿠폰 문자 발송하거나</a:t>
            </a:r>
            <a:r>
              <a:rPr lang="en-US" altLang="ko-KR" dirty="0"/>
              <a:t>, </a:t>
            </a:r>
            <a:r>
              <a:rPr lang="ko-KR" altLang="en-US" dirty="0"/>
              <a:t>관광객이 위험 지역 진입 시 경고 발송할 수 있다</a:t>
            </a:r>
            <a:r>
              <a:rPr lang="en-US" altLang="ko-KR" dirty="0"/>
              <a:t>. </a:t>
            </a:r>
            <a:r>
              <a:rPr lang="ko-KR" altLang="en-US" dirty="0"/>
              <a:t>이는 지속적인 수신 </a:t>
            </a:r>
            <a:r>
              <a:rPr lang="en-US" altLang="ko-KR" dirty="0"/>
              <a:t>GPS </a:t>
            </a:r>
            <a:r>
              <a:rPr lang="ko-KR" altLang="en-US" dirty="0"/>
              <a:t>정보 를 지리 정보와 연계하여 특정 지역 안에 들어왔다라고 하는 의미 있는 이벤트만 걸러내는 </a:t>
            </a:r>
            <a:r>
              <a:rPr lang="en-US" altLang="ko-KR" dirty="0"/>
              <a:t>CEP </a:t>
            </a:r>
            <a:r>
              <a:rPr lang="ko-KR" altLang="en-US" dirty="0"/>
              <a:t>기능을 사용하 게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5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다섯째 수준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69745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Clr>
                <a:srgbClr val="083E88"/>
              </a:buClr>
              <a:buFont typeface="+mj-lt"/>
              <a:buAutoNum type="arabicPeriod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다섯째 수준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Oracle Complex</a:t>
            </a:r>
            <a:br>
              <a:rPr lang="en-US" altLang="ko-KR"/>
            </a:br>
            <a:r>
              <a:rPr lang="en-US" altLang="ko-KR"/>
              <a:t>Event </a:t>
            </a:r>
            <a:r>
              <a:rPr lang="en-US" altLang="ko-KR" dirty="0"/>
              <a:t>Processing(CEP)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706114"/>
            <a:ext cx="6735336" cy="2002707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Heymo Kou</a:t>
            </a:r>
          </a:p>
          <a:p>
            <a:pPr algn="r"/>
            <a:r>
              <a:rPr lang="en-US" altLang="ko-KR" dirty="0"/>
              <a:t>Dec 26th, 2016</a:t>
            </a:r>
          </a:p>
        </p:txBody>
      </p:sp>
    </p:spTree>
    <p:extLst>
      <p:ext uri="{BB962C8B-B14F-4D97-AF65-F5344CB8AC3E}">
        <p14:creationId xmlns:p14="http://schemas.microsoft.com/office/powerpoint/2010/main" val="290581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Event filtering</a:t>
            </a:r>
          </a:p>
          <a:p>
            <a:r>
              <a:rPr lang="en-US" altLang="ko-KR" dirty="0"/>
              <a:t>Detect novel event (Prevent duplicate event)</a:t>
            </a:r>
          </a:p>
          <a:p>
            <a:r>
              <a:rPr lang="en-US" altLang="ko-KR" dirty="0"/>
              <a:t>Event partitioning</a:t>
            </a:r>
          </a:p>
          <a:p>
            <a:pPr lvl="1"/>
            <a:r>
              <a:rPr lang="en-US" altLang="ko-KR" dirty="0"/>
              <a:t>Single stream may contain more than one information</a:t>
            </a:r>
          </a:p>
          <a:p>
            <a:r>
              <a:rPr lang="en-US" altLang="ko-KR" dirty="0"/>
              <a:t>Event aggregation</a:t>
            </a:r>
          </a:p>
          <a:p>
            <a:pPr lvl="1"/>
            <a:r>
              <a:rPr lang="en-US" altLang="ko-KR" dirty="0"/>
              <a:t>Aggregate using time interval or window size</a:t>
            </a:r>
          </a:p>
          <a:p>
            <a:r>
              <a:rPr lang="en-US" altLang="ko-KR" dirty="0"/>
              <a:t>Define relationship among events</a:t>
            </a:r>
          </a:p>
          <a:p>
            <a:pPr lvl="1"/>
            <a:r>
              <a:rPr lang="en-US" altLang="ko-KR" dirty="0"/>
              <a:t>Join among different streams</a:t>
            </a:r>
          </a:p>
          <a:p>
            <a:r>
              <a:rPr lang="en-US" altLang="ko-KR" dirty="0"/>
              <a:t>Detect missing event</a:t>
            </a:r>
          </a:p>
          <a:p>
            <a:pPr lvl="1"/>
            <a:r>
              <a:rPr lang="en-US" altLang="ko-KR" dirty="0"/>
              <a:t>Using CQL Pattern matching</a:t>
            </a:r>
          </a:p>
          <a:p>
            <a:pPr lvl="1"/>
            <a:r>
              <a:rPr lang="en-US" altLang="ko-KR" dirty="0"/>
              <a:t>Missing luggage problem</a:t>
            </a:r>
          </a:p>
          <a:p>
            <a:pPr lvl="2"/>
            <a:r>
              <a:rPr lang="en-US" altLang="ko-KR" dirty="0"/>
              <a:t>Check in </a:t>
            </a:r>
            <a:r>
              <a:rPr lang="en-US" altLang="ko-KR" dirty="0">
                <a:sym typeface="Wingdings" panose="05000000000000000000" pitchFamily="2" charset="2"/>
              </a:rPr>
              <a:t> Departure  Arrival  Owner receive</a:t>
            </a:r>
            <a:endParaRPr lang="en-US" altLang="ko-KR" dirty="0"/>
          </a:p>
          <a:p>
            <a:r>
              <a:rPr lang="en-US" altLang="ko-KR" dirty="0"/>
              <a:t>GPS &amp; Map Data Integration</a:t>
            </a:r>
          </a:p>
          <a:p>
            <a:pPr lvl="1"/>
            <a:r>
              <a:rPr lang="en-US" altLang="ko-KR" dirty="0"/>
              <a:t>Location based advertisement or coupon offering</a:t>
            </a:r>
          </a:p>
          <a:p>
            <a:pPr lvl="1"/>
            <a:r>
              <a:rPr lang="en-US" altLang="ko-KR" dirty="0"/>
              <a:t>Alert restricted area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CQL Features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07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대량 스트림 데이터 처리 솔루션인 </a:t>
            </a:r>
            <a:r>
              <a:rPr lang="en-US" altLang="ko-KR" sz="1400" dirty="0"/>
              <a:t>Oracle Complex Event Processing </a:t>
            </a:r>
            <a:r>
              <a:rPr lang="ko-KR" altLang="en-US" sz="1400" dirty="0"/>
              <a:t>소개 </a:t>
            </a:r>
            <a:r>
              <a:rPr lang="en-US" altLang="ko-KR" sz="1400" dirty="0"/>
              <a:t>by Oracle 2012</a:t>
            </a:r>
          </a:p>
          <a:p>
            <a:r>
              <a:rPr lang="en-US" altLang="ko-KR" sz="1400" dirty="0"/>
              <a:t>Oracle® Fusion Middleware CQL Language Reference for Oracle Complex Event Processing 11g Release 1 (11.1.1.6.3)</a:t>
            </a:r>
          </a:p>
          <a:p>
            <a:r>
              <a:rPr lang="en-US" altLang="ko-KR" sz="1400" dirty="0"/>
              <a:t>Integrating Enterprise Application and Service Oriented Architecture(SOA) for IT Business to Improve Business Performance</a:t>
            </a:r>
          </a:p>
          <a:p>
            <a:r>
              <a:rPr lang="en-US" altLang="ko-KR" sz="1400" dirty="0"/>
              <a:t>Oracle® CEP Getting Started Release 11gR1 (11.1.1</a:t>
            </a:r>
            <a:r>
              <a:rPr lang="en-US" altLang="ko-KR" sz="1400"/>
              <a:t>) </a:t>
            </a:r>
            <a:endParaRPr lang="en-US" altLang="ko-KR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65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Oracle Complex Event Processing (CEP)</a:t>
            </a:r>
          </a:p>
          <a:p>
            <a:r>
              <a:rPr lang="en-US" altLang="ko-KR" dirty="0"/>
              <a:t>Software Stack</a:t>
            </a:r>
          </a:p>
          <a:p>
            <a:r>
              <a:rPr lang="en-US" altLang="ko-KR" dirty="0"/>
              <a:t>Open Service Gateway Initiative (</a:t>
            </a:r>
            <a:r>
              <a:rPr lang="en-US" altLang="ko-KR" dirty="0" err="1"/>
              <a:t>OSGi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CEP Programming Model</a:t>
            </a:r>
          </a:p>
          <a:p>
            <a:r>
              <a:rPr lang="en-US" altLang="ko-KR" dirty="0"/>
              <a:t>Event Processing Network (EPN)</a:t>
            </a:r>
          </a:p>
          <a:p>
            <a:r>
              <a:rPr lang="en-US" altLang="ko-KR" dirty="0"/>
              <a:t>CEP Visualizer</a:t>
            </a:r>
          </a:p>
          <a:p>
            <a:r>
              <a:rPr lang="en-US" altLang="ko-KR" dirty="0"/>
              <a:t>Oracle Continuous Query Language (CQL)</a:t>
            </a:r>
          </a:p>
          <a:p>
            <a:r>
              <a:rPr lang="en-US" altLang="ko-KR" dirty="0"/>
              <a:t>CQL Features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60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Complex Event Processing (CEP)</a:t>
            </a:r>
          </a:p>
          <a:p>
            <a:pPr lvl="1"/>
            <a:r>
              <a:rPr lang="en-US" altLang="ko-KR" dirty="0"/>
              <a:t>Introduced at 2007</a:t>
            </a:r>
          </a:p>
          <a:p>
            <a:pPr lvl="1"/>
            <a:r>
              <a:rPr lang="en-US" altLang="ko-KR" dirty="0"/>
              <a:t>Extract and process various event data from multiple event source</a:t>
            </a:r>
          </a:p>
          <a:p>
            <a:pPr lvl="1"/>
            <a:r>
              <a:rPr lang="en-US" altLang="ko-KR" dirty="0"/>
              <a:t>Event data</a:t>
            </a:r>
          </a:p>
          <a:p>
            <a:pPr lvl="2"/>
            <a:r>
              <a:rPr lang="en-US" altLang="ko-KR" dirty="0"/>
              <a:t>Infinite stream data</a:t>
            </a:r>
          </a:p>
          <a:p>
            <a:pPr lvl="2"/>
            <a:r>
              <a:rPr lang="en-US" altLang="ko-KR" dirty="0"/>
              <a:t>Impossible to process and analyze in real-time using traditional RDB</a:t>
            </a:r>
          </a:p>
          <a:p>
            <a:endParaRPr lang="en-US" altLang="ko-KR" dirty="0"/>
          </a:p>
          <a:p>
            <a:r>
              <a:rPr lang="en-US" altLang="ko-KR" dirty="0"/>
              <a:t>Oracle CEP</a:t>
            </a:r>
          </a:p>
          <a:p>
            <a:pPr lvl="1"/>
            <a:r>
              <a:rPr lang="en-US" altLang="ko-KR" dirty="0"/>
              <a:t>Light server based CEP engine</a:t>
            </a:r>
          </a:p>
          <a:p>
            <a:pPr lvl="2"/>
            <a:r>
              <a:rPr lang="en-US" altLang="ko-KR" dirty="0"/>
              <a:t>Filtering, pattern matching, window analysis</a:t>
            </a:r>
          </a:p>
          <a:p>
            <a:pPr lvl="2"/>
            <a:r>
              <a:rPr lang="en-US" altLang="ko-KR" dirty="0"/>
              <a:t>Process complicated events</a:t>
            </a:r>
            <a:endParaRPr lang="ko-KR" altLang="en-US" dirty="0"/>
          </a:p>
          <a:p>
            <a:pPr lvl="1"/>
            <a:r>
              <a:rPr lang="en-US" altLang="ko-KR" dirty="0"/>
              <a:t>Oracle CQL(Continuous Query Language)</a:t>
            </a:r>
          </a:p>
          <a:p>
            <a:pPr lvl="2"/>
            <a:r>
              <a:rPr lang="en-US" altLang="ko-KR" dirty="0"/>
              <a:t>Extended from SQL ‘99</a:t>
            </a:r>
            <a:endParaRPr lang="ko-KR" altLang="en-US" dirty="0"/>
          </a:p>
          <a:p>
            <a:pPr lvl="1"/>
            <a:r>
              <a:rPr lang="en-US" altLang="ko-KR" dirty="0"/>
              <a:t>Hybrid programming model</a:t>
            </a:r>
            <a:endParaRPr lang="ko-KR" altLang="en-US" dirty="0"/>
          </a:p>
          <a:p>
            <a:pPr lvl="2"/>
            <a:r>
              <a:rPr lang="en-US" altLang="ko-KR" dirty="0"/>
              <a:t>Offers flexible Java and CQL integrated programming model</a:t>
            </a:r>
            <a:endParaRPr lang="ko-KR" altLang="en-US" dirty="0"/>
          </a:p>
          <a:p>
            <a:pPr lvl="1"/>
            <a:r>
              <a:rPr lang="en-US" altLang="ko-KR" dirty="0"/>
              <a:t>Reusable components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Oracle CEP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99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582" y="1945663"/>
            <a:ext cx="3432032" cy="364674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4968315" cy="5064455"/>
          </a:xfrm>
        </p:spPr>
        <p:txBody>
          <a:bodyPr>
            <a:normAutofit/>
          </a:bodyPr>
          <a:lstStyle/>
          <a:p>
            <a:r>
              <a:rPr lang="en-US" altLang="ko-KR" dirty="0"/>
              <a:t>Java Virtual Machine</a:t>
            </a:r>
          </a:p>
          <a:p>
            <a:pPr lvl="1"/>
            <a:r>
              <a:rPr lang="en-US" altLang="ko-KR" dirty="0"/>
              <a:t>Oracle </a:t>
            </a:r>
            <a:r>
              <a:rPr lang="en-US" altLang="ko-KR" dirty="0" err="1"/>
              <a:t>JRockit</a:t>
            </a:r>
            <a:r>
              <a:rPr lang="en-US" altLang="ko-KR" dirty="0"/>
              <a:t> Real Time JVM</a:t>
            </a:r>
          </a:p>
          <a:p>
            <a:pPr lvl="2"/>
            <a:r>
              <a:rPr lang="en-US" altLang="ko-KR" dirty="0"/>
              <a:t>Minimize GC Pause and Response time </a:t>
            </a:r>
          </a:p>
          <a:p>
            <a:pPr lvl="2"/>
            <a:r>
              <a:rPr lang="en-US" altLang="ko-KR" dirty="0"/>
              <a:t>Deterministic Garbage Collection</a:t>
            </a:r>
          </a:p>
          <a:p>
            <a:r>
              <a:rPr lang="en-US" altLang="ko-KR" dirty="0" err="1"/>
              <a:t>OSGi</a:t>
            </a:r>
            <a:r>
              <a:rPr lang="en-US" altLang="ko-KR" dirty="0"/>
              <a:t> Module Framework</a:t>
            </a:r>
          </a:p>
          <a:p>
            <a:pPr lvl="1"/>
            <a:r>
              <a:rPr lang="en-US" altLang="ko-KR" dirty="0"/>
              <a:t>Open Service Gateway Initiative</a:t>
            </a:r>
          </a:p>
          <a:p>
            <a:r>
              <a:rPr lang="en-US" altLang="ko-KR" dirty="0"/>
              <a:t>Spring DM Service Framework</a:t>
            </a:r>
          </a:p>
          <a:p>
            <a:pPr lvl="1"/>
            <a:r>
              <a:rPr lang="en-US" altLang="ko-KR" dirty="0"/>
              <a:t>Spring Dynamic Modules</a:t>
            </a:r>
            <a:r>
              <a:rPr lang="ko-KR" altLang="en-US" dirty="0"/>
              <a:t> </a:t>
            </a:r>
            <a:r>
              <a:rPr lang="en-US" altLang="ko-KR" dirty="0"/>
              <a:t>based</a:t>
            </a:r>
          </a:p>
          <a:p>
            <a:r>
              <a:rPr lang="en-US" altLang="ko-KR" dirty="0"/>
              <a:t>CEP Server Modules</a:t>
            </a:r>
          </a:p>
          <a:p>
            <a:pPr lvl="1"/>
            <a:r>
              <a:rPr lang="en-US" altLang="ko-KR" dirty="0"/>
              <a:t>CQL Engine, Server configuration, Logging, Adapters, etc.</a:t>
            </a:r>
          </a:p>
          <a:p>
            <a:r>
              <a:rPr lang="en-US" altLang="ko-KR" dirty="0"/>
              <a:t>Application Framework</a:t>
            </a:r>
          </a:p>
          <a:p>
            <a:pPr lvl="1"/>
            <a:r>
              <a:rPr lang="en-US" altLang="ko-KR" dirty="0"/>
              <a:t>Package as </a:t>
            </a:r>
            <a:r>
              <a:rPr lang="en-US" altLang="ko-KR" dirty="0" err="1"/>
              <a:t>OSGi</a:t>
            </a:r>
            <a:r>
              <a:rPr lang="en-US" altLang="ko-KR" dirty="0"/>
              <a:t> </a:t>
            </a:r>
            <a:r>
              <a:rPr lang="en-US" altLang="ko-KR" dirty="0" err="1"/>
              <a:t>Bunldes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Oracle CEP Software Stack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400" y="6312033"/>
            <a:ext cx="8302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Reference from </a:t>
            </a:r>
            <a:r>
              <a:rPr lang="ko-KR" altLang="en-US" sz="1100" dirty="0"/>
              <a:t>대량 스트림 데이터 처리 솔루션인 </a:t>
            </a:r>
            <a:r>
              <a:rPr lang="en-US" altLang="ko-KR" sz="1100" dirty="0"/>
              <a:t>Oracle Complex Event Processing </a:t>
            </a:r>
            <a:r>
              <a:rPr lang="ko-KR" altLang="en-US" sz="1100" dirty="0"/>
              <a:t>소개 </a:t>
            </a:r>
            <a:r>
              <a:rPr lang="en-US" altLang="ko-KR" sz="1100" dirty="0"/>
              <a:t>by Oracle 2012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5813520" y="4801231"/>
            <a:ext cx="2904134" cy="544924"/>
          </a:xfrm>
          <a:prstGeom prst="roundRect">
            <a:avLst>
              <a:gd name="adj" fmla="val 2868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5806328" y="4191395"/>
            <a:ext cx="2904134" cy="544924"/>
          </a:xfrm>
          <a:prstGeom prst="roundRect">
            <a:avLst>
              <a:gd name="adj" fmla="val 2868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5807751" y="3580357"/>
            <a:ext cx="2904134" cy="544924"/>
          </a:xfrm>
          <a:prstGeom prst="roundRect">
            <a:avLst>
              <a:gd name="adj" fmla="val 2868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5806329" y="2848306"/>
            <a:ext cx="2904134" cy="629779"/>
          </a:xfrm>
          <a:prstGeom prst="roundRect">
            <a:avLst>
              <a:gd name="adj" fmla="val 2868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: Rounded Corners 12"/>
          <p:cNvSpPr/>
          <p:nvPr/>
        </p:nvSpPr>
        <p:spPr>
          <a:xfrm>
            <a:off x="5818970" y="2207218"/>
            <a:ext cx="2904134" cy="544924"/>
          </a:xfrm>
          <a:prstGeom prst="roundRect">
            <a:avLst>
              <a:gd name="adj" fmla="val 2868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5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Open standards organization founded in 1999</a:t>
            </a:r>
          </a:p>
          <a:p>
            <a:r>
              <a:rPr lang="en-US" altLang="ko-KR" dirty="0"/>
              <a:t>Sun, IBM, Ericson, etc.</a:t>
            </a:r>
          </a:p>
          <a:p>
            <a:r>
              <a:rPr lang="en-US" altLang="ko-KR" dirty="0"/>
              <a:t>Describes a modular system in Java</a:t>
            </a:r>
          </a:p>
          <a:p>
            <a:r>
              <a:rPr lang="en-US" altLang="ko-KR" dirty="0"/>
              <a:t>Focus on Services Oriented Architecture(SOA)</a:t>
            </a:r>
          </a:p>
          <a:p>
            <a:endParaRPr lang="en-US" altLang="ko-KR" dirty="0"/>
          </a:p>
          <a:p>
            <a:r>
              <a:rPr lang="en-US" altLang="ko-KR" dirty="0"/>
              <a:t>SOA example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 Service Gateway Initiative(</a:t>
            </a:r>
            <a:r>
              <a:rPr lang="en-US" altLang="ko-KR" dirty="0" err="1"/>
              <a:t>OSGi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 descr="OSGi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55" y="1775899"/>
            <a:ext cx="20955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11" y="3959612"/>
            <a:ext cx="4040372" cy="23518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65" y="4073116"/>
            <a:ext cx="4329858" cy="2124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400" y="6312033"/>
            <a:ext cx="8302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Integrating Enterprise Application and Service Oriented Architecture(SOA) for IT Business to Improve Business Performance</a:t>
            </a:r>
          </a:p>
        </p:txBody>
      </p:sp>
    </p:spTree>
    <p:extLst>
      <p:ext uri="{BB962C8B-B14F-4D97-AF65-F5344CB8AC3E}">
        <p14:creationId xmlns:p14="http://schemas.microsoft.com/office/powerpoint/2010/main" val="167483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263" y="586558"/>
            <a:ext cx="3232490" cy="1566584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Components</a:t>
            </a:r>
          </a:p>
          <a:p>
            <a:pPr lvl="1"/>
            <a:r>
              <a:rPr lang="en-US" altLang="ko-KR" dirty="0"/>
              <a:t>Adapter</a:t>
            </a:r>
          </a:p>
          <a:p>
            <a:pPr lvl="2"/>
            <a:r>
              <a:rPr lang="en-US" altLang="ko-KR" dirty="0"/>
              <a:t>Receives and refines raw stream data into structured format</a:t>
            </a:r>
          </a:p>
          <a:p>
            <a:pPr lvl="2"/>
            <a:r>
              <a:rPr lang="en-US" altLang="ko-KR" dirty="0"/>
              <a:t>Forwards structured data into connected component</a:t>
            </a:r>
          </a:p>
          <a:p>
            <a:pPr lvl="1"/>
            <a:r>
              <a:rPr lang="en-US" altLang="ko-KR" dirty="0"/>
              <a:t>Channel</a:t>
            </a:r>
          </a:p>
          <a:p>
            <a:pPr lvl="2"/>
            <a:r>
              <a:rPr lang="en-US" altLang="ko-KR" dirty="0"/>
              <a:t>Thread pool for component’s asynchronous processing</a:t>
            </a:r>
          </a:p>
          <a:p>
            <a:pPr lvl="2"/>
            <a:r>
              <a:rPr lang="en-US" altLang="ko-KR" dirty="0"/>
              <a:t>Passes received events into processor</a:t>
            </a:r>
          </a:p>
          <a:p>
            <a:pPr lvl="1"/>
            <a:r>
              <a:rPr lang="en-US" altLang="ko-KR" dirty="0"/>
              <a:t>Processor</a:t>
            </a:r>
          </a:p>
          <a:p>
            <a:pPr lvl="2"/>
            <a:r>
              <a:rPr lang="en-US" altLang="ko-KR" dirty="0"/>
              <a:t>CEP Engine instance</a:t>
            </a:r>
          </a:p>
          <a:p>
            <a:pPr lvl="2"/>
            <a:r>
              <a:rPr lang="en-US" altLang="ko-KR" dirty="0"/>
              <a:t>CQL supports Filtering, Aggregation, Pattern Matching, Join, etc.</a:t>
            </a:r>
          </a:p>
          <a:p>
            <a:pPr lvl="3"/>
            <a:r>
              <a:rPr lang="en-US" altLang="ko-KR" dirty="0"/>
              <a:t>Join among streams, stream and DB, stream and cached data</a:t>
            </a:r>
          </a:p>
          <a:p>
            <a:pPr lvl="1"/>
            <a:r>
              <a:rPr lang="en-US" altLang="ko-KR" dirty="0"/>
              <a:t>Beans</a:t>
            </a:r>
          </a:p>
          <a:p>
            <a:pPr lvl="2"/>
            <a:r>
              <a:rPr lang="en-US" altLang="ko-KR" dirty="0"/>
              <a:t>Plain Old Java Object(POJO)</a:t>
            </a:r>
          </a:p>
          <a:p>
            <a:pPr lvl="2"/>
            <a:r>
              <a:rPr lang="en-US" altLang="ko-KR" dirty="0"/>
              <a:t>Integrates “meaningful” data with external procedure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CEP Programming Model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400" y="6312033"/>
            <a:ext cx="8302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Reference from </a:t>
            </a:r>
            <a:r>
              <a:rPr lang="ko-KR" altLang="en-US" sz="1100" dirty="0"/>
              <a:t>대량 스트림 데이터 처리 솔루션인 </a:t>
            </a:r>
            <a:r>
              <a:rPr lang="en-US" altLang="ko-KR" sz="1100" dirty="0"/>
              <a:t>Oracle Complex Event Processing </a:t>
            </a:r>
            <a:r>
              <a:rPr lang="ko-KR" altLang="en-US" sz="1100" dirty="0"/>
              <a:t>소개 </a:t>
            </a:r>
            <a:r>
              <a:rPr lang="en-US" altLang="ko-KR" sz="1100" dirty="0"/>
              <a:t>by Oracle 2012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480314" y="1089328"/>
            <a:ext cx="397566" cy="5804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6926430" y="1122762"/>
            <a:ext cx="508040" cy="53110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7471574" y="1168841"/>
            <a:ext cx="439973" cy="85874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7950341" y="1194921"/>
            <a:ext cx="397566" cy="36353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63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404" y="4486777"/>
            <a:ext cx="3759404" cy="1825256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Adapter - Channel - POJO</a:t>
            </a:r>
          </a:p>
          <a:p>
            <a:pPr lvl="1"/>
            <a:r>
              <a:rPr lang="en-US" altLang="ko-KR" dirty="0"/>
              <a:t>Forward raw data without preprocessing</a:t>
            </a:r>
          </a:p>
          <a:p>
            <a:r>
              <a:rPr lang="en-US" altLang="ko-KR" dirty="0"/>
              <a:t>Adapter - Channel - Processor - Channel - POJO</a:t>
            </a:r>
          </a:p>
          <a:p>
            <a:pPr lvl="1"/>
            <a:r>
              <a:rPr lang="en-US" altLang="ko-KR" dirty="0"/>
              <a:t>Forward preprocessed event</a:t>
            </a:r>
          </a:p>
          <a:p>
            <a:r>
              <a:rPr lang="en-US" altLang="ko-KR" dirty="0"/>
              <a:t>Adapter - Channel - Processor - Channel - POJO - Channel - Processor - Channel - POJO </a:t>
            </a:r>
          </a:p>
          <a:p>
            <a:pPr lvl="1"/>
            <a:r>
              <a:rPr lang="en-US" altLang="ko-KR" dirty="0"/>
              <a:t>Preprocess and filter with first process</a:t>
            </a:r>
          </a:p>
          <a:p>
            <a:pPr lvl="1"/>
            <a:r>
              <a:rPr lang="en-US" altLang="ko-KR" dirty="0"/>
              <a:t>Aggregate the result at second process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Event Processing Network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400" y="6312033"/>
            <a:ext cx="8302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Reference from </a:t>
            </a:r>
            <a:r>
              <a:rPr lang="ko-KR" altLang="en-US" sz="1100" dirty="0"/>
              <a:t>대량 스트림 데이터 처리 솔루션인 </a:t>
            </a:r>
            <a:r>
              <a:rPr lang="en-US" altLang="ko-KR" sz="1100" dirty="0"/>
              <a:t>Oracle Complex Event Processing </a:t>
            </a:r>
            <a:r>
              <a:rPr lang="ko-KR" altLang="en-US" sz="1100" dirty="0"/>
              <a:t>소개 </a:t>
            </a:r>
            <a:r>
              <a:rPr lang="en-US" altLang="ko-KR" sz="1100" dirty="0"/>
              <a:t>by Oracle 2012</a:t>
            </a:r>
          </a:p>
        </p:txBody>
      </p:sp>
    </p:spTree>
    <p:extLst>
      <p:ext uri="{BB962C8B-B14F-4D97-AF65-F5344CB8AC3E}">
        <p14:creationId xmlns:p14="http://schemas.microsoft.com/office/powerpoint/2010/main" val="21108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Web page based CEP Visualizer</a:t>
            </a:r>
          </a:p>
          <a:p>
            <a:r>
              <a:rPr lang="en-US" altLang="ko-KR" dirty="0"/>
              <a:t>Design and deploy event processing network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Oracle CEP Visualizer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358" y="1345581"/>
            <a:ext cx="4850296" cy="3697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400" y="6312033"/>
            <a:ext cx="8302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Reference from Oracle® CEP Getting Started Release 11gR1 (11.1.1) </a:t>
            </a:r>
          </a:p>
        </p:txBody>
      </p:sp>
    </p:spTree>
    <p:extLst>
      <p:ext uri="{BB962C8B-B14F-4D97-AF65-F5344CB8AC3E}">
        <p14:creationId xmlns:p14="http://schemas.microsoft.com/office/powerpoint/2010/main" val="120174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6623" t="12765" r="9776" b="11713"/>
          <a:stretch/>
        </p:blipFill>
        <p:spPr>
          <a:xfrm>
            <a:off x="3949291" y="4442908"/>
            <a:ext cx="4699281" cy="1840279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02341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Query on stream and table data</a:t>
            </a:r>
          </a:p>
          <a:p>
            <a:r>
              <a:rPr lang="en-US" altLang="ko-KR" dirty="0"/>
              <a:t>Based on SQL ‘99</a:t>
            </a:r>
          </a:p>
          <a:p>
            <a:r>
              <a:rPr lang="en-US" altLang="ko-KR" dirty="0"/>
              <a:t>Originated in Stanford Univ.</a:t>
            </a:r>
          </a:p>
          <a:p>
            <a:endParaRPr lang="en-US" altLang="ko-KR" dirty="0"/>
          </a:p>
          <a:p>
            <a:r>
              <a:rPr lang="en-US" altLang="ko-KR" dirty="0"/>
              <a:t>Simple CQL Example</a:t>
            </a:r>
          </a:p>
          <a:p>
            <a:pPr lvl="1"/>
            <a:r>
              <a:rPr lang="en-US" altLang="ko-KR" dirty="0"/>
              <a:t>SELECT * FROM </a:t>
            </a:r>
            <a:r>
              <a:rPr lang="en-US" altLang="ko-KR" dirty="0" err="1"/>
              <a:t>InputChannel</a:t>
            </a:r>
            <a:r>
              <a:rPr lang="en-US" altLang="ko-KR" dirty="0"/>
              <a:t> [now] WHERE symbol = ‘ORCL’</a:t>
            </a:r>
          </a:p>
          <a:p>
            <a:r>
              <a:rPr lang="en-US" altLang="ko-KR" dirty="0"/>
              <a:t>Filtering</a:t>
            </a:r>
          </a:p>
          <a:p>
            <a:pPr lvl="1"/>
            <a:r>
              <a:rPr lang="en-US" altLang="ko-KR" dirty="0"/>
              <a:t>Identical to SQL WHERE syntax</a:t>
            </a:r>
          </a:p>
          <a:p>
            <a:pPr lvl="1"/>
            <a:r>
              <a:rPr lang="en-US" altLang="ko-KR" dirty="0"/>
              <a:t>SELECT </a:t>
            </a:r>
            <a:r>
              <a:rPr lang="en-US" altLang="ko-KR" dirty="0" err="1"/>
              <a:t>orderId</a:t>
            </a:r>
            <a:r>
              <a:rPr lang="en-US" altLang="ko-KR" dirty="0"/>
              <a:t>, </a:t>
            </a:r>
            <a:r>
              <a:rPr lang="en-US" altLang="ko-KR" dirty="0" err="1"/>
              <a:t>orderAmount</a:t>
            </a:r>
            <a:r>
              <a:rPr lang="en-US" altLang="ko-KR" dirty="0"/>
              <a:t> FROM Order WHERE </a:t>
            </a:r>
            <a:r>
              <a:rPr lang="en-US" altLang="ko-KR" dirty="0" err="1"/>
              <a:t>orderAmount</a:t>
            </a:r>
            <a:r>
              <a:rPr lang="en-US" altLang="ko-KR" dirty="0"/>
              <a:t> &gt; 1000</a:t>
            </a:r>
          </a:p>
          <a:p>
            <a:r>
              <a:rPr lang="en-US" altLang="ko-KR" dirty="0"/>
              <a:t>Aggregation</a:t>
            </a:r>
          </a:p>
          <a:p>
            <a:pPr lvl="1"/>
            <a:r>
              <a:rPr lang="en-US" altLang="ko-KR" dirty="0"/>
              <a:t>Aggregate using window size or time interval</a:t>
            </a:r>
          </a:p>
          <a:p>
            <a:pPr lvl="1"/>
            <a:r>
              <a:rPr lang="en-US" altLang="ko-KR" dirty="0"/>
              <a:t>SELECT COUNT(*) FROM Trades [RANGE 5 seconds, SLIDE 1 second]</a:t>
            </a:r>
          </a:p>
          <a:p>
            <a:r>
              <a:rPr lang="en-US" altLang="ko-KR" dirty="0"/>
              <a:t>Pattern Matching</a:t>
            </a:r>
          </a:p>
          <a:p>
            <a:pPr lvl="1"/>
            <a:r>
              <a:rPr lang="en-US" altLang="ko-KR" dirty="0"/>
              <a:t>Similar to Regular Expression</a:t>
            </a:r>
          </a:p>
          <a:p>
            <a:pPr lvl="1"/>
            <a:r>
              <a:rPr lang="en-US" altLang="ko-KR" sz="1700" dirty="0"/>
              <a:t>SELECT FIRST(</a:t>
            </a:r>
            <a:r>
              <a:rPr lang="en-US" altLang="ko-KR" sz="1700" dirty="0" err="1"/>
              <a:t>X.time</a:t>
            </a:r>
            <a:r>
              <a:rPr lang="en-US" altLang="ko-KR" sz="1700" dirty="0"/>
              <a:t>), LAST(</a:t>
            </a:r>
            <a:r>
              <a:rPr lang="en-US" altLang="ko-KR" sz="1700" dirty="0" err="1"/>
              <a:t>Z.time</a:t>
            </a:r>
            <a:r>
              <a:rPr lang="en-US" altLang="ko-KR" sz="1700" dirty="0"/>
              <a:t>), name</a:t>
            </a:r>
            <a:br>
              <a:rPr lang="en-US" altLang="ko-KR" sz="1700" dirty="0"/>
            </a:br>
            <a:r>
              <a:rPr lang="en-US" altLang="ko-KR" sz="1700" dirty="0"/>
              <a:t>FROM ticker MATCH_RECOGNIZE (ONE ROW PER MATCH </a:t>
            </a:r>
            <a:br>
              <a:rPr lang="en-US" altLang="ko-KR" sz="1700" dirty="0"/>
            </a:br>
            <a:r>
              <a:rPr lang="en-US" altLang="ko-KR" sz="1700" dirty="0"/>
              <a:t>PARTITION BY name </a:t>
            </a:r>
            <a:br>
              <a:rPr lang="en-US" altLang="ko-KR" sz="1700" dirty="0"/>
            </a:br>
            <a:r>
              <a:rPr lang="en-US" altLang="ko-KR" sz="1700" dirty="0"/>
              <a:t>PATTERN (X+ Y+ W+ Z+) </a:t>
            </a:r>
            <a:br>
              <a:rPr lang="en-US" altLang="ko-KR" sz="1700" dirty="0"/>
            </a:br>
            <a:r>
              <a:rPr lang="en-US" altLang="ko-KR" sz="1700" dirty="0"/>
              <a:t>DEFINE X AS (price &lt; PREV(price)) </a:t>
            </a:r>
            <a:br>
              <a:rPr lang="en-US" altLang="ko-KR" sz="1700" dirty="0"/>
            </a:br>
            <a:r>
              <a:rPr lang="en-US" altLang="ko-KR" sz="1700" dirty="0"/>
              <a:t>	            Y AS (price &gt; PREV(price)) </a:t>
            </a:r>
            <a:br>
              <a:rPr lang="en-US" altLang="ko-KR" sz="1700" dirty="0"/>
            </a:br>
            <a:r>
              <a:rPr lang="en-US" altLang="ko-KR" sz="1700" dirty="0"/>
              <a:t>              W AS (price &lt; PREV(price)) </a:t>
            </a:r>
            <a:br>
              <a:rPr lang="en-US" altLang="ko-KR" sz="1700" dirty="0"/>
            </a:br>
            <a:r>
              <a:rPr lang="en-US" altLang="ko-KR" sz="1700" dirty="0"/>
              <a:t>               Z AS (price &gt; PREV(price)))</a:t>
            </a:r>
            <a:endParaRPr lang="ko-KR" altLang="en-US" sz="17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Continuous Query Language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400" y="6312033"/>
            <a:ext cx="8302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Reference from </a:t>
            </a:r>
            <a:r>
              <a:rPr lang="ko-KR" altLang="en-US" sz="1100" dirty="0"/>
              <a:t>대량 스트림 데이터 처리 솔루션인 </a:t>
            </a:r>
            <a:r>
              <a:rPr lang="en-US" altLang="ko-KR" sz="1100" dirty="0"/>
              <a:t>Oracle Complex Event Processing </a:t>
            </a:r>
            <a:r>
              <a:rPr lang="ko-KR" altLang="en-US" sz="1100" dirty="0"/>
              <a:t>소개 </a:t>
            </a:r>
            <a:r>
              <a:rPr lang="en-US" altLang="ko-KR" sz="1100" dirty="0"/>
              <a:t>by Oracle 2012</a:t>
            </a:r>
          </a:p>
        </p:txBody>
      </p:sp>
    </p:spTree>
    <p:extLst>
      <p:ext uri="{BB962C8B-B14F-4D97-AF65-F5344CB8AC3E}">
        <p14:creationId xmlns:p14="http://schemas.microsoft.com/office/powerpoint/2010/main" val="68178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3164</TotalTime>
  <Words>1032</Words>
  <Application>Microsoft Office PowerPoint</Application>
  <PresentationFormat>On-screen Show (4:3)</PresentationFormat>
  <Paragraphs>146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Times New Roman</vt:lpstr>
      <vt:lpstr>Wingdings</vt:lpstr>
      <vt:lpstr>Office 테마</vt:lpstr>
      <vt:lpstr>Oracle Complex Event Processing(CEP)</vt:lpstr>
      <vt:lpstr>Contents</vt:lpstr>
      <vt:lpstr>Oracle CEP</vt:lpstr>
      <vt:lpstr>Oracle CEP Software Stack</vt:lpstr>
      <vt:lpstr>Open Service Gateway Initiative(OSGi)</vt:lpstr>
      <vt:lpstr>CEP Programming Model</vt:lpstr>
      <vt:lpstr>Sample Event Processing Network</vt:lpstr>
      <vt:lpstr>Oracle CEP Visualizer</vt:lpstr>
      <vt:lpstr>Continuous Query Language</vt:lpstr>
      <vt:lpstr>CQL Features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랩세미나</dc:title>
  <dc:creator>HeymoKou</dc:creator>
  <cp:lastModifiedBy>구해모</cp:lastModifiedBy>
  <cp:revision>657</cp:revision>
  <dcterms:created xsi:type="dcterms:W3CDTF">2015-03-16T04:19:06Z</dcterms:created>
  <dcterms:modified xsi:type="dcterms:W3CDTF">2016-12-25T17:13:25Z</dcterms:modified>
</cp:coreProperties>
</file>