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1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75" r:id="rId22"/>
    <p:sldId id="280" r:id="rId23"/>
    <p:sldId id="281" r:id="rId24"/>
    <p:sldId id="282" r:id="rId25"/>
    <p:sldId id="259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26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Associative Tag Recommendation Exploiting Multiple Textual Features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945356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Fabiano</a:t>
            </a:r>
            <a:r>
              <a:rPr lang="en-US" altLang="ko-KR" b="1" dirty="0" smtClean="0"/>
              <a:t> Belem</a:t>
            </a:r>
            <a:r>
              <a:rPr lang="en-US" altLang="ko-KR" dirty="0" smtClean="0"/>
              <a:t> et al.</a:t>
            </a:r>
          </a:p>
          <a:p>
            <a:r>
              <a:rPr lang="en-US" altLang="ko-KR" dirty="0" err="1" smtClean="0"/>
              <a:t>Universidade</a:t>
            </a:r>
            <a:r>
              <a:rPr lang="en-US" altLang="ko-KR" dirty="0" smtClean="0"/>
              <a:t> Federal de Minas </a:t>
            </a:r>
            <a:r>
              <a:rPr lang="en-US" altLang="ko-KR" dirty="0" err="1" smtClean="0"/>
              <a:t>Gerais</a:t>
            </a:r>
            <a:r>
              <a:rPr lang="en-US" altLang="ko-KR" dirty="0" smtClean="0"/>
              <a:t>, Brazil</a:t>
            </a:r>
          </a:p>
          <a:p>
            <a:r>
              <a:rPr lang="en-US" altLang="ko-KR" dirty="0" smtClean="0"/>
              <a:t>SIGIR 2011</a:t>
            </a:r>
          </a:p>
          <a:p>
            <a:pPr algn="r"/>
            <a:r>
              <a:rPr lang="en-US" altLang="ko-KR" dirty="0" smtClean="0"/>
              <a:t>August 31, 2011</a:t>
            </a:r>
          </a:p>
          <a:p>
            <a:pPr algn="r"/>
            <a:r>
              <a:rPr lang="en-US" altLang="ko-KR" dirty="0" smtClean="0"/>
              <a:t>SNU IDB Lab., </a:t>
            </a:r>
            <a:r>
              <a:rPr lang="en-US" altLang="ko-KR" b="1" dirty="0" err="1" smtClean="0"/>
              <a:t>Hyunwoo</a:t>
            </a:r>
            <a:r>
              <a:rPr lang="en-US" altLang="ko-KR" b="1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8081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8288" y="1772816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6800" y="2276872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0" y="2852936"/>
            <a:ext cx="4883671" cy="30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68144" y="2959784"/>
            <a:ext cx="18389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k-pop</a:t>
            </a: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korean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pop</a:t>
            </a: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kpop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girlband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snsd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female vocalist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…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7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2" y="1916832"/>
            <a:ext cx="1219200" cy="1219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96" y="1916832"/>
            <a:ext cx="1219200" cy="121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24" y="1916832"/>
            <a:ext cx="1219200" cy="12192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714680" y="4513684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17284" y="4941168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22300" y="5373216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08" y="4586064"/>
            <a:ext cx="1219200" cy="12192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1" y="2053267"/>
            <a:ext cx="8925151" cy="447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Flickr Tag Recommendation based on Collective </a:t>
            </a:r>
            <a:r>
              <a:rPr lang="en-US" altLang="ko-KR" dirty="0" smtClean="0"/>
              <a:t>Knowledge,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>
                <a:solidFill>
                  <a:srgbClr val="00B0F0"/>
                </a:solidFill>
              </a:rPr>
              <a:t>WWW2008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Demand-Driven Tag Recommendation, </a:t>
            </a:r>
            <a:r>
              <a:rPr lang="en-US" altLang="ko-KR" dirty="0" smtClean="0">
                <a:solidFill>
                  <a:srgbClr val="00B0F0"/>
                </a:solidFill>
              </a:rPr>
              <a:t>PKDD2010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r>
              <a:rPr lang="en-US" altLang="ko-KR" dirty="0" smtClean="0"/>
              <a:t>LATRE</a:t>
            </a:r>
          </a:p>
          <a:p>
            <a:pPr lvl="1"/>
            <a:r>
              <a:rPr lang="en-US" altLang="ko-KR" dirty="0" smtClean="0"/>
              <a:t>Lazy Associative Tag Recommendation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187823"/>
            <a:ext cx="1560447" cy="15604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73743"/>
            <a:ext cx="788606" cy="7886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835696" y="3968046"/>
            <a:ext cx="1152128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5088" y="3644880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user</a:t>
            </a:r>
          </a:p>
          <a:p>
            <a:pPr algn="ctr"/>
            <a:r>
              <a:rPr lang="en-US" altLang="ko-KR" dirty="0" smtClean="0">
                <a:latin typeface="Corbel" pitchFamily="34" charset="0"/>
              </a:rPr>
              <a:t>demand</a:t>
            </a:r>
            <a:endParaRPr lang="ko-KR" altLang="en-US" dirty="0" smtClean="0">
              <a:latin typeface="Corbe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004048" y="3968044"/>
            <a:ext cx="1872208" cy="2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1379" y="3644879"/>
            <a:ext cx="181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rbel" pitchFamily="34" charset="0"/>
              </a:rPr>
              <a:t>c</a:t>
            </a:r>
            <a:r>
              <a:rPr lang="en-US" altLang="ko-KR" dirty="0" smtClean="0">
                <a:latin typeface="Corbel" pitchFamily="34" charset="0"/>
              </a:rPr>
              <a:t>ompute</a:t>
            </a:r>
          </a:p>
          <a:p>
            <a:pPr algn="ctr"/>
            <a:r>
              <a:rPr lang="en-US" altLang="ko-KR" dirty="0" smtClean="0">
                <a:latin typeface="Corbel" pitchFamily="34" charset="0"/>
              </a:rPr>
              <a:t>association rules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31739" y="4568250"/>
            <a:ext cx="36004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36296" y="3140968"/>
            <a:ext cx="36004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8" name="직선 화살표 연결선 17"/>
          <p:cNvCxnSpPr>
            <a:stCxn id="16" idx="6"/>
            <a:endCxn id="19" idx="2"/>
          </p:cNvCxnSpPr>
          <p:nvPr/>
        </p:nvCxnSpPr>
        <p:spPr>
          <a:xfrm>
            <a:off x="7596336" y="3320988"/>
            <a:ext cx="36004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956376" y="3140968"/>
            <a:ext cx="360040" cy="36004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236296" y="3573160"/>
            <a:ext cx="36004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3" name="직선 화살표 연결선 22"/>
          <p:cNvCxnSpPr>
            <a:stCxn id="22" idx="6"/>
            <a:endCxn id="24" idx="2"/>
          </p:cNvCxnSpPr>
          <p:nvPr/>
        </p:nvCxnSpPr>
        <p:spPr>
          <a:xfrm>
            <a:off x="7596336" y="3753180"/>
            <a:ext cx="36004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956376" y="3573160"/>
            <a:ext cx="360040" cy="36004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236296" y="4035688"/>
            <a:ext cx="36004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6" name="직선 화살표 연결선 25"/>
          <p:cNvCxnSpPr>
            <a:stCxn id="25" idx="6"/>
            <a:endCxn id="27" idx="2"/>
          </p:cNvCxnSpPr>
          <p:nvPr/>
        </p:nvCxnSpPr>
        <p:spPr>
          <a:xfrm>
            <a:off x="7596336" y="4215708"/>
            <a:ext cx="36004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956376" y="4035688"/>
            <a:ext cx="360040" cy="36004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36296" y="4486404"/>
            <a:ext cx="36004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9" name="직선 화살표 연결선 28"/>
          <p:cNvCxnSpPr>
            <a:stCxn id="28" idx="6"/>
            <a:endCxn id="30" idx="2"/>
          </p:cNvCxnSpPr>
          <p:nvPr/>
        </p:nvCxnSpPr>
        <p:spPr>
          <a:xfrm>
            <a:off x="7596336" y="4666424"/>
            <a:ext cx="36004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956376" y="4486404"/>
            <a:ext cx="360040" cy="36004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Recommendation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Textual features</a:t>
            </a:r>
          </a:p>
          <a:p>
            <a:pPr lvl="1"/>
            <a:r>
              <a:rPr lang="en-US" altLang="ko-KR" dirty="0" smtClean="0"/>
              <a:t>Tags, title, and description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2" y="2060848"/>
            <a:ext cx="4883671" cy="30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8828" y="2109996"/>
            <a:ext cx="64386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828" y="2845316"/>
            <a:ext cx="2689036" cy="16866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8" y="4748004"/>
            <a:ext cx="2401004" cy="18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0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Descriptive Power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 Spread (TS)</a:t>
            </a:r>
          </a:p>
          <a:p>
            <a:pPr lvl="1"/>
            <a:r>
              <a:rPr lang="en-US" altLang="ko-KR" dirty="0" smtClean="0"/>
              <a:t># of texture features (except tags) of an object that contains a candidate</a:t>
            </a:r>
          </a:p>
          <a:p>
            <a:r>
              <a:rPr lang="en-US" altLang="ko-KR" dirty="0" smtClean="0"/>
              <a:t>Term Frequency (TF)</a:t>
            </a:r>
          </a:p>
          <a:p>
            <a:pPr lvl="1"/>
            <a:r>
              <a:rPr lang="en-US" altLang="ko-KR" dirty="0" smtClean="0"/>
              <a:t># of occurrences of a candidate in a textual feature of an object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2" y="3000038"/>
            <a:ext cx="4883671" cy="30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67212" y="3262124"/>
            <a:ext cx="65680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64900" y="4171940"/>
            <a:ext cx="4281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8144" y="3573016"/>
            <a:ext cx="186621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Term: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소녀시대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1 in title</a:t>
            </a:r>
          </a:p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5 times in description</a:t>
            </a:r>
          </a:p>
          <a:p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TS = 2</a:t>
            </a:r>
          </a:p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TF = 6</a:t>
            </a:r>
            <a:endParaRPr lang="ko-KR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5661248"/>
            <a:ext cx="4281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1524" y="5661248"/>
            <a:ext cx="4281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95580" y="5661248"/>
            <a:ext cx="4281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99636" y="5661248"/>
            <a:ext cx="4281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Descriptive Power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Feature Spread (AFS)</a:t>
            </a:r>
          </a:p>
          <a:p>
            <a:pPr lvl="1"/>
            <a:r>
              <a:rPr lang="en-US" altLang="ko-KR" dirty="0" smtClean="0"/>
              <a:t>The average FIS over all instance of features</a:t>
            </a:r>
          </a:p>
          <a:p>
            <a:pPr lvl="1"/>
            <a:r>
              <a:rPr lang="en-US" altLang="ko-KR" dirty="0" smtClean="0"/>
              <a:t>Feature Instance Spread (FIS): the average TS over all terms in a feature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Weighted Term Spread (</a:t>
            </a:r>
            <a:r>
              <a:rPr lang="en-US" altLang="ko-KR" dirty="0" err="1" smtClean="0"/>
              <a:t>wTS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Weighted Term Frequency (</a:t>
            </a:r>
            <a:r>
              <a:rPr lang="en-US" altLang="ko-KR" dirty="0" err="1" smtClean="0"/>
              <a:t>wTF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Title may describe an object’s content more accurately than other textual features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7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Heuristics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Extending the </a:t>
            </a:r>
            <a:r>
              <a:rPr lang="en-US" altLang="ko-KR" b="1" i="1" dirty="0" smtClean="0"/>
              <a:t>Sum+</a:t>
            </a:r>
            <a:r>
              <a:rPr lang="en-US" altLang="ko-KR" dirty="0" smtClean="0"/>
              <a:t> and </a:t>
            </a:r>
            <a:r>
              <a:rPr lang="en-US" altLang="ko-KR" b="1" i="1" dirty="0" smtClean="0"/>
              <a:t>LATRE</a:t>
            </a:r>
            <a:r>
              <a:rPr lang="en-US" altLang="ko-KR" dirty="0" smtClean="0"/>
              <a:t> to include one of the four metrics of descriptive power</a:t>
            </a:r>
            <a:endParaRPr lang="ko-KR" altLang="en-US" b="1" i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27584" y="2672916"/>
            <a:ext cx="1152128" cy="2271660"/>
            <a:chOff x="539552" y="2813524"/>
            <a:chExt cx="1152128" cy="2271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813524"/>
              <a:ext cx="1152128" cy="108012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Sum+</a:t>
              </a:r>
              <a:endPara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39552" y="4005064"/>
              <a:ext cx="1152128" cy="108012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LATRE</a:t>
              </a:r>
              <a:endPara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</p:grpSp>
      <p:sp>
        <p:nvSpPr>
          <p:cNvPr id="7" name="곱셈 기호 6"/>
          <p:cNvSpPr/>
          <p:nvPr/>
        </p:nvSpPr>
        <p:spPr>
          <a:xfrm>
            <a:off x="2267744" y="3268686"/>
            <a:ext cx="1080120" cy="1080120"/>
          </a:xfrm>
          <a:prstGeom prst="mathMultiply">
            <a:avLst>
              <a:gd name="adj1" fmla="val 870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91880" y="2908646"/>
            <a:ext cx="1440160" cy="1800200"/>
            <a:chOff x="3203848" y="2993544"/>
            <a:chExt cx="1440160" cy="1800200"/>
          </a:xfrm>
        </p:grpSpPr>
        <p:sp>
          <p:nvSpPr>
            <p:cNvPr id="8" name="직사각형 7"/>
            <p:cNvSpPr/>
            <p:nvPr/>
          </p:nvSpPr>
          <p:spPr>
            <a:xfrm>
              <a:off x="3203848" y="2993544"/>
              <a:ext cx="1440160" cy="36004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TF</a:t>
              </a:r>
              <a:endPara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03848" y="3461596"/>
              <a:ext cx="1440160" cy="36004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TS</a:t>
              </a:r>
              <a:endPara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03848" y="3965652"/>
              <a:ext cx="1440160" cy="36004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wTF</a:t>
              </a:r>
              <a:endPara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3848" y="4433704"/>
              <a:ext cx="1440160" cy="36004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wTS</a:t>
              </a:r>
              <a:endParaRPr lang="ko-KR" alt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</p:grpSp>
      <p:sp>
        <p:nvSpPr>
          <p:cNvPr id="13" name="등호 12"/>
          <p:cNvSpPr/>
          <p:nvPr/>
        </p:nvSpPr>
        <p:spPr>
          <a:xfrm>
            <a:off x="5220072" y="3483006"/>
            <a:ext cx="720080" cy="651480"/>
          </a:xfrm>
          <a:prstGeom prst="mathEqual">
            <a:avLst>
              <a:gd name="adj1" fmla="val 14163"/>
              <a:gd name="adj2" fmla="val 1176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300192" y="2420888"/>
            <a:ext cx="1728192" cy="2775716"/>
            <a:chOff x="6372200" y="2420888"/>
            <a:chExt cx="1728192" cy="2775716"/>
          </a:xfrm>
        </p:grpSpPr>
        <p:sp>
          <p:nvSpPr>
            <p:cNvPr id="14" name="대각선 방향의 모서리가 둥근 사각형 13"/>
            <p:cNvSpPr/>
            <p:nvPr/>
          </p:nvSpPr>
          <p:spPr>
            <a:xfrm>
              <a:off x="6372200" y="242088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Sum+TF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5" name="대각선 방향의 모서리가 둥근 사각형 14"/>
            <p:cNvSpPr/>
            <p:nvPr/>
          </p:nvSpPr>
          <p:spPr>
            <a:xfrm>
              <a:off x="6372200" y="278092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Sum+TS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6" name="대각선 방향의 모서리가 둥근 사각형 15"/>
            <p:cNvSpPr/>
            <p:nvPr/>
          </p:nvSpPr>
          <p:spPr>
            <a:xfrm>
              <a:off x="6372200" y="314096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Sum+wTF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7" name="대각선 방향의 모서리가 둥근 사각형 16"/>
            <p:cNvSpPr/>
            <p:nvPr/>
          </p:nvSpPr>
          <p:spPr>
            <a:xfrm>
              <a:off x="6372200" y="350100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Sum+wTS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8" name="대각선 방향의 모서리가 둥근 사각형 17"/>
            <p:cNvSpPr/>
            <p:nvPr/>
          </p:nvSpPr>
          <p:spPr>
            <a:xfrm>
              <a:off x="6372200" y="386104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LATRE+TF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6372200" y="422108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LATRE+TS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20" name="대각선 방향의 모서리가 둥근 사각형 19"/>
            <p:cNvSpPr/>
            <p:nvPr/>
          </p:nvSpPr>
          <p:spPr>
            <a:xfrm>
              <a:off x="6372200" y="458112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LATRE+wTF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21" name="대각선 방향의 모서리가 둥근 사각형 20"/>
            <p:cNvSpPr/>
            <p:nvPr/>
          </p:nvSpPr>
          <p:spPr>
            <a:xfrm>
              <a:off x="6372200" y="4941168"/>
              <a:ext cx="1728192" cy="255436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err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LATRE+wTS</a:t>
              </a:r>
              <a:endParaRPr lang="ko-KR" altLang="en-US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15967" y="5733256"/>
                <a:ext cx="344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𝑆𝑢𝑚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𝑇𝐹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</a:rPr>
                        <m:t>𝑆𝑢𝑚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ko-KR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𝑇𝐹</m:t>
                      </m:r>
                    </m:oMath>
                  </m:oMathPara>
                </a14:m>
                <a:endParaRPr lang="ko-KR" altLang="en-US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67" y="5733256"/>
                <a:ext cx="34437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16832"/>
            <a:ext cx="2325638" cy="1923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Learning-to-Rank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Learning-to-Rank (L2R)</a:t>
            </a:r>
          </a:p>
          <a:p>
            <a:pPr lvl="1"/>
            <a:r>
              <a:rPr lang="en-US" altLang="ko-KR" dirty="0" smtClean="0"/>
              <a:t>Machine-learned ranking (MLR)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16832"/>
            <a:ext cx="2325638" cy="1923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36" y="1919370"/>
            <a:ext cx="1193186" cy="119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36" y="4725144"/>
            <a:ext cx="2132372" cy="12522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" y="1929654"/>
            <a:ext cx="1193186" cy="119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23814"/>
            <a:ext cx="1193186" cy="119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0" y="3023814"/>
            <a:ext cx="1193186" cy="119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797426" y="4211796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Training data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59832" y="3207499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25144"/>
            <a:ext cx="2132372" cy="125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3755022" y="3929241"/>
            <a:ext cx="960994" cy="723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1773" y="5984182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Test data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886" y="598418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Answer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156176" y="3861049"/>
            <a:ext cx="79208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40" y="2741915"/>
            <a:ext cx="931168" cy="9311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5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Genetic Programming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3056"/>
            <a:ext cx="2304256" cy="2458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921"/>
          <a:stretch/>
        </p:blipFill>
        <p:spPr>
          <a:xfrm>
            <a:off x="762000" y="1111032"/>
            <a:ext cx="7620000" cy="2173952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07940"/>
              </p:ext>
            </p:extLst>
          </p:nvPr>
        </p:nvGraphicFramePr>
        <p:xfrm>
          <a:off x="3707904" y="4049988"/>
          <a:ext cx="18240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7440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orbel" pitchFamily="34" charset="0"/>
                        </a:rPr>
                        <a:t>X</a:t>
                      </a:r>
                      <a:endParaRPr lang="ko-KR" altLang="en-US" sz="1600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orbel" pitchFamily="34" charset="0"/>
                        </a:rPr>
                        <a:t>Y</a:t>
                      </a:r>
                      <a:endParaRPr lang="ko-KR" altLang="en-US" sz="1600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orbel" pitchFamily="34" charset="0"/>
                        </a:rPr>
                        <a:t>value</a:t>
                      </a:r>
                      <a:endParaRPr lang="ko-KR" altLang="en-US" sz="1600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4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5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Corbel" pitchFamily="34" charset="0"/>
                        </a:rPr>
                        <a:t>15.6</a:t>
                      </a:r>
                      <a:endParaRPr lang="ko-KR" altLang="en-US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2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13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Corbel" pitchFamily="34" charset="0"/>
                        </a:rPr>
                        <a:t>2.5</a:t>
                      </a:r>
                      <a:endParaRPr lang="ko-KR" altLang="en-US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-5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11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Corbel" pitchFamily="34" charset="0"/>
                        </a:rPr>
                        <a:t>63.5</a:t>
                      </a:r>
                      <a:endParaRPr lang="ko-KR" altLang="en-US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2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15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Corbel" pitchFamily="34" charset="0"/>
                        </a:rPr>
                        <a:t>16.5</a:t>
                      </a:r>
                      <a:endParaRPr lang="ko-KR" altLang="en-US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23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rbel" pitchFamily="34" charset="0"/>
                        </a:rPr>
                        <a:t>1</a:t>
                      </a:r>
                      <a:endParaRPr lang="ko-KR" altLang="en-US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Corbel" pitchFamily="34" charset="0"/>
                        </a:rPr>
                        <a:t>-0.9</a:t>
                      </a:r>
                      <a:endParaRPr lang="ko-KR" altLang="en-US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163" y="908720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Traveling Salesperson Problem (TSP)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1" y="3491716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Representation in tree-based GP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4977842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X=10, Y=10, then value=?</a:t>
            </a:r>
            <a:endParaRPr lang="ko-KR" alt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/>
              <a:t>Related Work</a:t>
            </a:r>
          </a:p>
          <a:p>
            <a:r>
              <a:rPr lang="en-US" altLang="ko-KR" dirty="0" smtClean="0"/>
              <a:t>Tag Recommendation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7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Genetic Programming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" y="1211992"/>
            <a:ext cx="2304256" cy="2458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3124" y="231236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Non-terminals: 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5827300" y="2339588"/>
            <a:ext cx="288032" cy="297324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뺄셈 기호 8"/>
          <p:cNvSpPr/>
          <p:nvPr/>
        </p:nvSpPr>
        <p:spPr>
          <a:xfrm>
            <a:off x="6187340" y="2379071"/>
            <a:ext cx="288032" cy="23591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6497943" y="2330212"/>
            <a:ext cx="345089" cy="345089"/>
          </a:xfrm>
          <a:prstGeom prst="mathMultiply">
            <a:avLst>
              <a:gd name="adj1" fmla="val 1689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나눗셈 기호 10"/>
          <p:cNvSpPr/>
          <p:nvPr/>
        </p:nvSpPr>
        <p:spPr>
          <a:xfrm>
            <a:off x="6907420" y="2334796"/>
            <a:ext cx="280412" cy="342512"/>
          </a:xfrm>
          <a:prstGeom prst="mathDivide">
            <a:avLst>
              <a:gd name="adj1" fmla="val 12273"/>
              <a:gd name="adj2" fmla="val 14177"/>
              <a:gd name="adj3" fmla="val 796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6886" y="230735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  <a:latin typeface="Corbel" pitchFamily="34" charset="0"/>
              </a:rPr>
              <a:t>ln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3124" y="2714868"/>
            <a:ext cx="42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Terminals: 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Sum, LATRE, TS, TF, </a:t>
            </a:r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wTS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, </a:t>
            </a:r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wTF</a:t>
            </a:r>
            <a:endParaRPr lang="ko-KR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07704" y="4653136"/>
                <a:ext cx="1796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𝑆𝑢𝑚</m:t>
                      </m:r>
                      <m:r>
                        <a:rPr lang="en-US" altLang="ko-KR" b="0" i="1" smtClean="0">
                          <a:latin typeface="Cambria Math"/>
                        </a:rPr>
                        <m:t>+0.7×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𝑇𝑆</m:t>
                      </m:r>
                    </m:oMath>
                  </m:oMathPara>
                </a14:m>
                <a:endParaRPr lang="ko-KR" altLang="en-US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653136"/>
                <a:ext cx="179613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4648683" y="4005064"/>
            <a:ext cx="1947161" cy="1944216"/>
            <a:chOff x="4648683" y="4005064"/>
            <a:chExt cx="1947161" cy="1944216"/>
          </a:xfrm>
        </p:grpSpPr>
        <p:sp>
          <p:nvSpPr>
            <p:cNvPr id="15" name="타원 14"/>
            <p:cNvSpPr/>
            <p:nvPr/>
          </p:nvSpPr>
          <p:spPr>
            <a:xfrm>
              <a:off x="6019780" y="5373216"/>
              <a:ext cx="576064" cy="57606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rbel" pitchFamily="34" charset="0"/>
                </a:rPr>
                <a:t>TS</a:t>
              </a:r>
              <a:endParaRPr lang="ko-KR" altLang="en-US" sz="14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20072" y="5373216"/>
              <a:ext cx="576064" cy="57606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rbel" pitchFamily="34" charset="0"/>
                </a:rPr>
                <a:t>0.7</a:t>
              </a:r>
              <a:endParaRPr lang="ko-KR" altLang="en-US" sz="14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5558" y="4648160"/>
              <a:ext cx="576064" cy="57606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rbel" pitchFamily="34" charset="0"/>
                </a:rPr>
                <a:t>X</a:t>
              </a:r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098627" y="4005064"/>
              <a:ext cx="576064" cy="57606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rbel" pitchFamily="34" charset="0"/>
                </a:rPr>
                <a:t>+</a:t>
              </a:r>
              <a:endParaRPr lang="ko-KR" altLang="en-US" sz="28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934" y="4653136"/>
              <a:ext cx="576064" cy="57606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cxnSp>
          <p:nvCxnSpPr>
            <p:cNvPr id="22" name="직선 연결선 21"/>
            <p:cNvCxnSpPr>
              <a:stCxn id="19" idx="3"/>
              <a:endCxn id="20" idx="0"/>
            </p:cNvCxnSpPr>
            <p:nvPr/>
          </p:nvCxnSpPr>
          <p:spPr>
            <a:xfrm flipH="1">
              <a:off x="4936966" y="4496765"/>
              <a:ext cx="246024" cy="15637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9" idx="5"/>
              <a:endCxn id="17" idx="0"/>
            </p:cNvCxnSpPr>
            <p:nvPr/>
          </p:nvCxnSpPr>
          <p:spPr>
            <a:xfrm>
              <a:off x="5590328" y="4496765"/>
              <a:ext cx="273262" cy="151395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7" idx="5"/>
              <a:endCxn id="15" idx="0"/>
            </p:cNvCxnSpPr>
            <p:nvPr/>
          </p:nvCxnSpPr>
          <p:spPr>
            <a:xfrm>
              <a:off x="6067259" y="5139861"/>
              <a:ext cx="240553" cy="233355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7" idx="3"/>
              <a:endCxn id="16" idx="0"/>
            </p:cNvCxnSpPr>
            <p:nvPr/>
          </p:nvCxnSpPr>
          <p:spPr>
            <a:xfrm flipH="1">
              <a:off x="5508104" y="5139861"/>
              <a:ext cx="151817" cy="233355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48683" y="4756502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Corbel" pitchFamily="34" charset="0"/>
                </a:rPr>
                <a:t>Sum</a:t>
              </a:r>
              <a:endParaRPr lang="ko-KR" altLang="en-US" i="1" dirty="0" smtClean="0">
                <a:latin typeface="Corbel" pitchFamily="34" charset="0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131540" y="1716048"/>
            <a:ext cx="432048" cy="43204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337008" y="1716048"/>
            <a:ext cx="432048" cy="43204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76184" y="1196752"/>
            <a:ext cx="432048" cy="43204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72912" y="2246392"/>
            <a:ext cx="432048" cy="43204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66568" y="2246392"/>
            <a:ext cx="432048" cy="43204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58576" y="2816756"/>
            <a:ext cx="432048" cy="43204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14152" y="2282820"/>
            <a:ext cx="432048" cy="43204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14152" y="2683510"/>
            <a:ext cx="432048" cy="43204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71500" y="2248280"/>
            <a:ext cx="432048" cy="43204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39160" y="2811408"/>
            <a:ext cx="432048" cy="43204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794852" y="2822456"/>
            <a:ext cx="432048" cy="43204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124412" y="2299732"/>
            <a:ext cx="432048" cy="43204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Methodology</a:t>
            </a:r>
          </a:p>
          <a:p>
            <a:pPr lvl="1"/>
            <a:r>
              <a:rPr lang="en-US" altLang="ko-KR" i="1" dirty="0" smtClean="0"/>
              <a:t>Fully-automated</a:t>
            </a:r>
            <a:r>
              <a:rPr lang="en-US" altLang="ko-KR" dirty="0" smtClean="0"/>
              <a:t> evaluation methodology</a:t>
            </a:r>
          </a:p>
          <a:p>
            <a:pPr lvl="1"/>
            <a:r>
              <a:rPr lang="en-US" altLang="ko-KR" dirty="0" smtClean="0"/>
              <a:t>Five-fold cross validation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New tag recommendation methods</a:t>
            </a:r>
          </a:p>
          <a:p>
            <a:pPr lvl="1"/>
            <a:r>
              <a:rPr lang="en-US" altLang="ko-KR" dirty="0" smtClean="0"/>
              <a:t>8 heuristics</a:t>
            </a:r>
          </a:p>
          <a:p>
            <a:pPr lvl="1"/>
            <a:r>
              <a:rPr lang="en-US" altLang="ko-KR" dirty="0" smtClean="0"/>
              <a:t>2 L2R based </a:t>
            </a:r>
            <a:r>
              <a:rPr lang="en-US" altLang="ko-KR" dirty="0" smtClean="0"/>
              <a:t>strategies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Evaluation measure</a:t>
            </a:r>
          </a:p>
          <a:p>
            <a:pPr lvl="1"/>
            <a:r>
              <a:rPr lang="en-US" altLang="ko-KR" dirty="0" smtClean="0"/>
              <a:t>Precision, recall and MAP (Mean Average Precision)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36" y="1516782"/>
            <a:ext cx="1085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8" y="1559645"/>
            <a:ext cx="895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72" y="1526307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P@5 results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r>
              <a:rPr lang="en-US" altLang="ko-KR" sz="1800" dirty="0" smtClean="0"/>
              <a:t>Less overlap between the contents of title, description and tags</a:t>
            </a:r>
          </a:p>
          <a:p>
            <a:pPr>
              <a:buAutoNum type="arabicPeriod"/>
            </a:pPr>
            <a:r>
              <a:rPr lang="en-US" altLang="ko-KR" sz="1800" dirty="0" smtClean="0"/>
              <a:t># of tags per object tends to be smaller</a:t>
            </a:r>
          </a:p>
          <a:p>
            <a:pPr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b="1" dirty="0" smtClean="0">
                <a:solidFill>
                  <a:srgbClr val="C00000"/>
                </a:solidFill>
                <a:latin typeface="Arial"/>
                <a:cs typeface="Arial"/>
              </a:rPr>
              <a:t>→</a:t>
            </a:r>
            <a:r>
              <a:rPr lang="en-US" altLang="ko-KR" sz="1800" dirty="0" smtClean="0"/>
              <a:t>  These factors limit the benefits from using </a:t>
            </a:r>
            <a:r>
              <a:rPr lang="en-US" altLang="ko-KR" sz="1800" i="1" dirty="0" smtClean="0"/>
              <a:t>TS</a:t>
            </a:r>
            <a:r>
              <a:rPr lang="en-US" altLang="ko-KR" sz="1800" dirty="0" smtClean="0"/>
              <a:t> and </a:t>
            </a:r>
            <a:r>
              <a:rPr lang="en-US" altLang="ko-KR" sz="1800" i="1" dirty="0" err="1" smtClean="0"/>
              <a:t>wTS</a:t>
            </a:r>
            <a:endParaRPr lang="ko-KR" altLang="en-US" sz="1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79" y="1625724"/>
            <a:ext cx="5527442" cy="295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Representative Results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8080" y="1901730"/>
            <a:ext cx="3750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rbel" pitchFamily="34" charset="0"/>
              </a:rPr>
              <a:t>LATRE+DP</a:t>
            </a:r>
            <a:endParaRPr lang="ko-KR" altLang="en-US" sz="60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3905" y="219469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rbel" pitchFamily="34" charset="0"/>
              </a:rPr>
              <a:t>Sum+DP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237" y="211775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orbel" pitchFamily="34" charset="0"/>
              </a:rPr>
              <a:t>&gt;</a:t>
            </a:r>
            <a:endParaRPr lang="ko-KR" altLang="en-US" sz="2800" b="1" dirty="0" smtClean="0">
              <a:latin typeface="Corbe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19466" y="3125866"/>
            <a:ext cx="3440766" cy="1015663"/>
            <a:chOff x="339146" y="2204864"/>
            <a:chExt cx="3440766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339146" y="2204864"/>
              <a:ext cx="1616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i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wTS</a:t>
              </a:r>
              <a:endParaRPr lang="ko-KR" alt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rbe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1485" y="2497832"/>
              <a:ext cx="12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orbel" pitchFamily="34" charset="0"/>
                </a:rPr>
                <a:t>TS, TF, </a:t>
              </a:r>
              <a:r>
                <a:rPr lang="en-US" altLang="ko-KR" dirty="0" err="1" smtClean="0">
                  <a:latin typeface="Corbel" pitchFamily="34" charset="0"/>
                </a:rPr>
                <a:t>wTF</a:t>
              </a:r>
              <a:endParaRPr lang="ko-KR" altLang="en-US" dirty="0" smtClean="0">
                <a:latin typeface="Corbe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6887" y="2420888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atin typeface="Corbel" pitchFamily="34" charset="0"/>
                </a:rPr>
                <a:t>&gt;</a:t>
              </a:r>
              <a:endParaRPr lang="ko-KR" altLang="en-US" sz="2800" b="1" dirty="0" smtClean="0">
                <a:latin typeface="Corbe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053" y="4213537"/>
            <a:ext cx="4212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rbel" pitchFamily="34" charset="0"/>
              </a:rPr>
              <a:t>LATRE+wTS</a:t>
            </a:r>
            <a:endParaRPr lang="ko-KR" altLang="en-US" sz="60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3905" y="45669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others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6665" y="448995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orbel" pitchFamily="34" charset="0"/>
              </a:rPr>
              <a:t>&gt;</a:t>
            </a:r>
            <a:endParaRPr lang="ko-KR" altLang="en-US" sz="2800" b="1" dirty="0" smtClean="0">
              <a:latin typeface="Corbel" pitchFamily="34" charset="0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L2R strategies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 indent="-342900"/>
            <a:r>
              <a:rPr lang="en-US" altLang="ko-KR" dirty="0" smtClean="0"/>
              <a:t>Flexible frameworks</a:t>
            </a:r>
          </a:p>
          <a:p>
            <a:pPr lvl="1" indent="-342900"/>
            <a:r>
              <a:rPr lang="en-US" altLang="ko-KR" dirty="0" smtClean="0"/>
              <a:t>Easily extended to incorporate new metrics</a:t>
            </a:r>
          </a:p>
          <a:p>
            <a:pPr lvl="1" indent="-342900"/>
            <a:r>
              <a:rPr lang="en-US" altLang="ko-KR" dirty="0" smtClean="0"/>
              <a:t>Easily extended to exploit other aspects of the tag recommendation problem</a:t>
            </a:r>
          </a:p>
          <a:p>
            <a:pPr marL="800100" lvl="2" indent="0">
              <a:buNone/>
            </a:pPr>
            <a:r>
              <a:rPr lang="en-US" altLang="ko-KR" dirty="0" smtClean="0"/>
              <a:t>	e.g., personalization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104456" cy="216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147889" cy="217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7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tag recommendation strategies</a:t>
            </a:r>
          </a:p>
          <a:p>
            <a:pPr lvl="1"/>
            <a:r>
              <a:rPr lang="en-US" altLang="ko-KR" dirty="0" smtClean="0"/>
              <a:t>Term co-occurrence with pre-assigned tags</a:t>
            </a:r>
          </a:p>
          <a:p>
            <a:pPr lvl="1"/>
            <a:r>
              <a:rPr lang="en-US" altLang="ko-KR" dirty="0" smtClean="0"/>
              <a:t>Multiple textual features</a:t>
            </a:r>
          </a:p>
          <a:p>
            <a:pPr lvl="1"/>
            <a:r>
              <a:rPr lang="en-US" altLang="ko-KR" dirty="0" smtClean="0"/>
              <a:t>Metrics of relevance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Best heuristic: </a:t>
            </a:r>
            <a:r>
              <a:rPr lang="en-US" altLang="ko-KR" b="1" i="1" dirty="0" err="1" smtClean="0"/>
              <a:t>LATRE+wTS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Learning-to-rank strategies</a:t>
            </a:r>
          </a:p>
          <a:p>
            <a:pPr lvl="1"/>
            <a:r>
              <a:rPr lang="en-US" altLang="ko-KR" dirty="0" err="1" smtClean="0"/>
              <a:t>RankSVM</a:t>
            </a:r>
            <a:r>
              <a:rPr lang="en-US" altLang="ko-KR" dirty="0" smtClean="0"/>
              <a:t> and Genetic Programming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Manual evaluation</a:t>
            </a:r>
          </a:p>
          <a:p>
            <a:pPr lvl="1"/>
            <a:r>
              <a:rPr lang="en-US" altLang="ko-KR" dirty="0" smtClean="0"/>
              <a:t>Personalized recommendation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7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3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5" y="246881"/>
            <a:ext cx="58197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44" y="4221088"/>
            <a:ext cx="7296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11760" y="3501008"/>
            <a:ext cx="576064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2385" y="3645024"/>
            <a:ext cx="6275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41" y="332656"/>
            <a:ext cx="895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5" y="246881"/>
            <a:ext cx="58197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4272" y="851952"/>
            <a:ext cx="1311384" cy="2651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7" y="2564904"/>
            <a:ext cx="39338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635896" y="4990316"/>
            <a:ext cx="280831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41" y="332656"/>
            <a:ext cx="895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6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6800" y="1853208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6800" y="2420888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0" y="1833731"/>
            <a:ext cx="5979242" cy="157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34899" y="217037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taeyeon</a:t>
            </a:r>
            <a:r>
              <a:rPr lang="en-US" altLang="ko-KR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- sunny</a:t>
            </a:r>
            <a:endParaRPr lang="ko-KR" altLang="en-US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4899" y="255561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taeyeon</a:t>
            </a:r>
            <a:r>
              <a:rPr lang="en-US" altLang="ko-KR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altLang="ko-KR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jpop</a:t>
            </a:r>
            <a:endParaRPr lang="ko-KR" altLang="en-US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13992" y="3410503"/>
            <a:ext cx="39776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4792" y="2595384"/>
            <a:ext cx="25375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24128" y="3212976"/>
            <a:ext cx="341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5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8288" y="3566160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288" y="4133840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0" y="1833731"/>
            <a:ext cx="5979242" cy="157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34899" y="217037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taeyeon</a:t>
            </a:r>
            <a:r>
              <a:rPr lang="en-US" altLang="ko-KR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- sunny</a:t>
            </a:r>
            <a:endParaRPr lang="ko-KR" altLang="en-US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4899" y="255561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taeyeon</a:t>
            </a:r>
            <a:r>
              <a:rPr lang="en-US" altLang="ko-KR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altLang="ko-KR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jpop</a:t>
            </a:r>
            <a:endParaRPr lang="ko-KR" altLang="en-US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013992" y="3410503"/>
            <a:ext cx="39776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924792" y="2595384"/>
            <a:ext cx="25375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724128" y="3212976"/>
            <a:ext cx="341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8288" y="3566160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288" y="4133840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0" y="2420888"/>
            <a:ext cx="4883671" cy="30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12242" y="2469649"/>
            <a:ext cx="64386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27784" y="3589149"/>
            <a:ext cx="288032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2449" y="4596626"/>
            <a:ext cx="432048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8144" y="2809835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소녀시대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Korea</a:t>
            </a:r>
          </a:p>
          <a:p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 smtClean="0">
                <a:latin typeface="Arial" pitchFamily="34" charset="0"/>
                <a:cs typeface="Arial" pitchFamily="34" charset="0"/>
              </a:rPr>
              <a:t>Taeyeon</a:t>
            </a:r>
            <a:endParaRPr lang="ko-KR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1.66667E-6 -0.26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8288" y="1772816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288" y="5846792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0" y="2420888"/>
            <a:ext cx="4883671" cy="30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2242" y="2469649"/>
            <a:ext cx="64386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3589149"/>
            <a:ext cx="288032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12449" y="4596626"/>
            <a:ext cx="432048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2809835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소녀시대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Korea</a:t>
            </a:r>
          </a:p>
          <a:p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 smtClean="0">
                <a:latin typeface="Arial" pitchFamily="34" charset="0"/>
                <a:cs typeface="Arial" pitchFamily="34" charset="0"/>
              </a:rPr>
              <a:t>Taeyeon</a:t>
            </a:r>
            <a:endParaRPr lang="ko-KR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73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6800" y="1268760"/>
            <a:ext cx="2376264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Term co-occurrence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8288" y="1772816"/>
            <a:ext cx="2376264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Extracted terms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288" y="5846792"/>
            <a:ext cx="2376264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Relevance metrics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0" y="2852936"/>
            <a:ext cx="4883671" cy="30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2959784"/>
            <a:ext cx="18389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k-pop</a:t>
            </a: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korean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pop</a:t>
            </a: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kpop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girlband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snsd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female vocalist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…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3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1.66667E-6 -0.5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1310</TotalTime>
  <Words>601</Words>
  <Application>Microsoft Office PowerPoint</Application>
  <PresentationFormat>화면 슬라이드 쇼(4:3)</PresentationFormat>
  <Paragraphs>252</Paragraphs>
  <Slides>26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Associative Tag Recommendation Exploiting Multiple Textual Features</vt:lpstr>
      <vt:lpstr>Outline</vt:lpstr>
      <vt:lpstr>PowerPoint 프레젠테이션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Related Work</vt:lpstr>
      <vt:lpstr>Related Work</vt:lpstr>
      <vt:lpstr>Tag Recommendation</vt:lpstr>
      <vt:lpstr>Descriptive Power</vt:lpstr>
      <vt:lpstr>Descriptive Power</vt:lpstr>
      <vt:lpstr>New Heuristics</vt:lpstr>
      <vt:lpstr>Learning-to-Rank Strategies</vt:lpstr>
      <vt:lpstr>Genetic Programming</vt:lpstr>
      <vt:lpstr>Genetic Programming</vt:lpstr>
      <vt:lpstr>Experiment</vt:lpstr>
      <vt:lpstr>Representative Results</vt:lpstr>
      <vt:lpstr>Representative Results</vt:lpstr>
      <vt:lpstr>Representative Results</vt:lpstr>
      <vt:lpstr>Conclusion</vt:lpstr>
      <vt:lpstr>Thank you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Tag Recommendation Exploiting Multiple Textual Features</dc:title>
  <dc:creator>Microsoft Corporation</dc:creator>
  <cp:lastModifiedBy>Ruud</cp:lastModifiedBy>
  <cp:revision>72</cp:revision>
  <dcterms:created xsi:type="dcterms:W3CDTF">2006-10-05T04:04:58Z</dcterms:created>
  <dcterms:modified xsi:type="dcterms:W3CDTF">2011-08-30T06:43:53Z</dcterms:modified>
</cp:coreProperties>
</file>