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3" r:id="rId4"/>
    <p:sldId id="264" r:id="rId5"/>
    <p:sldId id="265" r:id="rId6"/>
    <p:sldId id="266" r:id="rId7"/>
    <p:sldId id="295" r:id="rId8"/>
    <p:sldId id="29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81" r:id="rId19"/>
    <p:sldId id="282" r:id="rId20"/>
    <p:sldId id="276" r:id="rId21"/>
    <p:sldId id="277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2" r:id="rId30"/>
    <p:sldId id="293" r:id="rId31"/>
    <p:sldId id="294" r:id="rId32"/>
    <p:sldId id="291" r:id="rId33"/>
    <p:sldId id="28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99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6C3F-056A-469F-B1F6-E18F9DD68432}" type="datetimeFigureOut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3CC2-BC2B-4B96-A8E8-F09B2D193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83CC2-BC2B-4B96-A8E8-F09B2D1936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85786" y="571480"/>
            <a:ext cx="7858159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243145" y="2214554"/>
            <a:ext cx="6400800" cy="1752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Subtitle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326D-95D6-4641-A4CF-BFB39A3C6483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85765" y="2071678"/>
            <a:ext cx="785818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86425" y="5214950"/>
            <a:ext cx="2857520" cy="1588"/>
          </a:xfrm>
          <a:prstGeom prst="line">
            <a:avLst/>
          </a:prstGeom>
          <a:ln w="25400">
            <a:solidFill>
              <a:srgbClr val="99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86446" y="4286256"/>
            <a:ext cx="2857499" cy="857256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003366"/>
                </a:solidFill>
                <a:latin typeface="+mj-lt"/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altLang="ko-KR" dirty="0" smtClean="0"/>
              <a:t>Part</a:t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86447" y="5357826"/>
            <a:ext cx="2857498" cy="50007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C7F-1A30-4CEC-B4CE-466E5393D673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731E-F949-42BE-8966-AFF4802BA898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ng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054-C297-455E-BE3C-4F683C4476AD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755-E4F2-4DD3-949A-DF87300C884F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B64-6F24-4BD2-AEF9-0C0A9B9A7437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01281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59F2-B5A6-41FA-A657-3EA6575471DE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457200" y="1285860"/>
            <a:ext cx="300039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57226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smtClean="0"/>
              <a:t>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500702"/>
            <a:ext cx="5486400" cy="67149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BA3-FAC5-4424-9462-DA646CFF41C8}" type="datetime1">
              <a:rPr lang="ko-KR" altLang="en-US" smtClean="0"/>
              <a:pPr/>
              <a:t>2008-07-25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1792288" y="5357826"/>
            <a:ext cx="550072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5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928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6A12-FD26-49B2-A601-F517DD8C49B7}" type="datetime1">
              <a:rPr lang="ko-KR" altLang="en-US" smtClean="0"/>
              <a:pPr/>
              <a:t>2008-07-25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46720" y="6356350"/>
            <a:ext cx="4250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356350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315" y="1285860"/>
            <a:ext cx="821537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rgbClr val="006699"/>
          </a:solidFill>
          <a:latin typeface="+mj-lt"/>
          <a:ea typeface="+mj-ea"/>
          <a:cs typeface="+mj-cs"/>
        </a:defRPr>
      </a:lvl1pPr>
    </p:titleStyle>
    <p:bodyStyle>
      <a:lvl1pPr marL="288000" indent="-252000" algn="l" defTabSz="914400" rtl="0" eaLnBrk="1" latinLnBrk="1" hangingPunct="1">
        <a:spcBef>
          <a:spcPts val="24"/>
        </a:spcBef>
        <a:buClr>
          <a:srgbClr val="990000"/>
        </a:buClr>
        <a:buFont typeface="Wingdings" pitchFamily="2" charset="2"/>
        <a:buChar char="§"/>
        <a:defRPr sz="2800" kern="1200" baseline="0">
          <a:solidFill>
            <a:srgbClr val="003366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400" kern="1200" baseline="0">
          <a:solidFill>
            <a:srgbClr val="003366"/>
          </a:solidFill>
          <a:latin typeface="+mn-lt"/>
          <a:ea typeface="+mn-ea"/>
          <a:cs typeface="+mn-cs"/>
        </a:defRPr>
      </a:lvl2pPr>
      <a:lvl3pPr marL="792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1296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On Labeling Schemes for the Semantic Web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207170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ko-KR" dirty="0" err="1" smtClean="0"/>
              <a:t>Vassilis</a:t>
            </a:r>
            <a:r>
              <a:rPr lang="en-US" altLang="ko-KR" dirty="0" smtClean="0"/>
              <a:t> Christophides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Dimitris</a:t>
            </a:r>
            <a:r>
              <a:rPr lang="en-US" altLang="ko-KR" dirty="0" smtClean="0"/>
              <a:t> Plexousakis</a:t>
            </a:r>
            <a:r>
              <a:rPr lang="en-US" altLang="ko-KR" baseline="30000" dirty="0" smtClean="0"/>
              <a:t>1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Michel Scholl</a:t>
            </a:r>
            <a:r>
              <a:rPr lang="en-US" altLang="ko-KR" baseline="30000" dirty="0" smtClean="0"/>
              <a:t>2</a:t>
            </a:r>
          </a:p>
          <a:p>
            <a:pPr algn="ctr"/>
            <a:r>
              <a:rPr lang="en-US" altLang="ko-KR" dirty="0" err="1" smtClean="0"/>
              <a:t>Sotirios</a:t>
            </a:r>
            <a:r>
              <a:rPr lang="en-US" altLang="ko-KR" dirty="0" smtClean="0"/>
              <a:t> Tourtounis</a:t>
            </a:r>
            <a:r>
              <a:rPr lang="en-US" altLang="ko-KR" baseline="30000" dirty="0" smtClean="0"/>
              <a:t>3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 Institute of Computer Science, FORTH, Greece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 CNAM and INRIA-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Futurs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France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 Department of Computer Science, Univ. of Crete, Greece</a:t>
            </a: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dirty="0" smtClean="0"/>
              <a:t>WWW2003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iDB</a:t>
            </a:r>
            <a:r>
              <a:rPr lang="en-US" altLang="ko-KR" dirty="0" smtClean="0"/>
              <a:t> Lab., SNU</a:t>
            </a:r>
          </a:p>
          <a:p>
            <a:r>
              <a:rPr lang="en-US" altLang="ko-KR" dirty="0" err="1" smtClean="0"/>
              <a:t>Junseok</a:t>
            </a:r>
            <a:r>
              <a:rPr lang="en-US" altLang="ko-KR" dirty="0" smtClean="0"/>
              <a:t> Yang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2008-07-25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Bit-Vector </a:t>
            </a:r>
            <a:r>
              <a:rPr lang="en-US" altLang="ko-KR" sz="2000" dirty="0" smtClean="0"/>
              <a:t>[2/3]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Support </a:t>
            </a:r>
            <a:r>
              <a:rPr lang="en-US" altLang="ko-KR" sz="2400" dirty="0" err="1" smtClean="0"/>
              <a:t>subsumption</a:t>
            </a:r>
            <a:r>
              <a:rPr lang="en-US" altLang="ko-KR" sz="2400" dirty="0" smtClean="0"/>
              <a:t> checking and Greatest Lower Bound (Nearest Common Descendant) operations in </a:t>
            </a:r>
            <a:r>
              <a:rPr lang="en-US" altLang="ko-KR" sz="2400" dirty="0" smtClean="0">
                <a:solidFill>
                  <a:schemeClr val="accent2"/>
                </a:solidFill>
              </a:rPr>
              <a:t>constant time</a:t>
            </a:r>
            <a:r>
              <a:rPr lang="en-US" altLang="ko-KR" sz="2400" dirty="0" smtClean="0"/>
              <a:t> by comparing two bit vectors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5927722"/>
            <a:ext cx="471462" cy="365125"/>
          </a:xfrm>
        </p:spPr>
        <p:txBody>
          <a:bodyPr/>
          <a:lstStyle/>
          <a:p>
            <a:fld id="{A143514F-C14F-40B9-BE47-4F1FF0EF5F32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214678" y="1571612"/>
          <a:ext cx="254793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3990"/>
                <a:gridCol w="363990"/>
                <a:gridCol w="363990"/>
                <a:gridCol w="36399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785918" y="2214554"/>
          <a:ext cx="254462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3990"/>
                <a:gridCol w="363990"/>
                <a:gridCol w="363990"/>
                <a:gridCol w="36068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667276" y="2214554"/>
          <a:ext cx="254793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3990"/>
                <a:gridCol w="363990"/>
                <a:gridCol w="363990"/>
                <a:gridCol w="36399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57158" y="2857496"/>
          <a:ext cx="254793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3990"/>
                <a:gridCol w="363990"/>
                <a:gridCol w="363990"/>
                <a:gridCol w="36399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14678" y="2857496"/>
          <a:ext cx="254793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3990"/>
                <a:gridCol w="363990"/>
                <a:gridCol w="363990"/>
                <a:gridCol w="36399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099346" y="2857496"/>
          <a:ext cx="254462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0680"/>
                <a:gridCol w="363990"/>
                <a:gridCol w="363990"/>
                <a:gridCol w="36399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14502" y="350043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40" name="아래쪽 화살표 39"/>
          <p:cNvSpPr/>
          <p:nvPr/>
        </p:nvSpPr>
        <p:spPr>
          <a:xfrm>
            <a:off x="4409874" y="3857628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214678" y="4214818"/>
          <a:ext cx="254793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90"/>
                <a:gridCol w="363990"/>
                <a:gridCol w="363990"/>
                <a:gridCol w="363990"/>
                <a:gridCol w="363990"/>
                <a:gridCol w="363990"/>
                <a:gridCol w="3639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57884" y="4071942"/>
            <a:ext cx="294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Least Upper Bound</a:t>
            </a:r>
          </a:p>
          <a:p>
            <a:pPr algn="ctr"/>
            <a:r>
              <a:rPr lang="en-US" altLang="ko-KR" dirty="0" smtClean="0"/>
              <a:t>(Nearest Common Ancestor)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rot="10800000" flipV="1">
            <a:off x="3071802" y="1928802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00562" y="1928802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10800000" flipV="1">
            <a:off x="1643042" y="2571744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071802" y="2571744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929322" y="2571744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2" idx="1"/>
          </p:cNvCxnSpPr>
          <p:nvPr/>
        </p:nvCxnSpPr>
        <p:spPr>
          <a:xfrm>
            <a:off x="1643042" y="3214686"/>
            <a:ext cx="2671460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32" idx="3"/>
          </p:cNvCxnSpPr>
          <p:nvPr/>
        </p:nvCxnSpPr>
        <p:spPr>
          <a:xfrm rot="10800000" flipV="1">
            <a:off x="4643438" y="3214686"/>
            <a:ext cx="2714644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Bit-Vector </a:t>
            </a:r>
            <a:r>
              <a:rPr lang="en-US" altLang="ko-KR" sz="2000" dirty="0" smtClean="0"/>
              <a:t>[3/3]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All labels have fixed size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/>
              <a:t> bits</a:t>
            </a:r>
          </a:p>
          <a:p>
            <a:pPr lvl="1"/>
            <a:r>
              <a:rPr lang="en-US" altLang="ko-KR" dirty="0" smtClean="0"/>
              <a:t>Labels can be constructed in time linear in the size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altLang="ko-KR" dirty="0" smtClean="0"/>
              <a:t>Storage required for the labels is exactly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en-US" altLang="ko-KR" dirty="0" smtClean="0"/>
              <a:t>Drawback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descendent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dirty="0" smtClean="0"/>
              <a:t> queries are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O(n)</a:t>
            </a:r>
          </a:p>
          <a:p>
            <a:pPr lvl="2"/>
            <a:r>
              <a:rPr lang="en-US" altLang="ko-KR" dirty="0" smtClean="0"/>
              <a:t>No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 data structure can be used to accelerate the evaluation of the queries</a:t>
            </a:r>
          </a:p>
          <a:p>
            <a:pPr lvl="1"/>
            <a:r>
              <a:rPr lang="en-US" altLang="ko-KR" dirty="0" smtClean="0"/>
              <a:t>The fixed size of the produced labels heavily depends on the size of the input class hierarchies</a:t>
            </a:r>
          </a:p>
          <a:p>
            <a:pPr lvl="2"/>
            <a:r>
              <a:rPr lang="en-US" altLang="ko-KR" dirty="0" smtClean="0"/>
              <a:t>Inappropriate for incremental updates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Prefix </a:t>
            </a:r>
            <a:r>
              <a:rPr lang="en-US" altLang="ko-KR" sz="2000" dirty="0" smtClean="0"/>
              <a:t>[1/4]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labels for a tree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 can be computed in time linear in the number of nodes in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endParaRPr lang="ko-KR" altLang="en-US" dirty="0"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96" y="1428736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Depth First Traversal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728860" y="1571612"/>
            <a:ext cx="5629222" cy="2083844"/>
            <a:chOff x="1728860" y="1571612"/>
            <a:chExt cx="5629222" cy="2083844"/>
          </a:xfrm>
        </p:grpSpPr>
        <p:graphicFrame>
          <p:nvGraphicFramePr>
            <p:cNvPr id="11" name="내용 개체 틀 6"/>
            <p:cNvGraphicFramePr>
              <a:graphicFrameLocks/>
            </p:cNvGraphicFramePr>
            <p:nvPr/>
          </p:nvGraphicFramePr>
          <p:xfrm>
            <a:off x="3943438" y="1571612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2" name="내용 개체 틀 6"/>
            <p:cNvGraphicFramePr>
              <a:graphicFrameLocks/>
            </p:cNvGraphicFramePr>
            <p:nvPr/>
          </p:nvGraphicFramePr>
          <p:xfrm>
            <a:off x="2414634" y="2200904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3" name="내용 개체 틀 6"/>
            <p:cNvGraphicFramePr>
              <a:graphicFrameLocks/>
            </p:cNvGraphicFramePr>
            <p:nvPr/>
          </p:nvGraphicFramePr>
          <p:xfrm>
            <a:off x="3943438" y="2200904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2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4" name="내용 개체 틀 6"/>
            <p:cNvGraphicFramePr>
              <a:graphicFrameLocks/>
            </p:cNvGraphicFramePr>
            <p:nvPr/>
          </p:nvGraphicFramePr>
          <p:xfrm>
            <a:off x="1728860" y="2843846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5" name="내용 개체 틀 6"/>
            <p:cNvGraphicFramePr>
              <a:graphicFrameLocks/>
            </p:cNvGraphicFramePr>
            <p:nvPr/>
          </p:nvGraphicFramePr>
          <p:xfrm>
            <a:off x="3129014" y="2857496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2</a:t>
                        </a:r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7" name="내용 개체 틀 6"/>
            <p:cNvGraphicFramePr>
              <a:graphicFrameLocks/>
            </p:cNvGraphicFramePr>
            <p:nvPr/>
          </p:nvGraphicFramePr>
          <p:xfrm>
            <a:off x="5486468" y="2214554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3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8" name="내용 개체 틀 6"/>
            <p:cNvGraphicFramePr>
              <a:graphicFrameLocks/>
            </p:cNvGraphicFramePr>
            <p:nvPr/>
          </p:nvGraphicFramePr>
          <p:xfrm>
            <a:off x="4772088" y="2857496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3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graphicFrame>
          <p:nvGraphicFramePr>
            <p:cNvPr id="19" name="내용 개체 틀 6"/>
            <p:cNvGraphicFramePr>
              <a:graphicFrameLocks/>
            </p:cNvGraphicFramePr>
            <p:nvPr/>
          </p:nvGraphicFramePr>
          <p:xfrm>
            <a:off x="6172242" y="2871146"/>
            <a:ext cx="118584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395280"/>
                  <a:gridCol w="395280"/>
                  <a:gridCol w="39528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3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2</a:t>
                        </a:r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cxnSp>
          <p:nvCxnSpPr>
            <p:cNvPr id="22" name="직선 연결선 21"/>
            <p:cNvCxnSpPr/>
            <p:nvPr/>
          </p:nvCxnSpPr>
          <p:spPr>
            <a:xfrm rot="10800000" flipV="1">
              <a:off x="3014744" y="1928802"/>
              <a:ext cx="150019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>
              <a:off x="4372066" y="2071678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514942" y="1928802"/>
              <a:ext cx="1571636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2300364" y="2571744"/>
              <a:ext cx="71438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014744" y="2571744"/>
              <a:ext cx="71438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0800000" flipV="1">
              <a:off x="5372198" y="2571744"/>
              <a:ext cx="71438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086578" y="2571744"/>
              <a:ext cx="71438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949548" y="3286124"/>
              <a:ext cx="3122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Dewey Decimal Coding (DDC)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Prefix </a:t>
            </a:r>
            <a:r>
              <a:rPr lang="en-US" altLang="ko-KR" sz="2000" dirty="0" smtClean="0"/>
              <a:t>[2/4]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ancestor(v, u)</a:t>
            </a:r>
            <a:r>
              <a:rPr lang="en-US" altLang="ko-KR" dirty="0" smtClean="0"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label(v) </a:t>
            </a:r>
            <a:r>
              <a:rPr lang="en-US" altLang="ko-KR" i="1" dirty="0" smtClean="0">
                <a:latin typeface="+mn-ea"/>
                <a:cs typeface="Times New Roman" pitchFamily="18" charset="0"/>
              </a:rPr>
              <a:t>∈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prefixes(label(u))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Lexicographic order</a:t>
            </a:r>
          </a:p>
          <a:p>
            <a:pPr lvl="1"/>
            <a:r>
              <a:rPr lang="en-US" altLang="ko-KR" dirty="0" smtClean="0"/>
              <a:t>The labels of nodes u in a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with root v are greater than those of its left sibling </a:t>
            </a:r>
            <a:r>
              <a:rPr lang="en-US" altLang="ko-KR" dirty="0" err="1" smtClean="0"/>
              <a:t>subtrees</a:t>
            </a:r>
            <a:endParaRPr lang="en-US" altLang="ko-KR" dirty="0" smtClean="0"/>
          </a:p>
          <a:p>
            <a:pPr lvl="2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lable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(v)) &lt; label(v) &lt; label(u) &lt; next(label(v))</a:t>
            </a:r>
          </a:p>
          <a:p>
            <a:pPr lvl="1"/>
            <a:r>
              <a:rPr lang="en-US" altLang="ko-KR" dirty="0" smtClean="0"/>
              <a:t>Index structures based on the key’s domain order, such as the B-tree, can be used to speed-up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Prefix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dirty="0" smtClean="0"/>
              <a:t> queries rely purely on string matching functions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father(u)</a:t>
            </a:r>
            <a:r>
              <a:rPr lang="en-US" altLang="ko-KR" dirty="0" smtClean="0"/>
              <a:t> 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mprefix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(u)</a:t>
            </a:r>
            <a:r>
              <a:rPr lang="en-US" altLang="ko-KR" dirty="0" smtClean="0"/>
              <a:t> (the greatest prefix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nca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(v, w)</a:t>
            </a:r>
            <a:r>
              <a:rPr lang="en-US" altLang="ko-KR" dirty="0" smtClean="0"/>
              <a:t> : common prefix of maximum length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Maximum label size (in bytes) depends only on the maximum depth of T</a:t>
            </a:r>
          </a:p>
          <a:p>
            <a:r>
              <a:rPr lang="en-US" altLang="ko-KR" dirty="0" smtClean="0"/>
              <a:t>For fan-in degrees greater than 10, larger alphabets should be used (e.g. UTF-8)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Prefix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Advantages</a:t>
            </a:r>
          </a:p>
          <a:p>
            <a:pPr lvl="1"/>
            <a:r>
              <a:rPr lang="en-US" altLang="ko-KR" dirty="0" smtClean="0"/>
              <a:t>Production of Labels with variable size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ko-KR" dirty="0" smtClean="0"/>
              <a:t> Incremental updates</a:t>
            </a:r>
          </a:p>
          <a:p>
            <a:r>
              <a:rPr lang="en-US" altLang="ko-KR" dirty="0" smtClean="0"/>
              <a:t>Disadvantages</a:t>
            </a:r>
          </a:p>
          <a:p>
            <a:pPr lvl="1"/>
            <a:r>
              <a:rPr lang="en-US" altLang="ko-KR" dirty="0" smtClean="0"/>
              <a:t>Evaluation of queries on variable size labels relies on string manipulation functions</a:t>
            </a:r>
          </a:p>
          <a:p>
            <a:pPr lvl="2"/>
            <a:r>
              <a:rPr lang="en-US" altLang="ko-KR" dirty="0" smtClean="0"/>
              <a:t>Reducing the optimization opportunities of existing SQL query engines because the evaluation cost of user-defined functions is unknown by the optimizers</a:t>
            </a:r>
          </a:p>
          <a:p>
            <a:pPr lvl="1"/>
            <a:r>
              <a:rPr lang="en-US" altLang="ko-KR" dirty="0" smtClean="0"/>
              <a:t>When extended for DAGs, produce inflationary labels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Interval </a:t>
            </a:r>
            <a:r>
              <a:rPr lang="en-US" altLang="ko-KR" sz="2000" dirty="0" smtClean="0"/>
              <a:t>[1/4]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44" y="1600200"/>
            <a:ext cx="4972056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Dietz is original scheme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Node is labeled with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ancestor(v, u)</a:t>
            </a:r>
          </a:p>
          <a:p>
            <a:pPr lvl="2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	pre(v) &lt; pre(u) and post(v) &gt; post(u)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Agrawal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 smtClean="0"/>
              <a:t>Introduce a (optimal) spanning tree to distinguish between tree and non-tree edges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 descr="agrawal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4" y="1581168"/>
            <a:ext cx="3143250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562" y="1571612"/>
            <a:ext cx="109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[index, post]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8180" y="6143644"/>
            <a:ext cx="14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Agrawal</a:t>
            </a:r>
            <a:r>
              <a:rPr lang="en-US" altLang="ko-KR" dirty="0" smtClean="0"/>
              <a:t> et al.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Interval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Agrawal</a:t>
            </a:r>
            <a:r>
              <a:rPr lang="en-US" altLang="ko-KR" dirty="0" smtClean="0"/>
              <a:t> et al. (cont’d)</a:t>
            </a:r>
          </a:p>
          <a:p>
            <a:pPr lvl="1"/>
            <a:r>
              <a:rPr lang="en-US" altLang="ko-KR" dirty="0" smtClean="0"/>
              <a:t>A node in the spanning tree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 of the graph is labeled with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/>
              <a:t> is the 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number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/>
              <a:t> is the </a:t>
            </a:r>
            <a:r>
              <a:rPr lang="en-US" altLang="ko-KR" dirty="0" smtClean="0">
                <a:solidFill>
                  <a:schemeClr val="accent2"/>
                </a:solidFill>
              </a:rPr>
              <a:t>lowest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number of it’s descendants</a:t>
            </a:r>
          </a:p>
          <a:p>
            <a:pPr lvl="1"/>
            <a:r>
              <a:rPr lang="en-US" altLang="ko-KR" dirty="0" smtClean="0"/>
              <a:t>If node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dirty="0" smtClean="0"/>
              <a:t> is the source of a non spanning tree edge with target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/>
              <a:t>, then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/>
              <a:t> as well as all its ancestors in the graph </a:t>
            </a:r>
            <a:r>
              <a:rPr lang="en-US" altLang="ko-KR" dirty="0" smtClean="0">
                <a:solidFill>
                  <a:schemeClr val="accent2"/>
                </a:solidFill>
              </a:rPr>
              <a:t>replicate</a:t>
            </a:r>
            <a:r>
              <a:rPr lang="en-US" altLang="ko-KR" dirty="0" smtClean="0"/>
              <a:t> the label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US" altLang="ko-KR" dirty="0" smtClean="0">
                <a:cs typeface="Times New Roman" pitchFamily="18" charset="0"/>
              </a:rPr>
              <a:t>To support incremental updates without node relabeling, leave </a:t>
            </a:r>
            <a:r>
              <a:rPr lang="en-US" altLang="ko-KR" dirty="0" smtClean="0">
                <a:solidFill>
                  <a:schemeClr val="accent2"/>
                </a:solidFill>
                <a:cs typeface="Times New Roman" pitchFamily="18" charset="0"/>
              </a:rPr>
              <a:t>gaps</a:t>
            </a:r>
            <a:r>
              <a:rPr lang="en-US" altLang="ko-KR" dirty="0" smtClean="0">
                <a:cs typeface="Times New Roman" pitchFamily="18" charset="0"/>
              </a:rPr>
              <a:t> between the intervals (e.g.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 * post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dirty="0" smtClean="0">
                <a:cs typeface="Times New Roman" pitchFamily="18" charset="0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Interval </a:t>
            </a:r>
            <a:r>
              <a:rPr lang="en-US" altLang="ko-KR" sz="2000" dirty="0" smtClean="0"/>
              <a:t>[3/4]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Modified schemes of Li and Moon</a:t>
            </a:r>
          </a:p>
          <a:p>
            <a:pPr lvl="1"/>
            <a:r>
              <a:rPr lang="en-US" altLang="ko-KR" dirty="0" smtClean="0"/>
              <a:t>For encoding XML data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pre(u)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size(u)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dirty="0" smtClean="0"/>
              <a:t>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size(u)</a:t>
            </a:r>
            <a:r>
              <a:rPr lang="en-US" altLang="ko-KR" dirty="0" smtClean="0"/>
              <a:t> : the size of the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rooted at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Advantages of </a:t>
            </a:r>
            <a:r>
              <a:rPr lang="en-US" altLang="ko-KR" dirty="0" err="1" smtClean="0"/>
              <a:t>Agrawal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 smtClean="0"/>
              <a:t>Smaller index volumes (and update costs)</a:t>
            </a:r>
          </a:p>
          <a:p>
            <a:pPr lvl="1"/>
            <a:r>
              <a:rPr lang="en-US" altLang="ko-KR" dirty="0" smtClean="0"/>
              <a:t>Allows for more efficient query evaluation by standard SQL engines</a:t>
            </a:r>
          </a:p>
          <a:p>
            <a:pPr lvl="1"/>
            <a:r>
              <a:rPr lang="en-US" altLang="ko-KR" dirty="0" smtClean="0"/>
              <a:t>Interval compression opportunities for graphs either by </a:t>
            </a:r>
            <a:r>
              <a:rPr lang="en-US" altLang="ko-KR" dirty="0" smtClean="0">
                <a:solidFill>
                  <a:schemeClr val="accent2"/>
                </a:solidFill>
              </a:rPr>
              <a:t>absorbing subsumed intervals</a:t>
            </a:r>
            <a:r>
              <a:rPr lang="en-US" altLang="ko-KR" dirty="0" smtClean="0"/>
              <a:t> or by </a:t>
            </a:r>
            <a:r>
              <a:rPr lang="en-US" altLang="ko-KR" dirty="0" smtClean="0">
                <a:solidFill>
                  <a:schemeClr val="accent2"/>
                </a:solidFill>
              </a:rPr>
              <a:t>merging adjacent intervals</a:t>
            </a:r>
            <a:r>
              <a:rPr lang="en-US" altLang="ko-KR" dirty="0" smtClean="0"/>
              <a:t> coming from non-tree edge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Interval </a:t>
            </a:r>
            <a:r>
              <a:rPr lang="en-US" altLang="ko-KR" sz="2000" dirty="0" smtClean="0"/>
              <a:t>[4/4]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그림 4" descr="lcg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62114"/>
            <a:ext cx="6896100" cy="3867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8311" y="5500702"/>
            <a:ext cx="30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 Compression for Graphs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[1/4]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Portals require advanced tools for managing </a:t>
            </a:r>
            <a:r>
              <a:rPr lang="en-US" altLang="ko-KR" dirty="0" smtClean="0">
                <a:solidFill>
                  <a:schemeClr val="accent2"/>
                </a:solidFill>
              </a:rPr>
              <a:t>metadata</a:t>
            </a:r>
            <a:r>
              <a:rPr lang="en-US" altLang="ko-KR" dirty="0" smtClean="0"/>
              <a:t> i.e., descriptions about the meaning, usage, accessibility or quality of information resources (e.g., data, documents, services)</a:t>
            </a:r>
          </a:p>
          <a:p>
            <a:r>
              <a:rPr lang="en-US" altLang="ko-KR" dirty="0" smtClean="0"/>
              <a:t>They employ </a:t>
            </a:r>
            <a:r>
              <a:rPr lang="en-US" altLang="ko-KR" dirty="0" smtClean="0">
                <a:solidFill>
                  <a:schemeClr val="accent2"/>
                </a:solidFill>
              </a:rPr>
              <a:t>descriptive schemas</a:t>
            </a:r>
            <a:r>
              <a:rPr lang="en-US" altLang="ko-KR" dirty="0" smtClean="0"/>
              <a:t>, such as structured vocabularies or thematic taxonomies, which represent nowadays an important part of </a:t>
            </a:r>
            <a:r>
              <a:rPr lang="en-US" altLang="ko-KR" dirty="0" smtClean="0">
                <a:solidFill>
                  <a:schemeClr val="accent2"/>
                </a:solidFill>
              </a:rPr>
              <a:t>the hierarchical data</a:t>
            </a:r>
            <a:r>
              <a:rPr lang="en-US" altLang="ko-KR" dirty="0" smtClean="0"/>
              <a:t> available on the Web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 descr="l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571642"/>
            <a:ext cx="68008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</a:t>
            </a:r>
            <a:endParaRPr lang="ko-KR" altLang="en-US" dirty="0"/>
          </a:p>
        </p:txBody>
      </p:sp>
      <p:pic>
        <p:nvPicPr>
          <p:cNvPr id="5" name="내용 개체 틀 4" descr="cqeft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37" y="1600200"/>
            <a:ext cx="7911526" cy="452596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73266" y="6202940"/>
            <a:ext cx="339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 Query Expressions for Trees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Bit-Vector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based schemes</a:t>
            </a:r>
          </a:p>
          <a:p>
            <a:pPr lvl="1"/>
            <a:r>
              <a:rPr lang="en-US" altLang="ko-KR" dirty="0" smtClean="0"/>
              <a:t>Do not efficiently support all </a:t>
            </a:r>
            <a:r>
              <a:rPr lang="en-US" altLang="ko-KR" dirty="0" err="1" smtClean="0"/>
              <a:t>testbed</a:t>
            </a:r>
            <a:r>
              <a:rPr lang="en-US" altLang="ko-KR" dirty="0" smtClean="0"/>
              <a:t> queries when implemented by SQL engines</a:t>
            </a:r>
          </a:p>
          <a:p>
            <a:r>
              <a:rPr lang="en-US" altLang="ko-KR" dirty="0" smtClean="0"/>
              <a:t>Prefix-based schemes</a:t>
            </a:r>
          </a:p>
          <a:p>
            <a:pPr lvl="1"/>
            <a:r>
              <a:rPr lang="en-US" altLang="ko-KR" dirty="0" smtClean="0"/>
              <a:t>Provide simple expressions for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altLang="ko-KR" dirty="0" smtClean="0"/>
              <a:t> queries based on string matching operators</a:t>
            </a:r>
          </a:p>
          <a:p>
            <a:pPr lvl="1"/>
            <a:r>
              <a:rPr lang="en-US" altLang="ko-KR" dirty="0" smtClean="0"/>
              <a:t>Allow for simple increment updates</a:t>
            </a:r>
          </a:p>
          <a:p>
            <a:pPr lvl="1"/>
            <a:r>
              <a:rPr lang="en-US" altLang="ko-KR" dirty="0" smtClean="0"/>
              <a:t>Optimization opportunities are reduced</a:t>
            </a:r>
          </a:p>
          <a:p>
            <a:r>
              <a:rPr lang="en-US" altLang="ko-KR" dirty="0" smtClean="0"/>
              <a:t>Interval-based scheme proposed by </a:t>
            </a:r>
            <a:r>
              <a:rPr lang="en-US" altLang="ko-KR" dirty="0" err="1" smtClean="0"/>
              <a:t>Agrawal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 smtClean="0"/>
              <a:t>Compactness for DAG hierarchies</a:t>
            </a:r>
          </a:p>
          <a:p>
            <a:pPr lvl="1"/>
            <a:r>
              <a:rPr lang="en-US" altLang="ko-KR" dirty="0" smtClean="0"/>
              <a:t>Efficient query evaluation by standard SQL engines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of Labeling Schemes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Compare the storage and query performance of two labeling schemes</a:t>
            </a:r>
          </a:p>
          <a:p>
            <a:pPr lvl="1"/>
            <a:r>
              <a:rPr lang="en-US" altLang="ko-KR" dirty="0" smtClean="0"/>
              <a:t>Unicode Dewey prefix-based schemes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Extended 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interval-based scheme by </a:t>
            </a:r>
            <a:r>
              <a:rPr lang="en-US" altLang="ko-KR" dirty="0" err="1" smtClean="0"/>
              <a:t>Agrawal</a:t>
            </a:r>
            <a:r>
              <a:rPr lang="en-US" altLang="ko-KR" dirty="0" smtClean="0"/>
              <a:t> et al.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Use as a </a:t>
            </a:r>
            <a:r>
              <a:rPr lang="en-US" altLang="ko-KR" dirty="0" err="1" smtClean="0"/>
              <a:t>testbed</a:t>
            </a:r>
            <a:r>
              <a:rPr lang="en-US" altLang="ko-KR" dirty="0" smtClean="0"/>
              <a:t> the RDF dump of the ODP Catalog (version of 2001-01-16)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 Trees </a:t>
            </a:r>
            <a:r>
              <a:rPr lang="en-US" altLang="ko-KR" sz="2000" dirty="0" smtClean="0"/>
              <a:t>[1/4]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Database Representation and Size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ko-KR" dirty="0" smtClean="0"/>
              <a:t> in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dirty="0" smtClean="0"/>
              <a:t> is determined by the </a:t>
            </a:r>
            <a:r>
              <a:rPr lang="en-US" altLang="ko-KR" dirty="0" smtClean="0">
                <a:solidFill>
                  <a:schemeClr val="accent2"/>
                </a:solidFill>
              </a:rPr>
              <a:t>maximum depth</a:t>
            </a:r>
            <a:r>
              <a:rPr lang="en-US" altLang="ko-KR" dirty="0" smtClean="0"/>
              <a:t> of the ODP class hierarchy plus one (for the root class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>
                <a:cs typeface="Times New Roman" pitchFamily="18" charset="0"/>
              </a:rPr>
              <a:t> in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r>
              <a:rPr lang="en-US" altLang="ko-KR" dirty="0" smtClean="0"/>
              <a:t> is determined by the </a:t>
            </a:r>
            <a:r>
              <a:rPr lang="en-US" altLang="ko-KR" dirty="0" smtClean="0">
                <a:solidFill>
                  <a:schemeClr val="accent2"/>
                </a:solidFill>
              </a:rPr>
              <a:t>total number</a:t>
            </a:r>
            <a:r>
              <a:rPr lang="en-US" altLang="ko-KR" dirty="0" smtClean="0"/>
              <a:t> of the ODP classes</a:t>
            </a:r>
          </a:p>
          <a:p>
            <a:pPr lvl="1"/>
            <a:r>
              <a:rPr lang="en-US" altLang="ko-KR" dirty="0" smtClean="0"/>
              <a:t>Utilize the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ko-KR" dirty="0" smtClean="0"/>
              <a:t> in order to reconstruct the class hierarchy and efficiently support direct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dirty="0" smtClean="0"/>
              <a:t> queries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911282" y="2143116"/>
            <a:ext cx="5660982" cy="1503587"/>
            <a:chOff x="911282" y="2143116"/>
            <a:chExt cx="5660982" cy="1503587"/>
          </a:xfrm>
        </p:grpSpPr>
        <p:sp>
          <p:nvSpPr>
            <p:cNvPr id="5" name="TextBox 4"/>
            <p:cNvSpPr txBox="1"/>
            <p:nvPr/>
          </p:nvSpPr>
          <p:spPr>
            <a:xfrm>
              <a:off x="911282" y="2143116"/>
              <a:ext cx="3612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u="sng" dirty="0" smtClean="0">
                  <a:latin typeface="Times New Roman" pitchFamily="18" charset="0"/>
                  <a:cs typeface="Times New Roman" pitchFamily="18" charset="0"/>
                </a:rPr>
                <a:t>id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int4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varchar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256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))</a:t>
              </a:r>
            </a:p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SubClass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u="sng" dirty="0" smtClean="0">
                  <a:latin typeface="Times New Roman" pitchFamily="18" charset="0"/>
                  <a:cs typeface="Times New Roman" pitchFamily="18" charset="0"/>
                </a:rPr>
                <a:t>id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int4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father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int4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9550" y="3000372"/>
              <a:ext cx="4762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UPrefix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u="sng" dirty="0" smtClean="0">
                  <a:latin typeface="Times New Roman" pitchFamily="18" charset="0"/>
                  <a:cs typeface="Times New Roman" pitchFamily="18" charset="0"/>
                </a:rPr>
                <a:t>label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varchar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father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varchar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))</a:t>
              </a:r>
            </a:p>
            <a:p>
              <a:r>
                <a:rPr lang="en-US" altLang="ko-KR" i="1" dirty="0" err="1" smtClean="0">
                  <a:latin typeface="Times New Roman" pitchFamily="18" charset="0"/>
                  <a:cs typeface="Times New Roman" pitchFamily="18" charset="0"/>
                </a:rPr>
                <a:t>PInterval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index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int4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i="1" u="sng" dirty="0" smtClean="0">
                  <a:latin typeface="Times New Roman" pitchFamily="18" charset="0"/>
                  <a:cs typeface="Times New Roman" pitchFamily="18" charset="0"/>
                </a:rPr>
                <a:t>post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int4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father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int4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꺾인 연결선 9"/>
            <p:cNvCxnSpPr>
              <a:endCxn id="6" idx="0"/>
            </p:cNvCxnSpPr>
            <p:nvPr/>
          </p:nvCxnSpPr>
          <p:spPr>
            <a:xfrm rot="16200000" flipH="1">
              <a:off x="3893203" y="2702668"/>
              <a:ext cx="357190" cy="238217"/>
            </a:xfrm>
            <a:prstGeom prst="bentConnector3">
              <a:avLst>
                <a:gd name="adj1" fmla="val -11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14810" y="2500306"/>
              <a:ext cx="181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since labels are unique</a:t>
              </a:r>
              <a:endParaRPr lang="ko-KR" altLang="en-US" sz="14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 Trees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sz="1800" dirty="0" smtClean="0"/>
              <a:t> is 21.2% bigger than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endParaRPr lang="en-US" altLang="ko-KR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ko-KR" sz="1800" dirty="0" smtClean="0"/>
              <a:t>	Size of the index on attribute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ko-KR" sz="1800" dirty="0" smtClean="0"/>
              <a:t> is 29.8% larger than that of post</a:t>
            </a:r>
          </a:p>
          <a:p>
            <a:r>
              <a:rPr lang="en-US" altLang="ko-KR" sz="1800" dirty="0" smtClean="0"/>
              <a:t>Data loading (index construction) time of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sz="1800" dirty="0" smtClean="0"/>
              <a:t> is 34.75% (32.21%) larger than of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endParaRPr lang="ko-KR" alt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 descr="di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928934"/>
            <a:ext cx="882015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9953" y="6143644"/>
            <a:ext cx="652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Database/Index Size and Construction Time for ODP Subclass Trees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 Trees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Core Query Evaluation</a:t>
            </a:r>
          </a:p>
          <a:p>
            <a:pPr lvl="1"/>
            <a:r>
              <a:rPr lang="en-US" altLang="ko-KR" dirty="0" smtClean="0"/>
              <a:t>Most query expressions can be directly translated into SQL</a:t>
            </a:r>
          </a:p>
          <a:p>
            <a:pPr lvl="1"/>
            <a:r>
              <a:rPr lang="en-US" altLang="ko-KR" dirty="0" smtClean="0"/>
              <a:t>The only queries for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dirty="0" smtClean="0"/>
              <a:t> needing to be implemented by SQL stored procedures are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ancestors</a:t>
            </a:r>
            <a:r>
              <a:rPr lang="en-US" altLang="ko-KR" dirty="0" smtClean="0"/>
              <a:t> (function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prefixes</a:t>
            </a:r>
            <a:r>
              <a:rPr lang="en-US" altLang="ko-KR" dirty="0" smtClean="0"/>
              <a:t>) and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nca</a:t>
            </a:r>
            <a:r>
              <a:rPr lang="en-US" altLang="ko-KR" dirty="0" smtClean="0"/>
              <a:t> (functions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prefixes</a:t>
            </a:r>
            <a:r>
              <a:rPr lang="en-US" altLang="ko-KR" dirty="0" smtClean="0"/>
              <a:t> and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mlength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The main </a:t>
            </a:r>
            <a:r>
              <a:rPr lang="en-US" altLang="ko-KR" dirty="0" smtClean="0">
                <a:solidFill>
                  <a:schemeClr val="accent2"/>
                </a:solidFill>
              </a:rPr>
              <a:t>performance limitation</a:t>
            </a:r>
            <a:r>
              <a:rPr lang="en-US" altLang="ko-KR" dirty="0" smtClean="0"/>
              <a:t> of SQL queries for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dirty="0" smtClean="0"/>
              <a:t> is due to the presence of user-defined functions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altLang="ko-KR" dirty="0" smtClean="0"/>
              <a:t>, and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mprefix</a:t>
            </a:r>
            <a:r>
              <a:rPr lang="en-US" altLang="ko-KR" dirty="0" smtClean="0"/>
              <a:t>) in the selection conditions involving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label</a:t>
            </a:r>
          </a:p>
          <a:p>
            <a:pPr lvl="1"/>
            <a:r>
              <a:rPr lang="en-US" altLang="ko-KR" dirty="0" smtClean="0"/>
              <a:t>The only problem for the interval based scheme is related to the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ko-KR" dirty="0" smtClean="0"/>
              <a:t> query which relies on the value of the attribute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/>
              <a:t> for which no index was constructed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 Trees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In all queries except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altLang="ko-KR" sz="1800" dirty="0" smtClean="0"/>
              <a:t>,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ancestors</a:t>
            </a:r>
            <a:r>
              <a:rPr lang="en-US" altLang="ko-KR" sz="1800" dirty="0" smtClean="0"/>
              <a:t> and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nca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ko-KR" sz="1800" dirty="0" smtClean="0"/>
              <a:t>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r>
              <a:rPr lang="en-US" altLang="ko-KR" sz="1800" dirty="0" smtClean="0"/>
              <a:t> exhibits slightly smaller execution times than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sz="1800" dirty="0" smtClean="0"/>
              <a:t> since for the same number of returned </a:t>
            </a:r>
            <a:r>
              <a:rPr lang="en-US" altLang="ko-KR" sz="1800" dirty="0" err="1" smtClean="0"/>
              <a:t>tuples</a:t>
            </a:r>
            <a:r>
              <a:rPr lang="en-US" altLang="ko-KR" sz="1800" dirty="0" smtClean="0"/>
              <a:t>, a smaller number of disk pages need to be accessed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 descr="etocqftost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43194"/>
            <a:ext cx="7848600" cy="3600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184" y="6215082"/>
            <a:ext cx="57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Execution Time of Core Queries for the ODP Subclass Tree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DAGs </a:t>
            </a:r>
            <a:r>
              <a:rPr lang="en-US" altLang="ko-KR" sz="2000" dirty="0" smtClean="0"/>
              <a:t>[1/4]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Database Representation and Size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>When label compression in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r>
              <a:rPr lang="en-US" altLang="ko-KR" dirty="0" smtClean="0"/>
              <a:t>, do not consider merging of adjacent intervals since DAG nodes are not anymore identified using their 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number of merged interval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0856" y="2139727"/>
            <a:ext cx="4762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u="sng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i="1" u="sng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int4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u="sng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int4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u="sng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int4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856" y="2786058"/>
            <a:ext cx="514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DUprefix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DPInterval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int4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int4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int4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2139727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altLang="ko-KR" dirty="0" smtClean="0"/>
              <a:t> (and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father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ko-KR" dirty="0" smtClean="0"/>
              <a:t>) queries can be easily evaluated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3429000"/>
            <a:ext cx="735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</a:t>
            </a:r>
            <a:r>
              <a:rPr lang="en-US" altLang="ko-KR" dirty="0" smtClean="0"/>
              <a:t> propagates downwards its label to the node identified by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label</a:t>
            </a:r>
          </a:p>
          <a:p>
            <a:r>
              <a:rPr lang="en-US" altLang="ko-KR" dirty="0" smtClean="0">
                <a:cs typeface="Times New Roman" pitchFamily="18" charset="0"/>
              </a:rPr>
              <a:t>label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dirty="0" smtClean="0">
                <a:cs typeface="Times New Roman" pitchFamily="18" charset="0"/>
              </a:rPr>
              <a:t> propagates its label upwards to the node identified by the post value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DAGs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Since the tables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UPrefix</a:t>
            </a:r>
            <a:r>
              <a:rPr lang="en-US" altLang="ko-KR" sz="2400" dirty="0" smtClean="0"/>
              <a:t> and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PInterval</a:t>
            </a:r>
            <a:r>
              <a:rPr lang="en-US" altLang="ko-KR" sz="2400" dirty="0" smtClean="0"/>
              <a:t> hold all the edges of the DAG, the extra storage space is exactly the size of tables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DUPrefix</a:t>
            </a:r>
            <a:r>
              <a:rPr lang="en-US" altLang="ko-KR" sz="2400" dirty="0" smtClean="0"/>
              <a:t> and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DPInterval</a:t>
            </a:r>
            <a:endParaRPr lang="ko-KR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 descr="lpacfos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900181"/>
            <a:ext cx="9010650" cy="3152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200" y="6143644"/>
            <a:ext cx="589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 Propagation and Compression for ODP Subclass DAGs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- RDF </a:t>
            </a:r>
            <a:r>
              <a:rPr lang="en-US" altLang="ko-KR" sz="2000" dirty="0" smtClean="0"/>
              <a:t>[2/4]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such context, Resource Description Framework (RDF) is increasingly gaining acceptance for metadata creation and exchange by providing</a:t>
            </a:r>
          </a:p>
          <a:p>
            <a:pPr lvl="1"/>
            <a:r>
              <a:rPr lang="en-US" altLang="ko-KR" dirty="0" err="1" smtClean="0"/>
              <a:t>i</a:t>
            </a:r>
            <a:r>
              <a:rPr lang="en-US" altLang="ko-KR" dirty="0" smtClean="0"/>
              <a:t>) a Standard Representation Language for descriptions based on directed labeled graphs</a:t>
            </a:r>
          </a:p>
          <a:p>
            <a:pPr lvl="1"/>
            <a:r>
              <a:rPr lang="en-US" altLang="ko-KR" dirty="0" smtClean="0"/>
              <a:t>ii) a Schema Definition Language (RDFS) for modeling user thesauri or taxonomies as class/property </a:t>
            </a:r>
            <a:r>
              <a:rPr lang="en-US" altLang="ko-KR" dirty="0" err="1" smtClean="0"/>
              <a:t>subsumption</a:t>
            </a:r>
            <a:r>
              <a:rPr lang="en-US" altLang="ko-KR" dirty="0" smtClean="0"/>
              <a:t> hierarchies (i.e., trees or DAGs)</a:t>
            </a:r>
          </a:p>
          <a:p>
            <a:pPr lvl="1"/>
            <a:r>
              <a:rPr lang="en-US" altLang="ko-KR" dirty="0" smtClean="0"/>
              <a:t>iii) an XML syntax for both schemas and resource descriptions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DAGs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 Query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 descr="cqef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43116"/>
            <a:ext cx="8696325" cy="1685925"/>
          </a:xfrm>
          <a:prstGeom prst="rect">
            <a:avLst/>
          </a:prstGeom>
        </p:spPr>
      </p:pic>
      <p:pic>
        <p:nvPicPr>
          <p:cNvPr id="6" name="그림 5" descr="etocqft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39" y="3929066"/>
            <a:ext cx="722947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6362" y="1785926"/>
            <a:ext cx="312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Core Query Expressions for DAGs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20430" y="6500834"/>
            <a:ext cx="523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Execution Time of Core Queries for the ODP Subclass DAG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: Case of DAGs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 Query Evaluation (cont’d)</a:t>
            </a:r>
          </a:p>
          <a:p>
            <a:pPr lvl="1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DPInterval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outperfoms</a:t>
            </a:r>
            <a:r>
              <a:rPr lang="en-US" altLang="ko-KR" dirty="0" smtClean="0"/>
              <a:t>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DUPrefix</a:t>
            </a:r>
            <a:r>
              <a:rPr lang="en-US" altLang="ko-KR" dirty="0" smtClean="0"/>
              <a:t> by up to 5 orders of magnitude for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descendants</a:t>
            </a:r>
            <a:r>
              <a:rPr lang="en-US" altLang="ko-KR" dirty="0" smtClean="0"/>
              <a:t> and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leaves</a:t>
            </a:r>
            <a:r>
              <a:rPr lang="en-US" altLang="ko-KR" dirty="0" smtClean="0"/>
              <a:t> queries especially for cases with high selectivity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ancestors</a:t>
            </a:r>
            <a:r>
              <a:rPr lang="en-US" altLang="ko-KR" dirty="0" smtClean="0"/>
              <a:t> and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nca</a:t>
            </a:r>
            <a:r>
              <a:rPr lang="en-US" altLang="ko-KR" dirty="0" smtClean="0"/>
              <a:t> in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DUPrefix</a:t>
            </a:r>
            <a:r>
              <a:rPr lang="en-US" altLang="ko-KR" dirty="0" smtClean="0"/>
              <a:t> run in practically constant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voluminous class </a:t>
            </a:r>
            <a:r>
              <a:rPr lang="en-US" altLang="ko-KR" dirty="0" err="1" smtClean="0"/>
              <a:t>subsumption</a:t>
            </a:r>
            <a:r>
              <a:rPr lang="en-US" altLang="ko-KR" dirty="0" smtClean="0"/>
              <a:t> hierarchies, labeling schemes bring significant performance gains (3-4 orders of magnitude) in query evaluation as compared to transitive closure computations</a:t>
            </a:r>
          </a:p>
          <a:p>
            <a:r>
              <a:rPr lang="en-US" altLang="ko-KR" dirty="0" smtClean="0"/>
              <a:t>This gain comes with no significant increase in </a:t>
            </a:r>
            <a:r>
              <a:rPr lang="en-US" altLang="ko-KR" smtClean="0"/>
              <a:t>storage </a:t>
            </a:r>
            <a:r>
              <a:rPr lang="en-US" altLang="ko-KR" smtClean="0"/>
              <a:t>requirements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371856" y="2928946"/>
            <a:ext cx="2400288" cy="100010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dirty="0" smtClean="0">
                <a:solidFill>
                  <a:srgbClr val="006699"/>
                </a:solidFill>
                <a:latin typeface="+mj-lt"/>
                <a:ea typeface="+mj-ea"/>
                <a:cs typeface="+mj-cs"/>
              </a:rPr>
              <a:t>END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[3/4]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this paper, we are interested in labeling schemes for such hierarchical data exported by Web Portals, in order to optimize complex queries on their catalogs</a:t>
            </a:r>
          </a:p>
          <a:p>
            <a:pPr lvl="1"/>
            <a:r>
              <a:rPr lang="en-US" altLang="ko-KR" dirty="0" smtClean="0"/>
              <a:t>Catalog is created according to one or more topic  hierarchies (schemas)</a:t>
            </a:r>
          </a:p>
          <a:p>
            <a:pPr lvl="1"/>
            <a:r>
              <a:rPr lang="en-US" altLang="ko-KR" dirty="0" smtClean="0"/>
              <a:t>Catalog is actually published on the Web as a set of statically interlinked Html pages : Each page contains the information resources (objects) classified under a specific topic (class), as well as various kinds of relationship between topics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[4/4]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this paper, we focus on the optimization of such queries by avoiding costly transitive closure computations over voluminous class hierarchies</a:t>
            </a:r>
          </a:p>
          <a:p>
            <a:r>
              <a:rPr lang="en-US" altLang="ko-KR" dirty="0" smtClean="0"/>
              <a:t>We are interested in labeling schemes for RDF/S class hierarchies allowing us to efficiently evaluate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ancestor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lang="en-US" altLang="ko-KR" dirty="0" smtClean="0"/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dirty="0" smtClean="0"/>
              <a:t> queries, as well as, finding nearest common ancestors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nca</a:t>
            </a:r>
            <a:r>
              <a:rPr lang="en-US" altLang="ko-KR" dirty="0" smtClean="0"/>
              <a:t>) by using only the generated </a:t>
            </a:r>
            <a:r>
              <a:rPr lang="en-US" altLang="ko-KR" dirty="0" err="1" smtClean="0"/>
              <a:t>lables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Motivating Example: ODP </a:t>
            </a:r>
            <a:r>
              <a:rPr lang="en-US" altLang="ko-KR" sz="2000" dirty="0" smtClean="0"/>
              <a:t>[1/3]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28" y="1600200"/>
            <a:ext cx="3686172" cy="4525963"/>
          </a:xfrm>
        </p:spPr>
        <p:txBody>
          <a:bodyPr/>
          <a:lstStyle/>
          <a:p>
            <a:r>
              <a:rPr lang="en-US" altLang="ko-KR" sz="2400" dirty="0" smtClean="0"/>
              <a:t>Part of the RDFS schema employed by Netscape Open Directory Portal (ODP)</a:t>
            </a:r>
          </a:p>
          <a:p>
            <a:pPr lvl="1"/>
            <a:r>
              <a:rPr lang="en-US" altLang="ko-KR" sz="2000" dirty="0" smtClean="0"/>
              <a:t>Nodes denote class names/topics</a:t>
            </a:r>
          </a:p>
          <a:p>
            <a:pPr lvl="1"/>
            <a:r>
              <a:rPr lang="en-US" altLang="ko-KR" sz="2000" dirty="0" smtClean="0"/>
              <a:t>Solid edges denote </a:t>
            </a:r>
            <a:r>
              <a:rPr lang="en-US" altLang="ko-KR" sz="2000" dirty="0" err="1" smtClean="0"/>
              <a:t>subsumption</a:t>
            </a:r>
            <a:r>
              <a:rPr lang="en-US" altLang="ko-KR" sz="2000" dirty="0" smtClean="0"/>
              <a:t> relationships</a:t>
            </a:r>
          </a:p>
          <a:p>
            <a:pPr lvl="1"/>
            <a:r>
              <a:rPr lang="en-US" altLang="ko-KR" sz="2000" dirty="0" smtClean="0"/>
              <a:t>The ODP schema designers partially replicate terms in the various topic hierarchies in order to denote all the valid combinations of terms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 descr="rcood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71612"/>
            <a:ext cx="4572000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835" y="5357826"/>
            <a:ext cx="38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RDF Catalog of Open Directory Portal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Motivating Example: ODP </a:t>
            </a:r>
            <a:r>
              <a:rPr lang="en-US" altLang="ko-KR" sz="20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Complete statistics of 16 ODP </a:t>
            </a:r>
            <a:r>
              <a:rPr lang="en-US" altLang="ko-KR" sz="1800" dirty="0" err="1" smtClean="0"/>
              <a:t>hierarches</a:t>
            </a:r>
            <a:r>
              <a:rPr lang="en-US" altLang="ko-KR" sz="1800" dirty="0" smtClean="0"/>
              <a:t> (version of 2001-01-16)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 descr="sototh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105045"/>
            <a:ext cx="7019925" cy="4181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7213" y="6345816"/>
            <a:ext cx="38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Statistics of the ODP Topic Hierarchies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Motivating Example: ODP </a:t>
            </a:r>
            <a:r>
              <a:rPr lang="en-US" altLang="ko-KR" sz="20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total number of distinct terms used by all topics is 80795 while 14355 of them (17.77%) are replicated in more than one topic name</a:t>
            </a:r>
          </a:p>
          <a:p>
            <a:r>
              <a:rPr lang="en-US" altLang="ko-KR" dirty="0" smtClean="0"/>
              <a:t>A </a:t>
            </a:r>
            <a:r>
              <a:rPr lang="en-US" altLang="ko-KR" dirty="0" err="1" smtClean="0"/>
              <a:t>totla</a:t>
            </a:r>
            <a:r>
              <a:rPr lang="en-US" altLang="ko-KR" dirty="0" smtClean="0"/>
              <a:t> number of 1715225 resources are </a:t>
            </a:r>
            <a:r>
              <a:rPr lang="en-US" altLang="ko-KR" dirty="0" err="1" smtClean="0"/>
              <a:t>classfied</a:t>
            </a:r>
            <a:r>
              <a:rPr lang="en-US" altLang="ko-KR" dirty="0" smtClean="0"/>
              <a:t> with 118925 (6.93%) of them multiply classified </a:t>
            </a:r>
            <a:r>
              <a:rPr lang="en-US" altLang="ko-KR" dirty="0" err="1" smtClean="0"/>
              <a:t>unter</a:t>
            </a:r>
            <a:r>
              <a:rPr lang="en-US" altLang="ko-KR" dirty="0" smtClean="0"/>
              <a:t> more than on e topic</a:t>
            </a:r>
          </a:p>
          <a:p>
            <a:r>
              <a:rPr lang="en-US" altLang="ko-KR" dirty="0" smtClean="0"/>
              <a:t>Relatively deep (the average depth is 7.3 and the maximum is 13) with a varying fan-in at each level (the maximum fan-in degree is 314 while the average is only 0.9999)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 Schemes : Bit-Vector </a:t>
            </a:r>
            <a:r>
              <a:rPr lang="en-US" altLang="ko-KR" sz="2000" dirty="0" smtClean="0"/>
              <a:t>[1/3]</a:t>
            </a:r>
            <a:endParaRPr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</p:nvPr>
        </p:nvGraphicFramePr>
        <p:xfrm>
          <a:off x="5072062" y="5143512"/>
          <a:ext cx="29289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92"/>
                <a:gridCol w="585792"/>
                <a:gridCol w="585792"/>
                <a:gridCol w="585792"/>
                <a:gridCol w="5857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16" name="내용 개체 틀 14"/>
          <p:cNvGraphicFramePr>
            <a:graphicFrameLocks/>
          </p:cNvGraphicFramePr>
          <p:nvPr/>
        </p:nvGraphicFramePr>
        <p:xfrm>
          <a:off x="5643568" y="4500570"/>
          <a:ext cx="29289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92"/>
                <a:gridCol w="585792"/>
                <a:gridCol w="585792"/>
                <a:gridCol w="585792"/>
                <a:gridCol w="5857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왼쪽 화살표 16"/>
          <p:cNvSpPr/>
          <p:nvPr/>
        </p:nvSpPr>
        <p:spPr>
          <a:xfrm rot="900000">
            <a:off x="3786182" y="4357694"/>
            <a:ext cx="1071570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3064" y="450057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 rot="-900000">
            <a:off x="3786182" y="5000636"/>
            <a:ext cx="1071570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86248" y="507207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</a:t>
            </a:r>
            <a:endParaRPr lang="ko-KR" altLang="en-US" dirty="0"/>
          </a:p>
        </p:txBody>
      </p:sp>
      <p:graphicFrame>
        <p:nvGraphicFramePr>
          <p:cNvPr id="21" name="내용 개체 틀 14"/>
          <p:cNvGraphicFramePr>
            <a:graphicFrameLocks/>
          </p:cNvGraphicFramePr>
          <p:nvPr/>
        </p:nvGraphicFramePr>
        <p:xfrm>
          <a:off x="571470" y="4357694"/>
          <a:ext cx="29289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92"/>
                <a:gridCol w="585792"/>
                <a:gridCol w="585792"/>
                <a:gridCol w="585792"/>
                <a:gridCol w="5857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내용 개체 틀 14"/>
          <p:cNvGraphicFramePr>
            <a:graphicFrameLocks/>
          </p:cNvGraphicFramePr>
          <p:nvPr/>
        </p:nvGraphicFramePr>
        <p:xfrm>
          <a:off x="571472" y="5295912"/>
          <a:ext cx="292896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92"/>
                <a:gridCol w="585792"/>
                <a:gridCol w="585792"/>
                <a:gridCol w="585792"/>
                <a:gridCol w="5857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 rot="10800000" flipV="1">
            <a:off x="6572264" y="4857760"/>
            <a:ext cx="57150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143768" y="4857760"/>
            <a:ext cx="114300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2462" y="514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rot="5400000" flipH="1" flipV="1">
            <a:off x="5715008" y="57150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>
            <a:off x="6858810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4942" y="5929330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node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57950" y="3714752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node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14744" y="392906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ancestor?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71868" y="57028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is descendant?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596" y="1428736"/>
            <a:ext cx="8229600" cy="2155282"/>
            <a:chOff x="428596" y="1428736"/>
            <a:chExt cx="8229600" cy="2155282"/>
          </a:xfrm>
        </p:grpSpPr>
        <p:graphicFrame>
          <p:nvGraphicFramePr>
            <p:cNvPr id="5" name="내용 개체 틀 6"/>
            <p:cNvGraphicFramePr>
              <a:graphicFrameLocks/>
            </p:cNvGraphicFramePr>
            <p:nvPr/>
          </p:nvGraphicFramePr>
          <p:xfrm>
            <a:off x="428596" y="2571744"/>
            <a:ext cx="8229600" cy="370840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914400"/>
                  <a:gridCol w="914400"/>
                  <a:gridCol w="914400"/>
                  <a:gridCol w="914400"/>
                  <a:gridCol w="914400"/>
                  <a:gridCol w="914400"/>
                  <a:gridCol w="914400"/>
                  <a:gridCol w="914400"/>
                  <a:gridCol w="914400"/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0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…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0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0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0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…</a:t>
                        </a:r>
                        <a:endParaRPr lang="ko-KR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smtClean="0"/>
                          <a:t>1</a:t>
                        </a:r>
                        <a:endParaRPr lang="ko-KR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500695" y="1714488"/>
              <a:ext cx="2643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ancestor : inherit the bits identifying ancestors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14438" y="2042784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descendant</a:t>
              </a:r>
              <a:endParaRPr lang="ko-KR" altLang="en-US" dirty="0"/>
            </a:p>
          </p:txBody>
        </p:sp>
        <p:sp>
          <p:nvSpPr>
            <p:cNvPr id="8" name="왼쪽 중괄호 7"/>
            <p:cNvSpPr/>
            <p:nvPr/>
          </p:nvSpPr>
          <p:spPr>
            <a:xfrm rot="5400000">
              <a:off x="6757974" y="685462"/>
              <a:ext cx="142876" cy="35719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중괄호 8"/>
            <p:cNvSpPr/>
            <p:nvPr/>
          </p:nvSpPr>
          <p:spPr>
            <a:xfrm rot="5400000">
              <a:off x="2185942" y="685462"/>
              <a:ext cx="142876" cy="35719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9016" y="1614156"/>
              <a:ext cx="1413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current node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4258438" y="225630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오른쪽 중괄호 12"/>
            <p:cNvSpPr/>
            <p:nvPr/>
          </p:nvSpPr>
          <p:spPr>
            <a:xfrm rot="5400000">
              <a:off x="4464843" y="-964437"/>
              <a:ext cx="142876" cy="80724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6116" y="3214686"/>
              <a:ext cx="2446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ko-KR" dirty="0" smtClean="0"/>
                <a:t> bits : number of nodes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1428736"/>
              <a:ext cx="2262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Breadth First Traversal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NU IDB Lab.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NU IDB Lab.">
      <a:majorFont>
        <a:latin typeface="Gill Sans MT"/>
        <a:ea typeface="굴림"/>
        <a:cs typeface=""/>
      </a:majorFont>
      <a:minorFont>
        <a:latin typeface="Gill Sans MT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 Format</Template>
  <TotalTime>2085</TotalTime>
  <Words>1887</Words>
  <Application>Microsoft Office PowerPoint</Application>
  <PresentationFormat>화면 슬라이드 쇼(4:3)</PresentationFormat>
  <Paragraphs>342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 Format</vt:lpstr>
      <vt:lpstr>On Labeling Schemes for the Semantic Web</vt:lpstr>
      <vt:lpstr>Introduction [1/4]</vt:lpstr>
      <vt:lpstr>Introduction - RDF [2/4]</vt:lpstr>
      <vt:lpstr>Introduction [3/4]</vt:lpstr>
      <vt:lpstr>Introduction [4/4]</vt:lpstr>
      <vt:lpstr>Motivating Example: ODP [1/3]</vt:lpstr>
      <vt:lpstr>Motivating Example: ODP [2/3]</vt:lpstr>
      <vt:lpstr>Motivating Example: ODP [3/3]</vt:lpstr>
      <vt:lpstr>Labeling Schemes : Bit-Vector [1/3]</vt:lpstr>
      <vt:lpstr>Labeling Schemes : Bit-Vector [2/3]</vt:lpstr>
      <vt:lpstr>Labeling Schemes : Bit-Vector [3/3]</vt:lpstr>
      <vt:lpstr>Labeling Schemes : Prefix [1/4]</vt:lpstr>
      <vt:lpstr>Labeling Schemes : Prefix [2/4]</vt:lpstr>
      <vt:lpstr>Labeling Schemes : Prefix [3/4]</vt:lpstr>
      <vt:lpstr>Labeling Schemes : Prefix [4/4]</vt:lpstr>
      <vt:lpstr>Labeling Schemes : Interval [1/4]</vt:lpstr>
      <vt:lpstr>Labeling Schemes : Interval [2/4]</vt:lpstr>
      <vt:lpstr>Labeling Schemes : Interval [3/4]</vt:lpstr>
      <vt:lpstr>Labeling Schemes : Interval [4/4]</vt:lpstr>
      <vt:lpstr>Labeling Schemes</vt:lpstr>
      <vt:lpstr>Labeling Schemes</vt:lpstr>
      <vt:lpstr>Labeling Schemes : Summary</vt:lpstr>
      <vt:lpstr>Evaluation of Labeling Schemes</vt:lpstr>
      <vt:lpstr>Evaluation : Case of  Trees [1/4]</vt:lpstr>
      <vt:lpstr>Evaluation : Case of  Trees [2/4]</vt:lpstr>
      <vt:lpstr>Evaluation : Case of  Trees [3/4]</vt:lpstr>
      <vt:lpstr>Evaluation : Case of  Trees [4/4]</vt:lpstr>
      <vt:lpstr>Evaluation : Case of DAGs [1/4]</vt:lpstr>
      <vt:lpstr>Evaluation : Case of DAGs [2/4]</vt:lpstr>
      <vt:lpstr>Evaluation : Case of DAGs [3/4]</vt:lpstr>
      <vt:lpstr>Evaluation : Case of DAGs [4/4]</vt:lpstr>
      <vt:lpstr>Summary</vt:lpstr>
      <vt:lpstr>슬라이드 32</vt:lpstr>
    </vt:vector>
  </TitlesOfParts>
  <Company>idblab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Labeling Schemes for the Semantic Web</dc:title>
  <dc:creator>Junseok Yang</dc:creator>
  <cp:lastModifiedBy>Junseok Yang</cp:lastModifiedBy>
  <cp:revision>265</cp:revision>
  <dcterms:created xsi:type="dcterms:W3CDTF">2008-07-21T03:08:42Z</dcterms:created>
  <dcterms:modified xsi:type="dcterms:W3CDTF">2008-07-25T05:26:08Z</dcterms:modified>
</cp:coreProperties>
</file>