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5" r:id="rId2"/>
    <p:sldId id="380" r:id="rId3"/>
    <p:sldId id="381" r:id="rId4"/>
    <p:sldId id="377" r:id="rId5"/>
    <p:sldId id="378" r:id="rId6"/>
    <p:sldId id="382" r:id="rId7"/>
    <p:sldId id="383" r:id="rId8"/>
    <p:sldId id="379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5813" autoAdjust="0"/>
  </p:normalViewPr>
  <p:slideViewPr>
    <p:cSldViewPr snapToGrid="0">
      <p:cViewPr varScale="1">
        <p:scale>
          <a:sx n="93" d="100"/>
          <a:sy n="93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1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wiki.apache.org/confluence/display/SAMOA/Roadma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Apache SAMOA</a:t>
            </a:r>
            <a:br>
              <a:rPr lang="en-US" altLang="ko-KR" dirty="0" smtClean="0"/>
            </a:br>
            <a:r>
              <a:rPr lang="en-US" altLang="ko-KR" sz="2800" dirty="0" smtClean="0"/>
              <a:t>Scalable Advanced Massive Online </a:t>
            </a:r>
            <a:r>
              <a:rPr lang="en-US" altLang="ko-KR" sz="2800" dirty="0" smtClean="0"/>
              <a:t>Analytics</a:t>
            </a:r>
            <a:br>
              <a:rPr lang="en-US" altLang="ko-KR" sz="2800" dirty="0" smtClean="0"/>
            </a:br>
            <a:r>
              <a:rPr lang="en-US" altLang="ko-KR" sz="2800" dirty="0" err="1" smtClean="0"/>
              <a:t>Gianmarco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Francisci</a:t>
            </a:r>
            <a:r>
              <a:rPr lang="en-US" altLang="ko-KR" sz="2800" dirty="0" smtClean="0"/>
              <a:t> Morales (WWW 2013)</a:t>
            </a:r>
            <a:br>
              <a:rPr lang="en-US" altLang="ko-KR" sz="2800" dirty="0" smtClean="0"/>
            </a:br>
            <a:r>
              <a:rPr lang="en-US" altLang="ko-KR" sz="2800" dirty="0" smtClean="0"/>
              <a:t>Yahoo! Research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Heymo </a:t>
            </a:r>
            <a:r>
              <a:rPr lang="en-US" altLang="ko-KR" dirty="0" smtClean="0"/>
              <a:t>Kou</a:t>
            </a:r>
          </a:p>
          <a:p>
            <a:pPr algn="r"/>
            <a:r>
              <a:rPr lang="en-US" altLang="ko-KR" dirty="0" smtClean="0"/>
              <a:t>Dec 28th, 2016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Spam detection in comments on Yahoo News</a:t>
            </a:r>
          </a:p>
          <a:p>
            <a:endParaRPr lang="en-US" altLang="ko-KR" dirty="0"/>
          </a:p>
          <a:p>
            <a:r>
              <a:rPr lang="en-US" altLang="ko-KR" dirty="0" smtClean="0"/>
              <a:t>Trends and Spam styles change in time</a:t>
            </a:r>
          </a:p>
          <a:p>
            <a:endParaRPr lang="en-US" altLang="ko-KR" dirty="0"/>
          </a:p>
          <a:p>
            <a:r>
              <a:rPr lang="en-US" altLang="ko-KR" dirty="0" smtClean="0"/>
              <a:t>Should retrain model w/ new data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Importance of Online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6" b="430"/>
          <a:stretch/>
        </p:blipFill>
        <p:spPr>
          <a:xfrm>
            <a:off x="2787191" y="3601472"/>
            <a:ext cx="349383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Taxonomy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Mining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Big Data Streams : Better Algorithms or Faster Systems? By </a:t>
            </a:r>
            <a:r>
              <a:rPr lang="en-US" altLang="ko-KR" sz="1100" dirty="0" err="1" smtClean="0"/>
              <a:t>Gianmarco</a:t>
            </a:r>
            <a:r>
              <a:rPr lang="en-US" altLang="ko-KR" sz="1100" dirty="0" smtClean="0"/>
              <a:t> De </a:t>
            </a:r>
            <a:r>
              <a:rPr lang="en-US" altLang="ko-KR" sz="1100" dirty="0" err="1" smtClean="0"/>
              <a:t>Francisci</a:t>
            </a:r>
            <a:r>
              <a:rPr lang="en-US" altLang="ko-KR" sz="1100" dirty="0" smtClean="0"/>
              <a:t> Morales</a:t>
            </a:r>
            <a:endParaRPr lang="en-US" altLang="ko-KR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1" y="1477592"/>
            <a:ext cx="4968238" cy="42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Distributed streaming machine learning framework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Programing </a:t>
            </a:r>
            <a:r>
              <a:rPr lang="en-US" altLang="ko-KR" dirty="0" smtClean="0"/>
              <a:t>abstraction for distributed streaming ML alg.</a:t>
            </a:r>
          </a:p>
          <a:p>
            <a:endParaRPr lang="en-US" altLang="ko-KR" dirty="0"/>
          </a:p>
          <a:p>
            <a:r>
              <a:rPr lang="en-US" altLang="ko-KR" dirty="0" smtClean="0"/>
              <a:t>Enables development of new ML algorithms w/o directly dealing with the complexity of underlying distributed stream processing engines (DPSE : Storm, </a:t>
            </a:r>
            <a:r>
              <a:rPr lang="en-US" altLang="ko-KR" dirty="0" err="1" smtClean="0"/>
              <a:t>Flink</a:t>
            </a:r>
            <a:r>
              <a:rPr lang="en-US" altLang="ko-KR" dirty="0" smtClean="0"/>
              <a:t>, and </a:t>
            </a:r>
            <a:r>
              <a:rPr lang="en-US" altLang="ko-KR" dirty="0" err="1" smtClean="0"/>
              <a:t>Samza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Develop </a:t>
            </a:r>
            <a:r>
              <a:rPr lang="en-US" altLang="ko-KR" dirty="0" smtClean="0"/>
              <a:t>once execute them on multiple DPSEs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Apache SAMOA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86" y="995061"/>
            <a:ext cx="6145840" cy="5228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Mining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Big Data Streams : Better Algorithms or Faster Systems? By </a:t>
            </a:r>
            <a:r>
              <a:rPr lang="en-US" altLang="ko-KR" sz="1100" dirty="0" err="1" smtClean="0"/>
              <a:t>Gianmarco</a:t>
            </a:r>
            <a:r>
              <a:rPr lang="en-US" altLang="ko-KR" sz="1100" dirty="0" smtClean="0"/>
              <a:t> De </a:t>
            </a:r>
            <a:r>
              <a:rPr lang="en-US" altLang="ko-KR" sz="1100" dirty="0" err="1" smtClean="0"/>
              <a:t>Francisci</a:t>
            </a:r>
            <a:r>
              <a:rPr lang="en-US" altLang="ko-KR" sz="1100" dirty="0" smtClean="0"/>
              <a:t> Morales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653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Parallel algorithms</a:t>
            </a:r>
          </a:p>
          <a:p>
            <a:pPr lvl="1"/>
            <a:r>
              <a:rPr lang="en-US" altLang="ko-KR" dirty="0" smtClean="0"/>
              <a:t>Classification (Vertical </a:t>
            </a:r>
            <a:r>
              <a:rPr lang="en-US" altLang="ko-KR" dirty="0" err="1" smtClean="0"/>
              <a:t>Hoeffding</a:t>
            </a:r>
            <a:r>
              <a:rPr lang="en-US" altLang="ko-KR" dirty="0" smtClean="0"/>
              <a:t> Tree)</a:t>
            </a:r>
          </a:p>
          <a:p>
            <a:pPr lvl="1"/>
            <a:r>
              <a:rPr lang="en-US" altLang="ko-KR" dirty="0" smtClean="0"/>
              <a:t>Clustering (</a:t>
            </a:r>
            <a:r>
              <a:rPr lang="en-US" altLang="ko-KR" dirty="0" err="1" smtClean="0"/>
              <a:t>CluStream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Regression (Adaptive Model Rules)</a:t>
            </a:r>
          </a:p>
          <a:p>
            <a:endParaRPr lang="en-US" altLang="ko-KR" dirty="0"/>
          </a:p>
          <a:p>
            <a:r>
              <a:rPr lang="en-US" altLang="ko-KR" dirty="0" smtClean="0"/>
              <a:t>Execution engines</a:t>
            </a:r>
          </a:p>
          <a:p>
            <a:pPr lvl="1"/>
            <a:r>
              <a:rPr lang="en-US" altLang="ko-KR" dirty="0" smtClean="0"/>
              <a:t>Apache Storm</a:t>
            </a:r>
          </a:p>
          <a:p>
            <a:pPr lvl="1"/>
            <a:r>
              <a:rPr lang="en-US" altLang="ko-KR" dirty="0" smtClean="0"/>
              <a:t>Apache S4</a:t>
            </a:r>
          </a:p>
          <a:p>
            <a:pPr lvl="1"/>
            <a:r>
              <a:rPr lang="en-US" altLang="ko-KR" dirty="0" smtClean="0"/>
              <a:t>Apache </a:t>
            </a:r>
            <a:r>
              <a:rPr lang="en-US" altLang="ko-KR" dirty="0" err="1" smtClean="0"/>
              <a:t>Samza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Features status (0.4.0-incubating)</a:t>
            </a:r>
            <a:endParaRPr lang="ko-KR" altLang="en-US" dirty="0"/>
          </a:p>
        </p:txBody>
      </p:sp>
      <p:pic>
        <p:nvPicPr>
          <p:cNvPr id="2050" name="Picture 2" descr="apache storm logo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5017452"/>
            <a:ext cx="2834640" cy="10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ntent.linkedin.com/content/dam/engineering/en-us/blog/migrated/Samza%20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03" y="5017452"/>
            <a:ext cx="1860709" cy="8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ncubator.apache.org/s4/images/s4_t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59" y="5273675"/>
            <a:ext cx="2529205" cy="4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SAMOA Deployment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41" y="3374017"/>
            <a:ext cx="3542472" cy="2010104"/>
          </a:xfrm>
          <a:prstGeom prst="rect">
            <a:avLst/>
          </a:prstGeom>
        </p:spPr>
      </p:pic>
      <p:pic>
        <p:nvPicPr>
          <p:cNvPr id="5122" name="Picture 2" descr="Apache SAMO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" y="3394471"/>
            <a:ext cx="3540328" cy="19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</p:spPr>
        <p:txBody>
          <a:bodyPr/>
          <a:lstStyle/>
          <a:p>
            <a:r>
              <a:rPr lang="en-US" altLang="ko-KR" dirty="0" smtClean="0"/>
              <a:t>Develop once</a:t>
            </a:r>
          </a:p>
          <a:p>
            <a:endParaRPr lang="en-US" altLang="ko-KR" dirty="0"/>
          </a:p>
          <a:p>
            <a:r>
              <a:rPr lang="en-US" altLang="ko-KR" dirty="0" smtClean="0"/>
              <a:t>Deploy to multiple DSPEs</a:t>
            </a:r>
          </a:p>
          <a:p>
            <a:pPr lvl="1"/>
            <a:r>
              <a:rPr lang="en-US" altLang="ko-KR" dirty="0" smtClean="0"/>
              <a:t>Storm, S4, SAMZA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49664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/>
              <a:t>Triggers</a:t>
            </a:r>
          </a:p>
          <a:p>
            <a:pPr lvl="1"/>
            <a:r>
              <a:rPr lang="en-US" altLang="ko-KR" dirty="0" smtClean="0"/>
              <a:t>API </a:t>
            </a:r>
            <a:r>
              <a:rPr lang="en-US" altLang="ko-KR" dirty="0"/>
              <a:t>for event triggering that can be used at the ML level to describe actions to be taken upon </a:t>
            </a:r>
            <a:r>
              <a:rPr lang="en-US" altLang="ko-KR" dirty="0" smtClean="0"/>
              <a:t>conditions</a:t>
            </a:r>
            <a:endParaRPr lang="en-US" altLang="ko-KR" dirty="0"/>
          </a:p>
          <a:p>
            <a:r>
              <a:rPr lang="en-US" altLang="ko-KR" b="1" dirty="0"/>
              <a:t>Distributed Naive Bayes</a:t>
            </a:r>
          </a:p>
          <a:p>
            <a:r>
              <a:rPr lang="en-US" altLang="ko-KR" b="1" dirty="0"/>
              <a:t>Feature Extraction Pipeline</a:t>
            </a:r>
          </a:p>
          <a:p>
            <a:r>
              <a:rPr lang="en-US" altLang="ko-KR" b="1" dirty="0"/>
              <a:t>Stochastic Gradient Descent in Java</a:t>
            </a:r>
          </a:p>
          <a:p>
            <a:pPr lvl="1"/>
            <a:r>
              <a:rPr lang="en-US" altLang="ko-KR" dirty="0" smtClean="0"/>
              <a:t>Classical </a:t>
            </a:r>
            <a:r>
              <a:rPr lang="en-US" altLang="ko-KR" dirty="0"/>
              <a:t>optimization algorithm used in many machine learning </a:t>
            </a:r>
            <a:r>
              <a:rPr lang="en-US" altLang="ko-KR" dirty="0" smtClean="0"/>
              <a:t>algorithms</a:t>
            </a:r>
          </a:p>
          <a:p>
            <a:pPr lvl="1"/>
            <a:r>
              <a:rPr lang="en-US" altLang="ko-KR" dirty="0" smtClean="0"/>
              <a:t>Some </a:t>
            </a:r>
            <a:r>
              <a:rPr lang="en-US" altLang="ko-KR" dirty="0"/>
              <a:t>parallel implementations of the </a:t>
            </a:r>
            <a:r>
              <a:rPr lang="en-US" altLang="ko-KR" dirty="0" smtClean="0"/>
              <a:t>algorithm</a:t>
            </a:r>
          </a:p>
          <a:p>
            <a:pPr lvl="2"/>
            <a:r>
              <a:rPr lang="en-US" altLang="ko-KR" dirty="0" smtClean="0"/>
              <a:t>But either </a:t>
            </a:r>
            <a:r>
              <a:rPr lang="en-US" altLang="ko-KR" dirty="0"/>
              <a:t>they are in C or C++ or they work only for shared memory systems (or both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MapReduce</a:t>
            </a:r>
            <a:r>
              <a:rPr lang="en-US" altLang="ko-KR" dirty="0" smtClean="0"/>
              <a:t> </a:t>
            </a:r>
            <a:r>
              <a:rPr lang="en-US" altLang="ko-KR" dirty="0"/>
              <a:t>and Hadoop are not suitable to deal with streams of </a:t>
            </a:r>
            <a:r>
              <a:rPr lang="en-US" altLang="ko-KR" dirty="0" smtClean="0"/>
              <a:t>data</a:t>
            </a:r>
          </a:p>
          <a:p>
            <a:r>
              <a:rPr lang="en-US" altLang="ko-KR" b="1" dirty="0" smtClean="0"/>
              <a:t>Adaptive </a:t>
            </a:r>
            <a:r>
              <a:rPr lang="en-US" altLang="ko-KR" b="1" dirty="0"/>
              <a:t>+ Boosting Vertical </a:t>
            </a:r>
            <a:r>
              <a:rPr lang="en-US" altLang="ko-KR" b="1" dirty="0" err="1"/>
              <a:t>Hoeffding</a:t>
            </a:r>
            <a:r>
              <a:rPr lang="en-US" altLang="ko-KR" b="1" dirty="0"/>
              <a:t> </a:t>
            </a:r>
            <a:r>
              <a:rPr lang="en-US" altLang="ko-KR" b="1" dirty="0" smtClean="0"/>
              <a:t>Tree (Very Fast Decision Trees)</a:t>
            </a:r>
            <a:endParaRPr lang="en-US" altLang="ko-KR" b="1" dirty="0"/>
          </a:p>
          <a:p>
            <a:pPr lvl="1"/>
            <a:r>
              <a:rPr lang="en-US" altLang="ko-KR" dirty="0" smtClean="0"/>
              <a:t>Decision </a:t>
            </a:r>
            <a:r>
              <a:rPr lang="en-US" altLang="ko-KR" dirty="0"/>
              <a:t>trees for streaming data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Parallel </a:t>
            </a:r>
            <a:r>
              <a:rPr lang="en-US" altLang="ko-KR" dirty="0"/>
              <a:t>algorithm that works on distributed streaming environments.</a:t>
            </a:r>
          </a:p>
          <a:p>
            <a:pPr lvl="1"/>
            <a:r>
              <a:rPr lang="en-US" altLang="ko-KR" dirty="0" smtClean="0"/>
              <a:t>Extend </a:t>
            </a:r>
            <a:r>
              <a:rPr lang="en-US" altLang="ko-KR" dirty="0"/>
              <a:t>the current implementation of the VHT to handle “concept drift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lvl="1"/>
            <a:r>
              <a:rPr lang="en-US" altLang="ko-KR" dirty="0" smtClean="0"/>
              <a:t>Boosting </a:t>
            </a:r>
            <a:r>
              <a:rPr lang="en-US" altLang="ko-KR" dirty="0"/>
              <a:t>is a meta-algorithm that trains an ensemble of </a:t>
            </a:r>
            <a:r>
              <a:rPr lang="en-US" altLang="ko-KR" dirty="0" smtClean="0"/>
              <a:t>classifiers</a:t>
            </a:r>
          </a:p>
          <a:p>
            <a:r>
              <a:rPr lang="en-US" altLang="ko-KR" b="1" dirty="0" smtClean="0"/>
              <a:t>Regression </a:t>
            </a:r>
            <a:r>
              <a:rPr lang="en-US" altLang="ko-KR" b="1" dirty="0"/>
              <a:t>Tree + </a:t>
            </a:r>
            <a:r>
              <a:rPr lang="en-US" altLang="ko-KR" b="1" dirty="0" smtClean="0"/>
              <a:t>Parallel </a:t>
            </a:r>
            <a:r>
              <a:rPr lang="en-US" altLang="ko-KR" b="1" dirty="0"/>
              <a:t>Gradient Boosted Decision Tree (GBDT)</a:t>
            </a:r>
          </a:p>
          <a:p>
            <a:pPr lvl="1"/>
            <a:r>
              <a:rPr lang="en-US" altLang="ko-KR" dirty="0" smtClean="0"/>
              <a:t>Classification </a:t>
            </a:r>
            <a:r>
              <a:rPr lang="en-US" altLang="ko-KR" dirty="0"/>
              <a:t>by simple </a:t>
            </a:r>
            <a:r>
              <a:rPr lang="en-US" altLang="ko-KR" dirty="0" err="1" smtClean="0"/>
              <a:t>thresholding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Basic </a:t>
            </a:r>
            <a:r>
              <a:rPr lang="en-US" altLang="ko-KR" dirty="0"/>
              <a:t>building block of one of the most successful modern algorithms for </a:t>
            </a:r>
            <a:r>
              <a:rPr lang="en-US" altLang="ko-KR" dirty="0" smtClean="0"/>
              <a:t>classification</a:t>
            </a:r>
          </a:p>
          <a:p>
            <a:r>
              <a:rPr lang="en-US" altLang="ko-KR" b="1" dirty="0" smtClean="0"/>
              <a:t>Distributed </a:t>
            </a:r>
            <a:r>
              <a:rPr lang="en-US" altLang="ko-KR" b="1" dirty="0"/>
              <a:t>Data Stream Mining using </a:t>
            </a:r>
            <a:r>
              <a:rPr lang="en-US" altLang="ko-KR" b="1" dirty="0" err="1"/>
              <a:t>Coresets</a:t>
            </a:r>
            <a:endParaRPr lang="en-US" altLang="ko-KR" b="1" dirty="0"/>
          </a:p>
          <a:p>
            <a:pPr lvl="1"/>
            <a:r>
              <a:rPr lang="en-US" altLang="ko-KR" dirty="0" smtClean="0"/>
              <a:t>Data storage handling in Big Data</a:t>
            </a:r>
          </a:p>
          <a:p>
            <a:pPr lvl="2"/>
            <a:r>
              <a:rPr lang="en-US" altLang="ko-KR" dirty="0" smtClean="0"/>
              <a:t>Compression or </a:t>
            </a:r>
            <a:r>
              <a:rPr lang="en-US" altLang="ko-KR" dirty="0"/>
              <a:t>sampling </a:t>
            </a:r>
            <a:endParaRPr lang="en-US" altLang="ko-KR" dirty="0" smtClean="0"/>
          </a:p>
          <a:p>
            <a:r>
              <a:rPr lang="en-US" altLang="ko-KR" b="1" dirty="0" smtClean="0"/>
              <a:t>Distributed </a:t>
            </a:r>
            <a:r>
              <a:rPr lang="en-US" altLang="ko-KR" b="1" dirty="0"/>
              <a:t>Data Stream Mining using Sketches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dirty="0"/>
              <a:t>streaming structures called sketches to reduce the resources used in stream </a:t>
            </a:r>
            <a:r>
              <a:rPr lang="en-US" altLang="ko-KR" dirty="0" smtClean="0"/>
              <a:t>mining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Roadmap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400" y="6312033"/>
            <a:ext cx="8302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https://</a:t>
            </a:r>
            <a:r>
              <a:rPr lang="en-US" altLang="ko-KR" sz="1100" dirty="0" smtClean="0">
                <a:hlinkClick r:id="rId2"/>
              </a:rPr>
              <a:t>cwiki.apache.org/confluence/display/SAMOA/Roadmap</a:t>
            </a:r>
            <a:r>
              <a:rPr lang="en-US" altLang="ko-KR" sz="1100" dirty="0" smtClean="0"/>
              <a:t> Last edit : 2015 / 05 / 07</a:t>
            </a:r>
            <a:endParaRPr lang="en-US" altLang="ko-KR" sz="1100" dirty="0"/>
          </a:p>
        </p:txBody>
      </p:sp>
      <p:pic>
        <p:nvPicPr>
          <p:cNvPr id="1026" name="Picture 2" descr="roadmap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07" y="95250"/>
            <a:ext cx="2510906" cy="14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3426</TotalTime>
  <Words>366</Words>
  <Application>Microsoft Office PowerPoint</Application>
  <PresentationFormat>화면 슬라이드 쇼(4:3)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Times New Roman</vt:lpstr>
      <vt:lpstr>Wingdings</vt:lpstr>
      <vt:lpstr>Office 테마</vt:lpstr>
      <vt:lpstr>Apache SAMOA Scalable Advanced Massive Online Analytics Gianmarco De Francisci Morales (WWW 2013) Yahoo! Research</vt:lpstr>
      <vt:lpstr>Importance of Online Model</vt:lpstr>
      <vt:lpstr>Taxonomy</vt:lpstr>
      <vt:lpstr>Apache SAMOA</vt:lpstr>
      <vt:lpstr>Architecture</vt:lpstr>
      <vt:lpstr>Features status (0.4.0-incubating)</vt:lpstr>
      <vt:lpstr>SAMOA Deployment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heymo</cp:lastModifiedBy>
  <cp:revision>649</cp:revision>
  <dcterms:created xsi:type="dcterms:W3CDTF">2015-03-16T04:19:06Z</dcterms:created>
  <dcterms:modified xsi:type="dcterms:W3CDTF">2016-12-27T10:56:17Z</dcterms:modified>
</cp:coreProperties>
</file>