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449" r:id="rId4"/>
    <p:sldId id="500" r:id="rId5"/>
    <p:sldId id="477" r:id="rId6"/>
    <p:sldId id="501" r:id="rId7"/>
    <p:sldId id="470" r:id="rId8"/>
    <p:sldId id="478" r:id="rId9"/>
    <p:sldId id="479" r:id="rId10"/>
    <p:sldId id="502" r:id="rId11"/>
    <p:sldId id="471" r:id="rId12"/>
    <p:sldId id="503" r:id="rId13"/>
    <p:sldId id="472" r:id="rId14"/>
    <p:sldId id="504" r:id="rId15"/>
    <p:sldId id="505" r:id="rId16"/>
    <p:sldId id="482" r:id="rId17"/>
    <p:sldId id="484" r:id="rId18"/>
    <p:sldId id="506" r:id="rId19"/>
    <p:sldId id="507" r:id="rId20"/>
    <p:sldId id="508" r:id="rId21"/>
    <p:sldId id="509" r:id="rId22"/>
    <p:sldId id="426" r:id="rId23"/>
    <p:sldId id="492" r:id="rId24"/>
    <p:sldId id="491" r:id="rId25"/>
    <p:sldId id="510" r:id="rId26"/>
    <p:sldId id="511" r:id="rId27"/>
    <p:sldId id="498" r:id="rId28"/>
    <p:sldId id="499" r:id="rId29"/>
    <p:sldId id="347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F81BD"/>
    <a:srgbClr val="7A0000"/>
    <a:srgbClr val="85A7D1"/>
    <a:srgbClr val="CCFF99"/>
    <a:srgbClr val="F7EAE9"/>
    <a:srgbClr val="460000"/>
    <a:srgbClr val="800000"/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7" autoAdjust="0"/>
    <p:restoredTop sz="96217" autoAdjust="0"/>
  </p:normalViewPr>
  <p:slideViewPr>
    <p:cSldViewPr>
      <p:cViewPr>
        <p:scale>
          <a:sx n="90" d="100"/>
          <a:sy n="90" d="100"/>
        </p:scale>
        <p:origin x="-480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39489-0FC8-4674-9621-36DFD5FD2246}" type="datetimeFigureOut">
              <a:rPr lang="ko-KR" altLang="en-US" smtClean="0"/>
              <a:pPr/>
              <a:t>2011-10-13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31D4F-E691-466A-BD2E-78E23D1C5E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8612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Node</a:t>
            </a:r>
            <a:r>
              <a:rPr lang="en-US" altLang="ko-KR" baseline="0" dirty="0" smtClean="0"/>
              <a:t> graph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data point</a:t>
            </a:r>
            <a:r>
              <a:rPr lang="ko-KR" altLang="en-US" baseline="0" dirty="0" smtClean="0"/>
              <a:t>가 서로 분리되어 있는 형태를 가정</a:t>
            </a:r>
            <a:r>
              <a:rPr lang="en-US" altLang="ko-KR" baseline="0" dirty="0" smtClean="0"/>
              <a:t>. (flexible</a:t>
            </a:r>
            <a:r>
              <a:rPr lang="ko-KR" altLang="en-US" baseline="0" dirty="0" smtClean="0"/>
              <a:t>하기 때문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31D4F-E691-466A-BD2E-78E23D1C5E8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어떻게 그래프를 나누고 디스크 기반으로 저장하는지에 대해서는 다른 논문 인용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31D4F-E691-466A-BD2E-78E23D1C5E8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RkNN</a:t>
            </a:r>
            <a:r>
              <a:rPr lang="ko-KR" altLang="en-US" dirty="0" smtClean="0"/>
              <a:t>의 경우라면</a:t>
            </a:r>
            <a:r>
              <a:rPr lang="en-US" altLang="ko-KR" dirty="0" smtClean="0"/>
              <a:t>, NN</a:t>
            </a:r>
            <a:r>
              <a:rPr lang="ko-KR" altLang="en-US" dirty="0" smtClean="0"/>
              <a:t>으로 확인된 </a:t>
            </a:r>
            <a:r>
              <a:rPr lang="en-US" altLang="ko-KR" dirty="0" smtClean="0"/>
              <a:t>data point</a:t>
            </a:r>
            <a:r>
              <a:rPr lang="ko-KR" altLang="en-US" dirty="0" smtClean="0"/>
              <a:t>의 개수가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개가 되어야 </a:t>
            </a:r>
            <a:r>
              <a:rPr lang="en-US" altLang="ko-KR" dirty="0" smtClean="0"/>
              <a:t>expansion</a:t>
            </a:r>
            <a:r>
              <a:rPr lang="ko-KR" altLang="en-US" dirty="0" smtClean="0"/>
              <a:t>을 멈출 수 있음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31D4F-E691-466A-BD2E-78E23D1C5E8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RkNN</a:t>
            </a:r>
            <a:r>
              <a:rPr lang="ko-KR" altLang="en-US" dirty="0" smtClean="0"/>
              <a:t>의 경우라면</a:t>
            </a:r>
            <a:r>
              <a:rPr lang="en-US" altLang="ko-KR" dirty="0" smtClean="0"/>
              <a:t>, NN</a:t>
            </a:r>
            <a:r>
              <a:rPr lang="ko-KR" altLang="en-US" dirty="0" smtClean="0"/>
              <a:t>으로 확인된 </a:t>
            </a:r>
            <a:r>
              <a:rPr lang="en-US" altLang="ko-KR" dirty="0" smtClean="0"/>
              <a:t>data point</a:t>
            </a:r>
            <a:r>
              <a:rPr lang="ko-KR" altLang="en-US" dirty="0" smtClean="0"/>
              <a:t>의 개수에 따라 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한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여러 번 방문하는 경우도 발생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k</a:t>
            </a:r>
            <a:r>
              <a:rPr lang="ko-KR" altLang="en-US" dirty="0" smtClean="0"/>
              <a:t>번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 Data point</a:t>
            </a:r>
            <a:r>
              <a:rPr lang="ko-KR" altLang="en-US" dirty="0" smtClean="0"/>
              <a:t>를 포함하는 </a:t>
            </a:r>
            <a:r>
              <a:rPr lang="ko-KR" altLang="en-US" dirty="0" err="1" smtClean="0"/>
              <a:t>노드라도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expansion </a:t>
            </a:r>
            <a:r>
              <a:rPr lang="ko-KR" altLang="en-US" dirty="0" smtClean="0"/>
              <a:t>필요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31D4F-E691-466A-BD2E-78E23D1C5E8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31D4F-E691-466A-BD2E-78E23D1C5E8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7C969-CD8F-4690-B14C-22777E8EDB27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40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A2CB05B2-B40B-4273-A18A-4FB6E84A53C1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40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3901" y="1857364"/>
            <a:ext cx="7918648" cy="1470025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Reverse Nearest Neighbors </a:t>
            </a:r>
            <a:br>
              <a:rPr lang="en-US" altLang="ko-KR" dirty="0" smtClean="0">
                <a:latin typeface="Arial" pitchFamily="34" charset="0"/>
                <a:cs typeface="Arial" pitchFamily="34" charset="0"/>
              </a:rPr>
            </a:b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in Large Graphs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645024"/>
            <a:ext cx="7758122" cy="2520280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Man Lung Yiu</a:t>
            </a:r>
            <a:r>
              <a:rPr lang="en-US" altLang="ko-KR" i="1" baseline="30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Dimitris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Papadias</a:t>
            </a:r>
            <a:r>
              <a:rPr lang="en-US" altLang="ko-KR" i="1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, Nikos Mamoulis</a:t>
            </a:r>
            <a:r>
              <a:rPr lang="en-US" altLang="ko-KR" i="1" baseline="30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, and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Yufei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Tao</a:t>
            </a:r>
            <a:r>
              <a:rPr lang="en-US" altLang="ko-KR" i="1" baseline="30000" dirty="0" smtClean="0">
                <a:latin typeface="Arial" pitchFamily="34" charset="0"/>
                <a:cs typeface="Arial" pitchFamily="34" charset="0"/>
              </a:rPr>
              <a:t>3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sz="1800" i="1" dirty="0" smtClean="0">
                <a:latin typeface="Arial" pitchFamily="34" charset="0"/>
                <a:cs typeface="Arial" pitchFamily="34" charset="0"/>
              </a:rPr>
              <a:t>Univ. of Hong Kong</a:t>
            </a:r>
            <a:r>
              <a:rPr lang="en-US" altLang="ko-KR" sz="1800" i="1" baseline="30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altLang="ko-KR" sz="1800" i="1" dirty="0" smtClean="0">
                <a:latin typeface="Arial" pitchFamily="34" charset="0"/>
                <a:cs typeface="Arial" pitchFamily="34" charset="0"/>
              </a:rPr>
              <a:t>, Hong Kong Univ. of Science and Technology(HKUST)</a:t>
            </a:r>
            <a:r>
              <a:rPr lang="en-US" altLang="ko-KR" sz="1800" i="1" baseline="30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altLang="ko-KR" sz="1800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sz="1800" i="1" dirty="0" smtClean="0">
                <a:latin typeface="Arial" pitchFamily="34" charset="0"/>
                <a:cs typeface="Arial" pitchFamily="34" charset="0"/>
              </a:rPr>
              <a:t>City Univ. of Hong Kong</a:t>
            </a:r>
            <a:r>
              <a:rPr lang="en-US" altLang="ko-KR" sz="1800" i="1" baseline="30000" dirty="0" smtClean="0">
                <a:latin typeface="Arial" pitchFamily="34" charset="0"/>
                <a:cs typeface="Arial" pitchFamily="34" charset="0"/>
              </a:rPr>
              <a:t>3</a:t>
            </a:r>
            <a:endParaRPr lang="en-US" altLang="ko-KR" sz="1800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TKDE ’06</a:t>
            </a: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13 Oct 2011</a:t>
            </a:r>
          </a:p>
          <a:p>
            <a:pPr algn="r"/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Taewhi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Lee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Fundamental Lemma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357298"/>
            <a:ext cx="7786742" cy="1460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타원 6"/>
          <p:cNvSpPr/>
          <p:nvPr/>
        </p:nvSpPr>
        <p:spPr>
          <a:xfrm>
            <a:off x="2357422" y="3357562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214678" y="4500570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714876" y="3857628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500826" y="3857628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9" idx="2"/>
            <a:endCxn id="7" idx="6"/>
          </p:cNvCxnSpPr>
          <p:nvPr/>
        </p:nvCxnSpPr>
        <p:spPr>
          <a:xfrm rot="10800000">
            <a:off x="2573446" y="3465574"/>
            <a:ext cx="2141430" cy="5000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9" idx="3"/>
          </p:cNvCxnSpPr>
          <p:nvPr/>
        </p:nvCxnSpPr>
        <p:spPr>
          <a:xfrm rot="5400000">
            <a:off x="3825919" y="3645089"/>
            <a:ext cx="523666" cy="13175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1" idx="2"/>
            <a:endCxn id="9" idx="6"/>
          </p:cNvCxnSpPr>
          <p:nvPr/>
        </p:nvCxnSpPr>
        <p:spPr>
          <a:xfrm rot="10800000">
            <a:off x="4930900" y="3965640"/>
            <a:ext cx="156992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285984" y="2928934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q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3143240" y="4714884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</a:t>
            </a:r>
            <a:endParaRPr lang="ko-KR" altLang="en-US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4643438" y="4071942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n</a:t>
            </a:r>
            <a:endParaRPr lang="ko-KR" altLang="en-US" sz="1600" dirty="0"/>
          </a:p>
        </p:txBody>
      </p:sp>
      <p:sp>
        <p:nvSpPr>
          <p:cNvPr id="22" name="직사각형 21"/>
          <p:cNvSpPr/>
          <p:nvPr/>
        </p:nvSpPr>
        <p:spPr>
          <a:xfrm>
            <a:off x="6429388" y="4071942"/>
            <a:ext cx="3770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p'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3428992" y="3286124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5</a:t>
            </a:r>
            <a:endParaRPr lang="ko-KR" altLang="en-US" sz="1600" dirty="0"/>
          </a:p>
        </p:txBody>
      </p:sp>
      <p:sp>
        <p:nvSpPr>
          <p:cNvPr id="24" name="직사각형 23"/>
          <p:cNvSpPr/>
          <p:nvPr/>
        </p:nvSpPr>
        <p:spPr>
          <a:xfrm>
            <a:off x="3929058" y="4286256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endParaRPr lang="ko-KR" altLang="en-US" sz="1600" dirty="0"/>
          </a:p>
        </p:txBody>
      </p:sp>
      <p:sp>
        <p:nvSpPr>
          <p:cNvPr id="26" name="직사각형 25"/>
          <p:cNvSpPr/>
          <p:nvPr/>
        </p:nvSpPr>
        <p:spPr>
          <a:xfrm>
            <a:off x="5572132" y="3571876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endParaRPr lang="ko-KR" altLang="en-US" sz="1600" dirty="0"/>
          </a:p>
        </p:txBody>
      </p:sp>
      <p:cxnSp>
        <p:nvCxnSpPr>
          <p:cNvPr id="27" name="직선 연결선 26"/>
          <p:cNvCxnSpPr/>
          <p:nvPr/>
        </p:nvCxnSpPr>
        <p:spPr>
          <a:xfrm flipH="1">
            <a:off x="4760914" y="3832228"/>
            <a:ext cx="144016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534164" y="3824290"/>
            <a:ext cx="144016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285852" y="5500702"/>
            <a:ext cx="68171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We can minimize the extent of network traversal!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Eager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Algorithm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2492896"/>
            <a:ext cx="4040512" cy="57606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Example: k = 1</a:t>
            </a:r>
            <a:endParaRPr lang="en-US" altLang="ko-KR" i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068960"/>
            <a:ext cx="3277043" cy="3387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/>
          <p:cNvSpPr/>
          <p:nvPr/>
        </p:nvSpPr>
        <p:spPr>
          <a:xfrm>
            <a:off x="5508104" y="2812866"/>
            <a:ext cx="17091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u="sng" dirty="0" smtClean="0">
                <a:latin typeface="Arial" pitchFamily="34" charset="0"/>
                <a:cs typeface="Arial" pitchFamily="34" charset="0"/>
              </a:rPr>
              <a:t>Heap content</a:t>
            </a:r>
            <a:endParaRPr lang="ko-KR" altLang="en-US" sz="2000" u="sng" dirty="0"/>
          </a:p>
        </p:txBody>
      </p:sp>
      <p:sp>
        <p:nvSpPr>
          <p:cNvPr id="16" name="직사각형 15"/>
          <p:cNvSpPr/>
          <p:nvPr/>
        </p:nvSpPr>
        <p:spPr>
          <a:xfrm>
            <a:off x="5796136" y="3316922"/>
            <a:ext cx="1144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&lt; n</a:t>
            </a:r>
            <a:r>
              <a:rPr lang="en-US" altLang="ko-KR" sz="2000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, 4 &gt;</a:t>
            </a:r>
            <a:endParaRPr lang="ko-KR" altLang="en-US" sz="2000" dirty="0"/>
          </a:p>
        </p:txBody>
      </p:sp>
      <p:sp>
        <p:nvSpPr>
          <p:cNvPr id="17" name="직사각형 16"/>
          <p:cNvSpPr/>
          <p:nvPr/>
        </p:nvSpPr>
        <p:spPr>
          <a:xfrm>
            <a:off x="5796136" y="3748970"/>
            <a:ext cx="1144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&lt; n</a:t>
            </a:r>
            <a:r>
              <a:rPr lang="en-US" altLang="ko-KR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, 5 &gt;</a:t>
            </a:r>
            <a:endParaRPr lang="ko-KR" altLang="en-US" sz="2000" dirty="0"/>
          </a:p>
        </p:txBody>
      </p:sp>
      <p:sp>
        <p:nvSpPr>
          <p:cNvPr id="18" name="타원 17"/>
          <p:cNvSpPr/>
          <p:nvPr/>
        </p:nvSpPr>
        <p:spPr>
          <a:xfrm>
            <a:off x="971600" y="5602890"/>
            <a:ext cx="504056" cy="50405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258600" y="5783482"/>
            <a:ext cx="504056" cy="50405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339752" y="6269250"/>
            <a:ext cx="2319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range-NN(n</a:t>
            </a:r>
            <a:r>
              <a:rPr lang="en-US" altLang="ko-KR" sz="2000" baseline="-25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altLang="ko-K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1, 4)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275856" y="5670392"/>
            <a:ext cx="504056" cy="5040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435526" y="4643294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796136" y="5294786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6804248" y="4898742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923038" y="4896076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6" idx="2"/>
          </p:cNvCxnSpPr>
          <p:nvPr/>
        </p:nvCxnSpPr>
        <p:spPr>
          <a:xfrm flipH="1" flipV="1">
            <a:off x="5652120" y="4790730"/>
            <a:ext cx="1152128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6" idx="3"/>
          </p:cNvCxnSpPr>
          <p:nvPr/>
        </p:nvCxnSpPr>
        <p:spPr>
          <a:xfrm flipH="1">
            <a:off x="6012160" y="5083130"/>
            <a:ext cx="823724" cy="2836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endCxn id="26" idx="6"/>
          </p:cNvCxnSpPr>
          <p:nvPr/>
        </p:nvCxnSpPr>
        <p:spPr>
          <a:xfrm flipH="1">
            <a:off x="7020272" y="5006754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5364088" y="4214666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q</a:t>
            </a:r>
            <a:endParaRPr lang="ko-KR" altLang="en-US" sz="1600" dirty="0"/>
          </a:p>
        </p:txBody>
      </p:sp>
      <p:sp>
        <p:nvSpPr>
          <p:cNvPr id="32" name="직사각형 31"/>
          <p:cNvSpPr/>
          <p:nvPr/>
        </p:nvSpPr>
        <p:spPr>
          <a:xfrm>
            <a:off x="5724698" y="5509100"/>
            <a:ext cx="4219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</a:t>
            </a:r>
            <a:r>
              <a:rPr lang="en-US" altLang="ko-KR" sz="2000" baseline="-25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endParaRPr lang="ko-KR" altLang="en-US" sz="1600" baseline="-25000" dirty="0"/>
          </a:p>
        </p:txBody>
      </p:sp>
      <p:sp>
        <p:nvSpPr>
          <p:cNvPr id="33" name="직사각형 32"/>
          <p:cNvSpPr/>
          <p:nvPr/>
        </p:nvSpPr>
        <p:spPr>
          <a:xfrm>
            <a:off x="6732810" y="5113056"/>
            <a:ext cx="4219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n</a:t>
            </a:r>
            <a:r>
              <a:rPr lang="en-US" altLang="ko-KR" sz="2000" baseline="-25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endParaRPr lang="ko-KR" altLang="en-US" sz="1600" baseline="-25000" dirty="0"/>
          </a:p>
        </p:txBody>
      </p:sp>
      <p:sp>
        <p:nvSpPr>
          <p:cNvPr id="34" name="직사각형 33"/>
          <p:cNvSpPr/>
          <p:nvPr/>
        </p:nvSpPr>
        <p:spPr>
          <a:xfrm>
            <a:off x="7851600" y="5110390"/>
            <a:ext cx="4219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</a:t>
            </a:r>
            <a:r>
              <a:rPr lang="en-US" altLang="ko-KR" sz="2000" baseline="-25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2</a:t>
            </a:r>
            <a:endParaRPr lang="ko-KR" altLang="en-US" sz="1600" baseline="-25000" dirty="0"/>
          </a:p>
        </p:txBody>
      </p:sp>
      <p:sp>
        <p:nvSpPr>
          <p:cNvPr id="35" name="직사각형 34"/>
          <p:cNvSpPr/>
          <p:nvPr/>
        </p:nvSpPr>
        <p:spPr>
          <a:xfrm>
            <a:off x="6084168" y="4502698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endParaRPr lang="ko-KR" altLang="en-US" sz="1600" dirty="0"/>
          </a:p>
        </p:txBody>
      </p:sp>
      <p:sp>
        <p:nvSpPr>
          <p:cNvPr id="36" name="직사각형 35"/>
          <p:cNvSpPr/>
          <p:nvPr/>
        </p:nvSpPr>
        <p:spPr>
          <a:xfrm>
            <a:off x="6228184" y="5294786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endParaRPr lang="ko-KR" altLang="en-US" sz="1600" dirty="0"/>
          </a:p>
        </p:txBody>
      </p:sp>
      <p:cxnSp>
        <p:nvCxnSpPr>
          <p:cNvPr id="38" name="직선 연결선 37"/>
          <p:cNvCxnSpPr/>
          <p:nvPr/>
        </p:nvCxnSpPr>
        <p:spPr>
          <a:xfrm flipH="1">
            <a:off x="6850286" y="4873342"/>
            <a:ext cx="144016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7956376" y="4862738"/>
            <a:ext cx="144016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5652120" y="3514658"/>
            <a:ext cx="1440160" cy="0"/>
          </a:xfrm>
          <a:prstGeom prst="line">
            <a:avLst/>
          </a:prstGeom>
          <a:ln w="28575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79512" y="1052736"/>
            <a:ext cx="878497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ko-KR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Basic procedures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Corbel" pitchFamily="34" charset="0"/>
              <a:buChar char="–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range-NN(n, k, e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altLang="ko-KR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retrieves </a:t>
            </a:r>
            <a:r>
              <a:rPr lang="en-US" altLang="ko-K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k nearest data points </a:t>
            </a:r>
            <a:r>
              <a:rPr lang="en-US" altLang="ko-KR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with dist. &lt; e</a:t>
            </a:r>
            <a:endParaRPr lang="en-US" altLang="ko-KR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Corbel" pitchFamily="34" charset="0"/>
              <a:buChar char="–"/>
            </a:pPr>
            <a:r>
              <a:rPr lang="en-US" altLang="ko-KR" sz="20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verify(p, k, q</a:t>
            </a:r>
            <a:r>
              <a:rPr lang="en-US" altLang="ko-KR" sz="20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altLang="ko-KR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checks </a:t>
            </a:r>
            <a:r>
              <a:rPr lang="en-US" altLang="ko-K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whether q is among the </a:t>
            </a:r>
            <a:r>
              <a:rPr lang="en-US" altLang="ko-KR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kNNs</a:t>
            </a:r>
            <a:r>
              <a:rPr lang="en-US" altLang="ko-KR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of a data point p</a:t>
            </a:r>
            <a:endParaRPr lang="en-US" altLang="ko-KR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779912" y="5733256"/>
            <a:ext cx="18197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verify(p</a:t>
            </a:r>
            <a:r>
              <a:rPr lang="en-US" altLang="ko-KR" sz="2000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altLang="ko-K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1, q)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724128" y="6237312"/>
            <a:ext cx="23439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latin typeface="Arial" pitchFamily="34" charset="0"/>
                <a:cs typeface="Arial" pitchFamily="34" charset="0"/>
              </a:rPr>
              <a:t>RNN(q) = { p</a:t>
            </a:r>
            <a:r>
              <a:rPr lang="en-US" altLang="ko-KR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altLang="ko-KR" sz="2000" b="1" dirty="0" smtClean="0">
                <a:latin typeface="Arial" pitchFamily="34" charset="0"/>
                <a:cs typeface="Arial" pitchFamily="34" charset="0"/>
              </a:rPr>
              <a:t>, p</a:t>
            </a:r>
            <a:r>
              <a:rPr lang="en-US" altLang="ko-KR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000" b="1" dirty="0" smtClean="0">
                <a:latin typeface="Arial" pitchFamily="34" charset="0"/>
                <a:cs typeface="Arial" pitchFamily="34" charset="0"/>
              </a:rPr>
              <a:t> }</a:t>
            </a:r>
            <a:endParaRPr lang="ko-KR" altLang="en-US" sz="2000" b="1" dirty="0"/>
          </a:p>
        </p:txBody>
      </p:sp>
      <p:sp>
        <p:nvSpPr>
          <p:cNvPr id="49" name="타원 48"/>
          <p:cNvSpPr/>
          <p:nvPr/>
        </p:nvSpPr>
        <p:spPr>
          <a:xfrm>
            <a:off x="683568" y="4509120"/>
            <a:ext cx="504056" cy="50405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5652120" y="3951344"/>
            <a:ext cx="1440160" cy="0"/>
          </a:xfrm>
          <a:prstGeom prst="line">
            <a:avLst/>
          </a:prstGeom>
          <a:ln w="28575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35496" y="4058784"/>
            <a:ext cx="2319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range-NN(n</a:t>
            </a:r>
            <a:r>
              <a:rPr lang="en-US" altLang="ko-KR" sz="2000" baseline="-25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altLang="ko-K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1, 5)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800264" y="4437112"/>
            <a:ext cx="504056" cy="5040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231168" y="4653136"/>
            <a:ext cx="18197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verify(p</a:t>
            </a:r>
            <a:r>
              <a:rPr lang="en-US" altLang="ko-KR" sz="2000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1, q)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228184" y="5693186"/>
            <a:ext cx="24785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 more expansion!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 animBg="1"/>
      <p:bldP spid="20" grpId="0" animBg="1"/>
      <p:bldP spid="21" grpId="0"/>
      <p:bldP spid="23" grpId="0" animBg="1"/>
      <p:bldP spid="24" grpId="0" animBg="1"/>
      <p:bldP spid="25" grpId="0" animBg="1"/>
      <p:bldP spid="26" grpId="0" animBg="1"/>
      <p:bldP spid="27" grpId="0" animBg="1"/>
      <p:bldP spid="31" grpId="0"/>
      <p:bldP spid="32" grpId="0"/>
      <p:bldP spid="33" grpId="0"/>
      <p:bldP spid="34" grpId="0"/>
      <p:bldP spid="35" grpId="0"/>
      <p:bldP spid="36" grpId="0"/>
      <p:bldP spid="47" grpId="0"/>
      <p:bldP spid="48" grpId="0"/>
      <p:bldP spid="49" grpId="0" animBg="1"/>
      <p:bldP spid="51" grpId="0"/>
      <p:bldP spid="52" grpId="0" animBg="1"/>
      <p:bldP spid="53" grpId="0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Eager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Algorithm (cont’d)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597814"/>
          </a:xfrm>
        </p:spPr>
        <p:txBody>
          <a:bodyPr>
            <a:normAutofit/>
          </a:bodyPr>
          <a:lstStyle/>
          <a:p>
            <a:pPr lvl="1">
              <a:spcAft>
                <a:spcPts val="600"/>
              </a:spcAft>
              <a:buNone/>
            </a:pPr>
            <a:endParaRPr lang="en-US" altLang="ko-KR" sz="2200" dirty="0" smtClean="0">
              <a:latin typeface="Arial" pitchFamily="34" charset="0"/>
              <a:cs typeface="Arial" pitchFamily="34" charset="0"/>
            </a:endParaRPr>
          </a:p>
          <a:p>
            <a:pPr lvl="1">
              <a:spcAft>
                <a:spcPts val="600"/>
              </a:spcAft>
              <a:buNone/>
            </a:pP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1. Initialize a heap H by inserting the node containing q</a:t>
            </a:r>
          </a:p>
          <a:p>
            <a:pPr lvl="1">
              <a:spcAft>
                <a:spcPts val="600"/>
              </a:spcAft>
              <a:buNone/>
            </a:pPr>
            <a:endParaRPr lang="en-US" altLang="ko-KR" sz="2200" dirty="0" smtClean="0">
              <a:latin typeface="Arial" pitchFamily="34" charset="0"/>
              <a:cs typeface="Arial" pitchFamily="34" charset="0"/>
            </a:endParaRPr>
          </a:p>
          <a:p>
            <a:pPr lvl="1">
              <a:spcAft>
                <a:spcPts val="600"/>
              </a:spcAft>
              <a:buNone/>
            </a:pP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2. De-heap a node n &amp; execute </a:t>
            </a:r>
            <a:r>
              <a:rPr lang="en-US" altLang="ko-KR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range-NN</a:t>
            </a: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 query</a:t>
            </a:r>
          </a:p>
          <a:p>
            <a:pPr lvl="1">
              <a:spcAft>
                <a:spcPts val="600"/>
              </a:spcAft>
              <a:buNone/>
            </a:pPr>
            <a:endParaRPr lang="en-US" altLang="ko-KR" sz="2200" dirty="0" smtClean="0">
              <a:latin typeface="Arial" pitchFamily="34" charset="0"/>
              <a:cs typeface="Arial" pitchFamily="34" charset="0"/>
            </a:endParaRPr>
          </a:p>
          <a:p>
            <a:pPr lvl="1">
              <a:spcAft>
                <a:spcPts val="600"/>
              </a:spcAft>
              <a:buNone/>
            </a:pP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3-1. </a:t>
            </a:r>
            <a:r>
              <a:rPr lang="ko-KR" altLang="en-US" sz="2200" dirty="0" smtClean="0">
                <a:latin typeface="Arial" pitchFamily="34" charset="0"/>
                <a:cs typeface="Arial" pitchFamily="34" charset="0"/>
              </a:rPr>
              <a:t>∃</a:t>
            </a: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data point with dist. &lt; d(</a:t>
            </a:r>
            <a:r>
              <a:rPr lang="en-US" altLang="ko-KR" sz="2200" dirty="0" err="1" smtClean="0">
                <a:latin typeface="Arial" pitchFamily="34" charset="0"/>
                <a:cs typeface="Arial" pitchFamily="34" charset="0"/>
              </a:rPr>
              <a:t>n,q</a:t>
            </a: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)</a:t>
            </a:r>
            <a:br>
              <a:rPr lang="en-US" altLang="ko-KR" sz="2200" dirty="0" smtClean="0">
                <a:latin typeface="Arial" pitchFamily="34" charset="0"/>
                <a:cs typeface="Arial" pitchFamily="34" charset="0"/>
              </a:rPr>
            </a:br>
            <a:r>
              <a:rPr lang="en-US" altLang="ko-KR" sz="2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altLang="ko-KR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verify</a:t>
            </a:r>
            <a:r>
              <a:rPr lang="en-US" altLang="ko-KR" sz="2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whether p </a:t>
            </a:r>
            <a:r>
              <a:rPr lang="ko-KR" altLang="en-US" sz="2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∈ </a:t>
            </a:r>
            <a:r>
              <a:rPr lang="en-US" altLang="ko-KR" sz="2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RNN(q)  (expansion stops if |</a:t>
            </a:r>
            <a:r>
              <a:rPr lang="en-US" altLang="ko-KR" sz="22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kNN</a:t>
            </a:r>
            <a:r>
              <a:rPr lang="en-US" altLang="ko-KR" sz="2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(q)| &lt; k)</a:t>
            </a:r>
          </a:p>
          <a:p>
            <a:pPr lvl="1">
              <a:spcAft>
                <a:spcPts val="600"/>
              </a:spcAft>
              <a:buNone/>
            </a:pP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3-2. </a:t>
            </a:r>
            <a:r>
              <a:rPr lang="ko-KR" altLang="en-US" sz="2200" dirty="0" smtClean="0">
                <a:latin typeface="Arial" pitchFamily="34" charset="0"/>
                <a:cs typeface="Arial" pitchFamily="34" charset="0"/>
              </a:rPr>
              <a:t>￢∃ </a:t>
            </a: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data point with dist. &lt; d(</a:t>
            </a:r>
            <a:r>
              <a:rPr lang="en-US" altLang="ko-KR" sz="2200" dirty="0" err="1" smtClean="0">
                <a:latin typeface="Arial" pitchFamily="34" charset="0"/>
                <a:cs typeface="Arial" pitchFamily="34" charset="0"/>
              </a:rPr>
              <a:t>n,q</a:t>
            </a: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)</a:t>
            </a:r>
            <a:br>
              <a:rPr lang="en-US" altLang="ko-KR" sz="2200" dirty="0" smtClean="0">
                <a:latin typeface="Arial" pitchFamily="34" charset="0"/>
                <a:cs typeface="Arial" pitchFamily="34" charset="0"/>
              </a:rPr>
            </a:br>
            <a:r>
              <a:rPr lang="en-US" altLang="ko-KR" sz="2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altLang="ko-KR" sz="22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enheap</a:t>
            </a:r>
            <a:r>
              <a:rPr lang="en-US" altLang="ko-KR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the adjacent nodes </a:t>
            </a: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of n</a:t>
            </a:r>
          </a:p>
          <a:p>
            <a:pPr lvl="1">
              <a:spcAft>
                <a:spcPts val="600"/>
              </a:spcAft>
              <a:buNone/>
            </a:pPr>
            <a:endParaRPr lang="en-US" altLang="ko-KR" sz="22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1">
              <a:spcAft>
                <a:spcPts val="600"/>
              </a:spcAft>
              <a:buNone/>
            </a:pPr>
            <a:r>
              <a:rPr lang="en-US" altLang="ko-KR" sz="2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4. Repeat 2 &amp; 3 until the heap is empty</a:t>
            </a:r>
            <a:endParaRPr lang="en-US" altLang="ko-KR" sz="2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2708920"/>
            <a:ext cx="3875162" cy="387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20"/>
          <p:cNvSpPr/>
          <p:nvPr/>
        </p:nvSpPr>
        <p:spPr>
          <a:xfrm>
            <a:off x="4860032" y="2996952"/>
            <a:ext cx="3816424" cy="3644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Lazy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Algorithm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102748"/>
            <a:ext cx="8801104" cy="521326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</a:rPr>
              <a:t>Eager</a:t>
            </a: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 algorithm may perform </a:t>
            </a:r>
            <a:r>
              <a:rPr lang="en-US" altLang="ko-KR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numerous local network expansions 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For retrieving the nearest point p of a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deheaped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node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For verifying whether p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∈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RNN(q)</a:t>
            </a:r>
          </a:p>
          <a:p>
            <a:pPr lvl="1">
              <a:spcAft>
                <a:spcPts val="600"/>
              </a:spcAft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Example: k = 1</a:t>
            </a:r>
            <a:endParaRPr lang="en-US" altLang="ko-KR" sz="22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endParaRPr lang="en-US" altLang="ko-KR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501008"/>
            <a:ext cx="3096344" cy="2937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타원 21"/>
          <p:cNvSpPr/>
          <p:nvPr/>
        </p:nvSpPr>
        <p:spPr>
          <a:xfrm>
            <a:off x="395536" y="5129760"/>
            <a:ext cx="504056" cy="50405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331640" y="4221088"/>
            <a:ext cx="504056" cy="50405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123728" y="4221088"/>
            <a:ext cx="504056" cy="50405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619672" y="5805264"/>
            <a:ext cx="504056" cy="5040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123728" y="5949280"/>
            <a:ext cx="18197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verify(p</a:t>
            </a:r>
            <a:r>
              <a:rPr lang="en-US" altLang="ko-KR" sz="2000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altLang="ko-K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1, q)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2494402" y="5167825"/>
            <a:ext cx="144015" cy="153733"/>
          </a:xfrm>
          <a:custGeom>
            <a:avLst/>
            <a:gdLst>
              <a:gd name="connsiteX0" fmla="*/ 37249 w 398756"/>
              <a:gd name="connsiteY0" fmla="*/ 148855 h 297711"/>
              <a:gd name="connsiteX1" fmla="*/ 101045 w 398756"/>
              <a:gd name="connsiteY1" fmla="*/ 233916 h 297711"/>
              <a:gd name="connsiteX2" fmla="*/ 143575 w 398756"/>
              <a:gd name="connsiteY2" fmla="*/ 297711 h 297711"/>
              <a:gd name="connsiteX3" fmla="*/ 186105 w 398756"/>
              <a:gd name="connsiteY3" fmla="*/ 276446 h 297711"/>
              <a:gd name="connsiteX4" fmla="*/ 292431 w 398756"/>
              <a:gd name="connsiteY4" fmla="*/ 148855 h 297711"/>
              <a:gd name="connsiteX5" fmla="*/ 334961 w 398756"/>
              <a:gd name="connsiteY5" fmla="*/ 85060 h 297711"/>
              <a:gd name="connsiteX6" fmla="*/ 388124 w 398756"/>
              <a:gd name="connsiteY6" fmla="*/ 31897 h 297711"/>
              <a:gd name="connsiteX7" fmla="*/ 398756 w 398756"/>
              <a:gd name="connsiteY7" fmla="*/ 0 h 297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756" h="297711">
                <a:moveTo>
                  <a:pt x="37249" y="148855"/>
                </a:moveTo>
                <a:cubicBezTo>
                  <a:pt x="99558" y="242316"/>
                  <a:pt x="0" y="94979"/>
                  <a:pt x="101045" y="233916"/>
                </a:cubicBezTo>
                <a:cubicBezTo>
                  <a:pt x="116077" y="254585"/>
                  <a:pt x="143575" y="297711"/>
                  <a:pt x="143575" y="297711"/>
                </a:cubicBezTo>
                <a:cubicBezTo>
                  <a:pt x="157752" y="290623"/>
                  <a:pt x="175443" y="288174"/>
                  <a:pt x="186105" y="276446"/>
                </a:cubicBezTo>
                <a:cubicBezTo>
                  <a:pt x="343877" y="102898"/>
                  <a:pt x="180336" y="232928"/>
                  <a:pt x="292431" y="148855"/>
                </a:cubicBezTo>
                <a:cubicBezTo>
                  <a:pt x="311116" y="92799"/>
                  <a:pt x="290713" y="138157"/>
                  <a:pt x="334961" y="85060"/>
                </a:cubicBezTo>
                <a:cubicBezTo>
                  <a:pt x="379263" y="31897"/>
                  <a:pt x="329644" y="70883"/>
                  <a:pt x="388124" y="31897"/>
                </a:cubicBezTo>
                <a:lnTo>
                  <a:pt x="398756" y="0"/>
                </a:ln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>
            <a:off x="1598406" y="4469011"/>
            <a:ext cx="144015" cy="153733"/>
          </a:xfrm>
          <a:custGeom>
            <a:avLst/>
            <a:gdLst>
              <a:gd name="connsiteX0" fmla="*/ 37249 w 398756"/>
              <a:gd name="connsiteY0" fmla="*/ 148855 h 297711"/>
              <a:gd name="connsiteX1" fmla="*/ 101045 w 398756"/>
              <a:gd name="connsiteY1" fmla="*/ 233916 h 297711"/>
              <a:gd name="connsiteX2" fmla="*/ 143575 w 398756"/>
              <a:gd name="connsiteY2" fmla="*/ 297711 h 297711"/>
              <a:gd name="connsiteX3" fmla="*/ 186105 w 398756"/>
              <a:gd name="connsiteY3" fmla="*/ 276446 h 297711"/>
              <a:gd name="connsiteX4" fmla="*/ 292431 w 398756"/>
              <a:gd name="connsiteY4" fmla="*/ 148855 h 297711"/>
              <a:gd name="connsiteX5" fmla="*/ 334961 w 398756"/>
              <a:gd name="connsiteY5" fmla="*/ 85060 h 297711"/>
              <a:gd name="connsiteX6" fmla="*/ 388124 w 398756"/>
              <a:gd name="connsiteY6" fmla="*/ 31897 h 297711"/>
              <a:gd name="connsiteX7" fmla="*/ 398756 w 398756"/>
              <a:gd name="connsiteY7" fmla="*/ 0 h 297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756" h="297711">
                <a:moveTo>
                  <a:pt x="37249" y="148855"/>
                </a:moveTo>
                <a:cubicBezTo>
                  <a:pt x="99558" y="242316"/>
                  <a:pt x="0" y="94979"/>
                  <a:pt x="101045" y="233916"/>
                </a:cubicBezTo>
                <a:cubicBezTo>
                  <a:pt x="116077" y="254585"/>
                  <a:pt x="143575" y="297711"/>
                  <a:pt x="143575" y="297711"/>
                </a:cubicBezTo>
                <a:cubicBezTo>
                  <a:pt x="157752" y="290623"/>
                  <a:pt x="175443" y="288174"/>
                  <a:pt x="186105" y="276446"/>
                </a:cubicBezTo>
                <a:cubicBezTo>
                  <a:pt x="343877" y="102898"/>
                  <a:pt x="180336" y="232928"/>
                  <a:pt x="292431" y="148855"/>
                </a:cubicBezTo>
                <a:cubicBezTo>
                  <a:pt x="311116" y="92799"/>
                  <a:pt x="290713" y="138157"/>
                  <a:pt x="334961" y="85060"/>
                </a:cubicBezTo>
                <a:cubicBezTo>
                  <a:pt x="379263" y="31897"/>
                  <a:pt x="329644" y="70883"/>
                  <a:pt x="388124" y="31897"/>
                </a:cubicBezTo>
                <a:lnTo>
                  <a:pt x="398756" y="0"/>
                </a:ln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2318486" y="4469011"/>
            <a:ext cx="144015" cy="153733"/>
          </a:xfrm>
          <a:custGeom>
            <a:avLst/>
            <a:gdLst>
              <a:gd name="connsiteX0" fmla="*/ 37249 w 398756"/>
              <a:gd name="connsiteY0" fmla="*/ 148855 h 297711"/>
              <a:gd name="connsiteX1" fmla="*/ 101045 w 398756"/>
              <a:gd name="connsiteY1" fmla="*/ 233916 h 297711"/>
              <a:gd name="connsiteX2" fmla="*/ 143575 w 398756"/>
              <a:gd name="connsiteY2" fmla="*/ 297711 h 297711"/>
              <a:gd name="connsiteX3" fmla="*/ 186105 w 398756"/>
              <a:gd name="connsiteY3" fmla="*/ 276446 h 297711"/>
              <a:gd name="connsiteX4" fmla="*/ 292431 w 398756"/>
              <a:gd name="connsiteY4" fmla="*/ 148855 h 297711"/>
              <a:gd name="connsiteX5" fmla="*/ 334961 w 398756"/>
              <a:gd name="connsiteY5" fmla="*/ 85060 h 297711"/>
              <a:gd name="connsiteX6" fmla="*/ 388124 w 398756"/>
              <a:gd name="connsiteY6" fmla="*/ 31897 h 297711"/>
              <a:gd name="connsiteX7" fmla="*/ 398756 w 398756"/>
              <a:gd name="connsiteY7" fmla="*/ 0 h 297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756" h="297711">
                <a:moveTo>
                  <a:pt x="37249" y="148855"/>
                </a:moveTo>
                <a:cubicBezTo>
                  <a:pt x="99558" y="242316"/>
                  <a:pt x="0" y="94979"/>
                  <a:pt x="101045" y="233916"/>
                </a:cubicBezTo>
                <a:cubicBezTo>
                  <a:pt x="116077" y="254585"/>
                  <a:pt x="143575" y="297711"/>
                  <a:pt x="143575" y="297711"/>
                </a:cubicBezTo>
                <a:cubicBezTo>
                  <a:pt x="157752" y="290623"/>
                  <a:pt x="175443" y="288174"/>
                  <a:pt x="186105" y="276446"/>
                </a:cubicBezTo>
                <a:cubicBezTo>
                  <a:pt x="343877" y="102898"/>
                  <a:pt x="180336" y="232928"/>
                  <a:pt x="292431" y="148855"/>
                </a:cubicBezTo>
                <a:cubicBezTo>
                  <a:pt x="311116" y="92799"/>
                  <a:pt x="290713" y="138157"/>
                  <a:pt x="334961" y="85060"/>
                </a:cubicBezTo>
                <a:cubicBezTo>
                  <a:pt x="379263" y="31897"/>
                  <a:pt x="329644" y="70883"/>
                  <a:pt x="388124" y="31897"/>
                </a:cubicBezTo>
                <a:lnTo>
                  <a:pt x="398756" y="0"/>
                </a:ln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>
            <a:off x="7821885" y="3078485"/>
            <a:ext cx="792088" cy="0"/>
          </a:xfrm>
          <a:prstGeom prst="line">
            <a:avLst/>
          </a:prstGeom>
          <a:ln w="28575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831410" y="3726557"/>
            <a:ext cx="792088" cy="0"/>
          </a:xfrm>
          <a:prstGeom prst="line">
            <a:avLst/>
          </a:prstGeom>
          <a:ln w="28575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778452" y="4778102"/>
            <a:ext cx="792088" cy="0"/>
          </a:xfrm>
          <a:prstGeom prst="line">
            <a:avLst/>
          </a:prstGeom>
          <a:ln w="28575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51520" y="3328417"/>
            <a:ext cx="2946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d(p</a:t>
            </a:r>
            <a:r>
              <a:rPr lang="en-US" altLang="ko-KR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n</a:t>
            </a:r>
            <a:r>
              <a:rPr lang="en-US" altLang="ko-KR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= 9 &lt; d(q, n</a:t>
            </a:r>
            <a:r>
              <a:rPr lang="en-US" altLang="ko-KR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= 10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-4.16667E-6 0.091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912 L -4.16667E-6 0.2381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23819 L -4.16667E-6 0.395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3956 L -4.16667E-6 0.5321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2" grpId="0" animBg="1"/>
      <p:bldP spid="23" grpId="0" animBg="1"/>
      <p:bldP spid="24" grpId="0" animBg="1"/>
      <p:bldP spid="25" grpId="0" animBg="1"/>
      <p:bldP spid="26" grpId="0"/>
      <p:bldP spid="35" grpId="0" animBg="1"/>
      <p:bldP spid="36" grpId="0" animBg="1"/>
      <p:bldP spid="37" grpId="0" animBg="1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Lazy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Algorithm (cont’d)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597814"/>
          </a:xfrm>
        </p:spPr>
        <p:txBody>
          <a:bodyPr>
            <a:normAutofit/>
          </a:bodyPr>
          <a:lstStyle/>
          <a:p>
            <a:pPr lvl="1">
              <a:spcAft>
                <a:spcPts val="600"/>
              </a:spcAft>
              <a:buNone/>
            </a:pP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1. Initialize a heap H by inserting the node containing q</a:t>
            </a:r>
          </a:p>
          <a:p>
            <a:pPr lvl="1">
              <a:spcAft>
                <a:spcPts val="600"/>
              </a:spcAft>
              <a:buNone/>
            </a:pPr>
            <a:endParaRPr lang="en-US" altLang="ko-KR" sz="2200" dirty="0" smtClean="0">
              <a:latin typeface="Arial" pitchFamily="34" charset="0"/>
              <a:cs typeface="Arial" pitchFamily="34" charset="0"/>
            </a:endParaRPr>
          </a:p>
          <a:p>
            <a:pPr lvl="1">
              <a:spcAft>
                <a:spcPts val="600"/>
              </a:spcAft>
              <a:buNone/>
            </a:pP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2. De-heap a node n</a:t>
            </a:r>
          </a:p>
          <a:p>
            <a:pPr lvl="1">
              <a:spcAft>
                <a:spcPts val="600"/>
              </a:spcAft>
              <a:buNone/>
            </a:pPr>
            <a:endParaRPr lang="en-US" altLang="ko-KR" sz="2200" dirty="0" smtClean="0">
              <a:latin typeface="Arial" pitchFamily="34" charset="0"/>
              <a:cs typeface="Arial" pitchFamily="34" charset="0"/>
            </a:endParaRPr>
          </a:p>
          <a:p>
            <a:pPr lvl="1">
              <a:spcAft>
                <a:spcPts val="600"/>
              </a:spcAft>
              <a:buNone/>
            </a:pP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3-1. The </a:t>
            </a:r>
            <a:r>
              <a:rPr lang="en-US" altLang="ko-KR" sz="2200" dirty="0" err="1" smtClean="0">
                <a:latin typeface="Arial" pitchFamily="34" charset="0"/>
                <a:cs typeface="Arial" pitchFamily="34" charset="0"/>
              </a:rPr>
              <a:t>deheaped</a:t>
            </a: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 node n contains a data point</a:t>
            </a:r>
            <a:br>
              <a:rPr lang="en-US" altLang="ko-KR" sz="2200" dirty="0" smtClean="0">
                <a:latin typeface="Arial" pitchFamily="34" charset="0"/>
                <a:cs typeface="Arial" pitchFamily="34" charset="0"/>
              </a:rPr>
            </a:br>
            <a:r>
              <a:rPr lang="en-US" altLang="ko-KR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altLang="ko-K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verify</a:t>
            </a:r>
            <a:r>
              <a:rPr lang="en-US" altLang="ko-KR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whether p </a:t>
            </a:r>
            <a:r>
              <a:rPr lang="ko-KR" alt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∈ </a:t>
            </a:r>
            <a:r>
              <a:rPr lang="en-US" altLang="ko-KR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RNN(q) (expansion stops if |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kNN</a:t>
            </a:r>
            <a:r>
              <a:rPr lang="en-US" altLang="ko-KR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(q)| &lt; k)</a:t>
            </a:r>
            <a:br>
              <a:rPr lang="en-US" altLang="ko-KR" dirty="0" smtClean="0"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en-US" altLang="ko-KR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prune the nodes encountered during verification </a:t>
            </a:r>
            <a:r>
              <a:rPr lang="en-US" altLang="ko-KR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if d(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n</a:t>
            </a:r>
            <a:r>
              <a:rPr lang="en-US" altLang="ko-KR" baseline="-250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i</a:t>
            </a:r>
            <a:r>
              <a:rPr lang="en-US" altLang="ko-KR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, p) &lt; d(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n</a:t>
            </a:r>
            <a:r>
              <a:rPr lang="en-US" altLang="ko-KR" baseline="-250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i</a:t>
            </a:r>
            <a:r>
              <a:rPr lang="en-US" altLang="ko-KR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, q)       </a:t>
            </a:r>
            <a:endParaRPr lang="en-US" altLang="ko-KR" sz="22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1">
              <a:spcAft>
                <a:spcPts val="600"/>
              </a:spcAft>
              <a:buNone/>
            </a:pP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3-2.  The </a:t>
            </a:r>
            <a:r>
              <a:rPr lang="en-US" altLang="ko-KR" sz="2200" dirty="0" err="1" smtClean="0">
                <a:latin typeface="Arial" pitchFamily="34" charset="0"/>
                <a:cs typeface="Arial" pitchFamily="34" charset="0"/>
              </a:rPr>
              <a:t>deheaped</a:t>
            </a: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 node n does not contain a</a:t>
            </a:r>
            <a:r>
              <a:rPr lang="ko-KR" alt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data point</a:t>
            </a:r>
            <a:br>
              <a:rPr lang="en-US" altLang="ko-KR" sz="2200" dirty="0" smtClean="0">
                <a:latin typeface="Arial" pitchFamily="34" charset="0"/>
                <a:cs typeface="Arial" pitchFamily="34" charset="0"/>
              </a:rPr>
            </a:br>
            <a:r>
              <a:rPr lang="en-US" altLang="ko-KR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altLang="ko-KR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enheap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the adjacent nodes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of n</a:t>
            </a:r>
            <a:endParaRPr lang="en-US" altLang="ko-KR" sz="2200" dirty="0" smtClean="0">
              <a:latin typeface="Arial" pitchFamily="34" charset="0"/>
              <a:cs typeface="Arial" pitchFamily="34" charset="0"/>
            </a:endParaRPr>
          </a:p>
          <a:p>
            <a:pPr lvl="1">
              <a:spcAft>
                <a:spcPts val="600"/>
              </a:spcAft>
              <a:buNone/>
            </a:pPr>
            <a:endParaRPr lang="en-US" altLang="ko-KR" sz="22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1">
              <a:spcAft>
                <a:spcPts val="600"/>
              </a:spcAft>
              <a:buNone/>
            </a:pPr>
            <a:r>
              <a:rPr lang="en-US" altLang="ko-KR" sz="2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4. Repeat 2 &amp; 3 until the heap is empty</a:t>
            </a:r>
            <a:endParaRPr lang="en-US" altLang="ko-KR" sz="2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Outline 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168064"/>
            <a:ext cx="8801104" cy="521326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Preliminaries and Basic Algorithms</a:t>
            </a:r>
          </a:p>
          <a:p>
            <a:pPr>
              <a:spcAft>
                <a:spcPts val="600"/>
              </a:spcAft>
            </a:pPr>
            <a:r>
              <a:rPr lang="en-US" altLang="ko-KR" sz="2800" u="sng" dirty="0" smtClean="0">
                <a:latin typeface="Arial" pitchFamily="34" charset="0"/>
                <a:cs typeface="Arial" pitchFamily="34" charset="0"/>
              </a:rPr>
              <a:t>Optimizations</a:t>
            </a:r>
          </a:p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Experimental Evaluation</a:t>
            </a:r>
          </a:p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Conclusion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Materialization for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Eager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Algorithm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168064"/>
            <a:ext cx="8801104" cy="521326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3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Materializes the KNNs </a:t>
            </a:r>
            <a:r>
              <a:rPr lang="en-US" altLang="ko-KR" sz="2300" dirty="0" smtClean="0">
                <a:latin typeface="Arial" pitchFamily="34" charset="0"/>
                <a:cs typeface="Arial" pitchFamily="34" charset="0"/>
              </a:rPr>
              <a:t>of each node </a:t>
            </a:r>
            <a:r>
              <a:rPr lang="en-US" altLang="ko-KR" sz="23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 avoid local expansions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Each entry in the materialized list for node n: &lt; p</a:t>
            </a:r>
            <a:r>
              <a:rPr lang="en-US" altLang="ko-KR" baseline="-250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, d(p</a:t>
            </a:r>
            <a:r>
              <a:rPr lang="en-US" altLang="ko-KR" baseline="-250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, n) &gt;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In range-NN &amp; verify, 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each node retrieves its KNNs directly</a:t>
            </a:r>
          </a:p>
          <a:p>
            <a:pPr lvl="1">
              <a:spcAft>
                <a:spcPts val="600"/>
              </a:spcAft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Naïve solution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Computes the K closest data points of all nodes</a:t>
            </a:r>
          </a:p>
          <a:p>
            <a:pPr lvl="1">
              <a:spcAft>
                <a:spcPts val="600"/>
              </a:spcAft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Proposed algorithm: all-NN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Expands the network only once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Worst-case time complexity: O(K·|E|·log(K·|E|))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21354"/>
            <a:ext cx="3241202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all-NN Materialization Algorithm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73974" y="1835532"/>
            <a:ext cx="17091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u="sng" dirty="0" smtClean="0">
                <a:latin typeface="Arial" pitchFamily="34" charset="0"/>
                <a:cs typeface="Arial" pitchFamily="34" charset="0"/>
              </a:rPr>
              <a:t>Heap content</a:t>
            </a:r>
            <a:endParaRPr lang="ko-KR" altLang="en-US" sz="2000" u="sng" dirty="0"/>
          </a:p>
        </p:txBody>
      </p:sp>
      <p:sp>
        <p:nvSpPr>
          <p:cNvPr id="9" name="직사각형 8"/>
          <p:cNvSpPr/>
          <p:nvPr/>
        </p:nvSpPr>
        <p:spPr>
          <a:xfrm>
            <a:off x="4061806" y="2339588"/>
            <a:ext cx="15712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&lt; n</a:t>
            </a:r>
            <a:r>
              <a:rPr lang="en-US" altLang="ko-KR" sz="2000" baseline="-25000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, p</a:t>
            </a:r>
            <a:r>
              <a:rPr lang="en-US" altLang="ko-KR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, 0 &gt;</a:t>
            </a:r>
            <a:endParaRPr lang="ko-KR" altLang="en-US" sz="2000" dirty="0"/>
          </a:p>
        </p:txBody>
      </p:sp>
      <p:sp>
        <p:nvSpPr>
          <p:cNvPr id="12" name="직사각형 11"/>
          <p:cNvSpPr/>
          <p:nvPr/>
        </p:nvSpPr>
        <p:spPr>
          <a:xfrm>
            <a:off x="5789998" y="2339588"/>
            <a:ext cx="15712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&lt; n</a:t>
            </a:r>
            <a:r>
              <a:rPr lang="en-US" altLang="ko-KR" sz="2000" baseline="-25000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, p</a:t>
            </a:r>
            <a:r>
              <a:rPr lang="en-US" altLang="ko-KR" sz="20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, 0 &gt;</a:t>
            </a:r>
            <a:endParaRPr lang="ko-KR" altLang="en-US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7465232" y="2330063"/>
            <a:ext cx="15712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&lt; n</a:t>
            </a:r>
            <a:r>
              <a:rPr lang="en-US" altLang="ko-KR" sz="2000" baseline="-25000" dirty="0" smtClean="0">
                <a:latin typeface="Arial" pitchFamily="34" charset="0"/>
                <a:cs typeface="Arial" pitchFamily="34" charset="0"/>
              </a:rPr>
              <a:t>7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, p</a:t>
            </a:r>
            <a:r>
              <a:rPr lang="en-US" altLang="ko-KR" sz="2000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, 0 &gt;</a:t>
            </a:r>
            <a:endParaRPr lang="ko-KR" altLang="en-US" sz="2000" dirty="0"/>
          </a:p>
        </p:txBody>
      </p:sp>
      <p:cxnSp>
        <p:nvCxnSpPr>
          <p:cNvPr id="14" name="직선 연결선 13"/>
          <p:cNvCxnSpPr>
            <a:endCxn id="9" idx="3"/>
          </p:cNvCxnSpPr>
          <p:nvPr/>
        </p:nvCxnSpPr>
        <p:spPr>
          <a:xfrm flipV="1">
            <a:off x="4061806" y="2539643"/>
            <a:ext cx="1571264" cy="15969"/>
          </a:xfrm>
          <a:prstGeom prst="line">
            <a:avLst/>
          </a:prstGeom>
          <a:ln w="28575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021732" y="5004117"/>
            <a:ext cx="504056" cy="50405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061806" y="2821231"/>
            <a:ext cx="15712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&lt; n</a:t>
            </a:r>
            <a:r>
              <a:rPr lang="en-US" altLang="ko-KR" sz="2000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, p</a:t>
            </a:r>
            <a:r>
              <a:rPr lang="en-US" altLang="ko-KR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, 3 &gt;</a:t>
            </a:r>
            <a:endParaRPr lang="ko-KR" altLang="en-US" sz="2000" dirty="0"/>
          </a:p>
        </p:txBody>
      </p:sp>
      <p:sp>
        <p:nvSpPr>
          <p:cNvPr id="20" name="직사각형 19"/>
          <p:cNvSpPr/>
          <p:nvPr/>
        </p:nvSpPr>
        <p:spPr>
          <a:xfrm>
            <a:off x="4061806" y="3685327"/>
            <a:ext cx="15712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&lt; n</a:t>
            </a:r>
            <a:r>
              <a:rPr lang="en-US" altLang="ko-KR" sz="20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, p</a:t>
            </a:r>
            <a:r>
              <a:rPr lang="en-US" altLang="ko-KR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, 5 &gt;</a:t>
            </a:r>
            <a:endParaRPr lang="ko-KR" altLang="en-US" sz="2000" dirty="0"/>
          </a:p>
        </p:txBody>
      </p:sp>
      <p:sp>
        <p:nvSpPr>
          <p:cNvPr id="21" name="타원 20"/>
          <p:cNvSpPr/>
          <p:nvPr/>
        </p:nvSpPr>
        <p:spPr>
          <a:xfrm>
            <a:off x="1547664" y="3717498"/>
            <a:ext cx="504056" cy="50405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5780473" y="2536562"/>
            <a:ext cx="1571264" cy="15969"/>
          </a:xfrm>
          <a:prstGeom prst="line">
            <a:avLst/>
          </a:prstGeom>
          <a:ln w="28575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717990" y="2821231"/>
            <a:ext cx="1523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&lt; n</a:t>
            </a:r>
            <a:r>
              <a:rPr lang="en-US" altLang="ko-KR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, p</a:t>
            </a:r>
            <a:r>
              <a:rPr lang="en-US" altLang="ko-KR" sz="20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, 3 &gt;</a:t>
            </a:r>
            <a:endParaRPr lang="ko-KR" altLang="en-US" sz="2000" dirty="0"/>
          </a:p>
        </p:txBody>
      </p:sp>
      <p:sp>
        <p:nvSpPr>
          <p:cNvPr id="24" name="직사각형 23"/>
          <p:cNvSpPr/>
          <p:nvPr/>
        </p:nvSpPr>
        <p:spPr>
          <a:xfrm>
            <a:off x="4061806" y="3238421"/>
            <a:ext cx="1523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&lt; n</a:t>
            </a:r>
            <a:r>
              <a:rPr lang="en-US" altLang="ko-KR" sz="20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, p</a:t>
            </a:r>
            <a:r>
              <a:rPr lang="en-US" altLang="ko-KR" sz="20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, 4 &gt;</a:t>
            </a:r>
            <a:endParaRPr lang="ko-KR" altLang="en-US" sz="2000" dirty="0"/>
          </a:p>
        </p:txBody>
      </p:sp>
      <p:sp>
        <p:nvSpPr>
          <p:cNvPr id="25" name="직사각형 24"/>
          <p:cNvSpPr/>
          <p:nvPr/>
        </p:nvSpPr>
        <p:spPr>
          <a:xfrm>
            <a:off x="4061806" y="4117375"/>
            <a:ext cx="1523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&lt; n</a:t>
            </a:r>
            <a:r>
              <a:rPr lang="en-US" altLang="ko-KR" sz="2000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, p</a:t>
            </a:r>
            <a:r>
              <a:rPr lang="en-US" altLang="ko-KR" sz="20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, 6 &gt;</a:t>
            </a:r>
            <a:endParaRPr lang="ko-KR" altLang="en-US" sz="2000" dirty="0"/>
          </a:p>
        </p:txBody>
      </p:sp>
      <p:sp>
        <p:nvSpPr>
          <p:cNvPr id="26" name="타원 25"/>
          <p:cNvSpPr/>
          <p:nvPr/>
        </p:nvSpPr>
        <p:spPr>
          <a:xfrm>
            <a:off x="1331640" y="2277338"/>
            <a:ext cx="504056" cy="50405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7412274" y="2533199"/>
            <a:ext cx="1571264" cy="15969"/>
          </a:xfrm>
          <a:prstGeom prst="line">
            <a:avLst/>
          </a:prstGeom>
          <a:ln w="28575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746565" y="4117375"/>
            <a:ext cx="1523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&lt; n</a:t>
            </a:r>
            <a:r>
              <a:rPr lang="en-US" altLang="ko-KR" sz="20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, p</a:t>
            </a:r>
            <a:r>
              <a:rPr lang="en-US" altLang="ko-KR" sz="2000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, 6 &gt;</a:t>
            </a:r>
            <a:endParaRPr lang="ko-KR" altLang="en-US" sz="2000" dirty="0"/>
          </a:p>
        </p:txBody>
      </p:sp>
      <p:sp>
        <p:nvSpPr>
          <p:cNvPr id="29" name="직사각형 28"/>
          <p:cNvSpPr/>
          <p:nvPr/>
        </p:nvSpPr>
        <p:spPr>
          <a:xfrm>
            <a:off x="7363168" y="4117375"/>
            <a:ext cx="1523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&lt; n</a:t>
            </a:r>
            <a:r>
              <a:rPr lang="en-US" altLang="ko-KR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, p</a:t>
            </a:r>
            <a:r>
              <a:rPr lang="en-US" altLang="ko-KR" sz="2000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, 6 &gt;</a:t>
            </a:r>
            <a:endParaRPr lang="ko-KR" altLang="en-US" sz="2000" dirty="0"/>
          </a:p>
        </p:txBody>
      </p:sp>
      <p:sp>
        <p:nvSpPr>
          <p:cNvPr id="30" name="타원 29"/>
          <p:cNvSpPr/>
          <p:nvPr/>
        </p:nvSpPr>
        <p:spPr>
          <a:xfrm>
            <a:off x="2013620" y="5138608"/>
            <a:ext cx="504056" cy="50405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4056473" y="3008680"/>
            <a:ext cx="1571264" cy="15969"/>
          </a:xfrm>
          <a:prstGeom prst="line">
            <a:avLst/>
          </a:prstGeom>
          <a:ln w="28575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061806" y="4621431"/>
            <a:ext cx="1523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&lt; n</a:t>
            </a:r>
            <a:r>
              <a:rPr lang="en-US" altLang="ko-KR" sz="2000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, p</a:t>
            </a:r>
            <a:r>
              <a:rPr lang="en-US" altLang="ko-KR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, 7 &gt;</a:t>
            </a:r>
            <a:endParaRPr lang="ko-KR" altLang="en-US" sz="2000" dirty="0"/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5717990" y="3008680"/>
            <a:ext cx="1571264" cy="15969"/>
          </a:xfrm>
          <a:prstGeom prst="line">
            <a:avLst/>
          </a:prstGeom>
          <a:ln w="28575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323528" y="3717498"/>
            <a:ext cx="504056" cy="50405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065658" y="5034429"/>
            <a:ext cx="1523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&lt; n</a:t>
            </a:r>
            <a:r>
              <a:rPr lang="en-US" altLang="ko-KR" sz="2000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, p</a:t>
            </a:r>
            <a:r>
              <a:rPr lang="en-US" altLang="ko-KR" sz="20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, 8 &gt;</a:t>
            </a:r>
            <a:endParaRPr lang="ko-KR" altLang="en-US" sz="2000" dirty="0"/>
          </a:p>
        </p:txBody>
      </p:sp>
      <p:sp>
        <p:nvSpPr>
          <p:cNvPr id="36" name="타원 35"/>
          <p:cNvSpPr/>
          <p:nvPr/>
        </p:nvSpPr>
        <p:spPr>
          <a:xfrm>
            <a:off x="2843808" y="3645490"/>
            <a:ext cx="504056" cy="50405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4042756" y="3440728"/>
            <a:ext cx="1571264" cy="15969"/>
          </a:xfrm>
          <a:prstGeom prst="line">
            <a:avLst/>
          </a:prstGeom>
          <a:ln w="28575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4048089" y="3872776"/>
            <a:ext cx="1571264" cy="159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4031285" y="4299491"/>
            <a:ext cx="1571264" cy="159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5717990" y="4304824"/>
            <a:ext cx="1571264" cy="159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7359316" y="4309016"/>
            <a:ext cx="1571264" cy="159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539552" y="4941634"/>
            <a:ext cx="504056" cy="50405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 flipV="1">
            <a:off x="4033231" y="4822597"/>
            <a:ext cx="1571264" cy="15969"/>
          </a:xfrm>
          <a:prstGeom prst="line">
            <a:avLst/>
          </a:prstGeom>
          <a:ln w="28575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4037423" y="5216545"/>
            <a:ext cx="1571264" cy="159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843808" y="5642664"/>
            <a:ext cx="1515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NN(n</a:t>
            </a:r>
            <a:r>
              <a:rPr lang="en-US" altLang="ko-KR" baseline="-25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n-US" altLang="ko-K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 = {p</a:t>
            </a:r>
            <a:r>
              <a:rPr lang="en-US" altLang="ko-KR" baseline="-25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altLang="ko-K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115616" y="3328650"/>
            <a:ext cx="1515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NN(n</a:t>
            </a:r>
            <a:r>
              <a:rPr lang="en-US" altLang="ko-KR" baseline="-25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altLang="ko-K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 = {p</a:t>
            </a:r>
            <a:r>
              <a:rPr lang="en-US" altLang="ko-KR" baseline="-25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99592" y="1864107"/>
            <a:ext cx="1515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NN(n</a:t>
            </a:r>
            <a:r>
              <a:rPr lang="en-US" altLang="ko-KR" baseline="-25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altLang="ko-K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 = {p</a:t>
            </a:r>
            <a:r>
              <a:rPr lang="en-US" altLang="ko-KR" baseline="-25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altLang="ko-K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331640" y="5795972"/>
            <a:ext cx="1515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NN(n</a:t>
            </a:r>
            <a:r>
              <a:rPr lang="en-US" altLang="ko-KR" baseline="-25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altLang="ko-K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 = {p</a:t>
            </a:r>
            <a:r>
              <a:rPr lang="en-US" altLang="ko-KR" baseline="-25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altLang="ko-K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26554" y="4164171"/>
            <a:ext cx="1515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NN(n</a:t>
            </a:r>
            <a:r>
              <a:rPr lang="en-US" altLang="ko-KR" baseline="-25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altLang="ko-K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 = {p</a:t>
            </a:r>
            <a:r>
              <a:rPr lang="en-US" altLang="ko-KR" baseline="-25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339752" y="4111213"/>
            <a:ext cx="1515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NN(n</a:t>
            </a:r>
            <a:r>
              <a:rPr lang="en-US" altLang="ko-KR" baseline="-25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 = {p</a:t>
            </a:r>
            <a:r>
              <a:rPr lang="en-US" altLang="ko-KR" baseline="-25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79512" y="5435932"/>
            <a:ext cx="1515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NN(n</a:t>
            </a:r>
            <a:r>
              <a:rPr lang="en-US" altLang="ko-KR" baseline="-25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US" altLang="ko-K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 = {p</a:t>
            </a:r>
            <a:r>
              <a:rPr lang="en-US" altLang="ko-KR" baseline="-25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altLang="ko-K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9512" y="1124744"/>
            <a:ext cx="2574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ko-KR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Example: k = 1</a:t>
            </a:r>
            <a:endParaRPr lang="en-US" altLang="ko-KR" sz="2400" i="1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7" grpId="0" animBg="1"/>
      <p:bldP spid="19" grpId="0"/>
      <p:bldP spid="20" grpId="0"/>
      <p:bldP spid="21" grpId="0" animBg="1"/>
      <p:bldP spid="23" grpId="0"/>
      <p:bldP spid="24" grpId="0"/>
      <p:bldP spid="25" grpId="0"/>
      <p:bldP spid="26" grpId="0" animBg="1"/>
      <p:bldP spid="28" grpId="0"/>
      <p:bldP spid="29" grpId="0"/>
      <p:bldP spid="30" grpId="0" animBg="1"/>
      <p:bldP spid="32" grpId="0"/>
      <p:bldP spid="34" grpId="0" animBg="1"/>
      <p:bldP spid="35" grpId="0"/>
      <p:bldP spid="36" grpId="0" animBg="1"/>
      <p:bldP spid="42" grpId="0" animBg="1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Maintenance of Materialized Information 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168064"/>
            <a:ext cx="8801104" cy="521326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Insertion of a new data point p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Run a variation of all-NN algorithm that initializes H to &lt;n, p, 0&gt;, where n is the node containing p 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Update the materialized NN if the new dist. &lt; existing NN dist.</a:t>
            </a:r>
          </a:p>
          <a:p>
            <a:pPr lvl="1">
              <a:spcAft>
                <a:spcPts val="600"/>
              </a:spcAft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Deletion of a data point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More complex: all influenced nodes have to be modified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1st step: expands the network around p, 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removing p from the materialized lists of all nodes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n for which p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∈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KNN(n)</a:t>
            </a:r>
          </a:p>
          <a:p>
            <a:pPr lvl="2">
              <a:spcAft>
                <a:spcPts val="600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The expansion stops at some border nodes, whose KNNs do not change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2nd step: 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completes the KNN list of all affected nodes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using another expansion with 2nd heap H’</a:t>
            </a:r>
          </a:p>
          <a:p>
            <a:pPr lvl="1">
              <a:spcAft>
                <a:spcPts val="600"/>
              </a:spcAft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Deletion of a Data Point – 1st Step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687716"/>
            <a:ext cx="7992888" cy="42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타원 6"/>
          <p:cNvSpPr/>
          <p:nvPr/>
        </p:nvSpPr>
        <p:spPr>
          <a:xfrm>
            <a:off x="2987824" y="4509120"/>
            <a:ext cx="3600400" cy="720080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4653136"/>
            <a:ext cx="16610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NN(</a:t>
            </a:r>
            <a:r>
              <a:rPr lang="en-US" altLang="ko-KR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altLang="ko-KR" sz="2000" baseline="-25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ko-K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 = {p</a:t>
            </a:r>
            <a:r>
              <a:rPr lang="en-US" altLang="ko-KR" sz="2000" baseline="-25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altLang="ko-K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555776" y="2996952"/>
            <a:ext cx="3960440" cy="864096"/>
          </a:xfrm>
          <a:prstGeom prst="ellipse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99592" y="3140968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Border nodes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171448" y="1168064"/>
            <a:ext cx="8801104" cy="521326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Maintain another heap H’ for 2nd step</a:t>
            </a:r>
          </a:p>
          <a:p>
            <a:pPr lvl="1">
              <a:spcAft>
                <a:spcPts val="600"/>
              </a:spcAft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940152" y="4653136"/>
            <a:ext cx="504056" cy="50405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860032" y="4725144"/>
            <a:ext cx="504056" cy="50405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796136" y="3140968"/>
            <a:ext cx="504056" cy="50405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6732240" y="3717032"/>
            <a:ext cx="1080120" cy="159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419872" y="4581128"/>
            <a:ext cx="504056" cy="50405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355976" y="3212976"/>
            <a:ext cx="504056" cy="50405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1979712" y="2852936"/>
            <a:ext cx="720080" cy="159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3131840" y="3356992"/>
            <a:ext cx="504056" cy="50405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763688" y="4155468"/>
            <a:ext cx="648072" cy="95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1"/>
      <p:bldP spid="8" grpId="2"/>
      <p:bldP spid="9" grpId="0" animBg="1"/>
      <p:bldP spid="9" grpId="1" animBg="1"/>
      <p:bldP spid="10" grpId="0"/>
      <p:bldP spid="10" grpId="1"/>
      <p:bldP spid="12" grpId="0" animBg="1"/>
      <p:bldP spid="13" grpId="0" animBg="1"/>
      <p:bldP spid="14" grpId="0" animBg="1"/>
      <p:bldP spid="17" grpId="0" animBg="1"/>
      <p:bldP spid="18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Outline 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168064"/>
            <a:ext cx="8801104" cy="521326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u="sng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Preliminaries and Basic Algorithms</a:t>
            </a:r>
          </a:p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Optimizations</a:t>
            </a:r>
          </a:p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Experimental Evaluation</a:t>
            </a:r>
          </a:p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Conclusion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Extended Pruning for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Lazy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Algorithm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79512" y="1124744"/>
            <a:ext cx="2574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ko-KR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Example: k = 1</a:t>
            </a:r>
            <a:endParaRPr lang="en-US" altLang="ko-KR" sz="2400" i="1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8800"/>
            <a:ext cx="755332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직사각형 51"/>
          <p:cNvSpPr/>
          <p:nvPr/>
        </p:nvSpPr>
        <p:spPr>
          <a:xfrm>
            <a:off x="683568" y="5606950"/>
            <a:ext cx="792088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Corbel" pitchFamily="34" charset="0"/>
              <a:buChar char="–"/>
            </a:pPr>
            <a:r>
              <a:rPr lang="en-US" altLang="ko-KR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H: the distances between each node and </a:t>
            </a:r>
            <a:r>
              <a:rPr lang="en-US" altLang="ko-K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query point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Corbel" pitchFamily="34" charset="0"/>
              <a:buChar char="–"/>
            </a:pPr>
            <a:r>
              <a:rPr lang="en-US" altLang="ko-KR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H’: the distances between each node and </a:t>
            </a:r>
            <a:r>
              <a:rPr lang="en-US" altLang="ko-K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other data points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 flipV="1">
            <a:off x="2699792" y="2212317"/>
            <a:ext cx="576064" cy="85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V="1">
            <a:off x="4932040" y="5381733"/>
            <a:ext cx="864096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Outline 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168064"/>
            <a:ext cx="8801104" cy="521326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Preliminaries and Basic Algorithms</a:t>
            </a:r>
          </a:p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Optimizations</a:t>
            </a:r>
          </a:p>
          <a:p>
            <a:pPr>
              <a:spcAft>
                <a:spcPts val="600"/>
              </a:spcAft>
            </a:pPr>
            <a:r>
              <a:rPr lang="en-US" altLang="ko-KR" sz="2800" u="sng" dirty="0" smtClean="0">
                <a:latin typeface="Arial" pitchFamily="34" charset="0"/>
                <a:cs typeface="Arial" pitchFamily="34" charset="0"/>
              </a:rPr>
              <a:t>Experimental Evaluation</a:t>
            </a:r>
          </a:p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Conclusion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itchFamily="34" charset="0"/>
                <a:cs typeface="Arial" pitchFamily="34" charset="0"/>
              </a:rPr>
              <a:t>Experiment Settings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4437112"/>
            <a:ext cx="8712968" cy="2063722"/>
          </a:xfrm>
        </p:spPr>
        <p:txBody>
          <a:bodyPr>
            <a:normAutofit lnSpcReduction="10000"/>
          </a:bodyPr>
          <a:lstStyle/>
          <a:p>
            <a:r>
              <a:rPr lang="en-US" altLang="zh-CN" sz="2300" dirty="0" smtClean="0">
                <a:latin typeface="Arial" pitchFamily="34" charset="0"/>
                <a:cs typeface="Arial" pitchFamily="34" charset="0"/>
              </a:rPr>
              <a:t>Avg. cost of workloads containing 50 random queries </a:t>
            </a:r>
            <a:br>
              <a:rPr lang="en-US" altLang="zh-CN" sz="2300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sz="2300" dirty="0" smtClean="0">
                <a:latin typeface="Arial" pitchFamily="34" charset="0"/>
                <a:cs typeface="Arial" pitchFamily="34" charset="0"/>
              </a:rPr>
              <a:t>is measured</a:t>
            </a:r>
            <a:endParaRPr lang="en-US" altLang="zh-CN" sz="2300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2300" dirty="0" smtClean="0">
                <a:latin typeface="Arial" pitchFamily="34" charset="0"/>
                <a:cs typeface="Arial" pitchFamily="34" charset="0"/>
              </a:rPr>
              <a:t>Pentium 4 CPU (2.3GHz)</a:t>
            </a:r>
          </a:p>
          <a:p>
            <a:r>
              <a:rPr lang="en-US" altLang="zh-CN" sz="2300" dirty="0" smtClean="0">
                <a:latin typeface="Arial" pitchFamily="34" charset="0"/>
                <a:cs typeface="Arial" pitchFamily="34" charset="0"/>
              </a:rPr>
              <a:t>Page size: 4Kb, LRU buffer size: 1Mb (256 pages)</a:t>
            </a:r>
            <a:endParaRPr lang="en-US" altLang="zh-CN" sz="2300" dirty="0"/>
          </a:p>
        </p:txBody>
      </p:sp>
      <p:graphicFrame>
        <p:nvGraphicFramePr>
          <p:cNvPr id="41022" name="Group 62"/>
          <p:cNvGraphicFramePr>
            <a:graphicFrameLocks noGrp="1"/>
          </p:cNvGraphicFramePr>
          <p:nvPr>
            <p:ph sz="half" idx="4294967295"/>
          </p:nvPr>
        </p:nvGraphicFramePr>
        <p:xfrm>
          <a:off x="1115617" y="1484784"/>
          <a:ext cx="6768751" cy="2440363"/>
        </p:xfrm>
        <a:graphic>
          <a:graphicData uri="http://schemas.openxmlformats.org/drawingml/2006/table">
            <a:tbl>
              <a:tblPr/>
              <a:tblGrid>
                <a:gridCol w="2804371"/>
                <a:gridCol w="1853027"/>
                <a:gridCol w="2111353"/>
              </a:tblGrid>
              <a:tr h="5201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Dataset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# of nodes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# of edges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610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DBLP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/>
                      </a:r>
                      <a:b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</a:b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(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co-authorship)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4,260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13,199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70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BRITE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/>
                      </a:r>
                      <a:b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</a:b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(P2P network, simulation)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90K~360K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avg. degree = 4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70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SF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/>
                      </a:r>
                      <a:b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</a:b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(grid maps)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174,956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223,001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50529" y="6572272"/>
            <a:ext cx="642942" cy="214314"/>
          </a:xfrm>
        </p:spPr>
        <p:txBody>
          <a:bodyPr/>
          <a:lstStyle/>
          <a:p>
            <a:fld id="{A2CB05B2-B40B-4273-A18A-4FB6E84A53C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Experiment – DBLP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50529" y="6572272"/>
            <a:ext cx="642942" cy="214314"/>
          </a:xfrm>
        </p:spPr>
        <p:txBody>
          <a:bodyPr/>
          <a:lstStyle/>
          <a:p>
            <a:fld id="{A2CB05B2-B40B-4273-A18A-4FB6E84A53C1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23145" y="4067674"/>
            <a:ext cx="1872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Low I/O cost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2815233" y="3535043"/>
            <a:ext cx="0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81302"/>
            <a:ext cx="8467997" cy="1934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6876256" y="4073007"/>
            <a:ext cx="2016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Low CPU cost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7812360" y="3525518"/>
            <a:ext cx="0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251520" y="4893670"/>
            <a:ext cx="8712968" cy="1055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Density = (#</a:t>
            </a:r>
            <a:r>
              <a:rPr kumimoji="0" lang="en-US" altLang="zh-CN" sz="23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of nodes</a:t>
            </a: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)</a:t>
            </a:r>
            <a:r>
              <a:rPr kumimoji="0" lang="en-US" altLang="zh-CN" sz="23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/ (# of data points)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sz="2300" noProof="0" dirty="0" smtClean="0">
                <a:latin typeface="Arial" pitchFamily="34" charset="0"/>
                <a:cs typeface="Arial" pitchFamily="34" charset="0"/>
              </a:rPr>
              <a:t>High density </a:t>
            </a:r>
            <a:r>
              <a:rPr lang="en-US" altLang="zh-CN" sz="2300" noProof="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low processing cost</a:t>
            </a:r>
            <a:endParaRPr kumimoji="0" lang="en-US" altLang="zh-CN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80604" y="1979315"/>
            <a:ext cx="1087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(unit: sec)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Experiment – BRITE (1)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50529" y="6572272"/>
            <a:ext cx="642942" cy="214314"/>
          </a:xfrm>
        </p:spPr>
        <p:txBody>
          <a:bodyPr/>
          <a:lstStyle/>
          <a:p>
            <a:fld id="{A2CB05B2-B40B-4273-A18A-4FB6E84A53C1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504" y="6505599"/>
            <a:ext cx="31323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* BRITE – http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://www.cs.bu.edu/brite/</a:t>
            </a:r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988840"/>
            <a:ext cx="633412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1412776"/>
            <a:ext cx="5184576" cy="298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Experiment – BRITE (2)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50529" y="6572272"/>
            <a:ext cx="642942" cy="214314"/>
          </a:xfrm>
        </p:spPr>
        <p:txBody>
          <a:bodyPr/>
          <a:lstStyle/>
          <a:p>
            <a:fld id="{A2CB05B2-B40B-4273-A18A-4FB6E84A53C1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988840"/>
            <a:ext cx="631507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340768"/>
            <a:ext cx="562861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2267744" y="3501008"/>
            <a:ext cx="54006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084168" y="3717032"/>
            <a:ext cx="27363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Lazy</a:t>
            </a:r>
            <a:r>
              <a:rPr lang="en-US" altLang="ko-K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&amp; </a:t>
            </a:r>
            <a:r>
              <a:rPr lang="en-US" altLang="ko-KR" sz="2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Lazy-EP</a:t>
            </a:r>
            <a:r>
              <a:rPr lang="en-US" altLang="ko-K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visit most of the network</a:t>
            </a:r>
          </a:p>
          <a:p>
            <a:r>
              <a:rPr lang="en-US" altLang="ko-K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No pruning effect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Experiment – SF (Materialization Update)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50529" y="6572272"/>
            <a:ext cx="642942" cy="214314"/>
          </a:xfrm>
        </p:spPr>
        <p:txBody>
          <a:bodyPr/>
          <a:lstStyle/>
          <a:p>
            <a:fld id="{A2CB05B2-B40B-4273-A18A-4FB6E84A53C1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132856"/>
            <a:ext cx="8354910" cy="2685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700808"/>
            <a:ext cx="2376264" cy="25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1700808"/>
            <a:ext cx="2736304" cy="262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2771800" y="2564904"/>
            <a:ext cx="1512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Decreasing </a:t>
            </a:r>
            <a:br>
              <a:rPr lang="en-US" altLang="ko-K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en-US" altLang="ko-K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update cost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504231" y="2574302"/>
            <a:ext cx="2448272" cy="13681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5364088" y="2492896"/>
            <a:ext cx="2664296" cy="11521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148064" y="2348880"/>
            <a:ext cx="22322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Increasing</a:t>
            </a:r>
          </a:p>
          <a:p>
            <a:r>
              <a:rPr lang="en-US" altLang="ko-K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u</a:t>
            </a:r>
            <a:r>
              <a:rPr lang="en-US" altLang="ko-K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pdate cost </a:t>
            </a:r>
            <a:br>
              <a:rPr lang="en-US" altLang="ko-K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en-US" altLang="ko-K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(but feasible)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Outline 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168064"/>
            <a:ext cx="8801104" cy="521326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Forward Processing</a:t>
            </a:r>
          </a:p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Backward Processing</a:t>
            </a:r>
          </a:p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Experimental Results</a:t>
            </a:r>
          </a:p>
          <a:p>
            <a:pPr>
              <a:spcAft>
                <a:spcPts val="600"/>
              </a:spcAft>
            </a:pPr>
            <a:r>
              <a:rPr lang="en-US" altLang="ko-KR" sz="2800" u="sng" dirty="0" smtClean="0">
                <a:latin typeface="Arial" pitchFamily="34" charset="0"/>
                <a:cs typeface="Arial" pitchFamily="34" charset="0"/>
              </a:rPr>
              <a:t>Conclusion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Conclusion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168064"/>
            <a:ext cx="8801104" cy="53572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The first work that deals with RNN queries in large networks</a:t>
            </a:r>
          </a:p>
          <a:p>
            <a:pPr>
              <a:spcAft>
                <a:spcPts val="600"/>
              </a:spcAft>
            </a:pPr>
            <a:endParaRPr lang="en-US" altLang="ko-KR" sz="2800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Proposed techniques: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ager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azy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ager-M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Lazy-EP</a:t>
            </a:r>
            <a:endParaRPr lang="en-US" altLang="ko-KR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Aft>
                <a:spcPts val="600"/>
              </a:spcAft>
            </a:pP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ager-M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is the best and most robust algorithm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lvl="1">
              <a:spcAft>
                <a:spcPts val="600"/>
              </a:spcAft>
            </a:pP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ager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: low I/O cost  vs.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azy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: low CPU cost</a:t>
            </a:r>
          </a:p>
          <a:p>
            <a:pPr>
              <a:spcAft>
                <a:spcPts val="600"/>
              </a:spcAft>
            </a:pPr>
            <a:endParaRPr lang="en-US" altLang="ko-KR" sz="2800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Future Work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lvl="1">
              <a:spcAft>
                <a:spcPts val="600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Extensions to directed networks (asymmetric neighborhood relation)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Estimation of the cost and selectivity of RNN queries in large graphs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dirty="0" smtClean="0"/>
              <a:t>Thank You!</a:t>
            </a:r>
            <a:endParaRPr lang="ko-KR" altLang="en-US" sz="4400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Any questions or comments?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Reverse Nearest Neighbor(RNN) Query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168064"/>
            <a:ext cx="8801104" cy="568993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b="1" dirty="0" smtClean="0">
                <a:latin typeface="Arial" pitchFamily="34" charset="0"/>
                <a:cs typeface="Arial" pitchFamily="34" charset="0"/>
              </a:rPr>
              <a:t>RNN(q)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: returns a set of data points that </a:t>
            </a:r>
            <a:r>
              <a:rPr lang="en-US" altLang="ko-K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have the query point q as the nearest neighbor(NN)</a:t>
            </a:r>
          </a:p>
          <a:p>
            <a:pPr>
              <a:spcAft>
                <a:spcPts val="600"/>
              </a:spcAft>
            </a:pPr>
            <a:endParaRPr lang="en-US" altLang="ko-KR" sz="2800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Asymmetrical property of RNN queries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lvl="1">
              <a:spcAft>
                <a:spcPts val="600"/>
              </a:spcAft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NN(q) = p  </a:t>
            </a:r>
            <a:r>
              <a:rPr lang="ko-KR" altLang="en-US" sz="2400" b="1" dirty="0" smtClean="0">
                <a:latin typeface="Arial" pitchFamily="34" charset="0"/>
                <a:cs typeface="Arial" pitchFamily="34" charset="0"/>
              </a:rPr>
              <a:t>⇒</a:t>
            </a:r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NN(p) = q</a:t>
            </a:r>
            <a:endParaRPr lang="en-US" altLang="ko-KR" sz="2400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endParaRPr lang="en-US" altLang="ko-KR" sz="2800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endParaRPr lang="en-US" altLang="ko-KR" sz="2800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RNN problems are not solved with efficient NN alg.</a:t>
            </a:r>
          </a:p>
          <a:p>
            <a:pPr lvl="1">
              <a:spcAft>
                <a:spcPts val="600"/>
              </a:spcAft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Naïve solution: check for each point if it has q as its NN</a:t>
            </a:r>
          </a:p>
          <a:p>
            <a:pPr lvl="1">
              <a:spcAft>
                <a:spcPts val="600"/>
              </a:spcAft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Not suitable for large data set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3</a:t>
            </a:fld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2591401" y="3429000"/>
            <a:ext cx="144016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6030566" y="2852936"/>
            <a:ext cx="2645890" cy="1696254"/>
            <a:chOff x="5814542" y="3068960"/>
            <a:chExt cx="2645890" cy="1696254"/>
          </a:xfrm>
        </p:grpSpPr>
        <p:sp>
          <p:nvSpPr>
            <p:cNvPr id="7" name="타원 6"/>
            <p:cNvSpPr/>
            <p:nvPr/>
          </p:nvSpPr>
          <p:spPr>
            <a:xfrm>
              <a:off x="6102574" y="4221088"/>
              <a:ext cx="216024" cy="216024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7470726" y="3501008"/>
              <a:ext cx="216024" cy="216024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7974782" y="4005064"/>
              <a:ext cx="216024" cy="216024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/>
            <p:nvPr/>
          </p:nvCxnSpPr>
          <p:spPr>
            <a:xfrm flipV="1">
              <a:off x="6318598" y="3645024"/>
              <a:ext cx="1152128" cy="63933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stCxn id="9" idx="1"/>
            </p:cNvCxnSpPr>
            <p:nvPr/>
          </p:nvCxnSpPr>
          <p:spPr>
            <a:xfrm flipH="1" flipV="1">
              <a:off x="7686750" y="3655910"/>
              <a:ext cx="319668" cy="3807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5814542" y="4149080"/>
              <a:ext cx="3273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  <a:sym typeface="Wingdings" pitchFamily="2" charset="2"/>
                </a:rPr>
                <a:t>q</a:t>
              </a:r>
              <a:endParaRPr lang="ko-KR" altLang="en-US" sz="16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470726" y="3068960"/>
              <a:ext cx="3273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  <a:sym typeface="Wingdings" pitchFamily="2" charset="2"/>
                </a:rPr>
                <a:t>p</a:t>
              </a:r>
              <a:endParaRPr lang="ko-KR" altLang="en-US" sz="16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190806" y="3892986"/>
              <a:ext cx="26962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  <a:sym typeface="Wingdings" pitchFamily="2" charset="2"/>
                </a:rPr>
                <a:t>r</a:t>
              </a:r>
              <a:endParaRPr lang="ko-KR" altLang="en-US" sz="1600" dirty="0"/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6307712" y="4367254"/>
              <a:ext cx="514942" cy="14186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6822654" y="4426226"/>
              <a:ext cx="216024" cy="216024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060450" y="4365104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  <a:sym typeface="Wingdings" pitchFamily="2" charset="2"/>
                </a:rPr>
                <a:t>s</a:t>
              </a:r>
              <a:endParaRPr lang="ko-KR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Applications of the RNN Queries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00108"/>
            <a:ext cx="8801104" cy="326106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Applications</a:t>
            </a:r>
          </a:p>
          <a:p>
            <a:pPr lvl="1">
              <a:spcAft>
                <a:spcPts val="600"/>
              </a:spcAft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Decision support</a:t>
            </a:r>
          </a:p>
          <a:p>
            <a:pPr lvl="1">
              <a:spcAft>
                <a:spcPts val="600"/>
              </a:spcAft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Resource allocation</a:t>
            </a:r>
          </a:p>
          <a:p>
            <a:pPr lvl="1">
              <a:spcAft>
                <a:spcPts val="600"/>
              </a:spcAft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Profile-based marketing</a:t>
            </a:r>
          </a:p>
          <a:p>
            <a:pPr lvl="1">
              <a:spcAft>
                <a:spcPts val="600"/>
              </a:spcAft>
            </a:pPr>
            <a:endParaRPr lang="en-US" altLang="ko-KR" sz="2400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Example: traffic allocation in P2P networks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004048" y="5638448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275856" y="4702344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475656" y="5278408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6876256" y="4630336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804248" y="5062384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6588224" y="5422424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012160" y="4990376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>
            <a:endCxn id="29" idx="3"/>
          </p:cNvCxnSpPr>
          <p:nvPr/>
        </p:nvCxnSpPr>
        <p:spPr>
          <a:xfrm flipV="1">
            <a:off x="5220072" y="5174764"/>
            <a:ext cx="823724" cy="5269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21" idx="5"/>
          </p:cNvCxnSpPr>
          <p:nvPr/>
        </p:nvCxnSpPr>
        <p:spPr>
          <a:xfrm flipH="1" flipV="1">
            <a:off x="3460244" y="4886732"/>
            <a:ext cx="1543804" cy="8466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1" idx="2"/>
          </p:cNvCxnSpPr>
          <p:nvPr/>
        </p:nvCxnSpPr>
        <p:spPr>
          <a:xfrm flipH="1">
            <a:off x="1680794" y="4810356"/>
            <a:ext cx="1595062" cy="5651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6217298" y="4782066"/>
            <a:ext cx="679708" cy="2705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27" idx="2"/>
          </p:cNvCxnSpPr>
          <p:nvPr/>
        </p:nvCxnSpPr>
        <p:spPr>
          <a:xfrm>
            <a:off x="6228184" y="5116920"/>
            <a:ext cx="576064" cy="53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endCxn id="28" idx="1"/>
          </p:cNvCxnSpPr>
          <p:nvPr/>
        </p:nvCxnSpPr>
        <p:spPr>
          <a:xfrm>
            <a:off x="6177948" y="5173742"/>
            <a:ext cx="441912" cy="2803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942926" y="5789156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q</a:t>
            </a:r>
            <a:endParaRPr lang="ko-KR" altLang="en-US" sz="1600" dirty="0"/>
          </a:p>
        </p:txBody>
      </p:sp>
      <p:sp>
        <p:nvSpPr>
          <p:cNvPr id="46" name="직사각형 45"/>
          <p:cNvSpPr/>
          <p:nvPr/>
        </p:nvSpPr>
        <p:spPr>
          <a:xfrm>
            <a:off x="3203848" y="4287874"/>
            <a:ext cx="4219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p</a:t>
            </a:r>
            <a:r>
              <a:rPr lang="en-US" altLang="ko-KR" sz="2000" baseline="-25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2</a:t>
            </a:r>
            <a:endParaRPr lang="ko-KR" altLang="en-US" sz="1600" baseline="-25000" dirty="0"/>
          </a:p>
        </p:txBody>
      </p:sp>
      <p:sp>
        <p:nvSpPr>
          <p:cNvPr id="47" name="직사각형 46"/>
          <p:cNvSpPr/>
          <p:nvPr/>
        </p:nvSpPr>
        <p:spPr>
          <a:xfrm>
            <a:off x="5940152" y="4558328"/>
            <a:ext cx="4219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p</a:t>
            </a:r>
            <a:r>
              <a:rPr lang="en-US" altLang="ko-KR" sz="2000" baseline="-25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endParaRPr lang="ko-KR" altLang="en-US" sz="1600" baseline="-25000" dirty="0"/>
          </a:p>
        </p:txBody>
      </p:sp>
      <p:sp>
        <p:nvSpPr>
          <p:cNvPr id="48" name="타원 47"/>
          <p:cNvSpPr/>
          <p:nvPr/>
        </p:nvSpPr>
        <p:spPr>
          <a:xfrm>
            <a:off x="4788024" y="5494432"/>
            <a:ext cx="648072" cy="792088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/>
          <p:cNvCxnSpPr>
            <a:endCxn id="21" idx="4"/>
          </p:cNvCxnSpPr>
          <p:nvPr/>
        </p:nvCxnSpPr>
        <p:spPr>
          <a:xfrm flipH="1" flipV="1">
            <a:off x="3383868" y="4918368"/>
            <a:ext cx="1476164" cy="792088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400" dirty="0" smtClean="0">
                <a:latin typeface="Arial" pitchFamily="34" charset="0"/>
                <a:cs typeface="Arial" pitchFamily="34" charset="0"/>
              </a:rPr>
              <a:t>Types of RNN Queries</a:t>
            </a:r>
            <a:endParaRPr lang="ko-KR" altLang="en-US" sz="3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3284984"/>
            <a:ext cx="8801104" cy="338437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Restricted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network: the query and data points can reside 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only on the nodes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(e.g., P2P network)</a:t>
            </a:r>
          </a:p>
          <a:p>
            <a:pPr lvl="0">
              <a:spcAft>
                <a:spcPts val="600"/>
              </a:spcAft>
            </a:pPr>
            <a:r>
              <a:rPr lang="en-US" altLang="ko-K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Unrestricted</a:t>
            </a:r>
            <a:r>
              <a:rPr lang="en-US" altLang="ko-KR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network: the query and data points can reside 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anywhere on the edges </a:t>
            </a:r>
            <a:r>
              <a:rPr lang="en-US" altLang="ko-KR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(e.g., road network)</a:t>
            </a:r>
          </a:p>
          <a:p>
            <a:pPr lvl="0">
              <a:spcAft>
                <a:spcPts val="600"/>
              </a:spcAft>
            </a:pPr>
            <a:endParaRPr lang="en-US" altLang="ko-KR" sz="2800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Reverse k nearest neighbor query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RkNN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(q)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Retrieves all the points that have q as one of their k nearest neighbors</a:t>
            </a:r>
          </a:p>
          <a:p>
            <a:pPr>
              <a:spcAft>
                <a:spcPts val="600"/>
              </a:spcAft>
            </a:pPr>
            <a:endParaRPr lang="en-US" altLang="ko-KR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124744"/>
            <a:ext cx="2160240" cy="2016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1124744"/>
            <a:ext cx="2160240" cy="2009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400" dirty="0" smtClean="0">
                <a:latin typeface="Arial" pitchFamily="34" charset="0"/>
                <a:cs typeface="Arial" pitchFamily="34" charset="0"/>
              </a:rPr>
              <a:t>Contributions</a:t>
            </a:r>
            <a:endParaRPr lang="ko-KR" altLang="en-US" sz="3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52736"/>
            <a:ext cx="8801104" cy="561662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There is 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 previous work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in the context of large 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graphs</a:t>
            </a:r>
          </a:p>
          <a:p>
            <a:pPr lvl="1">
              <a:spcAft>
                <a:spcPts val="600"/>
              </a:spcAft>
            </a:pP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Extensively studied only in Euclidean spaces</a:t>
            </a:r>
          </a:p>
          <a:p>
            <a:pPr lvl="1">
              <a:spcAft>
                <a:spcPts val="600"/>
              </a:spcAft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lvl="0">
              <a:spcAft>
                <a:spcPts val="600"/>
              </a:spcAft>
            </a:pPr>
            <a:r>
              <a:rPr lang="en-US" altLang="ko-KR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Two RNN methods are proposed</a:t>
            </a:r>
          </a:p>
          <a:p>
            <a:pPr lvl="1">
              <a:spcAft>
                <a:spcPts val="600"/>
              </a:spcAft>
            </a:pP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</a:rPr>
              <a:t>Eager</a:t>
            </a: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 algorithm: prune nodes as soon as they are visited</a:t>
            </a:r>
          </a:p>
          <a:p>
            <a:pPr lvl="1">
              <a:spcAft>
                <a:spcPts val="600"/>
              </a:spcAft>
            </a:pPr>
            <a:r>
              <a:rPr lang="en-US" altLang="ko-KR" sz="2200" i="1" dirty="0" smtClean="0">
                <a:latin typeface="Times New Roman" pitchFamily="18" charset="0"/>
                <a:cs typeface="Times New Roman" pitchFamily="18" charset="0"/>
              </a:rPr>
              <a:t>Lazy</a:t>
            </a: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 algorithm: prune the search space when a data point is discovered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Outline 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168064"/>
            <a:ext cx="8801104" cy="521326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pPr>
              <a:spcAft>
                <a:spcPts val="600"/>
              </a:spcAft>
            </a:pPr>
            <a:r>
              <a:rPr lang="en-US" altLang="ko-KR" sz="2800" u="sng" dirty="0" smtClean="0">
                <a:latin typeface="Arial" pitchFamily="34" charset="0"/>
                <a:cs typeface="Arial" pitchFamily="34" charset="0"/>
              </a:rPr>
              <a:t>Preliminaries and Basic Algorithms</a:t>
            </a:r>
          </a:p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Optimizations</a:t>
            </a:r>
          </a:p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Experimental Evaluation</a:t>
            </a:r>
          </a:p>
          <a:p>
            <a:pPr>
              <a:spcAft>
                <a:spcPts val="600"/>
              </a:spcAft>
            </a:pP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Conclusion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Graph Storage Scheme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000240"/>
            <a:ext cx="3524805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42415" y="1714488"/>
            <a:ext cx="4844427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왼쪽 중괄호 17"/>
          <p:cNvSpPr/>
          <p:nvPr/>
        </p:nvSpPr>
        <p:spPr>
          <a:xfrm>
            <a:off x="5857884" y="2071678"/>
            <a:ext cx="142876" cy="107157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857752" y="1071546"/>
            <a:ext cx="24801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Neighboring nodes </a:t>
            </a:r>
            <a:br>
              <a:rPr lang="en-US" altLang="ko-K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(for I/O cost reduction)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16200000" flipH="1">
            <a:off x="5357818" y="1928802"/>
            <a:ext cx="714380" cy="2857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왼쪽 중괄호 21"/>
          <p:cNvSpPr/>
          <p:nvPr/>
        </p:nvSpPr>
        <p:spPr>
          <a:xfrm>
            <a:off x="5857884" y="3390900"/>
            <a:ext cx="142876" cy="107157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 중괄호 22"/>
          <p:cNvSpPr/>
          <p:nvPr/>
        </p:nvSpPr>
        <p:spPr>
          <a:xfrm>
            <a:off x="5857884" y="4740284"/>
            <a:ext cx="142876" cy="107157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416688" y="5824554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disk page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5400000">
            <a:off x="4107653" y="4679165"/>
            <a:ext cx="3571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857620" y="4786322"/>
            <a:ext cx="7360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Node</a:t>
            </a:r>
            <a:br>
              <a:rPr lang="en-US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 rot="5400000">
            <a:off x="4214810" y="4929198"/>
            <a:ext cx="8572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071934" y="5357826"/>
            <a:ext cx="17235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data point </a:t>
            </a:r>
            <a:br>
              <a:rPr lang="en-US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contained </a:t>
            </a:r>
            <a:br>
              <a:rPr lang="en-US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by the node </a:t>
            </a:r>
            <a:br>
              <a:rPr lang="en-US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(if any)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Straightforward Algorithm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597814"/>
          </a:xfrm>
        </p:spPr>
        <p:txBody>
          <a:bodyPr>
            <a:normAutofit/>
          </a:bodyPr>
          <a:lstStyle/>
          <a:p>
            <a:pPr marL="342900" lvl="1" indent="-342900"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Naïve solution: check for each point if it has q as its NN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lvl="1">
              <a:spcAft>
                <a:spcPts val="600"/>
              </a:spcAft>
              <a:buNone/>
            </a:pP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1. Traverse the network from q</a:t>
            </a:r>
          </a:p>
          <a:p>
            <a:pPr lvl="1">
              <a:spcAft>
                <a:spcPts val="600"/>
              </a:spcAft>
              <a:buNone/>
            </a:pP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2. Issue a NN query for each point p encountered </a:t>
            </a:r>
          </a:p>
          <a:p>
            <a:pPr lvl="1">
              <a:spcAft>
                <a:spcPts val="600"/>
              </a:spcAft>
              <a:buNone/>
            </a:pP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3. Verify whether p </a:t>
            </a:r>
            <a:r>
              <a:rPr lang="ko-KR" altLang="en-US" sz="2200" b="1" dirty="0" smtClean="0">
                <a:latin typeface="Arial" pitchFamily="34" charset="0"/>
                <a:cs typeface="Arial" pitchFamily="34" charset="0"/>
              </a:rPr>
              <a:t>∈</a:t>
            </a:r>
            <a:r>
              <a:rPr lang="ko-KR" alt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RNN(q)</a:t>
            </a:r>
          </a:p>
          <a:p>
            <a:pPr lvl="1">
              <a:spcAft>
                <a:spcPts val="600"/>
              </a:spcAft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lvl="0">
              <a:spcAft>
                <a:spcPts val="600"/>
              </a:spcAft>
            </a:pPr>
            <a:r>
              <a:rPr lang="en-US" altLang="ko-KR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Problems</a:t>
            </a:r>
          </a:p>
          <a:p>
            <a:pPr lvl="1">
              <a:spcAft>
                <a:spcPts val="600"/>
              </a:spcAft>
            </a:pPr>
            <a:r>
              <a:rPr lang="en-US" altLang="ko-KR" sz="2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RNN(q) </a:t>
            </a:r>
            <a:r>
              <a:rPr lang="en-US" altLang="ko-KR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does not have a fixed size</a:t>
            </a:r>
          </a:p>
          <a:p>
            <a:pPr lvl="1">
              <a:spcAft>
                <a:spcPts val="600"/>
              </a:spcAft>
            </a:pPr>
            <a:r>
              <a:rPr lang="en-US" altLang="ko-KR" sz="2200" dirty="0" smtClean="0">
                <a:latin typeface="Arial" pitchFamily="34" charset="0"/>
                <a:cs typeface="Arial" pitchFamily="34" charset="0"/>
              </a:rPr>
              <a:t>RNN(q) </a:t>
            </a:r>
            <a:r>
              <a:rPr lang="en-US" altLang="ko-KR" sz="2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may contain points which are far from 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Managing_knowledge_on_the_Web___Extracting_ontology_from_HTML_Web</Template>
  <TotalTime>9325</TotalTime>
  <Words>1290</Words>
  <Application>Microsoft Office PowerPoint</Application>
  <PresentationFormat>화면 슬라이드 쇼(4:3)</PresentationFormat>
  <Paragraphs>278</Paragraphs>
  <Slides>29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SNU IDB Lab.</vt:lpstr>
      <vt:lpstr>Reverse Nearest Neighbors  in Large Graphs</vt:lpstr>
      <vt:lpstr>Outline </vt:lpstr>
      <vt:lpstr>Reverse Nearest Neighbor(RNN) Query</vt:lpstr>
      <vt:lpstr>Applications of the RNN Queries</vt:lpstr>
      <vt:lpstr>Types of RNN Queries</vt:lpstr>
      <vt:lpstr>Contributions</vt:lpstr>
      <vt:lpstr>Outline </vt:lpstr>
      <vt:lpstr>Graph Storage Scheme</vt:lpstr>
      <vt:lpstr>Straightforward Algorithm</vt:lpstr>
      <vt:lpstr>Fundamental Lemma</vt:lpstr>
      <vt:lpstr>Eager Algorithm</vt:lpstr>
      <vt:lpstr>Eager Algorithm (cont’d)</vt:lpstr>
      <vt:lpstr>Lazy Algorithm</vt:lpstr>
      <vt:lpstr>Lazy Algorithm (cont’d)</vt:lpstr>
      <vt:lpstr>Outline </vt:lpstr>
      <vt:lpstr>Materialization for Eager Algorithm</vt:lpstr>
      <vt:lpstr>all-NN Materialization Algorithm</vt:lpstr>
      <vt:lpstr>Maintenance of Materialized Information </vt:lpstr>
      <vt:lpstr>Deletion of a Data Point – 1st Step</vt:lpstr>
      <vt:lpstr>Extended Pruning for Lazy Algorithm</vt:lpstr>
      <vt:lpstr>Outline </vt:lpstr>
      <vt:lpstr>Experiment Settings</vt:lpstr>
      <vt:lpstr>Experiment – DBLP</vt:lpstr>
      <vt:lpstr>Experiment – BRITE (1)</vt:lpstr>
      <vt:lpstr>Experiment – BRITE (2)</vt:lpstr>
      <vt:lpstr>Experiment – SF (Materialization Update)</vt:lpstr>
      <vt:lpstr>Outline </vt:lpstr>
      <vt:lpstr>Conclusion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Top-K Aggregation Queries  Over Large Networks</dc:title>
  <cp:lastModifiedBy>taewhi</cp:lastModifiedBy>
  <cp:revision>435</cp:revision>
  <dcterms:created xsi:type="dcterms:W3CDTF">2010-05-18T20:12:33Z</dcterms:created>
  <dcterms:modified xsi:type="dcterms:W3CDTF">2011-10-13T02:44:32Z</dcterms:modified>
</cp:coreProperties>
</file>