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59" r:id="rId3"/>
    <p:sldId id="257" r:id="rId4"/>
    <p:sldId id="258" r:id="rId5"/>
    <p:sldId id="260" r:id="rId6"/>
    <p:sldId id="315" r:id="rId7"/>
    <p:sldId id="314" r:id="rId8"/>
    <p:sldId id="303" r:id="rId9"/>
    <p:sldId id="261" r:id="rId10"/>
    <p:sldId id="304" r:id="rId11"/>
    <p:sldId id="262" r:id="rId12"/>
    <p:sldId id="305" r:id="rId13"/>
    <p:sldId id="264" r:id="rId14"/>
    <p:sldId id="306" r:id="rId15"/>
    <p:sldId id="263" r:id="rId16"/>
    <p:sldId id="307" r:id="rId17"/>
    <p:sldId id="308" r:id="rId18"/>
    <p:sldId id="309" r:id="rId19"/>
    <p:sldId id="310" r:id="rId20"/>
    <p:sldId id="311" r:id="rId21"/>
    <p:sldId id="313" r:id="rId22"/>
    <p:sldId id="267" r:id="rId23"/>
    <p:sldId id="268" r:id="rId24"/>
    <p:sldId id="269" r:id="rId25"/>
    <p:sldId id="270" r:id="rId26"/>
    <p:sldId id="316" r:id="rId27"/>
    <p:sldId id="271" r:id="rId28"/>
    <p:sldId id="272" r:id="rId29"/>
    <p:sldId id="273" r:id="rId30"/>
    <p:sldId id="275" r:id="rId31"/>
    <p:sldId id="274" r:id="rId32"/>
    <p:sldId id="276" r:id="rId33"/>
    <p:sldId id="317" r:id="rId34"/>
    <p:sldId id="277" r:id="rId35"/>
    <p:sldId id="278" r:id="rId36"/>
    <p:sldId id="279" r:id="rId37"/>
    <p:sldId id="328" r:id="rId38"/>
    <p:sldId id="329" r:id="rId39"/>
    <p:sldId id="280" r:id="rId40"/>
    <p:sldId id="318" r:id="rId41"/>
    <p:sldId id="325" r:id="rId42"/>
    <p:sldId id="326" r:id="rId43"/>
    <p:sldId id="327" r:id="rId44"/>
    <p:sldId id="319" r:id="rId45"/>
    <p:sldId id="324" r:id="rId46"/>
    <p:sldId id="320" r:id="rId47"/>
    <p:sldId id="284" r:id="rId48"/>
    <p:sldId id="321" r:id="rId49"/>
    <p:sldId id="283" r:id="rId50"/>
    <p:sldId id="323" r:id="rId5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5" autoAdjust="0"/>
    <p:restoredTop sz="88298" autoAdjust="0"/>
  </p:normalViewPr>
  <p:slideViewPr>
    <p:cSldViewPr>
      <p:cViewPr varScale="1">
        <p:scale>
          <a:sx n="75" d="100"/>
          <a:sy n="75" d="100"/>
        </p:scale>
        <p:origin x="-84" y="-9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64767-9A2E-4752-9542-9FBBA8DB4FD4}" type="datetimeFigureOut">
              <a:rPr lang="ko-KR" altLang="en-US" smtClean="0"/>
              <a:t>2012-04-11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1E1F5-2B45-4EC3-BF57-CB756619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0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파이프라이닝</a:t>
            </a:r>
            <a:r>
              <a:rPr lang="ko-KR" altLang="en-US" dirty="0" smtClean="0"/>
              <a:t> 가능하다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실시간 가까이 비슷한 답을 얻는 것을 가능하게 함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822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HOP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파이프라이닝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지원가능하다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Reduce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함수에서 </a:t>
            </a:r>
            <a:r>
              <a:rPr lang="en-US" altLang="ko-KR" baseline="0" dirty="0" smtClean="0"/>
              <a:t>map </a:t>
            </a:r>
            <a:r>
              <a:rPr lang="ko-KR" altLang="en-US" baseline="0" dirty="0" smtClean="0"/>
              <a:t>함수의 결과를 </a:t>
            </a:r>
            <a:r>
              <a:rPr lang="en-US" altLang="ko-KR" baseline="0" dirty="0" smtClean="0"/>
              <a:t>pull</a:t>
            </a:r>
            <a:r>
              <a:rPr lang="ko-KR" altLang="en-US" baseline="0" dirty="0" smtClean="0"/>
              <a:t>하는 방식이 아니고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Map</a:t>
            </a:r>
            <a:r>
              <a:rPr lang="ko-KR" altLang="en-US" baseline="0" dirty="0" smtClean="0"/>
              <a:t>함수에서 </a:t>
            </a:r>
            <a:r>
              <a:rPr lang="en-US" altLang="ko-KR" baseline="0" dirty="0" smtClean="0"/>
              <a:t>reduce</a:t>
            </a:r>
            <a:r>
              <a:rPr lang="ko-KR" altLang="en-US" baseline="0" dirty="0" smtClean="0"/>
              <a:t>함수로 결과를 바로 </a:t>
            </a:r>
            <a:r>
              <a:rPr lang="en-US" altLang="ko-KR" baseline="0" dirty="0" smtClean="0"/>
              <a:t>push</a:t>
            </a:r>
            <a:r>
              <a:rPr lang="ko-KR" altLang="en-US" baseline="0" dirty="0" smtClean="0"/>
              <a:t>하는 방식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Fault tolerance</a:t>
            </a:r>
            <a:r>
              <a:rPr lang="ko-KR" altLang="en-US" baseline="0" dirty="0" smtClean="0"/>
              <a:t>는 그대로 유지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수행시간은 짧게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370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저장하는 </a:t>
            </a:r>
            <a:r>
              <a:rPr lang="ko-KR" altLang="en-US" dirty="0" err="1" smtClean="0"/>
              <a:t>스레드와</a:t>
            </a:r>
            <a:r>
              <a:rPr lang="ko-KR" altLang="en-US" dirty="0" smtClean="0"/>
              <a:t> 보내는 </a:t>
            </a:r>
            <a:r>
              <a:rPr lang="ko-KR" altLang="en-US" dirty="0" err="1" smtClean="0"/>
              <a:t>스레드를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다른놈을</a:t>
            </a:r>
            <a:r>
              <a:rPr lang="ko-KR" altLang="en-US" dirty="0" smtClean="0"/>
              <a:t> 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895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이미 사용하고 있는 </a:t>
            </a:r>
            <a:r>
              <a:rPr lang="ko-KR" altLang="en-US" dirty="0" err="1" smtClean="0"/>
              <a:t>맵리듀스들의</a:t>
            </a:r>
            <a:r>
              <a:rPr lang="ko-KR" altLang="en-US" dirty="0" smtClean="0"/>
              <a:t> 방법들이 잘 </a:t>
            </a:r>
            <a:r>
              <a:rPr lang="ko-KR" altLang="en-US" dirty="0" err="1" smtClean="0"/>
              <a:t>맞을수</a:t>
            </a:r>
            <a:r>
              <a:rPr lang="ko-KR" altLang="en-US" dirty="0" smtClean="0"/>
              <a:t> 있다라는 것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대용량 처리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지연이 적은 분석</a:t>
            </a:r>
            <a:r>
              <a:rPr lang="ko-KR" altLang="en-US" baseline="0" dirty="0" smtClean="0"/>
              <a:t>  필요</a:t>
            </a:r>
            <a:r>
              <a:rPr lang="en-US" altLang="ko-KR" baseline="0" dirty="0" smtClean="0"/>
              <a:t>!!</a:t>
            </a:r>
          </a:p>
          <a:p>
            <a:r>
              <a:rPr lang="ko-KR" altLang="en-US" baseline="0" dirty="0" smtClean="0"/>
              <a:t>기존의 </a:t>
            </a:r>
            <a:r>
              <a:rPr lang="ko-KR" altLang="en-US" baseline="0" dirty="0" err="1" smtClean="0"/>
              <a:t>맵리듀스</a:t>
            </a:r>
            <a:r>
              <a:rPr lang="ko-KR" altLang="en-US" baseline="0" dirty="0" smtClean="0"/>
              <a:t> 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라이브러리 사용 가능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507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Continuous </a:t>
            </a:r>
            <a:r>
              <a:rPr lang="ko-KR" altLang="en-US" dirty="0" err="1" smtClean="0"/>
              <a:t>맵리듀스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잡</a:t>
            </a:r>
            <a:r>
              <a:rPr lang="ko-KR" altLang="en-US" baseline="0" dirty="0" smtClean="0"/>
              <a:t> 구현은 그리 어렵지 않았다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Flush API</a:t>
            </a:r>
            <a:r>
              <a:rPr lang="ko-KR" altLang="en-US" baseline="0" dirty="0" smtClean="0"/>
              <a:t>만 추가</a:t>
            </a:r>
            <a:r>
              <a:rPr lang="en-US" altLang="ko-KR" baseline="0" dirty="0" smtClean="0"/>
              <a:t>!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588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>
            <a:lvl1pPr algn="ctr">
              <a:defRPr/>
            </a:lvl1pPr>
          </a:lstStyle>
          <a:p>
            <a:fld id="{10211B80-7C79-41F7-9946-37F518A5652A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62F2B98C-308B-435C-8F66-72B8D7852B72}" type="datetime1">
              <a:rPr lang="ko-KR" altLang="en-US" smtClean="0"/>
              <a:t>2012-04-11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err="1" smtClean="0"/>
              <a:t>MapReduce</a:t>
            </a:r>
            <a:r>
              <a:rPr lang="en-US" altLang="ko-KR" dirty="0" smtClean="0"/>
              <a:t> Online</a:t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3096344"/>
          </a:xfrm>
        </p:spPr>
        <p:txBody>
          <a:bodyPr/>
          <a:lstStyle/>
          <a:p>
            <a:r>
              <a:rPr lang="en-US" altLang="ko-KR" dirty="0" smtClean="0"/>
              <a:t>Tyson </a:t>
            </a:r>
            <a:r>
              <a:rPr lang="en-US" altLang="ko-KR" dirty="0" err="1" smtClean="0"/>
              <a:t>Condie</a:t>
            </a:r>
            <a:r>
              <a:rPr lang="en-US" altLang="ko-KR" dirty="0" smtClean="0"/>
              <a:t>, Neil Conway, Peter Alvaro, Joseph </a:t>
            </a:r>
            <a:r>
              <a:rPr lang="en-US" altLang="ko-KR" dirty="0" err="1" smtClean="0"/>
              <a:t>M.Hellerstein</a:t>
            </a:r>
            <a:endParaRPr lang="en-US" altLang="ko-KR" dirty="0"/>
          </a:p>
          <a:p>
            <a:r>
              <a:rPr lang="en-US" altLang="ko-KR" dirty="0" smtClean="0"/>
              <a:t>UC </a:t>
            </a:r>
            <a:r>
              <a:rPr lang="en-US" altLang="ko-KR" dirty="0" err="1" smtClean="0"/>
              <a:t>Berkelery</a:t>
            </a:r>
            <a:endParaRPr lang="en-US" altLang="ko-KR" dirty="0" smtClean="0"/>
          </a:p>
          <a:p>
            <a:r>
              <a:rPr lang="en-US" altLang="ko-KR" dirty="0" err="1" smtClean="0"/>
              <a:t>Khaled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Elmeleegy</a:t>
            </a:r>
            <a:r>
              <a:rPr lang="en-US" altLang="ko-KR" dirty="0" smtClean="0"/>
              <a:t>, Russell Sears</a:t>
            </a:r>
          </a:p>
          <a:p>
            <a:r>
              <a:rPr lang="en-US" altLang="ko-KR" dirty="0" smtClean="0"/>
              <a:t>Yahoo! Research</a:t>
            </a:r>
          </a:p>
          <a:p>
            <a:r>
              <a:rPr lang="en-US" altLang="ko-KR" dirty="0" smtClean="0"/>
              <a:t>NSDI 2010   </a:t>
            </a:r>
            <a:endParaRPr lang="en-US" altLang="ko-KR" dirty="0"/>
          </a:p>
          <a:p>
            <a:pPr algn="r"/>
            <a:r>
              <a:rPr lang="en-US" altLang="ko-KR" dirty="0" smtClean="0"/>
              <a:t>13 April 2012</a:t>
            </a:r>
          </a:p>
          <a:p>
            <a:pPr algn="r"/>
            <a:r>
              <a:rPr lang="en-US" altLang="ko-KR" dirty="0" smtClean="0"/>
              <a:t>SNU IDB Lab.</a:t>
            </a:r>
          </a:p>
          <a:p>
            <a:pPr algn="r"/>
            <a:r>
              <a:rPr lang="en-US" altLang="ko-KR" dirty="0" smtClean="0"/>
              <a:t>Min Sup Lee</a:t>
            </a:r>
          </a:p>
        </p:txBody>
      </p:sp>
    </p:spTree>
    <p:extLst>
      <p:ext uri="{BB962C8B-B14F-4D97-AF65-F5344CB8AC3E}">
        <p14:creationId xmlns:p14="http://schemas.microsoft.com/office/powerpoint/2010/main" val="22645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2"/>
                </a:solidFill>
              </a:rPr>
              <a:t>Introduction</a:t>
            </a:r>
            <a:endParaRPr lang="en-US" altLang="ko-KR" dirty="0" smtClean="0">
              <a:solidFill>
                <a:schemeClr val="bg2"/>
              </a:solidFill>
            </a:endParaRPr>
          </a:p>
          <a:p>
            <a:r>
              <a:rPr lang="en-US" altLang="ko-KR" dirty="0" err="1" smtClean="0"/>
              <a:t>Hadoop</a:t>
            </a:r>
            <a:r>
              <a:rPr lang="en-US" altLang="ko-KR" dirty="0" smtClean="0"/>
              <a:t> background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chemeClr val="bg2"/>
                </a:solidFill>
              </a:rPr>
              <a:t>HOP Architecture</a:t>
            </a:r>
            <a:endParaRPr lang="en-US" altLang="ko-KR" dirty="0" smtClean="0">
              <a:solidFill>
                <a:schemeClr val="bg2"/>
              </a:solidFill>
            </a:endParaRPr>
          </a:p>
          <a:p>
            <a:r>
              <a:rPr lang="en-US" altLang="ko-KR" dirty="0" smtClean="0">
                <a:solidFill>
                  <a:schemeClr val="bg2"/>
                </a:solidFill>
              </a:rPr>
              <a:t>Online Aggregation</a:t>
            </a:r>
            <a:endParaRPr lang="en-US" altLang="ko-KR" dirty="0" smtClean="0">
              <a:solidFill>
                <a:schemeClr val="bg2"/>
              </a:solidFill>
            </a:endParaRPr>
          </a:p>
          <a:p>
            <a:r>
              <a:rPr lang="en-US" altLang="ko-KR" dirty="0" smtClean="0">
                <a:solidFill>
                  <a:schemeClr val="bg2"/>
                </a:solidFill>
              </a:rPr>
              <a:t>Stream Processing</a:t>
            </a:r>
          </a:p>
          <a:p>
            <a:r>
              <a:rPr lang="en-US" altLang="ko-KR" dirty="0" smtClean="0">
                <a:solidFill>
                  <a:schemeClr val="bg2"/>
                </a:solidFill>
              </a:rPr>
              <a:t>Performance (blocking vs. pipelining)</a:t>
            </a:r>
          </a:p>
          <a:p>
            <a:r>
              <a:rPr lang="en-US" altLang="ko-KR" dirty="0" smtClean="0">
                <a:solidFill>
                  <a:schemeClr val="bg2"/>
                </a:solidFill>
              </a:rPr>
              <a:t>Future work</a:t>
            </a:r>
          </a:p>
          <a:p>
            <a:r>
              <a:rPr lang="en-US" altLang="ko-KR" dirty="0" smtClean="0">
                <a:solidFill>
                  <a:schemeClr val="bg2"/>
                </a:solidFill>
              </a:rPr>
              <a:t>Conclusion</a:t>
            </a:r>
            <a:endParaRPr lang="en-US" altLang="ko-KR" dirty="0" smtClean="0">
              <a:solidFill>
                <a:schemeClr val="bg2"/>
              </a:solidFill>
            </a:endParaRPr>
          </a:p>
          <a:p>
            <a:r>
              <a:rPr lang="en-US" altLang="ko-KR" dirty="0" smtClean="0">
                <a:solidFill>
                  <a:schemeClr val="bg2"/>
                </a:solidFill>
              </a:rPr>
              <a:t>Discussion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70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Hadoop</a:t>
            </a:r>
            <a:r>
              <a:rPr lang="en-US" altLang="ko-KR" dirty="0" smtClean="0"/>
              <a:t> Architecture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dirty="0" err="1"/>
              <a:t>Hadoop</a:t>
            </a:r>
            <a:r>
              <a:rPr lang="en-US" altLang="ko-KR" dirty="0"/>
              <a:t> </a:t>
            </a:r>
            <a:r>
              <a:rPr lang="en-US" altLang="ko-KR" dirty="0" err="1"/>
              <a:t>MapReduce</a:t>
            </a:r>
            <a:endParaRPr lang="en-US" altLang="ko-KR" dirty="0"/>
          </a:p>
          <a:p>
            <a:pPr lvl="1">
              <a:buFont typeface="Arial"/>
              <a:buChar char="–"/>
              <a:defRPr/>
            </a:pPr>
            <a:r>
              <a:rPr lang="en-US" altLang="ko-KR" dirty="0"/>
              <a:t>Single master node, many worker nodes</a:t>
            </a:r>
          </a:p>
          <a:p>
            <a:pPr lvl="1">
              <a:buFont typeface="Arial"/>
              <a:buChar char="–"/>
              <a:defRPr/>
            </a:pPr>
            <a:r>
              <a:rPr lang="en-US" altLang="ko-KR" dirty="0"/>
              <a:t>Client submits a </a:t>
            </a:r>
            <a:r>
              <a:rPr lang="en-US" altLang="ko-KR" i="1" dirty="0"/>
              <a:t>job</a:t>
            </a:r>
            <a:r>
              <a:rPr lang="en-US" altLang="ko-KR" dirty="0"/>
              <a:t> to master node</a:t>
            </a:r>
          </a:p>
          <a:p>
            <a:pPr lvl="1">
              <a:buFont typeface="Arial"/>
              <a:buChar char="–"/>
              <a:defRPr/>
            </a:pPr>
            <a:r>
              <a:rPr lang="en-US" altLang="ko-KR" dirty="0"/>
              <a:t>Master splits each job into </a:t>
            </a:r>
            <a:r>
              <a:rPr lang="en-US" altLang="ko-KR" i="1" dirty="0"/>
              <a:t>tasks</a:t>
            </a:r>
            <a:r>
              <a:rPr lang="en-US" altLang="ko-KR" dirty="0"/>
              <a:t> (map/reduce), and assigns tasks to worker nodes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altLang="ko-KR" dirty="0" smtClean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dirty="0" err="1" smtClean="0"/>
              <a:t>Hadoop</a:t>
            </a:r>
            <a:r>
              <a:rPr lang="en-US" altLang="ko-KR" dirty="0" smtClean="0"/>
              <a:t> </a:t>
            </a:r>
            <a:r>
              <a:rPr lang="en-US" altLang="ko-KR" dirty="0"/>
              <a:t>Distributed File System (HDFS)</a:t>
            </a:r>
          </a:p>
          <a:p>
            <a:pPr lvl="1">
              <a:buFont typeface="Arial"/>
              <a:buChar char="–"/>
              <a:defRPr/>
            </a:pPr>
            <a:r>
              <a:rPr lang="en-US" altLang="ko-KR" dirty="0"/>
              <a:t>Single name node, many data nodes</a:t>
            </a:r>
          </a:p>
          <a:p>
            <a:pPr lvl="1">
              <a:buFont typeface="Arial"/>
              <a:buChar char="–"/>
              <a:defRPr/>
            </a:pPr>
            <a:r>
              <a:rPr lang="en-US" altLang="ko-KR" dirty="0"/>
              <a:t>Files stored as large, fixed-size (e.g. 64MB) blocks</a:t>
            </a:r>
          </a:p>
          <a:p>
            <a:pPr lvl="1">
              <a:buFont typeface="Arial"/>
              <a:buChar char="–"/>
              <a:defRPr/>
            </a:pPr>
            <a:r>
              <a:rPr lang="en-US" altLang="ko-KR" dirty="0"/>
              <a:t>HDFS typically holds map input and reduce output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544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Hadoop</a:t>
            </a:r>
            <a:r>
              <a:rPr lang="en-US" altLang="ko-KR" dirty="0" smtClean="0"/>
              <a:t> Architecture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12</a:t>
            </a:fld>
            <a:endParaRPr lang="ko-KR" altLang="en-US" dirty="0"/>
          </a:p>
        </p:txBody>
      </p:sp>
      <p:pic>
        <p:nvPicPr>
          <p:cNvPr id="4099" name="Picture 3" descr="C:\Users\Min Sup\Desktop\발표자료 이미지\mapredu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268760"/>
            <a:ext cx="6350000" cy="481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01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Job Scheduling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dirty="0"/>
              <a:t>One map task for each block of the input file</a:t>
            </a:r>
          </a:p>
          <a:p>
            <a:pPr lvl="1">
              <a:buFont typeface="Arial"/>
              <a:buChar char="–"/>
              <a:defRPr/>
            </a:pPr>
            <a:r>
              <a:rPr lang="en-US" altLang="ko-KR" dirty="0"/>
              <a:t>Applies user-defined map function to each record in the block</a:t>
            </a:r>
          </a:p>
          <a:p>
            <a:pPr lvl="1">
              <a:buFont typeface="Arial"/>
              <a:buChar char="–"/>
              <a:defRPr/>
            </a:pPr>
            <a:r>
              <a:rPr lang="en-US" altLang="ko-KR" dirty="0"/>
              <a:t>Record = &lt;key, value&gt;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altLang="ko-KR" dirty="0" smtClean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dirty="0" smtClean="0"/>
              <a:t>User-defined </a:t>
            </a:r>
            <a:r>
              <a:rPr lang="en-US" altLang="ko-KR" dirty="0"/>
              <a:t>number of reduce tasks</a:t>
            </a:r>
          </a:p>
          <a:p>
            <a:pPr lvl="1">
              <a:buFont typeface="Arial"/>
              <a:buChar char="–"/>
              <a:defRPr/>
            </a:pPr>
            <a:r>
              <a:rPr lang="en-US" altLang="ko-KR" dirty="0"/>
              <a:t>Each reduce task is assigned a set of record groups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dirty="0"/>
              <a:t>Record group = all records with same key</a:t>
            </a:r>
          </a:p>
          <a:p>
            <a:pPr lvl="1">
              <a:buFont typeface="Arial"/>
              <a:buChar char="–"/>
              <a:defRPr/>
            </a:pPr>
            <a:r>
              <a:rPr lang="en-US" altLang="ko-KR" dirty="0"/>
              <a:t>For each group, apply user-defined reduce function to the record values in that group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altLang="ko-KR" dirty="0" smtClean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dirty="0" smtClean="0"/>
              <a:t>Reduce </a:t>
            </a:r>
            <a:r>
              <a:rPr lang="en-US" altLang="ko-KR" dirty="0"/>
              <a:t>tasks read from </a:t>
            </a:r>
            <a:r>
              <a:rPr lang="en-US" altLang="ko-KR" i="1" dirty="0"/>
              <a:t>every</a:t>
            </a:r>
            <a:r>
              <a:rPr lang="en-US" altLang="ko-KR" dirty="0"/>
              <a:t> map task</a:t>
            </a:r>
          </a:p>
          <a:p>
            <a:pPr lvl="1">
              <a:buFont typeface="Arial"/>
              <a:buChar char="–"/>
              <a:defRPr/>
            </a:pPr>
            <a:r>
              <a:rPr lang="en-US" altLang="ko-KR" dirty="0"/>
              <a:t>Each read returns the record groups for that reduce task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36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Job Scheduling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14</a:t>
            </a:fld>
            <a:endParaRPr lang="ko-KR" altLang="en-US" dirty="0"/>
          </a:p>
        </p:txBody>
      </p:sp>
      <p:pic>
        <p:nvPicPr>
          <p:cNvPr id="4099" name="Picture 3" descr="C:\Users\Min Sup\Desktop\발표자료 이미지\mapredu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268760"/>
            <a:ext cx="6350000" cy="481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47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Dataflow in </a:t>
            </a:r>
            <a:r>
              <a:rPr lang="en-US" altLang="ko-KR" dirty="0" err="1" smtClean="0"/>
              <a:t>Hadoop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Map tasks write their output to local disk</a:t>
            </a:r>
          </a:p>
          <a:p>
            <a:pPr lvl="1"/>
            <a:r>
              <a:rPr lang="en-US" altLang="ko-KR" dirty="0"/>
              <a:t>Output available after map task has completed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Reduce </a:t>
            </a:r>
            <a:r>
              <a:rPr lang="en-US" altLang="ko-KR" dirty="0"/>
              <a:t>tasks write their output to HDFS</a:t>
            </a:r>
          </a:p>
          <a:p>
            <a:pPr lvl="1"/>
            <a:r>
              <a:rPr lang="en-US" altLang="ko-KR" dirty="0"/>
              <a:t>Once job is finished, next job’s map tasks can be scheduled, and will read input from HDFS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Therefore</a:t>
            </a:r>
            <a:r>
              <a:rPr lang="en-US" altLang="ko-KR" dirty="0"/>
              <a:t>, fault tolerance is simple: simply re-run tasks on failure</a:t>
            </a:r>
          </a:p>
          <a:p>
            <a:pPr lvl="1"/>
            <a:r>
              <a:rPr lang="en-US" altLang="ko-KR" dirty="0"/>
              <a:t>No consumers see partial operator output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040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Dataflow in </a:t>
            </a:r>
            <a:r>
              <a:rPr lang="en-US" altLang="ko-KR" dirty="0" err="1" smtClean="0"/>
              <a:t>Hadoop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16</a:t>
            </a:fld>
            <a:endParaRPr lang="ko-KR" altLang="en-US" dirty="0"/>
          </a:p>
        </p:txBody>
      </p:sp>
      <p:pic>
        <p:nvPicPr>
          <p:cNvPr id="5" name="Content Placeholder 3" descr="clus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159" r="-27159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2038350"/>
            <a:ext cx="1149350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2038350" y="1963738"/>
            <a:ext cx="2200275" cy="373062"/>
            <a:chOff x="2037742" y="1964049"/>
            <a:chExt cx="2200172" cy="372508"/>
          </a:xfrm>
        </p:grpSpPr>
        <p:sp>
          <p:nvSpPr>
            <p:cNvPr id="8" name="TextBox 4"/>
            <p:cNvSpPr txBox="1">
              <a:spLocks noChangeArrowheads="1"/>
            </p:cNvSpPr>
            <p:nvPr/>
          </p:nvSpPr>
          <p:spPr bwMode="auto">
            <a:xfrm>
              <a:off x="2362600" y="1964049"/>
              <a:ext cx="11983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r>
                <a:rPr lang="en-US" altLang="ko-KR"/>
                <a:t>Submit job</a:t>
              </a:r>
            </a:p>
          </p:txBody>
        </p:sp>
        <p:cxnSp>
          <p:nvCxnSpPr>
            <p:cNvPr id="9" name="Straight Arrow Connector 7"/>
            <p:cNvCxnSpPr>
              <a:cxnSpLocks noChangeShapeType="1"/>
            </p:cNvCxnSpPr>
            <p:nvPr/>
          </p:nvCxnSpPr>
          <p:spPr bwMode="auto">
            <a:xfrm>
              <a:off x="2037742" y="2334969"/>
              <a:ext cx="2200172" cy="1588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" name="Group 26"/>
          <p:cNvGrpSpPr>
            <a:grpSpLocks/>
          </p:cNvGrpSpPr>
          <p:nvPr/>
        </p:nvGrpSpPr>
        <p:grpSpPr bwMode="auto">
          <a:xfrm>
            <a:off x="3471863" y="3116263"/>
            <a:ext cx="2184400" cy="1747837"/>
            <a:chOff x="3472394" y="3116097"/>
            <a:chExt cx="2183082" cy="1747351"/>
          </a:xfrm>
        </p:grpSpPr>
        <p:grpSp>
          <p:nvGrpSpPr>
            <p:cNvPr id="11" name="Group 24"/>
            <p:cNvGrpSpPr>
              <a:grpSpLocks/>
            </p:cNvGrpSpPr>
            <p:nvPr/>
          </p:nvGrpSpPr>
          <p:grpSpPr bwMode="auto">
            <a:xfrm>
              <a:off x="3472394" y="3116097"/>
              <a:ext cx="2183082" cy="1747351"/>
              <a:chOff x="3472394" y="3116097"/>
              <a:chExt cx="2183082" cy="1747351"/>
            </a:xfrm>
          </p:grpSpPr>
          <p:cxnSp>
            <p:nvCxnSpPr>
              <p:cNvPr id="13" name="Straight Arrow Connector 16"/>
              <p:cNvCxnSpPr>
                <a:cxnSpLocks noChangeShapeType="1"/>
              </p:cNvCxnSpPr>
              <p:nvPr/>
            </p:nvCxnSpPr>
            <p:spPr bwMode="auto">
              <a:xfrm rot="10800000" flipV="1">
                <a:off x="3472395" y="3116097"/>
                <a:ext cx="1105143" cy="694102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" name="Straight Arrow Connector 18"/>
              <p:cNvCxnSpPr>
                <a:cxnSpLocks noChangeShapeType="1"/>
              </p:cNvCxnSpPr>
              <p:nvPr/>
            </p:nvCxnSpPr>
            <p:spPr bwMode="auto">
              <a:xfrm rot="5400000">
                <a:off x="3151291" y="3437201"/>
                <a:ext cx="1747350" cy="1105143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Straight Arrow Connector 21"/>
              <p:cNvCxnSpPr>
                <a:cxnSpLocks noChangeShapeType="1"/>
              </p:cNvCxnSpPr>
              <p:nvPr/>
            </p:nvCxnSpPr>
            <p:spPr bwMode="auto">
              <a:xfrm>
                <a:off x="4577538" y="3116097"/>
                <a:ext cx="1077938" cy="694102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Straight Arrow Connector 23"/>
              <p:cNvCxnSpPr>
                <a:cxnSpLocks noChangeShapeType="1"/>
              </p:cNvCxnSpPr>
              <p:nvPr/>
            </p:nvCxnSpPr>
            <p:spPr bwMode="auto">
              <a:xfrm rot="16200000" flipH="1">
                <a:off x="4242832" y="3450803"/>
                <a:ext cx="1747350" cy="107793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2" name="TextBox 25"/>
            <p:cNvSpPr txBox="1">
              <a:spLocks noChangeArrowheads="1"/>
            </p:cNvSpPr>
            <p:nvPr/>
          </p:nvSpPr>
          <p:spPr bwMode="auto">
            <a:xfrm>
              <a:off x="4053336" y="3810200"/>
              <a:ext cx="104840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r>
                <a:rPr lang="en-US" altLang="ko-KR"/>
                <a:t>schedule</a:t>
              </a:r>
            </a:p>
          </p:txBody>
        </p:sp>
      </p:grpSp>
      <p:grpSp>
        <p:nvGrpSpPr>
          <p:cNvPr id="17" name="Group 21"/>
          <p:cNvGrpSpPr>
            <a:grpSpLocks/>
          </p:cNvGrpSpPr>
          <p:nvPr/>
        </p:nvGrpSpPr>
        <p:grpSpPr bwMode="auto">
          <a:xfrm>
            <a:off x="2603500" y="3810000"/>
            <a:ext cx="3952875" cy="1584325"/>
            <a:chOff x="2603601" y="3810199"/>
            <a:chExt cx="3952616" cy="1584904"/>
          </a:xfrm>
        </p:grpSpPr>
        <p:sp>
          <p:nvSpPr>
            <p:cNvPr id="18" name="Rectangle 28"/>
            <p:cNvSpPr>
              <a:spLocks noChangeArrowheads="1"/>
            </p:cNvSpPr>
            <p:nvPr/>
          </p:nvSpPr>
          <p:spPr bwMode="auto">
            <a:xfrm>
              <a:off x="2613627" y="3810199"/>
              <a:ext cx="858767" cy="53165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r>
                <a:rPr lang="en-US" altLang="ko-KR">
                  <a:solidFill>
                    <a:srgbClr val="FFFFFF"/>
                  </a:solidFill>
                  <a:latin typeface="Calibri" charset="0"/>
                </a:rPr>
                <a:t>map</a:t>
              </a:r>
            </a:p>
          </p:txBody>
        </p:sp>
        <p:sp>
          <p:nvSpPr>
            <p:cNvPr id="19" name="Rectangle 29"/>
            <p:cNvSpPr>
              <a:spLocks noChangeArrowheads="1"/>
            </p:cNvSpPr>
            <p:nvPr/>
          </p:nvSpPr>
          <p:spPr bwMode="auto">
            <a:xfrm>
              <a:off x="2603601" y="4863447"/>
              <a:ext cx="868793" cy="53165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r>
                <a:rPr lang="en-US" altLang="ko-KR">
                  <a:solidFill>
                    <a:srgbClr val="FFFFFF"/>
                  </a:solidFill>
                  <a:latin typeface="Calibri" charset="0"/>
                </a:rPr>
                <a:t>map</a:t>
              </a:r>
            </a:p>
          </p:txBody>
        </p:sp>
        <p:sp>
          <p:nvSpPr>
            <p:cNvPr id="20" name="Rectangle 30"/>
            <p:cNvSpPr>
              <a:spLocks noChangeArrowheads="1"/>
            </p:cNvSpPr>
            <p:nvPr/>
          </p:nvSpPr>
          <p:spPr bwMode="auto">
            <a:xfrm>
              <a:off x="5655476" y="3810199"/>
              <a:ext cx="900741" cy="53165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r>
                <a:rPr lang="en-US" altLang="ko-KR">
                  <a:solidFill>
                    <a:srgbClr val="FFFFFF"/>
                  </a:solidFill>
                  <a:latin typeface="Calibri" charset="0"/>
                </a:rPr>
                <a:t>reduce</a:t>
              </a:r>
            </a:p>
          </p:txBody>
        </p:sp>
        <p:sp>
          <p:nvSpPr>
            <p:cNvPr id="21" name="Rectangle 31"/>
            <p:cNvSpPr>
              <a:spLocks noChangeArrowheads="1"/>
            </p:cNvSpPr>
            <p:nvPr/>
          </p:nvSpPr>
          <p:spPr bwMode="auto">
            <a:xfrm>
              <a:off x="5655476" y="4863447"/>
              <a:ext cx="900741" cy="53165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r>
                <a:rPr lang="en-US" altLang="ko-KR">
                  <a:solidFill>
                    <a:srgbClr val="FFFFFF"/>
                  </a:solidFill>
                  <a:latin typeface="Calibri" charset="0"/>
                </a:rPr>
                <a:t>reduce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955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Dataflow in </a:t>
            </a:r>
            <a:r>
              <a:rPr lang="en-US" altLang="ko-KR" dirty="0" err="1" smtClean="0"/>
              <a:t>Hadoop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17</a:t>
            </a:fld>
            <a:endParaRPr lang="ko-KR" altLang="en-US" dirty="0"/>
          </a:p>
        </p:txBody>
      </p:sp>
      <p:pic>
        <p:nvPicPr>
          <p:cNvPr id="5" name="Content Placeholder 3" descr="clus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159" r="-27159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2038350"/>
            <a:ext cx="1149350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n 19"/>
          <p:cNvSpPr>
            <a:spLocks noChangeArrowheads="1"/>
          </p:cNvSpPr>
          <p:nvPr/>
        </p:nvSpPr>
        <p:spPr bwMode="auto">
          <a:xfrm>
            <a:off x="417513" y="4327525"/>
            <a:ext cx="925512" cy="723900"/>
          </a:xfrm>
          <a:prstGeom prst="can">
            <a:avLst>
              <a:gd name="adj" fmla="val 25000"/>
            </a:avLst>
          </a:prstGeom>
          <a:solidFill>
            <a:srgbClr val="F79646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r>
              <a:rPr lang="en-US" altLang="ko-KR">
                <a:solidFill>
                  <a:srgbClr val="FFFFFF"/>
                </a:solidFill>
                <a:latin typeface="Calibri" charset="0"/>
              </a:rPr>
              <a:t>HDFS</a:t>
            </a:r>
          </a:p>
        </p:txBody>
      </p:sp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1343025" y="4060825"/>
            <a:ext cx="1270000" cy="1054100"/>
            <a:chOff x="1343737" y="4061131"/>
            <a:chExt cx="1269890" cy="1053380"/>
          </a:xfrm>
        </p:grpSpPr>
        <p:cxnSp>
          <p:nvCxnSpPr>
            <p:cNvPr id="9" name="Straight Arrow Connector 22"/>
            <p:cNvCxnSpPr>
              <a:cxnSpLocks noChangeShapeType="1"/>
            </p:cNvCxnSpPr>
            <p:nvPr/>
          </p:nvCxnSpPr>
          <p:spPr bwMode="auto">
            <a:xfrm flipV="1">
              <a:off x="1343737" y="4341855"/>
              <a:ext cx="1269890" cy="295372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Straight Arrow Connector 29"/>
            <p:cNvCxnSpPr>
              <a:cxnSpLocks noChangeShapeType="1"/>
            </p:cNvCxnSpPr>
            <p:nvPr/>
          </p:nvCxnSpPr>
          <p:spPr bwMode="auto">
            <a:xfrm>
              <a:off x="1343737" y="4637227"/>
              <a:ext cx="1269890" cy="227808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TextBox 33"/>
            <p:cNvSpPr txBox="1">
              <a:spLocks noChangeArrowheads="1"/>
            </p:cNvSpPr>
            <p:nvPr/>
          </p:nvSpPr>
          <p:spPr bwMode="auto">
            <a:xfrm>
              <a:off x="1373269" y="4061131"/>
              <a:ext cx="8566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r>
                <a:rPr lang="en-US" altLang="ko-KR"/>
                <a:t>Block 1</a:t>
              </a:r>
            </a:p>
          </p:txBody>
        </p:sp>
        <p:sp>
          <p:nvSpPr>
            <p:cNvPr id="12" name="TextBox 37"/>
            <p:cNvSpPr txBox="1">
              <a:spLocks noChangeArrowheads="1"/>
            </p:cNvSpPr>
            <p:nvPr/>
          </p:nvSpPr>
          <p:spPr bwMode="auto">
            <a:xfrm>
              <a:off x="1392775" y="4745179"/>
              <a:ext cx="8566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r>
                <a:rPr lang="en-US" altLang="ko-KR"/>
                <a:t>Block 2</a:t>
              </a:r>
            </a:p>
          </p:txBody>
        </p:sp>
      </p:grpSp>
      <p:grpSp>
        <p:nvGrpSpPr>
          <p:cNvPr id="13" name="Group 21"/>
          <p:cNvGrpSpPr>
            <a:grpSpLocks/>
          </p:cNvGrpSpPr>
          <p:nvPr/>
        </p:nvGrpSpPr>
        <p:grpSpPr bwMode="auto">
          <a:xfrm>
            <a:off x="2603500" y="3810000"/>
            <a:ext cx="3952875" cy="1584325"/>
            <a:chOff x="2603601" y="3810199"/>
            <a:chExt cx="3952616" cy="1584904"/>
          </a:xfrm>
        </p:grpSpPr>
        <p:sp>
          <p:nvSpPr>
            <p:cNvPr id="14" name="Rectangle 40"/>
            <p:cNvSpPr>
              <a:spLocks noChangeArrowheads="1"/>
            </p:cNvSpPr>
            <p:nvPr/>
          </p:nvSpPr>
          <p:spPr bwMode="auto">
            <a:xfrm>
              <a:off x="2613627" y="3810199"/>
              <a:ext cx="858767" cy="53165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r>
                <a:rPr lang="en-US" altLang="ko-KR">
                  <a:solidFill>
                    <a:srgbClr val="FFFFFF"/>
                  </a:solidFill>
                  <a:latin typeface="Calibri" charset="0"/>
                </a:rPr>
                <a:t>map</a:t>
              </a:r>
            </a:p>
          </p:txBody>
        </p:sp>
        <p:sp>
          <p:nvSpPr>
            <p:cNvPr id="15" name="Rectangle 41"/>
            <p:cNvSpPr>
              <a:spLocks noChangeArrowheads="1"/>
            </p:cNvSpPr>
            <p:nvPr/>
          </p:nvSpPr>
          <p:spPr bwMode="auto">
            <a:xfrm>
              <a:off x="2603601" y="4863447"/>
              <a:ext cx="868793" cy="53165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r>
                <a:rPr lang="en-US" altLang="ko-KR">
                  <a:solidFill>
                    <a:srgbClr val="FFFFFF"/>
                  </a:solidFill>
                  <a:latin typeface="Calibri" charset="0"/>
                </a:rPr>
                <a:t>map</a:t>
              </a:r>
            </a:p>
          </p:txBody>
        </p:sp>
        <p:sp>
          <p:nvSpPr>
            <p:cNvPr id="16" name="Rectangle 42"/>
            <p:cNvSpPr>
              <a:spLocks noChangeArrowheads="1"/>
            </p:cNvSpPr>
            <p:nvPr/>
          </p:nvSpPr>
          <p:spPr bwMode="auto">
            <a:xfrm>
              <a:off x="5655476" y="3810199"/>
              <a:ext cx="900741" cy="53165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r>
                <a:rPr lang="en-US" altLang="ko-KR">
                  <a:solidFill>
                    <a:srgbClr val="FFFFFF"/>
                  </a:solidFill>
                  <a:latin typeface="Calibri" charset="0"/>
                </a:rPr>
                <a:t>reduce</a:t>
              </a:r>
            </a:p>
          </p:txBody>
        </p:sp>
        <p:sp>
          <p:nvSpPr>
            <p:cNvPr id="17" name="Rectangle 43"/>
            <p:cNvSpPr>
              <a:spLocks noChangeArrowheads="1"/>
            </p:cNvSpPr>
            <p:nvPr/>
          </p:nvSpPr>
          <p:spPr bwMode="auto">
            <a:xfrm>
              <a:off x="5655476" y="4863447"/>
              <a:ext cx="900741" cy="53165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r>
                <a:rPr lang="en-US" altLang="ko-KR">
                  <a:solidFill>
                    <a:srgbClr val="FFFFFF"/>
                  </a:solidFill>
                  <a:latin typeface="Calibri" charset="0"/>
                </a:rPr>
                <a:t>reduce</a:t>
              </a:r>
            </a:p>
          </p:txBody>
        </p:sp>
      </p:grpSp>
      <p:sp>
        <p:nvSpPr>
          <p:cNvPr id="18" name="TextBox 44"/>
          <p:cNvSpPr txBox="1">
            <a:spLocks noChangeArrowheads="1"/>
          </p:cNvSpPr>
          <p:nvPr/>
        </p:nvSpPr>
        <p:spPr bwMode="auto">
          <a:xfrm>
            <a:off x="342900" y="3500438"/>
            <a:ext cx="12525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ko-KR"/>
              <a:t>Read </a:t>
            </a:r>
          </a:p>
          <a:p>
            <a:r>
              <a:rPr lang="en-US" altLang="ko-KR"/>
              <a:t>Input File</a:t>
            </a:r>
          </a:p>
        </p:txBody>
      </p:sp>
    </p:spTree>
    <p:extLst>
      <p:ext uri="{BB962C8B-B14F-4D97-AF65-F5344CB8AC3E}">
        <p14:creationId xmlns:p14="http://schemas.microsoft.com/office/powerpoint/2010/main" val="334955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Dataflow in </a:t>
            </a:r>
            <a:r>
              <a:rPr lang="en-US" altLang="ko-KR" dirty="0" err="1" smtClean="0"/>
              <a:t>Hadoop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18</a:t>
            </a:fld>
            <a:endParaRPr lang="ko-KR" altLang="en-US" dirty="0"/>
          </a:p>
        </p:txBody>
      </p:sp>
      <p:pic>
        <p:nvPicPr>
          <p:cNvPr id="5" name="Content Placeholder 3" descr="clus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159" r="-27159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2038350"/>
            <a:ext cx="1149350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2603500" y="3810000"/>
            <a:ext cx="3952875" cy="1584325"/>
            <a:chOff x="2603601" y="3810199"/>
            <a:chExt cx="3952616" cy="1584904"/>
          </a:xfrm>
        </p:grpSpPr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2613627" y="3810199"/>
              <a:ext cx="858767" cy="53165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r>
                <a:rPr lang="en-US" altLang="ko-KR">
                  <a:solidFill>
                    <a:srgbClr val="FFFFFF"/>
                  </a:solidFill>
                  <a:latin typeface="Calibri" charset="0"/>
                </a:rPr>
                <a:t>map</a:t>
              </a:r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2603601" y="4863447"/>
              <a:ext cx="868793" cy="53165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r>
                <a:rPr lang="en-US" altLang="ko-KR">
                  <a:solidFill>
                    <a:srgbClr val="FFFFFF"/>
                  </a:solidFill>
                  <a:latin typeface="Calibri" charset="0"/>
                </a:rPr>
                <a:t>map</a:t>
              </a: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5655476" y="3810199"/>
              <a:ext cx="900741" cy="53165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r>
                <a:rPr lang="en-US" altLang="ko-KR">
                  <a:solidFill>
                    <a:srgbClr val="FFFFFF"/>
                  </a:solidFill>
                  <a:latin typeface="Calibri" charset="0"/>
                </a:rPr>
                <a:t>reduce</a:t>
              </a: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5655476" y="4863447"/>
              <a:ext cx="900741" cy="53165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r>
                <a:rPr lang="en-US" altLang="ko-KR">
                  <a:solidFill>
                    <a:srgbClr val="FFFFFF"/>
                  </a:solidFill>
                  <a:latin typeface="Calibri" charset="0"/>
                </a:rPr>
                <a:t>reduce</a:t>
              </a:r>
            </a:p>
          </p:txBody>
        </p:sp>
      </p:grpSp>
      <p:sp>
        <p:nvSpPr>
          <p:cNvPr id="12" name="Can 15"/>
          <p:cNvSpPr>
            <a:spLocks noChangeArrowheads="1"/>
          </p:cNvSpPr>
          <p:nvPr/>
        </p:nvSpPr>
        <p:spPr bwMode="auto">
          <a:xfrm>
            <a:off x="3722688" y="3913188"/>
            <a:ext cx="544512" cy="361950"/>
          </a:xfrm>
          <a:prstGeom prst="can">
            <a:avLst>
              <a:gd name="adj" fmla="val 25000"/>
            </a:avLst>
          </a:prstGeom>
          <a:solidFill>
            <a:srgbClr val="F79646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r>
              <a:rPr lang="en-US" altLang="ko-KR" sz="1000">
                <a:solidFill>
                  <a:srgbClr val="FFFFFF"/>
                </a:solidFill>
                <a:latin typeface="Calibri" charset="0"/>
              </a:rPr>
              <a:t>Local FS</a:t>
            </a:r>
          </a:p>
        </p:txBody>
      </p:sp>
      <p:sp>
        <p:nvSpPr>
          <p:cNvPr id="13" name="Can 16"/>
          <p:cNvSpPr>
            <a:spLocks noChangeArrowheads="1"/>
          </p:cNvSpPr>
          <p:nvPr/>
        </p:nvSpPr>
        <p:spPr bwMode="auto">
          <a:xfrm>
            <a:off x="3752850" y="4918075"/>
            <a:ext cx="544513" cy="361950"/>
          </a:xfrm>
          <a:prstGeom prst="can">
            <a:avLst>
              <a:gd name="adj" fmla="val 25000"/>
            </a:avLst>
          </a:prstGeom>
          <a:solidFill>
            <a:srgbClr val="F79646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r>
              <a:rPr lang="en-US" altLang="ko-KR" sz="1000">
                <a:solidFill>
                  <a:srgbClr val="FFFFFF"/>
                </a:solidFill>
                <a:latin typeface="Calibri" charset="0"/>
              </a:rPr>
              <a:t>Local FS</a:t>
            </a:r>
          </a:p>
        </p:txBody>
      </p:sp>
      <p:grpSp>
        <p:nvGrpSpPr>
          <p:cNvPr id="14" name="Group 25"/>
          <p:cNvGrpSpPr>
            <a:grpSpLocks/>
          </p:cNvGrpSpPr>
          <p:nvPr/>
        </p:nvGrpSpPr>
        <p:grpSpPr bwMode="auto">
          <a:xfrm>
            <a:off x="2657475" y="4341813"/>
            <a:ext cx="754063" cy="214312"/>
            <a:chOff x="2657925" y="4341854"/>
            <a:chExt cx="753076" cy="214145"/>
          </a:xfrm>
        </p:grpSpPr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 flipV="1">
              <a:off x="2657925" y="4341855"/>
              <a:ext cx="369155" cy="21414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auto">
            <a:xfrm flipV="1">
              <a:off x="3041846" y="4341854"/>
              <a:ext cx="369155" cy="21414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latin typeface="Calibri" charset="0"/>
              </a:endParaRPr>
            </a:p>
          </p:txBody>
        </p:sp>
      </p:grpSp>
      <p:grpSp>
        <p:nvGrpSpPr>
          <p:cNvPr id="17" name="Group 28"/>
          <p:cNvGrpSpPr>
            <a:grpSpLocks/>
          </p:cNvGrpSpPr>
          <p:nvPr/>
        </p:nvGrpSpPr>
        <p:grpSpPr bwMode="auto">
          <a:xfrm>
            <a:off x="2647950" y="5410200"/>
            <a:ext cx="752475" cy="214313"/>
            <a:chOff x="2647899" y="5409870"/>
            <a:chExt cx="753076" cy="214145"/>
          </a:xfrm>
        </p:grpSpPr>
        <p:sp>
          <p:nvSpPr>
            <p:cNvPr id="18" name="Rectangle 23"/>
            <p:cNvSpPr>
              <a:spLocks noChangeArrowheads="1"/>
            </p:cNvSpPr>
            <p:nvPr/>
          </p:nvSpPr>
          <p:spPr bwMode="auto">
            <a:xfrm flipV="1">
              <a:off x="2647899" y="5409871"/>
              <a:ext cx="369155" cy="21414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19" name="Rectangle 24"/>
            <p:cNvSpPr>
              <a:spLocks noChangeArrowheads="1"/>
            </p:cNvSpPr>
            <p:nvPr/>
          </p:nvSpPr>
          <p:spPr bwMode="auto">
            <a:xfrm flipV="1">
              <a:off x="3031820" y="5409870"/>
              <a:ext cx="369155" cy="21414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latin typeface="Calibri" charset="0"/>
              </a:endParaRPr>
            </a:p>
          </p:txBody>
        </p:sp>
      </p:grpSp>
      <p:grpSp>
        <p:nvGrpSpPr>
          <p:cNvPr id="20" name="Group 39"/>
          <p:cNvGrpSpPr>
            <a:grpSpLocks/>
          </p:cNvGrpSpPr>
          <p:nvPr/>
        </p:nvGrpSpPr>
        <p:grpSpPr bwMode="auto">
          <a:xfrm>
            <a:off x="3144838" y="3116263"/>
            <a:ext cx="1447800" cy="1747837"/>
            <a:chOff x="3145208" y="3115970"/>
            <a:chExt cx="1447096" cy="1747478"/>
          </a:xfrm>
        </p:grpSpPr>
        <p:cxnSp>
          <p:nvCxnSpPr>
            <p:cNvPr id="21" name="Straight Arrow Connector 31"/>
            <p:cNvCxnSpPr>
              <a:cxnSpLocks noChangeShapeType="1"/>
            </p:cNvCxnSpPr>
            <p:nvPr/>
          </p:nvCxnSpPr>
          <p:spPr bwMode="auto">
            <a:xfrm flipV="1">
              <a:off x="3411001" y="3130866"/>
              <a:ext cx="1181303" cy="679333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Straight Arrow Connector 35"/>
            <p:cNvCxnSpPr>
              <a:cxnSpLocks noChangeShapeType="1"/>
            </p:cNvCxnSpPr>
            <p:nvPr/>
          </p:nvCxnSpPr>
          <p:spPr bwMode="auto">
            <a:xfrm rot="5400000" flipH="1" flipV="1">
              <a:off x="3135362" y="3406506"/>
              <a:ext cx="1732581" cy="1181303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TextBox 38"/>
            <p:cNvSpPr txBox="1">
              <a:spLocks noChangeArrowheads="1"/>
            </p:cNvSpPr>
            <p:nvPr/>
          </p:nvSpPr>
          <p:spPr bwMode="auto">
            <a:xfrm>
              <a:off x="3145208" y="3115970"/>
              <a:ext cx="10631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r>
                <a:rPr lang="en-US" altLang="ko-KR"/>
                <a:t>Finished</a:t>
              </a:r>
            </a:p>
          </p:txBody>
        </p:sp>
      </p:grpSp>
      <p:grpSp>
        <p:nvGrpSpPr>
          <p:cNvPr id="24" name="Group 48"/>
          <p:cNvGrpSpPr>
            <a:grpSpLocks/>
          </p:cNvGrpSpPr>
          <p:nvPr/>
        </p:nvGrpSpPr>
        <p:grpSpPr bwMode="auto">
          <a:xfrm>
            <a:off x="4592638" y="3130550"/>
            <a:ext cx="2598737" cy="1787525"/>
            <a:chOff x="4592304" y="3130866"/>
            <a:chExt cx="2598860" cy="1787964"/>
          </a:xfrm>
        </p:grpSpPr>
        <p:cxnSp>
          <p:nvCxnSpPr>
            <p:cNvPr id="25" name="Straight Arrow Connector 41"/>
            <p:cNvCxnSpPr>
              <a:cxnSpLocks noChangeShapeType="1"/>
            </p:cNvCxnSpPr>
            <p:nvPr/>
          </p:nvCxnSpPr>
          <p:spPr bwMode="auto">
            <a:xfrm>
              <a:off x="4592304" y="3130866"/>
              <a:ext cx="1063172" cy="679333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Straight Arrow Connector 44"/>
            <p:cNvCxnSpPr>
              <a:cxnSpLocks noChangeShapeType="1"/>
            </p:cNvCxnSpPr>
            <p:nvPr/>
          </p:nvCxnSpPr>
          <p:spPr bwMode="auto">
            <a:xfrm rot="16200000" flipH="1">
              <a:off x="4229908" y="3493262"/>
              <a:ext cx="1787964" cy="1063172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TextBox 46"/>
            <p:cNvSpPr txBox="1">
              <a:spLocks noChangeArrowheads="1"/>
            </p:cNvSpPr>
            <p:nvPr/>
          </p:nvSpPr>
          <p:spPr bwMode="auto">
            <a:xfrm>
              <a:off x="5182955" y="3130866"/>
              <a:ext cx="20082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r>
                <a:rPr lang="en-US" altLang="ko-KR"/>
                <a:t>Finished + Location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955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85724E-7 2.93259E-6 L 0.10351 2.93259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4307E-6 2.85383E-6 L 0.10473 0.0002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Dataflow in </a:t>
            </a:r>
            <a:r>
              <a:rPr lang="en-US" altLang="ko-KR" dirty="0" err="1" smtClean="0"/>
              <a:t>Hadoop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19</a:t>
            </a:fld>
            <a:endParaRPr lang="ko-KR" altLang="en-US" dirty="0"/>
          </a:p>
        </p:txBody>
      </p:sp>
      <p:pic>
        <p:nvPicPr>
          <p:cNvPr id="5" name="Content Placeholder 3" descr="clus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159" r="-27159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2038350"/>
            <a:ext cx="1149350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2603500" y="3810000"/>
            <a:ext cx="3952875" cy="1584325"/>
            <a:chOff x="2603601" y="3810199"/>
            <a:chExt cx="3952616" cy="1584904"/>
          </a:xfrm>
        </p:grpSpPr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2613627" y="3810199"/>
              <a:ext cx="858767" cy="53165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r>
                <a:rPr lang="en-US" altLang="ko-KR">
                  <a:solidFill>
                    <a:srgbClr val="FFFFFF"/>
                  </a:solidFill>
                  <a:latin typeface="Calibri" charset="0"/>
                </a:rPr>
                <a:t>map</a:t>
              </a:r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2603601" y="4863447"/>
              <a:ext cx="868793" cy="53165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r>
                <a:rPr lang="en-US" altLang="ko-KR">
                  <a:solidFill>
                    <a:srgbClr val="FFFFFF"/>
                  </a:solidFill>
                  <a:latin typeface="Calibri" charset="0"/>
                </a:rPr>
                <a:t>map</a:t>
              </a: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5655476" y="3810199"/>
              <a:ext cx="900741" cy="53165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r>
                <a:rPr lang="en-US" altLang="ko-KR">
                  <a:solidFill>
                    <a:srgbClr val="FFFFFF"/>
                  </a:solidFill>
                  <a:latin typeface="Calibri" charset="0"/>
                </a:rPr>
                <a:t>reduce</a:t>
              </a: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5655476" y="4863447"/>
              <a:ext cx="900741" cy="53165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r>
                <a:rPr lang="en-US" altLang="ko-KR">
                  <a:solidFill>
                    <a:srgbClr val="FFFFFF"/>
                  </a:solidFill>
                  <a:latin typeface="Calibri" charset="0"/>
                </a:rPr>
                <a:t>reduce</a:t>
              </a:r>
            </a:p>
          </p:txBody>
        </p:sp>
      </p:grpSp>
      <p:sp>
        <p:nvSpPr>
          <p:cNvPr id="12" name="Can 15"/>
          <p:cNvSpPr>
            <a:spLocks noChangeArrowheads="1"/>
          </p:cNvSpPr>
          <p:nvPr/>
        </p:nvSpPr>
        <p:spPr bwMode="auto">
          <a:xfrm>
            <a:off x="3722688" y="3913188"/>
            <a:ext cx="544512" cy="361950"/>
          </a:xfrm>
          <a:prstGeom prst="can">
            <a:avLst>
              <a:gd name="adj" fmla="val 25000"/>
            </a:avLst>
          </a:prstGeom>
          <a:solidFill>
            <a:srgbClr val="F79646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r>
              <a:rPr lang="en-US" altLang="ko-KR" sz="1000">
                <a:solidFill>
                  <a:srgbClr val="FFFFFF"/>
                </a:solidFill>
                <a:latin typeface="Calibri" charset="0"/>
              </a:rPr>
              <a:t>Local FS</a:t>
            </a:r>
          </a:p>
        </p:txBody>
      </p:sp>
      <p:sp>
        <p:nvSpPr>
          <p:cNvPr id="13" name="Can 16"/>
          <p:cNvSpPr>
            <a:spLocks noChangeArrowheads="1"/>
          </p:cNvSpPr>
          <p:nvPr/>
        </p:nvSpPr>
        <p:spPr bwMode="auto">
          <a:xfrm>
            <a:off x="3752850" y="4918075"/>
            <a:ext cx="544513" cy="361950"/>
          </a:xfrm>
          <a:prstGeom prst="can">
            <a:avLst>
              <a:gd name="adj" fmla="val 25000"/>
            </a:avLst>
          </a:prstGeom>
          <a:solidFill>
            <a:srgbClr val="F79646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r>
              <a:rPr lang="en-US" altLang="ko-KR" sz="1000">
                <a:solidFill>
                  <a:srgbClr val="FFFFFF"/>
                </a:solidFill>
                <a:latin typeface="Calibri" charset="0"/>
              </a:rPr>
              <a:t>Local FS</a:t>
            </a:r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 flipV="1">
            <a:off x="3632200" y="4341813"/>
            <a:ext cx="369888" cy="214312"/>
          </a:xfrm>
          <a:prstGeom prst="rect">
            <a:avLst/>
          </a:prstGeom>
          <a:solidFill>
            <a:schemeClr val="accent2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endParaRPr lang="ko-KR" altLang="ko-KR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5" name="Rectangle 18"/>
          <p:cNvSpPr>
            <a:spLocks noChangeArrowheads="1"/>
          </p:cNvSpPr>
          <p:nvPr/>
        </p:nvSpPr>
        <p:spPr bwMode="auto">
          <a:xfrm flipV="1">
            <a:off x="4016375" y="4341813"/>
            <a:ext cx="369888" cy="214312"/>
          </a:xfrm>
          <a:prstGeom prst="rect">
            <a:avLst/>
          </a:prstGeom>
          <a:solidFill>
            <a:schemeClr val="accent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endParaRPr lang="ko-KR" altLang="ko-KR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6" name="Rectangle 23"/>
          <p:cNvSpPr>
            <a:spLocks noChangeArrowheads="1"/>
          </p:cNvSpPr>
          <p:nvPr/>
        </p:nvSpPr>
        <p:spPr bwMode="auto">
          <a:xfrm flipV="1">
            <a:off x="3622675" y="5410200"/>
            <a:ext cx="368300" cy="214313"/>
          </a:xfrm>
          <a:prstGeom prst="rect">
            <a:avLst/>
          </a:prstGeom>
          <a:solidFill>
            <a:schemeClr val="accent2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endParaRPr lang="ko-KR" altLang="ko-KR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7" name="Rectangle 24"/>
          <p:cNvSpPr>
            <a:spLocks noChangeArrowheads="1"/>
          </p:cNvSpPr>
          <p:nvPr/>
        </p:nvSpPr>
        <p:spPr bwMode="auto">
          <a:xfrm flipV="1">
            <a:off x="4006850" y="5410200"/>
            <a:ext cx="368300" cy="214313"/>
          </a:xfrm>
          <a:prstGeom prst="rect">
            <a:avLst/>
          </a:prstGeom>
          <a:solidFill>
            <a:schemeClr val="accent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endParaRPr lang="ko-KR" altLang="ko-KR">
              <a:solidFill>
                <a:srgbClr val="FFFFFF"/>
              </a:solidFill>
              <a:latin typeface="Calibri" charset="0"/>
            </a:endParaRPr>
          </a:p>
        </p:txBody>
      </p:sp>
      <p:grpSp>
        <p:nvGrpSpPr>
          <p:cNvPr id="18" name="Group 50"/>
          <p:cNvGrpSpPr>
            <a:grpSpLocks/>
          </p:cNvGrpSpPr>
          <p:nvPr/>
        </p:nvGrpSpPr>
        <p:grpSpPr bwMode="auto">
          <a:xfrm>
            <a:off x="4297363" y="4090988"/>
            <a:ext cx="1535112" cy="1071562"/>
            <a:chOff x="4296984" y="4090803"/>
            <a:chExt cx="1535699" cy="1071708"/>
          </a:xfrm>
        </p:grpSpPr>
        <p:grpSp>
          <p:nvGrpSpPr>
            <p:cNvPr id="19" name="Group 48"/>
            <p:cNvGrpSpPr>
              <a:grpSpLocks/>
            </p:cNvGrpSpPr>
            <p:nvPr/>
          </p:nvGrpSpPr>
          <p:grpSpPr bwMode="auto">
            <a:xfrm>
              <a:off x="4385559" y="4090803"/>
              <a:ext cx="1004123" cy="1071708"/>
              <a:chOff x="4385559" y="4090803"/>
              <a:chExt cx="1004123" cy="1071708"/>
            </a:xfrm>
          </p:grpSpPr>
          <p:cxnSp>
            <p:nvCxnSpPr>
              <p:cNvPr id="21" name="Straight Arrow Connector 26"/>
              <p:cNvCxnSpPr>
                <a:cxnSpLocks noChangeShapeType="1"/>
              </p:cNvCxnSpPr>
              <p:nvPr/>
            </p:nvCxnSpPr>
            <p:spPr bwMode="auto">
              <a:xfrm rot="10800000">
                <a:off x="4385561" y="4090803"/>
                <a:ext cx="1004120" cy="1587"/>
              </a:xfrm>
              <a:prstGeom prst="straightConnector1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" name="Straight Arrow Connector 29"/>
              <p:cNvCxnSpPr>
                <a:cxnSpLocks noChangeShapeType="1"/>
              </p:cNvCxnSpPr>
              <p:nvPr/>
            </p:nvCxnSpPr>
            <p:spPr bwMode="auto">
              <a:xfrm rot="5400000">
                <a:off x="4353355" y="4124596"/>
                <a:ext cx="1068533" cy="1004121"/>
              </a:xfrm>
              <a:prstGeom prst="straightConnector1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" name="Straight Arrow Connector 34"/>
              <p:cNvCxnSpPr>
                <a:cxnSpLocks noChangeShapeType="1"/>
              </p:cNvCxnSpPr>
              <p:nvPr/>
            </p:nvCxnSpPr>
            <p:spPr bwMode="auto">
              <a:xfrm rot="10800000">
                <a:off x="4385559" y="5160923"/>
                <a:ext cx="1004122" cy="1588"/>
              </a:xfrm>
              <a:prstGeom prst="straightConnector1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" name="Straight Arrow Connector 39"/>
              <p:cNvCxnSpPr>
                <a:cxnSpLocks noChangeShapeType="1"/>
              </p:cNvCxnSpPr>
              <p:nvPr/>
            </p:nvCxnSpPr>
            <p:spPr bwMode="auto">
              <a:xfrm rot="16200000" flipV="1">
                <a:off x="4352561" y="4123802"/>
                <a:ext cx="1070120" cy="1004121"/>
              </a:xfrm>
              <a:prstGeom prst="straightConnector1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0" name="TextBox 49"/>
            <p:cNvSpPr txBox="1">
              <a:spLocks noChangeArrowheads="1"/>
            </p:cNvSpPr>
            <p:nvPr/>
          </p:nvSpPr>
          <p:spPr bwMode="auto">
            <a:xfrm>
              <a:off x="4296984" y="4415637"/>
              <a:ext cx="15356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r>
                <a:rPr lang="en-US" altLang="ko-KR" b="1"/>
                <a:t>HTTP GET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955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3213E-6 2.85383E-6 L 0.12157 -0.037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00" y="-19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5002E-6 2.85383E-6 L 0.16395 -0.1897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00" y="-95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6061E-6 -1.84851E-6 L 0.12123 0.0889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00" y="440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215E-6 -1.84851E-6 L 0.16307 -0.0613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00" y="-3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en-US" altLang="ko-KR" dirty="0" smtClean="0"/>
          </a:p>
          <a:p>
            <a:r>
              <a:rPr lang="en-US" altLang="ko-KR" dirty="0" err="1" smtClean="0"/>
              <a:t>Hadoop</a:t>
            </a:r>
            <a:r>
              <a:rPr lang="en-US" altLang="ko-KR" dirty="0" smtClean="0"/>
              <a:t> background</a:t>
            </a:r>
            <a:endParaRPr lang="en-US" altLang="ko-KR" dirty="0" smtClean="0"/>
          </a:p>
          <a:p>
            <a:r>
              <a:rPr lang="en-US" altLang="ko-KR" dirty="0" smtClean="0"/>
              <a:t>HOP Architecture</a:t>
            </a:r>
            <a:endParaRPr lang="en-US" altLang="ko-KR" dirty="0" smtClean="0"/>
          </a:p>
          <a:p>
            <a:r>
              <a:rPr lang="en-US" altLang="ko-KR" dirty="0" smtClean="0"/>
              <a:t>Online Aggregation</a:t>
            </a:r>
            <a:endParaRPr lang="en-US" altLang="ko-KR" dirty="0" smtClean="0"/>
          </a:p>
          <a:p>
            <a:r>
              <a:rPr lang="en-US" altLang="ko-KR" dirty="0" smtClean="0"/>
              <a:t>Stream Processing</a:t>
            </a:r>
          </a:p>
          <a:p>
            <a:r>
              <a:rPr lang="en-US" altLang="ko-KR" dirty="0" smtClean="0"/>
              <a:t>Performance (blocking vs. pipelining)</a:t>
            </a:r>
          </a:p>
          <a:p>
            <a:r>
              <a:rPr lang="en-US" altLang="ko-KR" dirty="0" smtClean="0"/>
              <a:t>Future work</a:t>
            </a:r>
          </a:p>
          <a:p>
            <a:r>
              <a:rPr lang="en-US" altLang="ko-KR" dirty="0" smtClean="0"/>
              <a:t>Conclusion</a:t>
            </a:r>
            <a:endParaRPr lang="en-US" altLang="ko-KR" dirty="0" smtClean="0"/>
          </a:p>
          <a:p>
            <a:r>
              <a:rPr lang="en-US" altLang="ko-KR" dirty="0" smtClean="0"/>
              <a:t>Discussion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62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Dataflow in </a:t>
            </a:r>
            <a:r>
              <a:rPr lang="en-US" altLang="ko-KR" dirty="0" err="1" smtClean="0"/>
              <a:t>Hadoop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20</a:t>
            </a:fld>
            <a:endParaRPr lang="ko-KR" altLang="en-US" dirty="0"/>
          </a:p>
        </p:txBody>
      </p:sp>
      <p:pic>
        <p:nvPicPr>
          <p:cNvPr id="5" name="Content Placeholder 3" descr="clus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159" r="-27159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2038350"/>
            <a:ext cx="1149350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5656263" y="3810000"/>
            <a:ext cx="900112" cy="531813"/>
          </a:xfrm>
          <a:prstGeom prst="rect">
            <a:avLst/>
          </a:prstGeom>
          <a:solidFill>
            <a:schemeClr val="accent2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r>
              <a:rPr lang="en-US" altLang="ko-KR">
                <a:solidFill>
                  <a:srgbClr val="FFFFFF"/>
                </a:solidFill>
                <a:latin typeface="Calibri" charset="0"/>
              </a:rPr>
              <a:t>reduce</a:t>
            </a: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5656263" y="4864100"/>
            <a:ext cx="900112" cy="530225"/>
          </a:xfrm>
          <a:prstGeom prst="rect">
            <a:avLst/>
          </a:prstGeom>
          <a:solidFill>
            <a:schemeClr val="accent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r>
              <a:rPr lang="en-US" altLang="ko-KR">
                <a:solidFill>
                  <a:srgbClr val="FFFFFF"/>
                </a:solidFill>
                <a:latin typeface="Calibri" charset="0"/>
              </a:rPr>
              <a:t>reduce</a:t>
            </a:r>
          </a:p>
        </p:txBody>
      </p:sp>
      <p:grpSp>
        <p:nvGrpSpPr>
          <p:cNvPr id="9" name="Group 36"/>
          <p:cNvGrpSpPr>
            <a:grpSpLocks/>
          </p:cNvGrpSpPr>
          <p:nvPr/>
        </p:nvGrpSpPr>
        <p:grpSpPr bwMode="auto">
          <a:xfrm>
            <a:off x="6556375" y="3478213"/>
            <a:ext cx="1771650" cy="1704975"/>
            <a:chOff x="6556217" y="3478698"/>
            <a:chExt cx="1771956" cy="1704953"/>
          </a:xfrm>
        </p:grpSpPr>
        <p:sp>
          <p:nvSpPr>
            <p:cNvPr id="10" name="Can 22"/>
            <p:cNvSpPr>
              <a:spLocks noChangeArrowheads="1"/>
            </p:cNvSpPr>
            <p:nvPr/>
          </p:nvSpPr>
          <p:spPr bwMode="auto">
            <a:xfrm>
              <a:off x="7401324" y="4228405"/>
              <a:ext cx="926849" cy="723650"/>
            </a:xfrm>
            <a:prstGeom prst="can">
              <a:avLst>
                <a:gd name="adj" fmla="val 25000"/>
              </a:avLst>
            </a:prstGeom>
            <a:solidFill>
              <a:srgbClr val="F79646"/>
            </a:soli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r>
                <a:rPr lang="en-US" altLang="ko-KR">
                  <a:solidFill>
                    <a:srgbClr val="FFFFFF"/>
                  </a:solidFill>
                  <a:latin typeface="Calibri" charset="0"/>
                </a:rPr>
                <a:t>HDFS</a:t>
              </a:r>
            </a:p>
          </p:txBody>
        </p:sp>
        <p:grpSp>
          <p:nvGrpSpPr>
            <p:cNvPr id="11" name="Group 35"/>
            <p:cNvGrpSpPr>
              <a:grpSpLocks/>
            </p:cNvGrpSpPr>
            <p:nvPr/>
          </p:nvGrpSpPr>
          <p:grpSpPr bwMode="auto">
            <a:xfrm>
              <a:off x="6556217" y="3478698"/>
              <a:ext cx="1745848" cy="1704953"/>
              <a:chOff x="6556217" y="3478698"/>
              <a:chExt cx="1745848" cy="1704953"/>
            </a:xfrm>
          </p:grpSpPr>
          <p:cxnSp>
            <p:nvCxnSpPr>
              <p:cNvPr id="12" name="Straight Arrow Connector 27"/>
              <p:cNvCxnSpPr>
                <a:cxnSpLocks noChangeShapeType="1"/>
                <a:endCxn id="10" idx="2"/>
              </p:cNvCxnSpPr>
              <p:nvPr/>
            </p:nvCxnSpPr>
            <p:spPr bwMode="auto">
              <a:xfrm>
                <a:off x="6556217" y="4046497"/>
                <a:ext cx="845107" cy="543733"/>
              </a:xfrm>
              <a:prstGeom prst="straightConnector1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" name="Straight Arrow Connector 30"/>
              <p:cNvCxnSpPr>
                <a:cxnSpLocks noChangeShapeType="1"/>
              </p:cNvCxnSpPr>
              <p:nvPr/>
            </p:nvCxnSpPr>
            <p:spPr bwMode="auto">
              <a:xfrm flipV="1">
                <a:off x="6556217" y="4590231"/>
                <a:ext cx="845107" cy="593420"/>
              </a:xfrm>
              <a:prstGeom prst="straightConnector1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" name="TextBox 33"/>
              <p:cNvSpPr txBox="1">
                <a:spLocks noChangeArrowheads="1"/>
              </p:cNvSpPr>
              <p:nvPr/>
            </p:nvSpPr>
            <p:spPr bwMode="auto">
              <a:xfrm>
                <a:off x="7117332" y="3478698"/>
                <a:ext cx="1184733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r>
                  <a:rPr lang="en-US" altLang="ko-KR"/>
                  <a:t>Write Final Answer</a:t>
                </a:r>
              </a:p>
            </p:txBody>
          </p:sp>
        </p:grpSp>
      </p:grpSp>
      <p:grpSp>
        <p:nvGrpSpPr>
          <p:cNvPr id="15" name="Group 45"/>
          <p:cNvGrpSpPr>
            <a:grpSpLocks/>
          </p:cNvGrpSpPr>
          <p:nvPr/>
        </p:nvGrpSpPr>
        <p:grpSpPr bwMode="auto">
          <a:xfrm>
            <a:off x="4991100" y="4951413"/>
            <a:ext cx="373063" cy="446087"/>
            <a:chOff x="4990994" y="4952083"/>
            <a:chExt cx="373895" cy="445713"/>
          </a:xfrm>
        </p:grpSpPr>
        <p:sp>
          <p:nvSpPr>
            <p:cNvPr id="16" name="Rectangle 41"/>
            <p:cNvSpPr>
              <a:spLocks noChangeArrowheads="1"/>
            </p:cNvSpPr>
            <p:nvPr/>
          </p:nvSpPr>
          <p:spPr bwMode="auto">
            <a:xfrm flipV="1">
              <a:off x="4990994" y="5183651"/>
              <a:ext cx="369155" cy="21414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17" name="Rectangle 42"/>
            <p:cNvSpPr>
              <a:spLocks noChangeArrowheads="1"/>
            </p:cNvSpPr>
            <p:nvPr/>
          </p:nvSpPr>
          <p:spPr bwMode="auto">
            <a:xfrm flipV="1">
              <a:off x="4995734" y="4952083"/>
              <a:ext cx="369155" cy="21414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latin typeface="Calibri" charset="0"/>
              </a:endParaRPr>
            </a:p>
          </p:txBody>
        </p:sp>
      </p:grpSp>
      <p:grpSp>
        <p:nvGrpSpPr>
          <p:cNvPr id="18" name="Group 44"/>
          <p:cNvGrpSpPr>
            <a:grpSpLocks/>
          </p:cNvGrpSpPr>
          <p:nvPr/>
        </p:nvGrpSpPr>
        <p:grpSpPr bwMode="auto">
          <a:xfrm>
            <a:off x="4995863" y="3881438"/>
            <a:ext cx="373062" cy="460375"/>
            <a:chOff x="4995734" y="3881375"/>
            <a:chExt cx="373895" cy="460480"/>
          </a:xfrm>
        </p:grpSpPr>
        <p:sp>
          <p:nvSpPr>
            <p:cNvPr id="19" name="Rectangle 40"/>
            <p:cNvSpPr>
              <a:spLocks noChangeArrowheads="1"/>
            </p:cNvSpPr>
            <p:nvPr/>
          </p:nvSpPr>
          <p:spPr bwMode="auto">
            <a:xfrm flipV="1">
              <a:off x="4995734" y="4127711"/>
              <a:ext cx="369155" cy="21414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20" name="Rectangle 43"/>
            <p:cNvSpPr>
              <a:spLocks noChangeArrowheads="1"/>
            </p:cNvSpPr>
            <p:nvPr/>
          </p:nvSpPr>
          <p:spPr bwMode="auto">
            <a:xfrm flipV="1">
              <a:off x="5000474" y="3881375"/>
              <a:ext cx="369155" cy="21414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latin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955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9427E-6 -3.67153E-6 L 0.11654 0.002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00" y="1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8003E-6 -2.39981E-6 L 0.11723 -2.39981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2"/>
                </a:solidFill>
              </a:rPr>
              <a:t>Introduction</a:t>
            </a:r>
            <a:endParaRPr lang="en-US" altLang="ko-KR" dirty="0" smtClean="0">
              <a:solidFill>
                <a:schemeClr val="bg2"/>
              </a:solidFill>
            </a:endParaRPr>
          </a:p>
          <a:p>
            <a:r>
              <a:rPr lang="en-US" altLang="ko-KR" dirty="0" err="1" smtClean="0">
                <a:solidFill>
                  <a:schemeClr val="bg2"/>
                </a:solidFill>
              </a:rPr>
              <a:t>Hadoop</a:t>
            </a:r>
            <a:r>
              <a:rPr lang="en-US" altLang="ko-KR" dirty="0" smtClean="0">
                <a:solidFill>
                  <a:schemeClr val="bg2"/>
                </a:solidFill>
              </a:rPr>
              <a:t> background</a:t>
            </a:r>
            <a:endParaRPr lang="en-US" altLang="ko-KR" dirty="0" smtClean="0">
              <a:solidFill>
                <a:schemeClr val="bg2"/>
              </a:solidFill>
            </a:endParaRPr>
          </a:p>
          <a:p>
            <a:r>
              <a:rPr lang="en-US" altLang="ko-KR" dirty="0" smtClean="0"/>
              <a:t>HOP Architecture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chemeClr val="bg2"/>
                </a:solidFill>
              </a:rPr>
              <a:t>Online Aggregation</a:t>
            </a:r>
            <a:endParaRPr lang="en-US" altLang="ko-KR" dirty="0" smtClean="0">
              <a:solidFill>
                <a:schemeClr val="bg2"/>
              </a:solidFill>
            </a:endParaRPr>
          </a:p>
          <a:p>
            <a:r>
              <a:rPr lang="en-US" altLang="ko-KR" dirty="0" smtClean="0">
                <a:solidFill>
                  <a:schemeClr val="bg2"/>
                </a:solidFill>
              </a:rPr>
              <a:t>Stream Processing</a:t>
            </a:r>
          </a:p>
          <a:p>
            <a:r>
              <a:rPr lang="en-US" altLang="ko-KR" dirty="0" smtClean="0">
                <a:solidFill>
                  <a:schemeClr val="bg2"/>
                </a:solidFill>
              </a:rPr>
              <a:t>Performance (blocking vs. pipelining)</a:t>
            </a:r>
          </a:p>
          <a:p>
            <a:r>
              <a:rPr lang="en-US" altLang="ko-KR" dirty="0" smtClean="0">
                <a:solidFill>
                  <a:schemeClr val="bg2"/>
                </a:solidFill>
              </a:rPr>
              <a:t>Future work</a:t>
            </a:r>
          </a:p>
          <a:p>
            <a:r>
              <a:rPr lang="en-US" altLang="ko-KR" dirty="0" smtClean="0">
                <a:solidFill>
                  <a:schemeClr val="bg2"/>
                </a:solidFill>
              </a:rPr>
              <a:t>Conclusion</a:t>
            </a:r>
            <a:endParaRPr lang="en-US" altLang="ko-KR" dirty="0" smtClean="0">
              <a:solidFill>
                <a:schemeClr val="bg2"/>
              </a:solidFill>
            </a:endParaRPr>
          </a:p>
          <a:p>
            <a:r>
              <a:rPr lang="en-US" altLang="ko-KR" dirty="0" smtClean="0">
                <a:solidFill>
                  <a:schemeClr val="bg2"/>
                </a:solidFill>
              </a:rPr>
              <a:t>Discussion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63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Hadoop</a:t>
            </a:r>
            <a:r>
              <a:rPr lang="en-US" altLang="ko-KR" dirty="0" smtClean="0"/>
              <a:t> Online Prototype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700" dirty="0"/>
              <a:t>HOP supports pipelining within and between </a:t>
            </a:r>
            <a:r>
              <a:rPr lang="en-US" altLang="ko-KR" sz="2700" dirty="0" err="1"/>
              <a:t>MapReduce</a:t>
            </a:r>
            <a:r>
              <a:rPr lang="en-US" altLang="ko-KR" sz="2700" dirty="0"/>
              <a:t> jobs: </a:t>
            </a:r>
            <a:r>
              <a:rPr lang="en-US" altLang="ko-KR" sz="2700" b="1" dirty="0"/>
              <a:t>push </a:t>
            </a:r>
            <a:r>
              <a:rPr lang="en-US" altLang="ko-KR" sz="2700" dirty="0"/>
              <a:t>rather than </a:t>
            </a:r>
            <a:r>
              <a:rPr lang="en-US" altLang="ko-KR" sz="2700" b="1" dirty="0"/>
              <a:t>pull</a:t>
            </a:r>
          </a:p>
          <a:p>
            <a:pPr lvl="1">
              <a:lnSpc>
                <a:spcPct val="90000"/>
              </a:lnSpc>
            </a:pPr>
            <a:r>
              <a:rPr lang="en-US" altLang="ko-KR" sz="2400" dirty="0"/>
              <a:t>Preserve simple fault tolerance scheme</a:t>
            </a:r>
          </a:p>
          <a:p>
            <a:pPr lvl="1">
              <a:lnSpc>
                <a:spcPct val="90000"/>
              </a:lnSpc>
            </a:pPr>
            <a:r>
              <a:rPr lang="en-US" altLang="ko-KR" sz="2400" dirty="0"/>
              <a:t>Improved job completion time (better cluster utilization)</a:t>
            </a:r>
          </a:p>
          <a:p>
            <a:pPr>
              <a:lnSpc>
                <a:spcPct val="90000"/>
              </a:lnSpc>
            </a:pPr>
            <a:endParaRPr lang="en-US" altLang="ko-KR" sz="2700" dirty="0" smtClean="0"/>
          </a:p>
          <a:p>
            <a:pPr>
              <a:lnSpc>
                <a:spcPct val="90000"/>
              </a:lnSpc>
            </a:pPr>
            <a:r>
              <a:rPr lang="en-US" altLang="ko-KR" sz="2700" dirty="0" err="1" smtClean="0"/>
              <a:t>MapReduce</a:t>
            </a:r>
            <a:r>
              <a:rPr lang="en-US" altLang="ko-KR" sz="2700" dirty="0" smtClean="0"/>
              <a:t> </a:t>
            </a:r>
            <a:r>
              <a:rPr lang="en-US" altLang="ko-KR" sz="2700" dirty="0"/>
              <a:t>programming model unchanged</a:t>
            </a:r>
          </a:p>
          <a:p>
            <a:pPr lvl="1">
              <a:lnSpc>
                <a:spcPct val="90000"/>
              </a:lnSpc>
            </a:pPr>
            <a:r>
              <a:rPr lang="en-US" altLang="ko-KR" sz="2400" dirty="0"/>
              <a:t>Clients supply same job parameters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440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Pipelining in Batch job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Initial design: pipeline </a:t>
            </a:r>
            <a:r>
              <a:rPr lang="en-US" altLang="ko-KR" i="1" dirty="0"/>
              <a:t>eagerly</a:t>
            </a:r>
            <a:r>
              <a:rPr lang="en-US" altLang="ko-KR" dirty="0"/>
              <a:t> (for each row)</a:t>
            </a:r>
          </a:p>
          <a:p>
            <a:pPr lvl="1"/>
            <a:r>
              <a:rPr lang="en-US" altLang="ko-KR" dirty="0"/>
              <a:t>Prevents use of combiner</a:t>
            </a:r>
          </a:p>
          <a:p>
            <a:pPr lvl="1"/>
            <a:r>
              <a:rPr lang="en-US" altLang="ko-KR" dirty="0"/>
              <a:t>Moves more sorting work to mapper</a:t>
            </a:r>
          </a:p>
          <a:p>
            <a:pPr lvl="1"/>
            <a:r>
              <a:rPr lang="en-US" altLang="ko-KR" dirty="0"/>
              <a:t>Map function can block on network I/O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Revised </a:t>
            </a:r>
            <a:r>
              <a:rPr lang="en-US" altLang="ko-KR" dirty="0"/>
              <a:t>design: map writes into buffer</a:t>
            </a:r>
          </a:p>
          <a:p>
            <a:pPr lvl="1"/>
            <a:r>
              <a:rPr lang="en-US" altLang="ko-KR" dirty="0"/>
              <a:t>Spill thread: sort &amp; combine buffer, spill to disk</a:t>
            </a:r>
          </a:p>
          <a:p>
            <a:pPr lvl="1"/>
            <a:r>
              <a:rPr lang="en-US" altLang="ko-KR" dirty="0"/>
              <a:t>Send thread: pipeline spill files =&gt; reducers</a:t>
            </a:r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82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Fault Tolerance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Fault tolerance in MR is simple and elegant</a:t>
            </a:r>
          </a:p>
          <a:p>
            <a:pPr lvl="1"/>
            <a:r>
              <a:rPr lang="en-US" altLang="ko-KR" dirty="0"/>
              <a:t>Simply </a:t>
            </a:r>
            <a:r>
              <a:rPr lang="en-US" altLang="ko-KR" dirty="0" err="1"/>
              <a:t>recompute</a:t>
            </a:r>
            <a:r>
              <a:rPr lang="en-US" altLang="ko-KR" dirty="0"/>
              <a:t> on failure, no state recovery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Initial </a:t>
            </a:r>
            <a:r>
              <a:rPr lang="en-US" altLang="ko-KR" dirty="0"/>
              <a:t>design for pipelining </a:t>
            </a:r>
            <a:r>
              <a:rPr lang="en-US" altLang="ko-KR" dirty="0" smtClean="0"/>
              <a:t>Fault tolerance:</a:t>
            </a:r>
            <a:endParaRPr lang="en-US" altLang="ko-KR" dirty="0"/>
          </a:p>
          <a:p>
            <a:pPr lvl="1"/>
            <a:r>
              <a:rPr lang="en-US" altLang="ko-KR" dirty="0"/>
              <a:t>Reduce treats in-progress map output as </a:t>
            </a:r>
            <a:r>
              <a:rPr lang="en-US" altLang="ko-KR" b="1" dirty="0"/>
              <a:t>tentative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Revised </a:t>
            </a:r>
            <a:r>
              <a:rPr lang="en-US" altLang="ko-KR" dirty="0"/>
              <a:t>design:</a:t>
            </a:r>
          </a:p>
          <a:p>
            <a:pPr lvl="1"/>
            <a:r>
              <a:rPr lang="en-US" altLang="ko-KR" dirty="0"/>
              <a:t>Pipelining maps periodically </a:t>
            </a:r>
            <a:r>
              <a:rPr lang="en-US" altLang="ko-KR" b="1" dirty="0"/>
              <a:t>checkpoint </a:t>
            </a:r>
            <a:r>
              <a:rPr lang="en-US" altLang="ko-KR" dirty="0"/>
              <a:t>output</a:t>
            </a:r>
          </a:p>
          <a:p>
            <a:pPr lvl="1"/>
            <a:r>
              <a:rPr lang="en-US" altLang="ko-KR" dirty="0"/>
              <a:t>Reducers can consume output &lt;= checkpoint</a:t>
            </a:r>
          </a:p>
          <a:p>
            <a:pPr lvl="1"/>
            <a:r>
              <a:rPr lang="en-US" altLang="ko-KR" dirty="0"/>
              <a:t>Bonus: improved speculative execution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540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Dataflow in HOP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25</a:t>
            </a:fld>
            <a:endParaRPr lang="ko-KR" altLang="en-US" dirty="0"/>
          </a:p>
        </p:txBody>
      </p:sp>
      <p:pic>
        <p:nvPicPr>
          <p:cNvPr id="5" name="Content Placeholder 3" descr="clus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159" r="-27159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  <p:grpSp>
        <p:nvGrpSpPr>
          <p:cNvPr id="6" name="Group 50"/>
          <p:cNvGrpSpPr>
            <a:grpSpLocks/>
          </p:cNvGrpSpPr>
          <p:nvPr/>
        </p:nvGrpSpPr>
        <p:grpSpPr bwMode="auto">
          <a:xfrm>
            <a:off x="3492500" y="4092575"/>
            <a:ext cx="2000250" cy="1069975"/>
            <a:chOff x="3492223" y="4092390"/>
            <a:chExt cx="2000842" cy="1070121"/>
          </a:xfrm>
        </p:grpSpPr>
        <p:cxnSp>
          <p:nvCxnSpPr>
            <p:cNvPr id="7" name="Straight Arrow Connector 41"/>
            <p:cNvCxnSpPr>
              <a:cxnSpLocks noChangeShapeType="1"/>
            </p:cNvCxnSpPr>
            <p:nvPr/>
          </p:nvCxnSpPr>
          <p:spPr bwMode="auto">
            <a:xfrm rot="10800000">
              <a:off x="3492223" y="4092393"/>
              <a:ext cx="1897460" cy="1588"/>
            </a:xfrm>
            <a:prstGeom prst="straightConnector1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Straight Arrow Connector 42"/>
            <p:cNvCxnSpPr>
              <a:cxnSpLocks noChangeShapeType="1"/>
              <a:endCxn id="23" idx="1"/>
            </p:cNvCxnSpPr>
            <p:nvPr/>
          </p:nvCxnSpPr>
          <p:spPr bwMode="auto">
            <a:xfrm rot="10800000" flipV="1">
              <a:off x="3492223" y="4092390"/>
              <a:ext cx="1897460" cy="963748"/>
            </a:xfrm>
            <a:prstGeom prst="straightConnector1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Straight Arrow Connector 43"/>
            <p:cNvCxnSpPr>
              <a:cxnSpLocks noChangeShapeType="1"/>
            </p:cNvCxnSpPr>
            <p:nvPr/>
          </p:nvCxnSpPr>
          <p:spPr bwMode="auto">
            <a:xfrm rot="10800000" flipV="1">
              <a:off x="3492223" y="5162510"/>
              <a:ext cx="1897458" cy="1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Straight Arrow Connector 44"/>
            <p:cNvCxnSpPr>
              <a:cxnSpLocks noChangeShapeType="1"/>
            </p:cNvCxnSpPr>
            <p:nvPr/>
          </p:nvCxnSpPr>
          <p:spPr bwMode="auto">
            <a:xfrm rot="10800000">
              <a:off x="3492224" y="4093983"/>
              <a:ext cx="1897459" cy="1066941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TextBox 40"/>
            <p:cNvSpPr txBox="1">
              <a:spLocks noChangeArrowheads="1"/>
            </p:cNvSpPr>
            <p:nvPr/>
          </p:nvSpPr>
          <p:spPr bwMode="auto">
            <a:xfrm>
              <a:off x="3514358" y="4400869"/>
              <a:ext cx="197870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r>
                <a:rPr lang="en-US" altLang="ko-KR" b="1"/>
                <a:t>Pipeline request</a:t>
              </a:r>
            </a:p>
          </p:txBody>
        </p:sp>
      </p:grp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2038350"/>
            <a:ext cx="1149350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32"/>
          <p:cNvSpPr>
            <a:spLocks noChangeArrowheads="1"/>
          </p:cNvSpPr>
          <p:nvPr/>
        </p:nvSpPr>
        <p:spPr bwMode="auto">
          <a:xfrm flipV="1">
            <a:off x="3484563" y="3987800"/>
            <a:ext cx="369887" cy="460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endParaRPr lang="ko-KR" altLang="ko-KR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4" name="Rectangle 33"/>
          <p:cNvSpPr>
            <a:spLocks noChangeArrowheads="1"/>
          </p:cNvSpPr>
          <p:nvPr/>
        </p:nvSpPr>
        <p:spPr bwMode="auto">
          <a:xfrm flipV="1">
            <a:off x="3868738" y="3987800"/>
            <a:ext cx="369887" cy="46038"/>
          </a:xfrm>
          <a:prstGeom prst="rect">
            <a:avLst/>
          </a:prstGeom>
          <a:solidFill>
            <a:schemeClr val="accent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endParaRPr lang="ko-KR" altLang="ko-KR">
              <a:solidFill>
                <a:srgbClr val="FFFFFF"/>
              </a:solidFill>
              <a:latin typeface="Calibri" charset="0"/>
            </a:endParaRPr>
          </a:p>
        </p:txBody>
      </p:sp>
      <p:grpSp>
        <p:nvGrpSpPr>
          <p:cNvPr id="15" name="Group 37"/>
          <p:cNvGrpSpPr>
            <a:grpSpLocks/>
          </p:cNvGrpSpPr>
          <p:nvPr/>
        </p:nvGrpSpPr>
        <p:grpSpPr bwMode="auto">
          <a:xfrm>
            <a:off x="2813050" y="3116263"/>
            <a:ext cx="4495800" cy="1747837"/>
            <a:chOff x="2812975" y="3116097"/>
            <a:chExt cx="4496319" cy="1747351"/>
          </a:xfrm>
        </p:grpSpPr>
        <p:grpSp>
          <p:nvGrpSpPr>
            <p:cNvPr id="16" name="Group 24"/>
            <p:cNvGrpSpPr>
              <a:grpSpLocks/>
            </p:cNvGrpSpPr>
            <p:nvPr/>
          </p:nvGrpSpPr>
          <p:grpSpPr bwMode="auto">
            <a:xfrm>
              <a:off x="3472394" y="3116097"/>
              <a:ext cx="2183082" cy="1747351"/>
              <a:chOff x="3472394" y="3116097"/>
              <a:chExt cx="2183082" cy="1747351"/>
            </a:xfrm>
          </p:grpSpPr>
          <p:cxnSp>
            <p:nvCxnSpPr>
              <p:cNvPr id="19" name="Straight Arrow Connector 16"/>
              <p:cNvCxnSpPr>
                <a:cxnSpLocks noChangeShapeType="1"/>
              </p:cNvCxnSpPr>
              <p:nvPr/>
            </p:nvCxnSpPr>
            <p:spPr bwMode="auto">
              <a:xfrm rot="10800000" flipV="1">
                <a:off x="3472395" y="3116097"/>
                <a:ext cx="1105143" cy="694102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" name="Straight Arrow Connector 18"/>
              <p:cNvCxnSpPr>
                <a:cxnSpLocks noChangeShapeType="1"/>
              </p:cNvCxnSpPr>
              <p:nvPr/>
            </p:nvCxnSpPr>
            <p:spPr bwMode="auto">
              <a:xfrm rot="5400000">
                <a:off x="3151291" y="3437201"/>
                <a:ext cx="1747350" cy="1105143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" name="Straight Arrow Connector 21"/>
              <p:cNvCxnSpPr>
                <a:cxnSpLocks noChangeShapeType="1"/>
              </p:cNvCxnSpPr>
              <p:nvPr/>
            </p:nvCxnSpPr>
            <p:spPr bwMode="auto">
              <a:xfrm>
                <a:off x="4577538" y="3116097"/>
                <a:ext cx="1077938" cy="694102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" name="Straight Arrow Connector 23"/>
              <p:cNvCxnSpPr>
                <a:cxnSpLocks noChangeShapeType="1"/>
              </p:cNvCxnSpPr>
              <p:nvPr/>
            </p:nvCxnSpPr>
            <p:spPr bwMode="auto">
              <a:xfrm rot="16200000" flipH="1">
                <a:off x="4242832" y="3450803"/>
                <a:ext cx="1747350" cy="107793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7" name="TextBox 25"/>
            <p:cNvSpPr txBox="1">
              <a:spLocks noChangeArrowheads="1"/>
            </p:cNvSpPr>
            <p:nvPr/>
          </p:nvSpPr>
          <p:spPr bwMode="auto">
            <a:xfrm>
              <a:off x="2812975" y="3116097"/>
              <a:ext cx="104840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r>
                <a:rPr lang="en-US" altLang="ko-KR"/>
                <a:t>Schedule</a:t>
              </a:r>
            </a:p>
          </p:txBody>
        </p:sp>
        <p:sp>
          <p:nvSpPr>
            <p:cNvPr id="18" name="TextBox 36"/>
            <p:cNvSpPr txBox="1">
              <a:spLocks noChangeArrowheads="1"/>
            </p:cNvSpPr>
            <p:nvPr/>
          </p:nvSpPr>
          <p:spPr bwMode="auto">
            <a:xfrm>
              <a:off x="5131274" y="3116097"/>
              <a:ext cx="217802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r>
                <a:rPr lang="en-US" altLang="ko-KR"/>
                <a:t>Schedule + Location</a:t>
              </a:r>
            </a:p>
          </p:txBody>
        </p:sp>
      </p:grpSp>
      <p:sp>
        <p:nvSpPr>
          <p:cNvPr id="23" name="Rectangle 34"/>
          <p:cNvSpPr>
            <a:spLocks noChangeArrowheads="1"/>
          </p:cNvSpPr>
          <p:nvPr/>
        </p:nvSpPr>
        <p:spPr bwMode="auto">
          <a:xfrm flipV="1">
            <a:off x="3492500" y="5033963"/>
            <a:ext cx="368300" cy="44450"/>
          </a:xfrm>
          <a:prstGeom prst="rect">
            <a:avLst/>
          </a:prstGeom>
          <a:solidFill>
            <a:schemeClr val="accent2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endParaRPr lang="ko-KR" altLang="ko-KR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4" name="Rectangle 35"/>
          <p:cNvSpPr>
            <a:spLocks noChangeArrowheads="1"/>
          </p:cNvSpPr>
          <p:nvPr/>
        </p:nvSpPr>
        <p:spPr bwMode="auto">
          <a:xfrm flipV="1">
            <a:off x="3876675" y="5033963"/>
            <a:ext cx="368300" cy="44450"/>
          </a:xfrm>
          <a:prstGeom prst="rect">
            <a:avLst/>
          </a:prstGeom>
          <a:solidFill>
            <a:schemeClr val="accent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endParaRPr lang="ko-KR" altLang="ko-KR">
              <a:solidFill>
                <a:srgbClr val="FFFFFF"/>
              </a:solidFill>
              <a:latin typeface="Calibri" charset="0"/>
            </a:endParaRPr>
          </a:p>
        </p:txBody>
      </p:sp>
      <p:grpSp>
        <p:nvGrpSpPr>
          <p:cNvPr id="25" name="Group 21"/>
          <p:cNvGrpSpPr>
            <a:grpSpLocks/>
          </p:cNvGrpSpPr>
          <p:nvPr/>
        </p:nvGrpSpPr>
        <p:grpSpPr bwMode="auto">
          <a:xfrm>
            <a:off x="2603500" y="3810000"/>
            <a:ext cx="3952875" cy="1584325"/>
            <a:chOff x="2603601" y="3810199"/>
            <a:chExt cx="3952616" cy="1584904"/>
          </a:xfrm>
        </p:grpSpPr>
        <p:sp>
          <p:nvSpPr>
            <p:cNvPr id="26" name="Rectangle 28"/>
            <p:cNvSpPr>
              <a:spLocks noChangeArrowheads="1"/>
            </p:cNvSpPr>
            <p:nvPr/>
          </p:nvSpPr>
          <p:spPr bwMode="auto">
            <a:xfrm>
              <a:off x="2613627" y="3810199"/>
              <a:ext cx="858767" cy="53165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r>
                <a:rPr lang="en-US" altLang="ko-KR">
                  <a:solidFill>
                    <a:srgbClr val="FFFFFF"/>
                  </a:solidFill>
                  <a:latin typeface="Calibri" charset="0"/>
                </a:rPr>
                <a:t>map</a:t>
              </a:r>
            </a:p>
          </p:txBody>
        </p:sp>
        <p:sp>
          <p:nvSpPr>
            <p:cNvPr id="27" name="Rectangle 29"/>
            <p:cNvSpPr>
              <a:spLocks noChangeArrowheads="1"/>
            </p:cNvSpPr>
            <p:nvPr/>
          </p:nvSpPr>
          <p:spPr bwMode="auto">
            <a:xfrm>
              <a:off x="2603601" y="4863447"/>
              <a:ext cx="868793" cy="53165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r>
                <a:rPr lang="en-US" altLang="ko-KR">
                  <a:solidFill>
                    <a:srgbClr val="FFFFFF"/>
                  </a:solidFill>
                  <a:latin typeface="Calibri" charset="0"/>
                </a:rPr>
                <a:t>map</a:t>
              </a:r>
            </a:p>
          </p:txBody>
        </p:sp>
        <p:sp>
          <p:nvSpPr>
            <p:cNvPr id="28" name="Rectangle 30"/>
            <p:cNvSpPr>
              <a:spLocks noChangeArrowheads="1"/>
            </p:cNvSpPr>
            <p:nvPr/>
          </p:nvSpPr>
          <p:spPr bwMode="auto">
            <a:xfrm>
              <a:off x="5655476" y="3810199"/>
              <a:ext cx="900741" cy="53165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r>
                <a:rPr lang="en-US" altLang="ko-KR">
                  <a:solidFill>
                    <a:srgbClr val="FFFFFF"/>
                  </a:solidFill>
                  <a:latin typeface="Calibri" charset="0"/>
                </a:rPr>
                <a:t>reduce</a:t>
              </a:r>
            </a:p>
          </p:txBody>
        </p:sp>
        <p:sp>
          <p:nvSpPr>
            <p:cNvPr id="29" name="Rectangle 31"/>
            <p:cNvSpPr>
              <a:spLocks noChangeArrowheads="1"/>
            </p:cNvSpPr>
            <p:nvPr/>
          </p:nvSpPr>
          <p:spPr bwMode="auto">
            <a:xfrm>
              <a:off x="5655476" y="4863447"/>
              <a:ext cx="900741" cy="53165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r>
                <a:rPr lang="en-US" altLang="ko-KR">
                  <a:solidFill>
                    <a:srgbClr val="FFFFFF"/>
                  </a:solidFill>
                  <a:latin typeface="Calibri" charset="0"/>
                </a:rPr>
                <a:t>reduce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225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5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7621E-6 -8.66342E-7 L 0.18114 0.0002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3" grpId="0"/>
      <p:bldP spid="24" grpId="0" animBg="1"/>
      <p:bldP spid="24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2"/>
                </a:solidFill>
              </a:rPr>
              <a:t>Introduction</a:t>
            </a:r>
            <a:endParaRPr lang="en-US" altLang="ko-KR" dirty="0" smtClean="0">
              <a:solidFill>
                <a:schemeClr val="bg2"/>
              </a:solidFill>
            </a:endParaRPr>
          </a:p>
          <a:p>
            <a:r>
              <a:rPr lang="en-US" altLang="ko-KR" dirty="0" err="1" smtClean="0">
                <a:solidFill>
                  <a:schemeClr val="bg2"/>
                </a:solidFill>
              </a:rPr>
              <a:t>Hadoop</a:t>
            </a:r>
            <a:r>
              <a:rPr lang="en-US" altLang="ko-KR" dirty="0" smtClean="0">
                <a:solidFill>
                  <a:schemeClr val="bg2"/>
                </a:solidFill>
              </a:rPr>
              <a:t> background</a:t>
            </a:r>
            <a:endParaRPr lang="en-US" altLang="ko-KR" dirty="0" smtClean="0">
              <a:solidFill>
                <a:schemeClr val="bg2"/>
              </a:solidFill>
            </a:endParaRPr>
          </a:p>
          <a:p>
            <a:r>
              <a:rPr lang="en-US" altLang="ko-KR" dirty="0" smtClean="0">
                <a:solidFill>
                  <a:schemeClr val="bg2"/>
                </a:solidFill>
              </a:rPr>
              <a:t>HOP Architecture</a:t>
            </a:r>
            <a:endParaRPr lang="en-US" altLang="ko-KR" dirty="0" smtClean="0">
              <a:solidFill>
                <a:schemeClr val="bg2"/>
              </a:solidFill>
            </a:endParaRPr>
          </a:p>
          <a:p>
            <a:r>
              <a:rPr lang="en-US" altLang="ko-KR" dirty="0" smtClean="0"/>
              <a:t>Online Aggregation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chemeClr val="bg2"/>
                </a:solidFill>
              </a:rPr>
              <a:t>Stream Processing</a:t>
            </a:r>
          </a:p>
          <a:p>
            <a:r>
              <a:rPr lang="en-US" altLang="ko-KR" dirty="0" smtClean="0">
                <a:solidFill>
                  <a:schemeClr val="bg2"/>
                </a:solidFill>
              </a:rPr>
              <a:t>Performance (blocking vs. pipelining)</a:t>
            </a:r>
          </a:p>
          <a:p>
            <a:r>
              <a:rPr lang="en-US" altLang="ko-KR" dirty="0" smtClean="0">
                <a:solidFill>
                  <a:schemeClr val="bg2"/>
                </a:solidFill>
              </a:rPr>
              <a:t>Future work</a:t>
            </a:r>
          </a:p>
          <a:p>
            <a:r>
              <a:rPr lang="en-US" altLang="ko-KR" dirty="0" smtClean="0">
                <a:solidFill>
                  <a:schemeClr val="bg2"/>
                </a:solidFill>
              </a:rPr>
              <a:t>Conclusion</a:t>
            </a:r>
            <a:endParaRPr lang="en-US" altLang="ko-KR" dirty="0" smtClean="0">
              <a:solidFill>
                <a:schemeClr val="bg2"/>
              </a:solidFill>
            </a:endParaRPr>
          </a:p>
          <a:p>
            <a:r>
              <a:rPr lang="en-US" altLang="ko-KR" dirty="0" smtClean="0">
                <a:solidFill>
                  <a:schemeClr val="bg2"/>
                </a:solidFill>
              </a:rPr>
              <a:t>Discussion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55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Online Aggregation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3000" dirty="0" smtClean="0"/>
              <a:t>Pipelining </a:t>
            </a:r>
            <a:r>
              <a:rPr lang="en-US" altLang="ko-KR" sz="3000" dirty="0"/>
              <a:t>means that data is available at consumers “early”</a:t>
            </a:r>
          </a:p>
          <a:p>
            <a:pPr lvl="1">
              <a:lnSpc>
                <a:spcPct val="80000"/>
              </a:lnSpc>
            </a:pPr>
            <a:r>
              <a:rPr lang="en-US" altLang="ko-KR" sz="2600" dirty="0"/>
              <a:t>Can be used to compute and refine an approximate answer</a:t>
            </a:r>
          </a:p>
          <a:p>
            <a:pPr lvl="1">
              <a:lnSpc>
                <a:spcPct val="80000"/>
              </a:lnSpc>
            </a:pPr>
            <a:r>
              <a:rPr lang="en-US" altLang="ko-KR" sz="2600" dirty="0"/>
              <a:t>Often sufficient for interactive data analysis, developing new </a:t>
            </a:r>
            <a:r>
              <a:rPr lang="en-US" altLang="ko-KR" sz="2600" dirty="0" err="1"/>
              <a:t>MapReduce</a:t>
            </a:r>
            <a:r>
              <a:rPr lang="en-US" altLang="ko-KR" sz="2600" dirty="0"/>
              <a:t> jobs, ...</a:t>
            </a:r>
          </a:p>
          <a:p>
            <a:pPr>
              <a:lnSpc>
                <a:spcPct val="80000"/>
              </a:lnSpc>
            </a:pPr>
            <a:endParaRPr lang="en-US" altLang="ko-KR" sz="3000" dirty="0" smtClean="0"/>
          </a:p>
          <a:p>
            <a:pPr>
              <a:lnSpc>
                <a:spcPct val="80000"/>
              </a:lnSpc>
            </a:pPr>
            <a:r>
              <a:rPr lang="en-US" altLang="ko-KR" sz="3000" dirty="0" smtClean="0"/>
              <a:t>Within </a:t>
            </a:r>
            <a:r>
              <a:rPr lang="en-US" altLang="ko-KR" sz="3000" dirty="0"/>
              <a:t>a single job: periodically invoke reduce function at each reduce task on available data</a:t>
            </a:r>
          </a:p>
          <a:p>
            <a:pPr>
              <a:lnSpc>
                <a:spcPct val="80000"/>
              </a:lnSpc>
            </a:pPr>
            <a:endParaRPr lang="en-US" altLang="ko-KR" sz="3000" dirty="0" smtClean="0"/>
          </a:p>
          <a:p>
            <a:pPr>
              <a:lnSpc>
                <a:spcPct val="80000"/>
              </a:lnSpc>
            </a:pPr>
            <a:r>
              <a:rPr lang="en-US" altLang="ko-KR" sz="3000" dirty="0" smtClean="0"/>
              <a:t>Between </a:t>
            </a:r>
            <a:r>
              <a:rPr lang="en-US" altLang="ko-KR" sz="3000" dirty="0"/>
              <a:t>jobs: periodically send a “snapshot” to consumer jobs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839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Single-job Online Aggregation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3000" dirty="0"/>
              <a:t>Approximate answers published to HDFS by each reduce task</a:t>
            </a:r>
          </a:p>
          <a:p>
            <a:pPr>
              <a:lnSpc>
                <a:spcPct val="80000"/>
              </a:lnSpc>
            </a:pPr>
            <a:endParaRPr lang="en-US" altLang="ko-KR" sz="3000" dirty="0" smtClean="0"/>
          </a:p>
          <a:p>
            <a:pPr>
              <a:lnSpc>
                <a:spcPct val="80000"/>
              </a:lnSpc>
            </a:pPr>
            <a:r>
              <a:rPr lang="en-US" altLang="ko-KR" sz="3000" dirty="0" smtClean="0"/>
              <a:t>Based </a:t>
            </a:r>
            <a:r>
              <a:rPr lang="en-US" altLang="ko-KR" sz="3000" dirty="0"/>
              <a:t>on job progress: e.g. 10%, 20%, …</a:t>
            </a:r>
          </a:p>
          <a:p>
            <a:pPr>
              <a:lnSpc>
                <a:spcPct val="80000"/>
              </a:lnSpc>
            </a:pPr>
            <a:endParaRPr lang="en-US" altLang="ko-KR" sz="3000" i="1" dirty="0" smtClean="0"/>
          </a:p>
          <a:p>
            <a:pPr>
              <a:lnSpc>
                <a:spcPct val="80000"/>
              </a:lnSpc>
            </a:pPr>
            <a:r>
              <a:rPr lang="en-US" altLang="ko-KR" sz="3000" i="1" dirty="0" smtClean="0"/>
              <a:t>Challenge</a:t>
            </a:r>
            <a:r>
              <a:rPr lang="en-US" altLang="ko-KR" sz="3000" dirty="0"/>
              <a:t>: providing statistically meaningful approximations</a:t>
            </a:r>
          </a:p>
          <a:p>
            <a:pPr lvl="1">
              <a:lnSpc>
                <a:spcPct val="80000"/>
              </a:lnSpc>
            </a:pPr>
            <a:r>
              <a:rPr lang="en-US" altLang="ko-KR" sz="2600" dirty="0"/>
              <a:t>How close is an approximation to the final answer?</a:t>
            </a:r>
          </a:p>
          <a:p>
            <a:pPr lvl="1">
              <a:lnSpc>
                <a:spcPct val="80000"/>
              </a:lnSpc>
            </a:pPr>
            <a:r>
              <a:rPr lang="en-US" altLang="ko-KR" sz="2600" dirty="0"/>
              <a:t>How do you avoid biased samples</a:t>
            </a:r>
            <a:r>
              <a:rPr lang="en-US" altLang="ko-KR" sz="2600" dirty="0" smtClean="0"/>
              <a:t>?</a:t>
            </a:r>
            <a:endParaRPr lang="en-US" altLang="ko-KR" sz="2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560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Online Aggregation in HOP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29</a:t>
            </a:fld>
            <a:endParaRPr lang="ko-KR" altLang="en-US" dirty="0"/>
          </a:p>
        </p:txBody>
      </p:sp>
      <p:pic>
        <p:nvPicPr>
          <p:cNvPr id="5" name="Content Placeholder 3" descr="clus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159" r="-27159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  <p:sp>
        <p:nvSpPr>
          <p:cNvPr id="6" name="Rectangle 32"/>
          <p:cNvSpPr>
            <a:spLocks noChangeArrowheads="1"/>
          </p:cNvSpPr>
          <p:nvPr/>
        </p:nvSpPr>
        <p:spPr bwMode="auto">
          <a:xfrm flipV="1">
            <a:off x="3484563" y="3987800"/>
            <a:ext cx="369887" cy="460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endParaRPr lang="ko-KR" altLang="ko-KR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7" name="Rectangle 33"/>
          <p:cNvSpPr>
            <a:spLocks noChangeArrowheads="1"/>
          </p:cNvSpPr>
          <p:nvPr/>
        </p:nvSpPr>
        <p:spPr bwMode="auto">
          <a:xfrm flipV="1">
            <a:off x="3868738" y="3987800"/>
            <a:ext cx="369887" cy="46038"/>
          </a:xfrm>
          <a:prstGeom prst="rect">
            <a:avLst/>
          </a:prstGeom>
          <a:solidFill>
            <a:schemeClr val="accent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endParaRPr lang="ko-KR" altLang="ko-KR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8" name="Rectangle 34"/>
          <p:cNvSpPr>
            <a:spLocks noChangeArrowheads="1"/>
          </p:cNvSpPr>
          <p:nvPr/>
        </p:nvSpPr>
        <p:spPr bwMode="auto">
          <a:xfrm flipV="1">
            <a:off x="3492500" y="5033963"/>
            <a:ext cx="368300" cy="44450"/>
          </a:xfrm>
          <a:prstGeom prst="rect">
            <a:avLst/>
          </a:prstGeom>
          <a:solidFill>
            <a:schemeClr val="accent2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endParaRPr lang="ko-KR" altLang="ko-KR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9" name="Rectangle 35"/>
          <p:cNvSpPr>
            <a:spLocks noChangeArrowheads="1"/>
          </p:cNvSpPr>
          <p:nvPr/>
        </p:nvSpPr>
        <p:spPr bwMode="auto">
          <a:xfrm flipV="1">
            <a:off x="3876675" y="5033963"/>
            <a:ext cx="368300" cy="44450"/>
          </a:xfrm>
          <a:prstGeom prst="rect">
            <a:avLst/>
          </a:prstGeom>
          <a:solidFill>
            <a:schemeClr val="accent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endParaRPr lang="ko-KR" altLang="ko-KR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0" name="Rectangle 47"/>
          <p:cNvSpPr>
            <a:spLocks noChangeArrowheads="1"/>
          </p:cNvSpPr>
          <p:nvPr/>
        </p:nvSpPr>
        <p:spPr bwMode="auto">
          <a:xfrm flipV="1">
            <a:off x="6551613" y="3989388"/>
            <a:ext cx="369887" cy="214312"/>
          </a:xfrm>
          <a:prstGeom prst="rect">
            <a:avLst/>
          </a:prstGeom>
          <a:solidFill>
            <a:schemeClr val="accent2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endParaRPr lang="ko-KR" altLang="ko-KR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1" name="Rectangle 48"/>
          <p:cNvSpPr>
            <a:spLocks noChangeArrowheads="1"/>
          </p:cNvSpPr>
          <p:nvPr/>
        </p:nvSpPr>
        <p:spPr bwMode="auto">
          <a:xfrm flipV="1">
            <a:off x="6551613" y="5033963"/>
            <a:ext cx="369887" cy="212725"/>
          </a:xfrm>
          <a:prstGeom prst="rect">
            <a:avLst/>
          </a:prstGeom>
          <a:solidFill>
            <a:schemeClr val="accent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endParaRPr lang="ko-KR" altLang="ko-KR">
              <a:solidFill>
                <a:srgbClr val="FFFFFF"/>
              </a:solidFill>
              <a:latin typeface="Calibri" charset="0"/>
            </a:endParaRPr>
          </a:p>
        </p:txBody>
      </p:sp>
      <p:grpSp>
        <p:nvGrpSpPr>
          <p:cNvPr id="12" name="Group 58"/>
          <p:cNvGrpSpPr>
            <a:grpSpLocks/>
          </p:cNvGrpSpPr>
          <p:nvPr/>
        </p:nvGrpSpPr>
        <p:grpSpPr bwMode="auto">
          <a:xfrm>
            <a:off x="6940550" y="3308350"/>
            <a:ext cx="2025650" cy="2498725"/>
            <a:chOff x="6940140" y="3308691"/>
            <a:chExt cx="2026668" cy="2498564"/>
          </a:xfrm>
        </p:grpSpPr>
        <p:sp>
          <p:nvSpPr>
            <p:cNvPr id="13" name="Can 37"/>
            <p:cNvSpPr>
              <a:spLocks noChangeArrowheads="1"/>
            </p:cNvSpPr>
            <p:nvPr/>
          </p:nvSpPr>
          <p:spPr bwMode="auto">
            <a:xfrm>
              <a:off x="7401324" y="4228405"/>
              <a:ext cx="926849" cy="723650"/>
            </a:xfrm>
            <a:prstGeom prst="can">
              <a:avLst>
                <a:gd name="adj" fmla="val 25000"/>
              </a:avLst>
            </a:prstGeom>
            <a:solidFill>
              <a:srgbClr val="F79646"/>
            </a:soli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r>
                <a:rPr lang="en-US" altLang="ko-KR">
                  <a:solidFill>
                    <a:srgbClr val="FFFFFF"/>
                  </a:solidFill>
                  <a:latin typeface="Calibri" charset="0"/>
                </a:rPr>
                <a:t>HDFS</a:t>
              </a:r>
            </a:p>
          </p:txBody>
        </p:sp>
        <p:sp>
          <p:nvSpPr>
            <p:cNvPr id="14" name="TextBox 46"/>
            <p:cNvSpPr txBox="1">
              <a:spLocks noChangeArrowheads="1"/>
            </p:cNvSpPr>
            <p:nvPr/>
          </p:nvSpPr>
          <p:spPr bwMode="auto">
            <a:xfrm>
              <a:off x="6940140" y="5160924"/>
              <a:ext cx="202666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r>
                <a:rPr lang="en-US" altLang="ko-KR"/>
                <a:t>Write Snapshot</a:t>
              </a:r>
            </a:p>
            <a:p>
              <a:r>
                <a:rPr lang="en-US" altLang="ko-KR"/>
                <a:t>Answer</a:t>
              </a:r>
            </a:p>
          </p:txBody>
        </p:sp>
        <p:pic>
          <p:nvPicPr>
            <p:cNvPr id="15" name="Picture 49" descr="eye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3664" y="3308691"/>
              <a:ext cx="996950" cy="841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" name="Group 57"/>
          <p:cNvGrpSpPr>
            <a:grpSpLocks/>
          </p:cNvGrpSpPr>
          <p:nvPr/>
        </p:nvGrpSpPr>
        <p:grpSpPr bwMode="auto">
          <a:xfrm>
            <a:off x="342900" y="3500438"/>
            <a:ext cx="2270125" cy="1614487"/>
            <a:chOff x="343059" y="3500070"/>
            <a:chExt cx="2270568" cy="1614441"/>
          </a:xfrm>
        </p:grpSpPr>
        <p:sp>
          <p:nvSpPr>
            <p:cNvPr id="17" name="Can 50"/>
            <p:cNvSpPr>
              <a:spLocks noChangeArrowheads="1"/>
            </p:cNvSpPr>
            <p:nvPr/>
          </p:nvSpPr>
          <p:spPr bwMode="auto">
            <a:xfrm>
              <a:off x="416888" y="4327087"/>
              <a:ext cx="926849" cy="723650"/>
            </a:xfrm>
            <a:prstGeom prst="can">
              <a:avLst>
                <a:gd name="adj" fmla="val 25000"/>
              </a:avLst>
            </a:prstGeom>
            <a:solidFill>
              <a:srgbClr val="F79646"/>
            </a:soli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r>
                <a:rPr lang="en-US" altLang="ko-KR">
                  <a:solidFill>
                    <a:srgbClr val="FFFFFF"/>
                  </a:solidFill>
                  <a:latin typeface="Calibri" charset="0"/>
                </a:rPr>
                <a:t>HDFS</a:t>
              </a:r>
            </a:p>
          </p:txBody>
        </p:sp>
        <p:grpSp>
          <p:nvGrpSpPr>
            <p:cNvPr id="18" name="Group 51"/>
            <p:cNvGrpSpPr>
              <a:grpSpLocks/>
            </p:cNvGrpSpPr>
            <p:nvPr/>
          </p:nvGrpSpPr>
          <p:grpSpPr bwMode="auto">
            <a:xfrm>
              <a:off x="1343737" y="4061131"/>
              <a:ext cx="1269890" cy="1053380"/>
              <a:chOff x="1343737" y="4061131"/>
              <a:chExt cx="1269890" cy="1053380"/>
            </a:xfrm>
          </p:grpSpPr>
          <p:cxnSp>
            <p:nvCxnSpPr>
              <p:cNvPr id="20" name="Straight Arrow Connector 52"/>
              <p:cNvCxnSpPr>
                <a:cxnSpLocks noChangeShapeType="1"/>
              </p:cNvCxnSpPr>
              <p:nvPr/>
            </p:nvCxnSpPr>
            <p:spPr bwMode="auto">
              <a:xfrm flipV="1">
                <a:off x="1343737" y="4341855"/>
                <a:ext cx="1269890" cy="295372"/>
              </a:xfrm>
              <a:prstGeom prst="straightConnector1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" name="Straight Arrow Connector 53"/>
              <p:cNvCxnSpPr>
                <a:cxnSpLocks noChangeShapeType="1"/>
              </p:cNvCxnSpPr>
              <p:nvPr/>
            </p:nvCxnSpPr>
            <p:spPr bwMode="auto">
              <a:xfrm>
                <a:off x="1343737" y="4637227"/>
                <a:ext cx="1269890" cy="227808"/>
              </a:xfrm>
              <a:prstGeom prst="straightConnector1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2" name="TextBox 54"/>
              <p:cNvSpPr txBox="1">
                <a:spLocks noChangeArrowheads="1"/>
              </p:cNvSpPr>
              <p:nvPr/>
            </p:nvSpPr>
            <p:spPr bwMode="auto">
              <a:xfrm>
                <a:off x="1373269" y="4061131"/>
                <a:ext cx="85665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r>
                  <a:rPr lang="en-US" altLang="ko-KR"/>
                  <a:t>Block 1</a:t>
                </a:r>
              </a:p>
            </p:txBody>
          </p:sp>
          <p:sp>
            <p:nvSpPr>
              <p:cNvPr id="23" name="TextBox 55"/>
              <p:cNvSpPr txBox="1">
                <a:spLocks noChangeArrowheads="1"/>
              </p:cNvSpPr>
              <p:nvPr/>
            </p:nvSpPr>
            <p:spPr bwMode="auto">
              <a:xfrm>
                <a:off x="1392775" y="4745179"/>
                <a:ext cx="85665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r>
                  <a:rPr lang="en-US" altLang="ko-KR"/>
                  <a:t>Block 2</a:t>
                </a:r>
              </a:p>
            </p:txBody>
          </p:sp>
        </p:grpSp>
        <p:sp>
          <p:nvSpPr>
            <p:cNvPr id="19" name="TextBox 56"/>
            <p:cNvSpPr txBox="1">
              <a:spLocks noChangeArrowheads="1"/>
            </p:cNvSpPr>
            <p:nvPr/>
          </p:nvSpPr>
          <p:spPr bwMode="auto">
            <a:xfrm>
              <a:off x="343059" y="3500070"/>
              <a:ext cx="125169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r>
                <a:rPr lang="en-US" altLang="ko-KR"/>
                <a:t>Read </a:t>
              </a:r>
            </a:p>
            <a:p>
              <a:r>
                <a:rPr lang="en-US" altLang="ko-KR"/>
                <a:t>Input File</a:t>
              </a:r>
            </a:p>
          </p:txBody>
        </p:sp>
      </p:grpSp>
      <p:grpSp>
        <p:nvGrpSpPr>
          <p:cNvPr id="24" name="Group 21"/>
          <p:cNvGrpSpPr>
            <a:grpSpLocks/>
          </p:cNvGrpSpPr>
          <p:nvPr/>
        </p:nvGrpSpPr>
        <p:grpSpPr bwMode="auto">
          <a:xfrm>
            <a:off x="2603500" y="3810000"/>
            <a:ext cx="3952875" cy="1584325"/>
            <a:chOff x="2603601" y="3810199"/>
            <a:chExt cx="3952616" cy="1584904"/>
          </a:xfrm>
        </p:grpSpPr>
        <p:sp>
          <p:nvSpPr>
            <p:cNvPr id="25" name="Rectangle 28"/>
            <p:cNvSpPr>
              <a:spLocks noChangeArrowheads="1"/>
            </p:cNvSpPr>
            <p:nvPr/>
          </p:nvSpPr>
          <p:spPr bwMode="auto">
            <a:xfrm>
              <a:off x="2613627" y="3810199"/>
              <a:ext cx="858767" cy="53165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r>
                <a:rPr lang="en-US" altLang="ko-KR">
                  <a:solidFill>
                    <a:srgbClr val="FFFFFF"/>
                  </a:solidFill>
                  <a:latin typeface="Calibri" charset="0"/>
                </a:rPr>
                <a:t>map</a:t>
              </a:r>
            </a:p>
          </p:txBody>
        </p:sp>
        <p:sp>
          <p:nvSpPr>
            <p:cNvPr id="26" name="Rectangle 29"/>
            <p:cNvSpPr>
              <a:spLocks noChangeArrowheads="1"/>
            </p:cNvSpPr>
            <p:nvPr/>
          </p:nvSpPr>
          <p:spPr bwMode="auto">
            <a:xfrm>
              <a:off x="2603601" y="4863447"/>
              <a:ext cx="868793" cy="53165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r>
                <a:rPr lang="en-US" altLang="ko-KR">
                  <a:solidFill>
                    <a:srgbClr val="FFFFFF"/>
                  </a:solidFill>
                  <a:latin typeface="Calibri" charset="0"/>
                </a:rPr>
                <a:t>map</a:t>
              </a:r>
            </a:p>
          </p:txBody>
        </p:sp>
        <p:sp>
          <p:nvSpPr>
            <p:cNvPr id="27" name="Rectangle 30"/>
            <p:cNvSpPr>
              <a:spLocks noChangeArrowheads="1"/>
            </p:cNvSpPr>
            <p:nvPr/>
          </p:nvSpPr>
          <p:spPr bwMode="auto">
            <a:xfrm>
              <a:off x="5655476" y="3810199"/>
              <a:ext cx="900741" cy="53165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r>
                <a:rPr lang="en-US" altLang="ko-KR">
                  <a:solidFill>
                    <a:srgbClr val="FFFFFF"/>
                  </a:solidFill>
                  <a:latin typeface="Calibri" charset="0"/>
                </a:rPr>
                <a:t>reduce</a:t>
              </a:r>
            </a:p>
          </p:txBody>
        </p:sp>
        <p:sp>
          <p:nvSpPr>
            <p:cNvPr id="28" name="Rectangle 31"/>
            <p:cNvSpPr>
              <a:spLocks noChangeArrowheads="1"/>
            </p:cNvSpPr>
            <p:nvPr/>
          </p:nvSpPr>
          <p:spPr bwMode="auto">
            <a:xfrm>
              <a:off x="5655476" y="4863447"/>
              <a:ext cx="900741" cy="53165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r>
                <a:rPr lang="en-US" altLang="ko-KR">
                  <a:solidFill>
                    <a:srgbClr val="FFFFFF"/>
                  </a:solidFill>
                  <a:latin typeface="Calibri" charset="0"/>
                </a:rPr>
                <a:t>reduce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682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5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3703E-6 1.4385E-6 L 0.22421 1.4385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00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5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1914E-6 1.4385E-6 L 0.18218 0.1526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00" y="760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5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941E-6 -8.66342E-7 L 0.22352 -0.1524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00" y="-760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5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7621E-6 -8.66342E-7 L 0.18114 0.0002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00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0" presetClass="path" presetSubtype="0" repeatCount="5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19173E-6 -2.02919E-6 L 0.09343 0.0620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0" y="310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repeatCount="5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224E-6 -1.48714E-6 L 0.09188 -0.05745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0" y="-290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MapReduce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 Popular framework for data-intensive distributed computing of batch jobs</a:t>
            </a:r>
          </a:p>
          <a:p>
            <a:r>
              <a:rPr lang="en-US" altLang="ko-KR" dirty="0" smtClean="0"/>
              <a:t>Simple, strong fault tolerance model</a:t>
            </a:r>
            <a:endParaRPr lang="en-US" altLang="ko-KR" dirty="0"/>
          </a:p>
          <a:p>
            <a:pPr lvl="1"/>
            <a:r>
              <a:rPr lang="en-US" altLang="ko-KR" dirty="0" smtClean="0"/>
              <a:t>Critical for large clusters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1026" name="Picture 2" descr="C:\Users\Min Sup\Desktop\발표자료 이미지\구글_1~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284984"/>
            <a:ext cx="5544616" cy="305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77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Multi-job Online Aggregation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Like </a:t>
            </a:r>
            <a:r>
              <a:rPr lang="en-US" altLang="ko-KR" dirty="0" smtClean="0"/>
              <a:t>Single-job </a:t>
            </a:r>
            <a:r>
              <a:rPr lang="en-US" altLang="ko-KR" dirty="0"/>
              <a:t>OA, but approximate answers are pipelined to map tasks of next job</a:t>
            </a:r>
          </a:p>
          <a:p>
            <a:pPr lvl="1"/>
            <a:r>
              <a:rPr lang="en-US" altLang="ko-KR" dirty="0"/>
              <a:t>Requires co-scheduling a sequence of </a:t>
            </a:r>
            <a:r>
              <a:rPr lang="en-US" altLang="ko-KR" dirty="0" smtClean="0"/>
              <a:t>jobs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Consumer job computes an approximation</a:t>
            </a:r>
          </a:p>
          <a:p>
            <a:pPr lvl="1"/>
            <a:r>
              <a:rPr lang="en-US" altLang="ko-KR" dirty="0"/>
              <a:t>Can be used to feed an </a:t>
            </a:r>
            <a:r>
              <a:rPr lang="en-US" altLang="ko-KR" dirty="0" smtClean="0"/>
              <a:t>arbitrary </a:t>
            </a:r>
            <a:r>
              <a:rPr lang="en-US" altLang="ko-KR" dirty="0"/>
              <a:t>chain of consumer jobs with approximate </a:t>
            </a:r>
            <a:r>
              <a:rPr lang="en-US" altLang="ko-KR" dirty="0" smtClean="0"/>
              <a:t>answers</a:t>
            </a:r>
          </a:p>
          <a:p>
            <a:pPr lvl="1"/>
            <a:endParaRPr lang="en-US" altLang="ko-KR" dirty="0"/>
          </a:p>
          <a:p>
            <a:r>
              <a:rPr lang="en-US" altLang="ko-KR" i="1" dirty="0"/>
              <a:t>Challenge</a:t>
            </a:r>
            <a:r>
              <a:rPr lang="en-US" altLang="ko-KR" dirty="0"/>
              <a:t>: how to avoid redundant </a:t>
            </a:r>
            <a:r>
              <a:rPr lang="en-US" altLang="ko-KR" dirty="0" smtClean="0"/>
              <a:t>work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2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Multi-job Online Aggregation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31</a:t>
            </a:fld>
            <a:endParaRPr lang="ko-KR" altLang="en-US" dirty="0"/>
          </a:p>
        </p:txBody>
      </p:sp>
      <p:pic>
        <p:nvPicPr>
          <p:cNvPr id="5" name="Content Placeholder 3" descr="clus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159" r="-27159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673475" y="3556000"/>
            <a:ext cx="22145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ko-KR" sz="2400" b="1"/>
              <a:t>Write Answer</a:t>
            </a:r>
          </a:p>
        </p:txBody>
      </p:sp>
      <p:grpSp>
        <p:nvGrpSpPr>
          <p:cNvPr id="7" name="Group 83"/>
          <p:cNvGrpSpPr>
            <a:grpSpLocks/>
          </p:cNvGrpSpPr>
          <p:nvPr/>
        </p:nvGrpSpPr>
        <p:grpSpPr bwMode="auto">
          <a:xfrm>
            <a:off x="3497263" y="4114800"/>
            <a:ext cx="1579562" cy="1033463"/>
            <a:chOff x="3496993" y="4114515"/>
            <a:chExt cx="1579381" cy="1034004"/>
          </a:xfrm>
        </p:grpSpPr>
        <p:cxnSp>
          <p:nvCxnSpPr>
            <p:cNvPr id="8" name="Straight Arrow Connector 39"/>
            <p:cNvCxnSpPr>
              <a:cxnSpLocks noChangeShapeType="1"/>
              <a:stCxn id="20" idx="3"/>
              <a:endCxn id="10" idx="2"/>
            </p:cNvCxnSpPr>
            <p:nvPr/>
          </p:nvCxnSpPr>
          <p:spPr bwMode="auto">
            <a:xfrm>
              <a:off x="3496993" y="4114515"/>
              <a:ext cx="652532" cy="497423"/>
            </a:xfrm>
            <a:prstGeom prst="straightConnector1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Straight Arrow Connector 40"/>
            <p:cNvCxnSpPr>
              <a:cxnSpLocks noChangeShapeType="1"/>
              <a:stCxn id="21" idx="3"/>
              <a:endCxn id="10" idx="2"/>
            </p:cNvCxnSpPr>
            <p:nvPr/>
          </p:nvCxnSpPr>
          <p:spPr bwMode="auto">
            <a:xfrm flipV="1">
              <a:off x="3496993" y="4611938"/>
              <a:ext cx="652532" cy="536581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Can 45"/>
            <p:cNvSpPr>
              <a:spLocks noChangeArrowheads="1"/>
            </p:cNvSpPr>
            <p:nvPr/>
          </p:nvSpPr>
          <p:spPr bwMode="auto">
            <a:xfrm>
              <a:off x="4149525" y="4250113"/>
              <a:ext cx="926849" cy="723650"/>
            </a:xfrm>
            <a:prstGeom prst="can">
              <a:avLst>
                <a:gd name="adj" fmla="val 25000"/>
              </a:avLst>
            </a:prstGeom>
            <a:solidFill>
              <a:srgbClr val="F79646"/>
            </a:soli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r>
                <a:rPr lang="en-US" altLang="ko-KR">
                  <a:solidFill>
                    <a:srgbClr val="FFFFFF"/>
                  </a:solidFill>
                  <a:latin typeface="Calibri" charset="0"/>
                </a:rPr>
                <a:t>HDFS</a:t>
              </a:r>
            </a:p>
          </p:txBody>
        </p:sp>
      </p:grpSp>
      <p:grpSp>
        <p:nvGrpSpPr>
          <p:cNvPr id="11" name="Group 85"/>
          <p:cNvGrpSpPr>
            <a:grpSpLocks/>
          </p:cNvGrpSpPr>
          <p:nvPr/>
        </p:nvGrpSpPr>
        <p:grpSpPr bwMode="auto">
          <a:xfrm>
            <a:off x="3497263" y="3867150"/>
            <a:ext cx="3698875" cy="2255838"/>
            <a:chOff x="3496993" y="3866382"/>
            <a:chExt cx="3698913" cy="2256647"/>
          </a:xfrm>
        </p:grpSpPr>
        <p:grpSp>
          <p:nvGrpSpPr>
            <p:cNvPr id="12" name="Group 84"/>
            <p:cNvGrpSpPr>
              <a:grpSpLocks/>
            </p:cNvGrpSpPr>
            <p:nvPr/>
          </p:nvGrpSpPr>
          <p:grpSpPr bwMode="auto">
            <a:xfrm>
              <a:off x="3496993" y="4114515"/>
              <a:ext cx="2202789" cy="1034004"/>
              <a:chOff x="3496993" y="4114515"/>
              <a:chExt cx="2202789" cy="1034004"/>
            </a:xfrm>
          </p:grpSpPr>
          <p:cxnSp>
            <p:nvCxnSpPr>
              <p:cNvPr id="17" name="Straight Arrow Connector 58"/>
              <p:cNvCxnSpPr>
                <a:cxnSpLocks noChangeShapeType="1"/>
                <a:stCxn id="20" idx="3"/>
                <a:endCxn id="14" idx="1"/>
              </p:cNvCxnSpPr>
              <p:nvPr/>
            </p:nvCxnSpPr>
            <p:spPr bwMode="auto">
              <a:xfrm>
                <a:off x="3496993" y="4114515"/>
                <a:ext cx="2193575" cy="17695"/>
              </a:xfrm>
              <a:prstGeom prst="straightConnector1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Straight Arrow Connector 61"/>
              <p:cNvCxnSpPr>
                <a:cxnSpLocks noChangeShapeType="1"/>
                <a:stCxn id="21" idx="3"/>
                <a:endCxn id="15" idx="1"/>
              </p:cNvCxnSpPr>
              <p:nvPr/>
            </p:nvCxnSpPr>
            <p:spPr bwMode="auto">
              <a:xfrm flipV="1">
                <a:off x="3496993" y="5127725"/>
                <a:ext cx="2202789" cy="20794"/>
              </a:xfrm>
              <a:prstGeom prst="straightConnector1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3" name="Group 82"/>
            <p:cNvGrpSpPr>
              <a:grpSpLocks/>
            </p:cNvGrpSpPr>
            <p:nvPr/>
          </p:nvGrpSpPr>
          <p:grpSpPr bwMode="auto">
            <a:xfrm>
              <a:off x="5690568" y="3866382"/>
              <a:ext cx="1505338" cy="2256647"/>
              <a:chOff x="5690568" y="3866382"/>
              <a:chExt cx="1505338" cy="2256647"/>
            </a:xfrm>
          </p:grpSpPr>
          <p:sp>
            <p:nvSpPr>
              <p:cNvPr id="14" name="Rectangle 51"/>
              <p:cNvSpPr>
                <a:spLocks noChangeArrowheads="1"/>
              </p:cNvSpPr>
              <p:nvPr/>
            </p:nvSpPr>
            <p:spPr bwMode="auto">
              <a:xfrm>
                <a:off x="5690568" y="3866382"/>
                <a:ext cx="858767" cy="53165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4A7EBB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r>
                  <a:rPr lang="en-US" altLang="ko-KR">
                    <a:solidFill>
                      <a:srgbClr val="FFFFFF"/>
                    </a:solidFill>
                    <a:latin typeface="Calibri" charset="0"/>
                  </a:rPr>
                  <a:t>map</a:t>
                </a:r>
              </a:p>
            </p:txBody>
          </p:sp>
          <p:sp>
            <p:nvSpPr>
              <p:cNvPr id="15" name="Rectangle 57"/>
              <p:cNvSpPr>
                <a:spLocks noChangeArrowheads="1"/>
              </p:cNvSpPr>
              <p:nvPr/>
            </p:nvSpPr>
            <p:spPr bwMode="auto">
              <a:xfrm>
                <a:off x="5699782" y="4861897"/>
                <a:ext cx="868793" cy="53165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4A7EBB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r>
                  <a:rPr lang="en-US" altLang="ko-KR">
                    <a:solidFill>
                      <a:srgbClr val="FFFFFF"/>
                    </a:solidFill>
                    <a:latin typeface="Calibri" charset="0"/>
                  </a:rPr>
                  <a:t>map</a:t>
                </a:r>
              </a:p>
            </p:txBody>
          </p:sp>
          <p:sp>
            <p:nvSpPr>
              <p:cNvPr id="16" name="TextBox 69"/>
              <p:cNvSpPr txBox="1">
                <a:spLocks noChangeArrowheads="1"/>
              </p:cNvSpPr>
              <p:nvPr/>
            </p:nvSpPr>
            <p:spPr bwMode="auto">
              <a:xfrm>
                <a:off x="5695156" y="5292032"/>
                <a:ext cx="1500750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r>
                  <a:rPr lang="en-US" altLang="ko-KR" sz="2400" b="1"/>
                  <a:t>Job 2 Mappers</a:t>
                </a:r>
              </a:p>
            </p:txBody>
          </p:sp>
        </p:grpSp>
      </p:grpSp>
      <p:grpSp>
        <p:nvGrpSpPr>
          <p:cNvPr id="19" name="Group 81"/>
          <p:cNvGrpSpPr>
            <a:grpSpLocks/>
          </p:cNvGrpSpPr>
          <p:nvPr/>
        </p:nvGrpSpPr>
        <p:grpSpPr bwMode="auto">
          <a:xfrm>
            <a:off x="2460625" y="3848100"/>
            <a:ext cx="1501775" cy="2292350"/>
            <a:chOff x="2461243" y="3848687"/>
            <a:chExt cx="1500750" cy="2292035"/>
          </a:xfrm>
        </p:grpSpPr>
        <p:sp>
          <p:nvSpPr>
            <p:cNvPr id="20" name="Rectangle 30"/>
            <p:cNvSpPr>
              <a:spLocks noChangeArrowheads="1"/>
            </p:cNvSpPr>
            <p:nvPr/>
          </p:nvSpPr>
          <p:spPr bwMode="auto">
            <a:xfrm>
              <a:off x="2596252" y="3848687"/>
              <a:ext cx="900741" cy="53165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r>
                <a:rPr lang="en-US" altLang="ko-KR">
                  <a:solidFill>
                    <a:srgbClr val="FFFFFF"/>
                  </a:solidFill>
                  <a:latin typeface="Calibri" charset="0"/>
                </a:rPr>
                <a:t>reduce</a:t>
              </a:r>
            </a:p>
          </p:txBody>
        </p:sp>
        <p:sp>
          <p:nvSpPr>
            <p:cNvPr id="21" name="Rectangle 31"/>
            <p:cNvSpPr>
              <a:spLocks noChangeArrowheads="1"/>
            </p:cNvSpPr>
            <p:nvPr/>
          </p:nvSpPr>
          <p:spPr bwMode="auto">
            <a:xfrm>
              <a:off x="2596252" y="4882691"/>
              <a:ext cx="900741" cy="53165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r>
                <a:rPr lang="en-US" altLang="ko-KR">
                  <a:solidFill>
                    <a:srgbClr val="FFFFFF"/>
                  </a:solidFill>
                  <a:latin typeface="Calibri" charset="0"/>
                </a:rPr>
                <a:t>reduce</a:t>
              </a:r>
            </a:p>
          </p:txBody>
        </p:sp>
        <p:sp>
          <p:nvSpPr>
            <p:cNvPr id="22" name="TextBox 80"/>
            <p:cNvSpPr txBox="1">
              <a:spLocks noChangeArrowheads="1"/>
            </p:cNvSpPr>
            <p:nvPr/>
          </p:nvSpPr>
          <p:spPr bwMode="auto">
            <a:xfrm>
              <a:off x="2461243" y="5309725"/>
              <a:ext cx="150075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r>
                <a:rPr lang="en-US" altLang="ko-KR" sz="2400" b="1"/>
                <a:t>Job 1 Reducers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540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 in Online Aggregation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5248101"/>
            <a:ext cx="8229600" cy="1277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dirty="0" smtClean="0"/>
              <a:t>Top </a:t>
            </a:r>
            <a:r>
              <a:rPr lang="en-US" altLang="ko-KR" i="1" dirty="0" smtClean="0"/>
              <a:t>K</a:t>
            </a:r>
            <a:r>
              <a:rPr lang="en-US" altLang="ko-KR" dirty="0" smtClean="0"/>
              <a:t> most-frequent-words in 5.5GB Wikipedia corpus (implemented as 2 MR jobs)</a:t>
            </a:r>
          </a:p>
          <a:p>
            <a:pPr>
              <a:lnSpc>
                <a:spcPct val="90000"/>
              </a:lnSpc>
            </a:pPr>
            <a:r>
              <a:rPr lang="en-US" altLang="ko-KR" dirty="0" smtClean="0"/>
              <a:t>60 node EC2 cluster</a:t>
            </a:r>
            <a:endParaRPr lang="en-US" altLang="ko-KR" dirty="0" smtClean="0"/>
          </a:p>
        </p:txBody>
      </p:sp>
      <p:pic>
        <p:nvPicPr>
          <p:cNvPr id="6" name="Picture 3" descr="top5_job2_online_wiki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11564"/>
            <a:ext cx="6717969" cy="4045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839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2"/>
                </a:solidFill>
              </a:rPr>
              <a:t>Introduction</a:t>
            </a:r>
            <a:endParaRPr lang="en-US" altLang="ko-KR" dirty="0" smtClean="0">
              <a:solidFill>
                <a:schemeClr val="bg2"/>
              </a:solidFill>
            </a:endParaRPr>
          </a:p>
          <a:p>
            <a:r>
              <a:rPr lang="en-US" altLang="ko-KR" dirty="0" err="1" smtClean="0">
                <a:solidFill>
                  <a:schemeClr val="bg2"/>
                </a:solidFill>
              </a:rPr>
              <a:t>Hadoop</a:t>
            </a:r>
            <a:r>
              <a:rPr lang="en-US" altLang="ko-KR" dirty="0" smtClean="0">
                <a:solidFill>
                  <a:schemeClr val="bg2"/>
                </a:solidFill>
              </a:rPr>
              <a:t> background</a:t>
            </a:r>
            <a:endParaRPr lang="en-US" altLang="ko-KR" dirty="0" smtClean="0">
              <a:solidFill>
                <a:schemeClr val="bg2"/>
              </a:solidFill>
            </a:endParaRPr>
          </a:p>
          <a:p>
            <a:r>
              <a:rPr lang="en-US" altLang="ko-KR" dirty="0" smtClean="0">
                <a:solidFill>
                  <a:schemeClr val="bg2"/>
                </a:solidFill>
              </a:rPr>
              <a:t>HOP Architecture</a:t>
            </a:r>
            <a:endParaRPr lang="en-US" altLang="ko-KR" dirty="0" smtClean="0">
              <a:solidFill>
                <a:schemeClr val="bg2"/>
              </a:solidFill>
            </a:endParaRPr>
          </a:p>
          <a:p>
            <a:r>
              <a:rPr lang="en-US" altLang="ko-KR" dirty="0" smtClean="0">
                <a:solidFill>
                  <a:schemeClr val="bg2"/>
                </a:solidFill>
              </a:rPr>
              <a:t>Online Aggregation</a:t>
            </a:r>
            <a:endParaRPr lang="en-US" altLang="ko-KR" dirty="0" smtClean="0">
              <a:solidFill>
                <a:schemeClr val="bg2"/>
              </a:solidFill>
            </a:endParaRPr>
          </a:p>
          <a:p>
            <a:r>
              <a:rPr lang="en-US" altLang="ko-KR" dirty="0" smtClean="0"/>
              <a:t>Stream Processing</a:t>
            </a:r>
          </a:p>
          <a:p>
            <a:r>
              <a:rPr lang="en-US" altLang="ko-KR" dirty="0" smtClean="0">
                <a:solidFill>
                  <a:schemeClr val="bg2"/>
                </a:solidFill>
              </a:rPr>
              <a:t>Performance (blocking vs. pipelining)</a:t>
            </a:r>
          </a:p>
          <a:p>
            <a:r>
              <a:rPr lang="en-US" altLang="ko-KR" dirty="0" smtClean="0">
                <a:solidFill>
                  <a:schemeClr val="bg2"/>
                </a:solidFill>
              </a:rPr>
              <a:t>Future work</a:t>
            </a:r>
          </a:p>
          <a:p>
            <a:r>
              <a:rPr lang="en-US" altLang="ko-KR" dirty="0" smtClean="0">
                <a:solidFill>
                  <a:schemeClr val="bg2"/>
                </a:solidFill>
              </a:rPr>
              <a:t>Conclusion</a:t>
            </a:r>
            <a:endParaRPr lang="en-US" altLang="ko-KR" dirty="0" smtClean="0">
              <a:solidFill>
                <a:schemeClr val="bg2"/>
              </a:solidFill>
            </a:endParaRPr>
          </a:p>
          <a:p>
            <a:r>
              <a:rPr lang="en-US" altLang="ko-KR" dirty="0" smtClean="0">
                <a:solidFill>
                  <a:schemeClr val="bg2"/>
                </a:solidFill>
              </a:rPr>
              <a:t>Discussion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20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Stream Processing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MapReduce</a:t>
            </a:r>
            <a:r>
              <a:rPr lang="en-US" altLang="ko-KR" dirty="0" smtClean="0"/>
              <a:t> is often applied to streams of data that arrive continuously</a:t>
            </a:r>
          </a:p>
          <a:p>
            <a:pPr lvl="1"/>
            <a:r>
              <a:rPr lang="en-US" altLang="ko-KR" dirty="0" smtClean="0"/>
              <a:t>Click streams, network traffic, web crawl data,…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34</a:t>
            </a:fld>
            <a:endParaRPr lang="ko-KR" altLang="en-US" dirty="0"/>
          </a:p>
        </p:txBody>
      </p:sp>
      <p:pic>
        <p:nvPicPr>
          <p:cNvPr id="6146" name="Picture 2" descr="C:\Users\Min Sup\Desktop\발표자료 이미지\monito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420888"/>
            <a:ext cx="5184576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60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Why?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Why</a:t>
            </a:r>
            <a:r>
              <a:rPr lang="en-US" altLang="ko-KR" dirty="0"/>
              <a:t> use </a:t>
            </a:r>
            <a:r>
              <a:rPr lang="en-US" altLang="ko-KR" dirty="0" err="1"/>
              <a:t>MapReduce</a:t>
            </a:r>
            <a:r>
              <a:rPr lang="en-US" altLang="ko-KR" dirty="0"/>
              <a:t> for stream processing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pPr marL="971550" lvl="1" indent="-514350">
              <a:buFont typeface="Calibri" charset="0"/>
              <a:buAutoNum type="arabicPeriod"/>
            </a:pPr>
            <a:r>
              <a:rPr lang="en-US" altLang="ko-KR" dirty="0"/>
              <a:t>Many existing MR use cases are a good fit</a:t>
            </a:r>
          </a:p>
          <a:p>
            <a:pPr marL="971550" lvl="1" indent="-514350">
              <a:buFont typeface="Calibri" charset="0"/>
              <a:buAutoNum type="arabicPeriod"/>
            </a:pPr>
            <a:r>
              <a:rPr lang="en-US" altLang="ko-KR" dirty="0"/>
              <a:t>Ability to run user-defined </a:t>
            </a:r>
            <a:r>
              <a:rPr lang="en-US" altLang="ko-KR" dirty="0" smtClean="0"/>
              <a:t>code</a:t>
            </a:r>
          </a:p>
          <a:p>
            <a:pPr marL="971550" lvl="1" indent="-514350">
              <a:buFont typeface="Calibri" charset="0"/>
              <a:buAutoNum type="arabicPeriod"/>
            </a:pPr>
            <a:r>
              <a:rPr lang="en-US" altLang="ko-KR" dirty="0" smtClean="0"/>
              <a:t>Massive </a:t>
            </a:r>
            <a:r>
              <a:rPr lang="en-US" altLang="ko-KR" dirty="0"/>
              <a:t>scale + low-latency analysis</a:t>
            </a:r>
          </a:p>
          <a:p>
            <a:pPr marL="971550" lvl="1" indent="-514350">
              <a:buFont typeface="Calibri" charset="0"/>
              <a:buAutoNum type="arabicPeriod"/>
            </a:pPr>
            <a:r>
              <a:rPr lang="en-US" altLang="ko-KR" dirty="0"/>
              <a:t>Use existing </a:t>
            </a:r>
            <a:r>
              <a:rPr lang="en-US" altLang="ko-KR" dirty="0" err="1"/>
              <a:t>MapReduce</a:t>
            </a:r>
            <a:r>
              <a:rPr lang="en-US" altLang="ko-KR" dirty="0"/>
              <a:t> tools and libraries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82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Stream Processing with HOP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Map and reduce tasks run </a:t>
            </a:r>
            <a:r>
              <a:rPr lang="en-US" altLang="ko-KR" i="1" dirty="0" smtClean="0"/>
              <a:t>continuously</a:t>
            </a:r>
          </a:p>
          <a:p>
            <a:endParaRPr lang="en-US" altLang="ko-KR" i="1" dirty="0"/>
          </a:p>
          <a:p>
            <a:r>
              <a:rPr lang="en-US" altLang="ko-KR" dirty="0" smtClean="0"/>
              <a:t>Map tasks stream spill files</a:t>
            </a:r>
          </a:p>
          <a:p>
            <a:pPr lvl="1"/>
            <a:r>
              <a:rPr lang="en-US" altLang="ko-KR" dirty="0" smtClean="0"/>
              <a:t>Input taken from arbitrary source</a:t>
            </a:r>
          </a:p>
          <a:p>
            <a:pPr lvl="2"/>
            <a:r>
              <a:rPr lang="en-US" altLang="ko-KR" dirty="0" err="1" smtClean="0"/>
              <a:t>MapReduce</a:t>
            </a:r>
            <a:r>
              <a:rPr lang="en-US" altLang="ko-KR" dirty="0" smtClean="0"/>
              <a:t> job, TCP socket, log files, etc.</a:t>
            </a:r>
          </a:p>
          <a:p>
            <a:endParaRPr lang="en-US" altLang="ko-KR" dirty="0"/>
          </a:p>
          <a:p>
            <a:r>
              <a:rPr lang="en-US" altLang="ko-KR" dirty="0" smtClean="0"/>
              <a:t>Window management done at reducer</a:t>
            </a:r>
          </a:p>
          <a:p>
            <a:pPr lvl="1"/>
            <a:r>
              <a:rPr lang="en-US" altLang="ko-KR" dirty="0" smtClean="0"/>
              <a:t>Reduce output is an infinite series of windowed results</a:t>
            </a:r>
          </a:p>
          <a:p>
            <a:pPr lvl="1"/>
            <a:r>
              <a:rPr lang="en-US" altLang="ko-KR" dirty="0" smtClean="0"/>
              <a:t>Window boundary based on time, record counts, etc.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540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Real-time Monitoring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Agents monitor machines</a:t>
            </a:r>
          </a:p>
          <a:p>
            <a:pPr lvl="1"/>
            <a:r>
              <a:rPr lang="en-US" altLang="ko-KR" dirty="0" smtClean="0"/>
              <a:t>Implemented as a continuous map task</a:t>
            </a:r>
          </a:p>
          <a:p>
            <a:pPr lvl="1"/>
            <a:r>
              <a:rPr lang="en-US" altLang="ko-KR" dirty="0" smtClean="0"/>
              <a:t>Record statistics of interest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Aggregators group agent-local statistics</a:t>
            </a:r>
          </a:p>
          <a:p>
            <a:pPr lvl="1"/>
            <a:r>
              <a:rPr lang="en-US" altLang="ko-KR" dirty="0" smtClean="0"/>
              <a:t>Implemented as reduce tasks</a:t>
            </a:r>
          </a:p>
          <a:p>
            <a:pPr lvl="1"/>
            <a:r>
              <a:rPr lang="en-US" altLang="ko-KR" dirty="0" smtClean="0"/>
              <a:t>Aggregate statistics along machine, datacenter</a:t>
            </a:r>
          </a:p>
          <a:p>
            <a:pPr lvl="1"/>
            <a:r>
              <a:rPr lang="en-US" altLang="ko-KR" dirty="0" smtClean="0"/>
              <a:t>Reduce windows : 1, 5, and 15 second load averages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356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Real-time Monitoring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5229200"/>
            <a:ext cx="8784976" cy="1296144"/>
          </a:xfrm>
        </p:spPr>
        <p:txBody>
          <a:bodyPr/>
          <a:lstStyle/>
          <a:p>
            <a:r>
              <a:rPr lang="en-US" altLang="ko-KR" dirty="0" smtClean="0"/>
              <a:t>Alert reported around a second after passing threshold</a:t>
            </a:r>
          </a:p>
          <a:p>
            <a:pPr lvl="1"/>
            <a:r>
              <a:rPr lang="en-US" altLang="ko-KR" dirty="0" smtClean="0"/>
              <a:t>Notably faster than the 5-second </a:t>
            </a:r>
            <a:r>
              <a:rPr lang="en-US" altLang="ko-KR" dirty="0" err="1" smtClean="0"/>
              <a:t>TaskTracker</a:t>
            </a:r>
            <a:r>
              <a:rPr lang="en-US" altLang="ko-KR" dirty="0" smtClean="0"/>
              <a:t> reporting interval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38</a:t>
            </a:fld>
            <a:endParaRPr lang="ko-KR" altLang="en-US" dirty="0"/>
          </a:p>
        </p:txBody>
      </p:sp>
      <p:pic>
        <p:nvPicPr>
          <p:cNvPr id="10242" name="Picture 2" descr="C:\Users\Min Sup\Desktop\발표자료 이미지\image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24744"/>
            <a:ext cx="6696744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3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Stream Processing Challenges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Calibri" charset="0"/>
              <a:buAutoNum type="arabicPeriod"/>
            </a:pPr>
            <a:r>
              <a:rPr lang="en-US" altLang="ko-KR" dirty="0"/>
              <a:t>How to store stream input?</a:t>
            </a:r>
          </a:p>
          <a:p>
            <a:pPr marL="914400" lvl="1" indent="-514350"/>
            <a:r>
              <a:rPr lang="en-US" altLang="ko-KR" dirty="0"/>
              <a:t>HDFS is not </a:t>
            </a:r>
            <a:r>
              <a:rPr lang="en-US" altLang="ko-KR" dirty="0" smtClean="0"/>
              <a:t>ideal</a:t>
            </a:r>
          </a:p>
          <a:p>
            <a:pPr marL="914400" lvl="1" indent="-514350"/>
            <a:endParaRPr lang="en-US" altLang="ko-KR" dirty="0"/>
          </a:p>
          <a:p>
            <a:pPr marL="514350" indent="-514350">
              <a:buFont typeface="Calibri" charset="0"/>
              <a:buAutoNum type="arabicPeriod"/>
            </a:pPr>
            <a:r>
              <a:rPr lang="en-US" altLang="ko-KR" dirty="0"/>
              <a:t>Fault tolerance for long-running tasks</a:t>
            </a:r>
          </a:p>
          <a:p>
            <a:pPr marL="914400" lvl="1" indent="-514350"/>
            <a:r>
              <a:rPr lang="en-US" altLang="ko-KR" dirty="0"/>
              <a:t>Operator restart increasingly expensive</a:t>
            </a:r>
          </a:p>
          <a:p>
            <a:pPr marL="514350" indent="-514350">
              <a:buFont typeface="Calibri" charset="0"/>
              <a:buAutoNum type="arabicPeriod"/>
            </a:pPr>
            <a:endParaRPr lang="en-US" altLang="ko-KR" dirty="0" smtClean="0"/>
          </a:p>
          <a:p>
            <a:pPr marL="514350" indent="-514350">
              <a:buFont typeface="Calibri" charset="0"/>
              <a:buAutoNum type="arabicPeriod"/>
            </a:pPr>
            <a:r>
              <a:rPr lang="en-US" altLang="ko-KR" dirty="0" smtClean="0"/>
              <a:t>Elastic </a:t>
            </a:r>
            <a:r>
              <a:rPr lang="en-US" altLang="ko-KR" dirty="0"/>
              <a:t>scale-up / scale-down during MR job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2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MapReduce</a:t>
            </a:r>
            <a:r>
              <a:rPr lang="en-US" altLang="ko-KR" dirty="0" smtClean="0"/>
              <a:t> Programming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Map step: </a:t>
            </a:r>
            <a:r>
              <a:rPr lang="en-US" altLang="ko-KR" i="1" dirty="0"/>
              <a:t>Map</a:t>
            </a:r>
            <a:r>
              <a:rPr lang="en-US" altLang="ko-KR" dirty="0"/>
              <a:t>(k1, v1) ‐&gt; list(k2, </a:t>
            </a:r>
            <a:r>
              <a:rPr lang="en-US" altLang="ko-KR" dirty="0" smtClean="0"/>
              <a:t>v2)</a:t>
            </a:r>
          </a:p>
          <a:p>
            <a:pPr lvl="1"/>
            <a:r>
              <a:rPr lang="en-US" altLang="ko-KR" dirty="0" smtClean="0"/>
              <a:t>Apply </a:t>
            </a:r>
            <a:r>
              <a:rPr lang="en-US" altLang="ko-KR" dirty="0"/>
              <a:t>map </a:t>
            </a:r>
            <a:r>
              <a:rPr lang="en-US" altLang="ko-KR" dirty="0" smtClean="0"/>
              <a:t>function </a:t>
            </a:r>
            <a:r>
              <a:rPr lang="en-US" altLang="ko-KR" dirty="0"/>
              <a:t>to input </a:t>
            </a:r>
            <a:r>
              <a:rPr lang="en-US" altLang="ko-KR" dirty="0" smtClean="0"/>
              <a:t>records</a:t>
            </a:r>
          </a:p>
          <a:p>
            <a:pPr lvl="1"/>
            <a:r>
              <a:rPr lang="en-US" altLang="ko-KR" dirty="0" smtClean="0"/>
              <a:t>Assign </a:t>
            </a:r>
            <a:r>
              <a:rPr lang="en-US" altLang="ko-KR" dirty="0"/>
              <a:t>output records to groups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Reduce </a:t>
            </a:r>
            <a:r>
              <a:rPr lang="en-US" altLang="ko-KR" b="1" dirty="0"/>
              <a:t>step: </a:t>
            </a:r>
            <a:r>
              <a:rPr lang="en-US" altLang="ko-KR" i="1" dirty="0"/>
              <a:t>Reduce</a:t>
            </a:r>
            <a:r>
              <a:rPr lang="en-US" altLang="ko-KR" dirty="0"/>
              <a:t>(k2, list(v2)) ‐&gt; </a:t>
            </a:r>
            <a:r>
              <a:rPr lang="en-US" altLang="ko-KR" dirty="0" smtClean="0"/>
              <a:t>list(v3)</a:t>
            </a:r>
          </a:p>
          <a:p>
            <a:pPr lvl="1"/>
            <a:r>
              <a:rPr lang="en-US" altLang="ko-KR" dirty="0" smtClean="0"/>
              <a:t>Consolidate </a:t>
            </a:r>
            <a:r>
              <a:rPr lang="en-US" altLang="ko-KR" dirty="0"/>
              <a:t>groups from the map </a:t>
            </a:r>
            <a:r>
              <a:rPr lang="en-US" altLang="ko-KR" dirty="0" smtClean="0"/>
              <a:t>step</a:t>
            </a:r>
          </a:p>
          <a:p>
            <a:pPr lvl="1"/>
            <a:r>
              <a:rPr lang="en-US" altLang="ko-KR" dirty="0" smtClean="0"/>
              <a:t>Apply </a:t>
            </a:r>
            <a:r>
              <a:rPr lang="en-US" altLang="ko-KR" dirty="0"/>
              <a:t>reduce </a:t>
            </a:r>
            <a:r>
              <a:rPr lang="en-US" altLang="ko-KR" dirty="0" smtClean="0"/>
              <a:t>function </a:t>
            </a:r>
            <a:r>
              <a:rPr lang="en-US" altLang="ko-KR" dirty="0"/>
              <a:t>to each group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952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2"/>
                </a:solidFill>
              </a:rPr>
              <a:t>Introduction</a:t>
            </a:r>
            <a:endParaRPr lang="en-US" altLang="ko-KR" dirty="0" smtClean="0">
              <a:solidFill>
                <a:schemeClr val="bg2"/>
              </a:solidFill>
            </a:endParaRPr>
          </a:p>
          <a:p>
            <a:r>
              <a:rPr lang="en-US" altLang="ko-KR" dirty="0" err="1" smtClean="0">
                <a:solidFill>
                  <a:schemeClr val="bg2"/>
                </a:solidFill>
              </a:rPr>
              <a:t>Hadoop</a:t>
            </a:r>
            <a:r>
              <a:rPr lang="en-US" altLang="ko-KR" dirty="0" smtClean="0">
                <a:solidFill>
                  <a:schemeClr val="bg2"/>
                </a:solidFill>
              </a:rPr>
              <a:t> background</a:t>
            </a:r>
            <a:endParaRPr lang="en-US" altLang="ko-KR" dirty="0" smtClean="0">
              <a:solidFill>
                <a:schemeClr val="bg2"/>
              </a:solidFill>
            </a:endParaRPr>
          </a:p>
          <a:p>
            <a:r>
              <a:rPr lang="en-US" altLang="ko-KR" dirty="0" smtClean="0">
                <a:solidFill>
                  <a:schemeClr val="bg2"/>
                </a:solidFill>
              </a:rPr>
              <a:t>HOP Architecture</a:t>
            </a:r>
            <a:endParaRPr lang="en-US" altLang="ko-KR" dirty="0" smtClean="0">
              <a:solidFill>
                <a:schemeClr val="bg2"/>
              </a:solidFill>
            </a:endParaRPr>
          </a:p>
          <a:p>
            <a:r>
              <a:rPr lang="en-US" altLang="ko-KR" dirty="0" smtClean="0">
                <a:solidFill>
                  <a:schemeClr val="bg2"/>
                </a:solidFill>
              </a:rPr>
              <a:t>Online Aggregation</a:t>
            </a:r>
            <a:endParaRPr lang="en-US" altLang="ko-KR" dirty="0" smtClean="0">
              <a:solidFill>
                <a:schemeClr val="bg2"/>
              </a:solidFill>
            </a:endParaRPr>
          </a:p>
          <a:p>
            <a:r>
              <a:rPr lang="en-US" altLang="ko-KR" dirty="0" smtClean="0">
                <a:solidFill>
                  <a:schemeClr val="bg2"/>
                </a:solidFill>
              </a:rPr>
              <a:t>Stream Processing</a:t>
            </a:r>
          </a:p>
          <a:p>
            <a:r>
              <a:rPr lang="en-US" altLang="ko-KR" dirty="0" smtClean="0"/>
              <a:t>Performance (blocking vs. pipelining)</a:t>
            </a:r>
          </a:p>
          <a:p>
            <a:r>
              <a:rPr lang="en-US" altLang="ko-KR" dirty="0" smtClean="0">
                <a:solidFill>
                  <a:schemeClr val="bg2"/>
                </a:solidFill>
              </a:rPr>
              <a:t>Future work</a:t>
            </a:r>
          </a:p>
          <a:p>
            <a:r>
              <a:rPr lang="en-US" altLang="ko-KR" dirty="0" smtClean="0">
                <a:solidFill>
                  <a:schemeClr val="bg2"/>
                </a:solidFill>
              </a:rPr>
              <a:t>Conclusion</a:t>
            </a:r>
            <a:endParaRPr lang="en-US" altLang="ko-KR" dirty="0" smtClean="0">
              <a:solidFill>
                <a:schemeClr val="bg2"/>
              </a:solidFill>
            </a:endParaRPr>
          </a:p>
          <a:p>
            <a:r>
              <a:rPr lang="en-US" altLang="ko-KR" dirty="0" smtClean="0">
                <a:solidFill>
                  <a:schemeClr val="bg2"/>
                </a:solidFill>
              </a:rPr>
              <a:t>Discussion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2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Performance comparison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4149080"/>
            <a:ext cx="8784976" cy="2088232"/>
          </a:xfrm>
        </p:spPr>
        <p:txBody>
          <a:bodyPr/>
          <a:lstStyle/>
          <a:p>
            <a:r>
              <a:rPr lang="en-US" altLang="ko-KR" dirty="0" smtClean="0"/>
              <a:t>A 10GB </a:t>
            </a:r>
            <a:r>
              <a:rPr lang="en-US" altLang="ko-KR" dirty="0" err="1" smtClean="0"/>
              <a:t>wordcount</a:t>
            </a:r>
            <a:r>
              <a:rPr lang="en-US" altLang="ko-KR" dirty="0" smtClean="0"/>
              <a:t> job using 20map tasks, 5 reduce tasks</a:t>
            </a:r>
          </a:p>
          <a:p>
            <a:pPr marL="0" indent="0">
              <a:buNone/>
            </a:pPr>
            <a:r>
              <a:rPr lang="en-US" altLang="ko-KR" dirty="0" smtClean="0"/>
              <a:t>     (512MB block size)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561 seconds VS. 462 seconds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41</a:t>
            </a:fld>
            <a:endParaRPr lang="ko-KR" altLang="en-US" dirty="0"/>
          </a:p>
        </p:txBody>
      </p:sp>
      <p:pic>
        <p:nvPicPr>
          <p:cNvPr id="7170" name="Picture 2" descr="C:\Users\Min Sup\Desktop\발표자료 이미지\image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59508"/>
            <a:ext cx="8826892" cy="260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34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Performance comparison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4221088"/>
            <a:ext cx="8784976" cy="2376264"/>
          </a:xfrm>
        </p:spPr>
        <p:txBody>
          <a:bodyPr/>
          <a:lstStyle/>
          <a:p>
            <a:r>
              <a:rPr lang="en-US" altLang="ko-KR" dirty="0" smtClean="0"/>
              <a:t>A 10GB </a:t>
            </a:r>
            <a:r>
              <a:rPr lang="en-US" altLang="ko-KR" dirty="0" err="1" smtClean="0"/>
              <a:t>wordcount</a:t>
            </a:r>
            <a:r>
              <a:rPr lang="en-US" altLang="ko-KR" dirty="0" smtClean="0"/>
              <a:t>  job using 20map tasks, 20 reduce tasks</a:t>
            </a:r>
          </a:p>
          <a:p>
            <a:pPr marL="0" indent="0">
              <a:buNone/>
            </a:pPr>
            <a:r>
              <a:rPr lang="en-US" altLang="ko-KR" dirty="0" smtClean="0"/>
              <a:t>     (512MB block size)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361 seconds VS. 290 seconds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42</a:t>
            </a:fld>
            <a:endParaRPr lang="ko-KR" altLang="en-US" dirty="0"/>
          </a:p>
        </p:txBody>
      </p:sp>
      <p:pic>
        <p:nvPicPr>
          <p:cNvPr id="8194" name="Picture 2" descr="C:\Users\Min Sup\Desktop\발표자료 이미지\image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8785104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95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Performance comparison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4077072"/>
            <a:ext cx="8784976" cy="2232248"/>
          </a:xfrm>
        </p:spPr>
        <p:txBody>
          <a:bodyPr/>
          <a:lstStyle/>
          <a:p>
            <a:r>
              <a:rPr lang="en-US" altLang="ko-KR" dirty="0" smtClean="0"/>
              <a:t>A 100GB </a:t>
            </a:r>
            <a:r>
              <a:rPr lang="en-US" altLang="ko-KR" dirty="0" err="1" smtClean="0"/>
              <a:t>wordcount</a:t>
            </a:r>
            <a:r>
              <a:rPr lang="en-US" altLang="ko-KR" dirty="0" smtClean="0"/>
              <a:t> job using 240 map tasks, 60 reduce tasks</a:t>
            </a:r>
          </a:p>
          <a:p>
            <a:pPr marL="0" indent="0">
              <a:buNone/>
            </a:pPr>
            <a:r>
              <a:rPr lang="en-US" altLang="ko-KR" dirty="0" smtClean="0"/>
              <a:t>     (512MB block size)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48 minutes VS. 36 minutes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43</a:t>
            </a:fld>
            <a:endParaRPr lang="ko-KR" altLang="en-US" dirty="0"/>
          </a:p>
        </p:txBody>
      </p:sp>
      <p:pic>
        <p:nvPicPr>
          <p:cNvPr id="9218" name="Picture 2" descr="C:\Users\Min Sup\Desktop\발표자료 이미지\image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24744"/>
            <a:ext cx="8960645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81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2"/>
                </a:solidFill>
              </a:rPr>
              <a:t>Introduction</a:t>
            </a:r>
            <a:endParaRPr lang="en-US" altLang="ko-KR" dirty="0" smtClean="0">
              <a:solidFill>
                <a:schemeClr val="bg2"/>
              </a:solidFill>
            </a:endParaRPr>
          </a:p>
          <a:p>
            <a:r>
              <a:rPr lang="en-US" altLang="ko-KR" dirty="0" err="1" smtClean="0">
                <a:solidFill>
                  <a:schemeClr val="bg2"/>
                </a:solidFill>
              </a:rPr>
              <a:t>Hadoop</a:t>
            </a:r>
            <a:r>
              <a:rPr lang="en-US" altLang="ko-KR" dirty="0" smtClean="0">
                <a:solidFill>
                  <a:schemeClr val="bg2"/>
                </a:solidFill>
              </a:rPr>
              <a:t> background</a:t>
            </a:r>
            <a:endParaRPr lang="en-US" altLang="ko-KR" dirty="0" smtClean="0">
              <a:solidFill>
                <a:schemeClr val="bg2"/>
              </a:solidFill>
            </a:endParaRPr>
          </a:p>
          <a:p>
            <a:r>
              <a:rPr lang="en-US" altLang="ko-KR" dirty="0" smtClean="0">
                <a:solidFill>
                  <a:schemeClr val="bg2"/>
                </a:solidFill>
              </a:rPr>
              <a:t>HOP Architecture</a:t>
            </a:r>
            <a:endParaRPr lang="en-US" altLang="ko-KR" dirty="0" smtClean="0">
              <a:solidFill>
                <a:schemeClr val="bg2"/>
              </a:solidFill>
            </a:endParaRPr>
          </a:p>
          <a:p>
            <a:r>
              <a:rPr lang="en-US" altLang="ko-KR" dirty="0" smtClean="0">
                <a:solidFill>
                  <a:schemeClr val="bg2"/>
                </a:solidFill>
              </a:rPr>
              <a:t>Online Aggregation</a:t>
            </a:r>
            <a:endParaRPr lang="en-US" altLang="ko-KR" dirty="0" smtClean="0">
              <a:solidFill>
                <a:schemeClr val="bg2"/>
              </a:solidFill>
            </a:endParaRPr>
          </a:p>
          <a:p>
            <a:r>
              <a:rPr lang="en-US" altLang="ko-KR" dirty="0" smtClean="0">
                <a:solidFill>
                  <a:schemeClr val="bg2"/>
                </a:solidFill>
              </a:rPr>
              <a:t>Stream Processing</a:t>
            </a:r>
          </a:p>
          <a:p>
            <a:r>
              <a:rPr lang="en-US" altLang="ko-KR" dirty="0" smtClean="0">
                <a:solidFill>
                  <a:schemeClr val="bg2"/>
                </a:solidFill>
              </a:rPr>
              <a:t>Performance (blocking vs. pipelining)</a:t>
            </a:r>
          </a:p>
          <a:p>
            <a:r>
              <a:rPr lang="en-US" altLang="ko-KR" dirty="0" smtClean="0"/>
              <a:t>Future work</a:t>
            </a:r>
          </a:p>
          <a:p>
            <a:r>
              <a:rPr lang="en-US" altLang="ko-KR" dirty="0" smtClean="0">
                <a:solidFill>
                  <a:schemeClr val="bg2"/>
                </a:solidFill>
              </a:rPr>
              <a:t>Conclusion</a:t>
            </a:r>
            <a:endParaRPr lang="en-US" altLang="ko-KR" dirty="0" smtClean="0">
              <a:solidFill>
                <a:schemeClr val="bg2"/>
              </a:solidFill>
            </a:endParaRPr>
          </a:p>
          <a:p>
            <a:r>
              <a:rPr lang="en-US" altLang="ko-KR" dirty="0" smtClean="0">
                <a:solidFill>
                  <a:schemeClr val="bg2"/>
                </a:solidFill>
              </a:rPr>
              <a:t>Discussion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33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Future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ko-KR" dirty="0"/>
              <a:t>Basic pipelining</a:t>
            </a:r>
          </a:p>
          <a:p>
            <a:pPr lvl="1">
              <a:buFont typeface="Arial"/>
              <a:buChar char="–"/>
              <a:defRPr/>
            </a:pPr>
            <a:r>
              <a:rPr lang="en-US" altLang="ko-KR" dirty="0"/>
              <a:t>Performance analysis at scale (e.g. </a:t>
            </a:r>
            <a:r>
              <a:rPr lang="en-US" altLang="ko-KR" dirty="0" err="1"/>
              <a:t>PetaSort</a:t>
            </a:r>
            <a:r>
              <a:rPr lang="en-US" altLang="ko-KR" dirty="0"/>
              <a:t>)</a:t>
            </a:r>
          </a:p>
          <a:p>
            <a:pPr lvl="1">
              <a:buFont typeface="Arial"/>
              <a:buChar char="–"/>
              <a:defRPr/>
            </a:pPr>
            <a:r>
              <a:rPr lang="en-US" altLang="ko-KR" dirty="0"/>
              <a:t>Job scheduling is much </a:t>
            </a:r>
            <a:r>
              <a:rPr lang="en-US" altLang="ko-KR" dirty="0" smtClean="0"/>
              <a:t>harder</a:t>
            </a:r>
          </a:p>
          <a:p>
            <a:pPr lvl="1">
              <a:buFont typeface="Arial"/>
              <a:buChar char="–"/>
              <a:defRPr/>
            </a:pPr>
            <a:endParaRPr lang="en-US" altLang="ko-KR" dirty="0"/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ko-KR" dirty="0"/>
              <a:t>Online Aggregation</a:t>
            </a:r>
          </a:p>
          <a:p>
            <a:pPr lvl="1">
              <a:buFont typeface="Arial"/>
              <a:buChar char="–"/>
              <a:defRPr/>
            </a:pPr>
            <a:r>
              <a:rPr lang="en-US" altLang="ko-KR" dirty="0"/>
              <a:t>Statically-robust estimation</a:t>
            </a:r>
          </a:p>
          <a:p>
            <a:pPr lvl="1">
              <a:buFont typeface="Arial"/>
              <a:buChar char="–"/>
              <a:defRPr/>
            </a:pPr>
            <a:r>
              <a:rPr lang="en-US" altLang="ko-KR" dirty="0"/>
              <a:t>Better UI for approximate results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endParaRPr lang="en-US" altLang="ko-KR" dirty="0" smtClean="0"/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ko-KR" dirty="0" smtClean="0"/>
              <a:t>Stream </a:t>
            </a:r>
            <a:r>
              <a:rPr lang="en-US" altLang="ko-KR" dirty="0"/>
              <a:t>Processing</a:t>
            </a:r>
          </a:p>
          <a:p>
            <a:pPr lvl="1">
              <a:buFont typeface="Arial"/>
              <a:buChar char="–"/>
              <a:defRPr/>
            </a:pPr>
            <a:r>
              <a:rPr lang="en-US" altLang="ko-KR" dirty="0"/>
              <a:t>Develop into full-fledged stream processing engine</a:t>
            </a:r>
          </a:p>
          <a:p>
            <a:pPr lvl="1">
              <a:buFont typeface="Arial"/>
              <a:buChar char="–"/>
              <a:defRPr/>
            </a:pPr>
            <a:r>
              <a:rPr lang="en-US" altLang="ko-KR" dirty="0"/>
              <a:t>Stream support for high-level query languages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465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2"/>
                </a:solidFill>
              </a:rPr>
              <a:t>Introduction</a:t>
            </a:r>
            <a:endParaRPr lang="en-US" altLang="ko-KR" dirty="0" smtClean="0">
              <a:solidFill>
                <a:schemeClr val="bg2"/>
              </a:solidFill>
            </a:endParaRPr>
          </a:p>
          <a:p>
            <a:r>
              <a:rPr lang="en-US" altLang="ko-KR" dirty="0" err="1" smtClean="0">
                <a:solidFill>
                  <a:schemeClr val="bg2"/>
                </a:solidFill>
              </a:rPr>
              <a:t>Hadoop</a:t>
            </a:r>
            <a:r>
              <a:rPr lang="en-US" altLang="ko-KR" dirty="0" smtClean="0">
                <a:solidFill>
                  <a:schemeClr val="bg2"/>
                </a:solidFill>
              </a:rPr>
              <a:t> background</a:t>
            </a:r>
            <a:endParaRPr lang="en-US" altLang="ko-KR" dirty="0" smtClean="0">
              <a:solidFill>
                <a:schemeClr val="bg2"/>
              </a:solidFill>
            </a:endParaRPr>
          </a:p>
          <a:p>
            <a:r>
              <a:rPr lang="en-US" altLang="ko-KR" dirty="0" smtClean="0">
                <a:solidFill>
                  <a:schemeClr val="bg2"/>
                </a:solidFill>
              </a:rPr>
              <a:t>HOP Architecture</a:t>
            </a:r>
            <a:endParaRPr lang="en-US" altLang="ko-KR" dirty="0" smtClean="0">
              <a:solidFill>
                <a:schemeClr val="bg2"/>
              </a:solidFill>
            </a:endParaRPr>
          </a:p>
          <a:p>
            <a:r>
              <a:rPr lang="en-US" altLang="ko-KR" dirty="0" smtClean="0">
                <a:solidFill>
                  <a:schemeClr val="bg2"/>
                </a:solidFill>
              </a:rPr>
              <a:t>Online Aggregation</a:t>
            </a:r>
            <a:endParaRPr lang="en-US" altLang="ko-KR" dirty="0" smtClean="0">
              <a:solidFill>
                <a:schemeClr val="bg2"/>
              </a:solidFill>
            </a:endParaRPr>
          </a:p>
          <a:p>
            <a:r>
              <a:rPr lang="en-US" altLang="ko-KR" dirty="0" smtClean="0">
                <a:solidFill>
                  <a:schemeClr val="bg2"/>
                </a:solidFill>
              </a:rPr>
              <a:t>Stream Processing</a:t>
            </a:r>
          </a:p>
          <a:p>
            <a:r>
              <a:rPr lang="en-US" altLang="ko-KR" dirty="0" smtClean="0">
                <a:solidFill>
                  <a:schemeClr val="bg2"/>
                </a:solidFill>
              </a:rPr>
              <a:t>Performance (blocking vs. pipelining)</a:t>
            </a:r>
          </a:p>
          <a:p>
            <a:r>
              <a:rPr lang="en-US" altLang="ko-KR" dirty="0" smtClean="0">
                <a:solidFill>
                  <a:schemeClr val="bg2"/>
                </a:solidFill>
              </a:rPr>
              <a:t>Future work</a:t>
            </a:r>
          </a:p>
          <a:p>
            <a:r>
              <a:rPr lang="en-US" altLang="ko-KR" dirty="0" smtClean="0"/>
              <a:t>Conclusion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chemeClr val="bg2"/>
                </a:solidFill>
              </a:rPr>
              <a:t>Discussion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32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Designed HOP(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Online Prototype)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Implement pipelining on 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 programming model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Shorter job completion time</a:t>
            </a:r>
          </a:p>
          <a:p>
            <a:endParaRPr lang="en-US" altLang="ko-KR" dirty="0"/>
          </a:p>
          <a:p>
            <a:r>
              <a:rPr lang="en-US" altLang="ko-KR" dirty="0" smtClean="0"/>
              <a:t>“Early returns” on long-running jobs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47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540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2"/>
                </a:solidFill>
              </a:rPr>
              <a:t>Introduction</a:t>
            </a:r>
            <a:endParaRPr lang="en-US" altLang="ko-KR" dirty="0" smtClean="0">
              <a:solidFill>
                <a:schemeClr val="bg2"/>
              </a:solidFill>
            </a:endParaRPr>
          </a:p>
          <a:p>
            <a:r>
              <a:rPr lang="en-US" altLang="ko-KR" dirty="0" err="1" smtClean="0">
                <a:solidFill>
                  <a:schemeClr val="bg2"/>
                </a:solidFill>
              </a:rPr>
              <a:t>Hadoop</a:t>
            </a:r>
            <a:r>
              <a:rPr lang="en-US" altLang="ko-KR" dirty="0" smtClean="0">
                <a:solidFill>
                  <a:schemeClr val="bg2"/>
                </a:solidFill>
              </a:rPr>
              <a:t> background</a:t>
            </a:r>
            <a:endParaRPr lang="en-US" altLang="ko-KR" dirty="0" smtClean="0">
              <a:solidFill>
                <a:schemeClr val="bg2"/>
              </a:solidFill>
            </a:endParaRPr>
          </a:p>
          <a:p>
            <a:r>
              <a:rPr lang="en-US" altLang="ko-KR" dirty="0" smtClean="0">
                <a:solidFill>
                  <a:schemeClr val="bg2"/>
                </a:solidFill>
              </a:rPr>
              <a:t>HOP Architecture</a:t>
            </a:r>
            <a:endParaRPr lang="en-US" altLang="ko-KR" dirty="0" smtClean="0">
              <a:solidFill>
                <a:schemeClr val="bg2"/>
              </a:solidFill>
            </a:endParaRPr>
          </a:p>
          <a:p>
            <a:r>
              <a:rPr lang="en-US" altLang="ko-KR" dirty="0" smtClean="0">
                <a:solidFill>
                  <a:schemeClr val="bg2"/>
                </a:solidFill>
              </a:rPr>
              <a:t>Online Aggregation</a:t>
            </a:r>
            <a:endParaRPr lang="en-US" altLang="ko-KR" dirty="0" smtClean="0">
              <a:solidFill>
                <a:schemeClr val="bg2"/>
              </a:solidFill>
            </a:endParaRPr>
          </a:p>
          <a:p>
            <a:r>
              <a:rPr lang="en-US" altLang="ko-KR" dirty="0" smtClean="0">
                <a:solidFill>
                  <a:schemeClr val="bg2"/>
                </a:solidFill>
              </a:rPr>
              <a:t>Stream Processing</a:t>
            </a:r>
          </a:p>
          <a:p>
            <a:r>
              <a:rPr lang="en-US" altLang="ko-KR" dirty="0" smtClean="0">
                <a:solidFill>
                  <a:schemeClr val="bg2"/>
                </a:solidFill>
              </a:rPr>
              <a:t>Performance (blocking vs. pipelining)</a:t>
            </a:r>
          </a:p>
          <a:p>
            <a:r>
              <a:rPr lang="en-US" altLang="ko-KR" dirty="0" smtClean="0">
                <a:solidFill>
                  <a:schemeClr val="bg2"/>
                </a:solidFill>
              </a:rPr>
              <a:t>Future work</a:t>
            </a:r>
          </a:p>
          <a:p>
            <a:r>
              <a:rPr lang="en-US" altLang="ko-KR" dirty="0" smtClean="0">
                <a:solidFill>
                  <a:schemeClr val="bg2"/>
                </a:solidFill>
              </a:rPr>
              <a:t>Conclusion</a:t>
            </a:r>
            <a:endParaRPr lang="en-US" altLang="ko-KR" dirty="0" smtClean="0">
              <a:solidFill>
                <a:schemeClr val="bg2"/>
              </a:solidFill>
            </a:endParaRPr>
          </a:p>
          <a:p>
            <a:r>
              <a:rPr lang="en-US" altLang="ko-KR" dirty="0" smtClean="0"/>
              <a:t>Discussion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32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Strong points</a:t>
            </a:r>
          </a:p>
          <a:p>
            <a:pPr lvl="1"/>
            <a:r>
              <a:rPr lang="en-US" altLang="ko-KR" dirty="0" smtClean="0"/>
              <a:t>Showed the possibility of real-time processing</a:t>
            </a:r>
          </a:p>
          <a:p>
            <a:endParaRPr lang="en-US" altLang="ko-KR" dirty="0"/>
          </a:p>
          <a:p>
            <a:r>
              <a:rPr lang="en-US" altLang="ko-KR" dirty="0" smtClean="0"/>
              <a:t>Weak points</a:t>
            </a:r>
          </a:p>
          <a:p>
            <a:pPr lvl="1"/>
            <a:r>
              <a:rPr lang="en-US" altLang="ko-KR" dirty="0" smtClean="0"/>
              <a:t>Supposed  to be </a:t>
            </a:r>
            <a:r>
              <a:rPr lang="en-US" altLang="ko-KR" dirty="0" err="1"/>
              <a:t>P</a:t>
            </a:r>
            <a:r>
              <a:rPr lang="en-US" altLang="ko-KR" dirty="0" err="1" smtClean="0"/>
              <a:t>eta</a:t>
            </a:r>
            <a:r>
              <a:rPr lang="en-US" altLang="ko-KR" dirty="0" smtClean="0"/>
              <a:t> bytes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49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82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MapReduce</a:t>
            </a:r>
            <a:r>
              <a:rPr lang="en-US" altLang="ko-KR" dirty="0"/>
              <a:t> Programming Model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5" name="Picture 2" descr="C:\Users\Min Sup\Desktop\발표자료 이미지\워드카운팅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5" y="1063625"/>
            <a:ext cx="6889750" cy="546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07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Thank you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3096344"/>
          </a:xfrm>
        </p:spPr>
        <p:txBody>
          <a:bodyPr/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2047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MapReduce</a:t>
            </a:r>
            <a:r>
              <a:rPr lang="en-US" altLang="ko-KR" dirty="0" smtClean="0"/>
              <a:t> Programming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Shared-nothing architecture</a:t>
            </a:r>
          </a:p>
          <a:p>
            <a:pPr lvl="1"/>
            <a:r>
              <a:rPr lang="en-US" altLang="ko-KR" dirty="0" smtClean="0"/>
              <a:t>Tuned for massive data parallelism</a:t>
            </a:r>
          </a:p>
          <a:p>
            <a:pPr lvl="1"/>
            <a:r>
              <a:rPr lang="en-US" altLang="ko-KR" dirty="0" smtClean="0"/>
              <a:t>Many maps operate on portions of the input</a:t>
            </a:r>
          </a:p>
          <a:p>
            <a:pPr lvl="1"/>
            <a:r>
              <a:rPr lang="en-US" altLang="ko-KR" dirty="0" smtClean="0"/>
              <a:t>Many reduces, each assigned specific groups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Batch-oriented computations over massive data</a:t>
            </a:r>
          </a:p>
          <a:p>
            <a:pPr lvl="1"/>
            <a:r>
              <a:rPr lang="en-US" altLang="ko-KR" dirty="0" smtClean="0"/>
              <a:t>Execute on tens to thousands of machines</a:t>
            </a:r>
          </a:p>
          <a:p>
            <a:pPr lvl="1"/>
            <a:r>
              <a:rPr lang="en-US" altLang="ko-KR" dirty="0" smtClean="0"/>
              <a:t>Runtimes range in minutes to hours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386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Isn’t it enough?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High latency</a:t>
            </a:r>
          </a:p>
          <a:p>
            <a:r>
              <a:rPr lang="en-US" altLang="ko-KR" dirty="0" smtClean="0"/>
              <a:t>Hard to use for real-time analysis</a:t>
            </a:r>
          </a:p>
          <a:p>
            <a:r>
              <a:rPr lang="en-US" altLang="ko-KR" dirty="0" smtClean="0"/>
              <a:t>Final answers only</a:t>
            </a:r>
          </a:p>
          <a:p>
            <a:r>
              <a:rPr lang="en-US" altLang="ko-KR" dirty="0" smtClean="0"/>
              <a:t>No infinite streams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083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Beyond Batch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MapReduce</a:t>
            </a:r>
            <a:r>
              <a:rPr lang="en-US" altLang="ko-KR" dirty="0" smtClean="0"/>
              <a:t> often used for analytics on streams of data that arrive continuously</a:t>
            </a:r>
          </a:p>
          <a:p>
            <a:pPr lvl="1"/>
            <a:r>
              <a:rPr lang="en-US" altLang="ko-KR" dirty="0" smtClean="0"/>
              <a:t>Click streams, Network traffic, web crawl data, …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3074" name="Picture 2" descr="C:\Users\Min Sup\Desktop\발표자료 이미지\클릭스트림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94" y="2276872"/>
            <a:ext cx="4762501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Min Sup\Desktop\발표자료 이미지\network traffi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173971"/>
            <a:ext cx="4752242" cy="226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92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MapReduce</a:t>
            </a:r>
            <a:r>
              <a:rPr lang="en-US" altLang="ko-KR" dirty="0" smtClean="0"/>
              <a:t> Online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i="1" dirty="0"/>
              <a:t>Pipeline</a:t>
            </a:r>
            <a:r>
              <a:rPr lang="en-US" altLang="ko-KR" dirty="0"/>
              <a:t> data between operators as it is produced</a:t>
            </a:r>
          </a:p>
          <a:p>
            <a:pPr lvl="1">
              <a:buFont typeface="Arial"/>
              <a:buChar char="–"/>
              <a:defRPr/>
            </a:pPr>
            <a:r>
              <a:rPr lang="en-US" altLang="ko-KR" dirty="0" smtClean="0"/>
              <a:t>Decoupled </a:t>
            </a:r>
            <a:r>
              <a:rPr lang="en-US" altLang="ko-KR" dirty="0"/>
              <a:t>computation schedule (</a:t>
            </a:r>
            <a:r>
              <a:rPr lang="en-US" altLang="ko-KR" i="1" dirty="0"/>
              <a:t>logical</a:t>
            </a:r>
            <a:r>
              <a:rPr lang="en-US" altLang="ko-KR" dirty="0"/>
              <a:t>) from data transfer schedule (</a:t>
            </a:r>
            <a:r>
              <a:rPr lang="en-US" altLang="ko-KR" i="1" dirty="0"/>
              <a:t>physical</a:t>
            </a:r>
            <a:r>
              <a:rPr lang="en-US" altLang="ko-KR" dirty="0"/>
              <a:t>)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altLang="ko-KR" dirty="0" smtClean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dirty="0" err="1" smtClean="0"/>
              <a:t>Hadoop</a:t>
            </a:r>
            <a:r>
              <a:rPr lang="en-US" altLang="ko-KR" dirty="0" smtClean="0"/>
              <a:t> </a:t>
            </a:r>
            <a:r>
              <a:rPr lang="en-US" altLang="ko-KR" dirty="0"/>
              <a:t>Online Prototype (HOP): </a:t>
            </a:r>
            <a:r>
              <a:rPr lang="en-US" altLang="ko-KR" dirty="0" err="1"/>
              <a:t>Hadoop</a:t>
            </a:r>
            <a:r>
              <a:rPr lang="en-US" altLang="ko-KR" dirty="0"/>
              <a:t> with pipelining support</a:t>
            </a:r>
          </a:p>
          <a:p>
            <a:pPr lvl="1">
              <a:buFont typeface="Arial"/>
              <a:buChar char="–"/>
              <a:defRPr/>
            </a:pPr>
            <a:r>
              <a:rPr lang="en-US" altLang="ko-KR" dirty="0"/>
              <a:t>Preserving the </a:t>
            </a:r>
            <a:r>
              <a:rPr lang="en-US" altLang="ko-KR" dirty="0" err="1"/>
              <a:t>Hadoop</a:t>
            </a:r>
            <a:r>
              <a:rPr lang="en-US" altLang="ko-KR" dirty="0"/>
              <a:t> interfaces and APIs</a:t>
            </a:r>
          </a:p>
          <a:p>
            <a:pPr lvl="1">
              <a:buFont typeface="Arial"/>
              <a:buChar char="–"/>
              <a:defRPr/>
            </a:pPr>
            <a:r>
              <a:rPr lang="en-US" altLang="ko-KR" dirty="0"/>
              <a:t>Challenge: retain elegant fault tolerance model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altLang="ko-KR" dirty="0" smtClean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dirty="0" smtClean="0"/>
              <a:t>Enables </a:t>
            </a:r>
            <a:r>
              <a:rPr lang="en-US" altLang="ko-KR" dirty="0"/>
              <a:t>approximate answers and stream processing</a:t>
            </a:r>
          </a:p>
          <a:p>
            <a:pPr lvl="1">
              <a:buFont typeface="Arial"/>
              <a:buChar char="–"/>
              <a:defRPr/>
            </a:pPr>
            <a:r>
              <a:rPr lang="en-US" altLang="ko-KR" dirty="0"/>
              <a:t>Can also reduce the response times of jobs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57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1517</TotalTime>
  <Words>1606</Words>
  <Application>Microsoft Office PowerPoint</Application>
  <PresentationFormat>화면 슬라이드 쇼(4:3)</PresentationFormat>
  <Paragraphs>443</Paragraphs>
  <Slides>50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1" baseType="lpstr">
      <vt:lpstr>SNU IDB Lab.</vt:lpstr>
      <vt:lpstr>MapReduce Online </vt:lpstr>
      <vt:lpstr>Outline</vt:lpstr>
      <vt:lpstr>MapReduce?</vt:lpstr>
      <vt:lpstr>MapReduce Programming Model</vt:lpstr>
      <vt:lpstr>MapReduce Programming Model</vt:lpstr>
      <vt:lpstr>MapReduce Programming Model</vt:lpstr>
      <vt:lpstr>Isn’t it enough?</vt:lpstr>
      <vt:lpstr>Beyond Batch</vt:lpstr>
      <vt:lpstr>MapReduce Online </vt:lpstr>
      <vt:lpstr>Outline</vt:lpstr>
      <vt:lpstr>Hadoop Architecture</vt:lpstr>
      <vt:lpstr>Hadoop Architecture</vt:lpstr>
      <vt:lpstr>Job Scheduling</vt:lpstr>
      <vt:lpstr>Job Scheduling</vt:lpstr>
      <vt:lpstr>Dataflow in Hadoop</vt:lpstr>
      <vt:lpstr>Dataflow in Hadoop</vt:lpstr>
      <vt:lpstr>Dataflow in Hadoop</vt:lpstr>
      <vt:lpstr>Dataflow in Hadoop</vt:lpstr>
      <vt:lpstr>Dataflow in Hadoop</vt:lpstr>
      <vt:lpstr>Dataflow in Hadoop</vt:lpstr>
      <vt:lpstr>Outline</vt:lpstr>
      <vt:lpstr>Hadoop Online Prototype</vt:lpstr>
      <vt:lpstr>Pipelining in Batch job</vt:lpstr>
      <vt:lpstr>Fault Tolerance</vt:lpstr>
      <vt:lpstr>Dataflow in HOP</vt:lpstr>
      <vt:lpstr>Outline</vt:lpstr>
      <vt:lpstr>Online Aggregation</vt:lpstr>
      <vt:lpstr>Single-job Online Aggregation</vt:lpstr>
      <vt:lpstr>Online Aggregation in HOP</vt:lpstr>
      <vt:lpstr>Multi-job Online Aggregation</vt:lpstr>
      <vt:lpstr>Multi-job Online Aggregation</vt:lpstr>
      <vt:lpstr>Evaluation in Online Aggregation</vt:lpstr>
      <vt:lpstr>Outline</vt:lpstr>
      <vt:lpstr>Stream Processing</vt:lpstr>
      <vt:lpstr>Why?</vt:lpstr>
      <vt:lpstr>Stream Processing with HOP</vt:lpstr>
      <vt:lpstr>Real-time Monitoring System</vt:lpstr>
      <vt:lpstr>Real-time Monitoring System</vt:lpstr>
      <vt:lpstr>Stream Processing Challenges</vt:lpstr>
      <vt:lpstr>Outline</vt:lpstr>
      <vt:lpstr>Performance comparison</vt:lpstr>
      <vt:lpstr>Performance comparison</vt:lpstr>
      <vt:lpstr>Performance comparison</vt:lpstr>
      <vt:lpstr>Outline</vt:lpstr>
      <vt:lpstr>Future work</vt:lpstr>
      <vt:lpstr>Outline</vt:lpstr>
      <vt:lpstr>Conclusion</vt:lpstr>
      <vt:lpstr>Outline</vt:lpstr>
      <vt:lpstr>Discussion</vt:lpstr>
      <vt:lpstr>Thank you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Min Sup</cp:lastModifiedBy>
  <cp:revision>65</cp:revision>
  <dcterms:created xsi:type="dcterms:W3CDTF">2006-10-05T04:04:58Z</dcterms:created>
  <dcterms:modified xsi:type="dcterms:W3CDTF">2012-04-12T09:57:50Z</dcterms:modified>
</cp:coreProperties>
</file>