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handoutMasterIdLst>
    <p:handoutMasterId r:id="rId29"/>
  </p:handoutMasterIdLst>
  <p:sldIdLst>
    <p:sldId id="258" r:id="rId2"/>
    <p:sldId id="270" r:id="rId3"/>
    <p:sldId id="280" r:id="rId4"/>
    <p:sldId id="300" r:id="rId5"/>
    <p:sldId id="309" r:id="rId6"/>
    <p:sldId id="301" r:id="rId7"/>
    <p:sldId id="294" r:id="rId8"/>
    <p:sldId id="291" r:id="rId9"/>
    <p:sldId id="293" r:id="rId10"/>
    <p:sldId id="281" r:id="rId11"/>
    <p:sldId id="282" r:id="rId12"/>
    <p:sldId id="283" r:id="rId13"/>
    <p:sldId id="284" r:id="rId14"/>
    <p:sldId id="302" r:id="rId15"/>
    <p:sldId id="305" r:id="rId16"/>
    <p:sldId id="303" r:id="rId17"/>
    <p:sldId id="304" r:id="rId18"/>
    <p:sldId id="308" r:id="rId19"/>
    <p:sldId id="285" r:id="rId20"/>
    <p:sldId id="266" r:id="rId21"/>
    <p:sldId id="295" r:id="rId22"/>
    <p:sldId id="306" r:id="rId23"/>
    <p:sldId id="307" r:id="rId24"/>
    <p:sldId id="298" r:id="rId25"/>
    <p:sldId id="297" r:id="rId26"/>
    <p:sldId id="265" r:id="rId27"/>
  </p:sldIdLst>
  <p:sldSz cx="9144000" cy="6858000" type="screen4x3"/>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EC8033F0-EE2A-4564-B9A0-631DA0700C97}">
          <p14:sldIdLst>
            <p14:sldId id="258"/>
            <p14:sldId id="270"/>
            <p14:sldId id="280"/>
            <p14:sldId id="300"/>
            <p14:sldId id="309"/>
            <p14:sldId id="301"/>
            <p14:sldId id="294"/>
            <p14:sldId id="291"/>
            <p14:sldId id="293"/>
            <p14:sldId id="281"/>
            <p14:sldId id="282"/>
            <p14:sldId id="283"/>
            <p14:sldId id="284"/>
            <p14:sldId id="302"/>
            <p14:sldId id="305"/>
            <p14:sldId id="303"/>
            <p14:sldId id="304"/>
            <p14:sldId id="308"/>
            <p14:sldId id="285"/>
            <p14:sldId id="266"/>
            <p14:sldId id="295"/>
            <p14:sldId id="306"/>
            <p14:sldId id="307"/>
            <p14:sldId id="298"/>
            <p14:sldId id="297"/>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301B821-A1FF-4177-AEE7-76D212191A09}" styleName="보통 스타일 1 - 강조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593" autoAdjust="0"/>
    <p:restoredTop sz="86437" autoAdjust="0"/>
  </p:normalViewPr>
  <p:slideViewPr>
    <p:cSldViewPr>
      <p:cViewPr varScale="1">
        <p:scale>
          <a:sx n="133" d="100"/>
          <a:sy n="133" d="100"/>
        </p:scale>
        <p:origin x="-606" y="-84"/>
      </p:cViewPr>
      <p:guideLst>
        <p:guide orient="horz" pos="2160"/>
        <p:guide pos="2880"/>
      </p:guideLst>
    </p:cSldViewPr>
  </p:slideViewPr>
  <p:outlineViewPr>
    <p:cViewPr>
      <p:scale>
        <a:sx n="33" d="100"/>
        <a:sy n="33" d="100"/>
      </p:scale>
      <p:origin x="0" y="91242"/>
    </p:cViewPr>
  </p:outlineViewPr>
  <p:notesTextViewPr>
    <p:cViewPr>
      <p:scale>
        <a:sx n="100" d="100"/>
        <a:sy n="100" d="100"/>
      </p:scale>
      <p:origin x="0" y="0"/>
    </p:cViewPr>
  </p:notesTextViewPr>
  <p:notesViewPr>
    <p:cSldViewPr>
      <p:cViewPr varScale="1">
        <p:scale>
          <a:sx n="86" d="100"/>
          <a:sy n="86" d="100"/>
        </p:scale>
        <p:origin x="-2130" y="-7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0A9CB361-3D4A-4F34-B15F-E155E4F637E1}" type="datetimeFigureOut">
              <a:rPr lang="ko-KR" altLang="en-US" smtClean="0"/>
              <a:pPr/>
              <a:t>2011-09-29</a:t>
            </a:fld>
            <a:endParaRPr lang="ko-KR" altLang="en-US"/>
          </a:p>
        </p:txBody>
      </p:sp>
      <p:sp>
        <p:nvSpPr>
          <p:cNvPr id="4" name="바닥글 개체 틀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5AE85ECF-8581-44AE-9CEB-464E4EBC467B}" type="slidenum">
              <a:rPr lang="ko-KR" altLang="en-US" smtClean="0"/>
              <a:pPr/>
              <a:t>‹#›</a:t>
            </a:fld>
            <a:endParaRPr lang="ko-KR" altLang="en-US"/>
          </a:p>
        </p:txBody>
      </p:sp>
    </p:spTree>
    <p:extLst>
      <p:ext uri="{BB962C8B-B14F-4D97-AF65-F5344CB8AC3E}">
        <p14:creationId xmlns:p14="http://schemas.microsoft.com/office/powerpoint/2010/main" val="37603419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DC716F53-3723-4E20-8B48-55D705579F0E}" type="datetimeFigureOut">
              <a:rPr lang="ko-KR" altLang="en-US" smtClean="0"/>
              <a:pPr/>
              <a:t>2011-09-29</a:t>
            </a:fld>
            <a:endParaRPr lang="ko-KR" altLang="en-US"/>
          </a:p>
        </p:txBody>
      </p:sp>
      <p:sp>
        <p:nvSpPr>
          <p:cNvPr id="4" name="슬라이드 이미지 개체 틀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A2D915CE-DEBD-4A47-BF96-224F81E542F1}" type="slidenum">
              <a:rPr lang="ko-KR" altLang="en-US" smtClean="0"/>
              <a:pPr/>
              <a:t>‹#›</a:t>
            </a:fld>
            <a:endParaRPr lang="ko-KR" altLang="en-US"/>
          </a:p>
        </p:txBody>
      </p:sp>
    </p:spTree>
    <p:extLst>
      <p:ext uri="{BB962C8B-B14F-4D97-AF65-F5344CB8AC3E}">
        <p14:creationId xmlns:p14="http://schemas.microsoft.com/office/powerpoint/2010/main" val="101070664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989013" y="233363"/>
            <a:ext cx="4960937" cy="3721100"/>
          </a:xfrm>
        </p:spPr>
      </p:sp>
      <p:sp>
        <p:nvSpPr>
          <p:cNvPr id="3" name="슬라이드 노트 개체 틀 2"/>
          <p:cNvSpPr>
            <a:spLocks noGrp="1"/>
          </p:cNvSpPr>
          <p:nvPr>
            <p:ph type="body" idx="1"/>
          </p:nvPr>
        </p:nvSpPr>
        <p:spPr/>
        <p:txBody>
          <a:bodyPr>
            <a:normAutofit/>
          </a:bodyPr>
          <a:lstStyle/>
          <a:p>
            <a:endParaRPr lang="en-US" altLang="ko-KR" dirty="0" smtClean="0"/>
          </a:p>
        </p:txBody>
      </p:sp>
      <p:sp>
        <p:nvSpPr>
          <p:cNvPr id="4" name="슬라이드 번호 개체 틀 3"/>
          <p:cNvSpPr>
            <a:spLocks noGrp="1"/>
          </p:cNvSpPr>
          <p:nvPr>
            <p:ph type="sldNum" sz="quarter" idx="10"/>
          </p:nvPr>
        </p:nvSpPr>
        <p:spPr>
          <a:xfrm>
            <a:off x="3850443" y="9428583"/>
            <a:ext cx="2945659" cy="496332"/>
          </a:xfrm>
          <a:prstGeom prst="rect">
            <a:avLst/>
          </a:prstGeom>
        </p:spPr>
        <p:txBody>
          <a:bodyPr/>
          <a:lstStyle/>
          <a:p>
            <a:fld id="{E1F218CC-981A-4E1A-BC31-F6D8E5B0BA02}" type="slidenum">
              <a:rPr lang="ko-KR" altLang="en-US" smtClean="0"/>
              <a:pPr/>
              <a:t>1</a:t>
            </a:fld>
            <a:endParaRPr lang="ko-KR"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6A37C969-CD8F-4690-B14C-22777E8EDB27}" type="slidenum">
              <a:rPr lang="ko-KR" altLang="en-US" smtClean="0"/>
              <a:pPr/>
              <a:t>26</a:t>
            </a:fld>
            <a:endParaRPr lang="ko-KR"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1.jpeg"/><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3.jpe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2.jpeg"/><Relationship Id="rId5" Type="http://schemas.openxmlformats.org/officeDocument/2006/relationships/slideMaster" Target="../slideMasters/slideMaster1.xml"/><Relationship Id="rId4"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bg>
      <p:bgPr>
        <a:blipFill dpi="0" rotWithShape="1">
          <a:blip r:embed="rId5" cstate="print">
            <a:lum/>
          </a:blip>
          <a:srcRect/>
          <a:stretch>
            <a:fillRect/>
          </a:stretch>
        </a:blipFill>
        <a:effectLst/>
      </p:bgPr>
    </p:bg>
    <p:spTree>
      <p:nvGrpSpPr>
        <p:cNvPr id="1" name=""/>
        <p:cNvGrpSpPr/>
        <p:nvPr/>
      </p:nvGrpSpPr>
      <p:grpSpPr>
        <a:xfrm>
          <a:off x="0" y="0"/>
          <a:ext cx="0" cy="0"/>
          <a:chOff x="0" y="0"/>
          <a:chExt cx="0" cy="0"/>
        </a:xfrm>
      </p:grpSpPr>
      <p:sp>
        <p:nvSpPr>
          <p:cNvPr id="2" name="제목 1"/>
          <p:cNvSpPr>
            <a:spLocks noGrp="1"/>
          </p:cNvSpPr>
          <p:nvPr>
            <p:ph type="ctrTitle"/>
            <p:custDataLst>
              <p:tags r:id="rId1"/>
            </p:custDataLst>
          </p:nvPr>
        </p:nvSpPr>
        <p:spPr>
          <a:xfrm>
            <a:off x="685800" y="1857364"/>
            <a:ext cx="7772400" cy="1470025"/>
          </a:xfrm>
        </p:spPr>
        <p:txBody>
          <a:bodyPr anchor="b">
            <a:normAutofit/>
          </a:bodyPr>
          <a:lstStyle>
            <a:lvl1pPr algn="l">
              <a:defRPr sz="3600">
                <a:solidFill>
                  <a:schemeClr val="bg1"/>
                </a:solidFill>
              </a:defRPr>
            </a:lvl1pPr>
          </a:lstStyle>
          <a:p>
            <a:r>
              <a:rPr lang="ko-KR" altLang="en-US" dirty="0" smtClean="0"/>
              <a:t>마스터 제목 스타일 편집</a:t>
            </a:r>
            <a:endParaRPr lang="ko-KR" altLang="en-US" dirty="0"/>
          </a:p>
        </p:txBody>
      </p:sp>
      <p:sp>
        <p:nvSpPr>
          <p:cNvPr id="3" name="부제목 2"/>
          <p:cNvSpPr>
            <a:spLocks noGrp="1"/>
          </p:cNvSpPr>
          <p:nvPr>
            <p:ph type="subTitle" idx="1"/>
            <p:custDataLst>
              <p:tags r:id="rId2"/>
            </p:custDataLst>
          </p:nvPr>
        </p:nvSpPr>
        <p:spPr>
          <a:xfrm>
            <a:off x="692939" y="3571876"/>
            <a:ext cx="7758122" cy="175260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dirty="0" smtClean="0"/>
              <a:t>마스터 부제목 스타일 편집</a:t>
            </a:r>
            <a:endParaRPr lang="ko-KR" altLang="en-US" dirty="0"/>
          </a:p>
        </p:txBody>
      </p:sp>
      <p:cxnSp>
        <p:nvCxnSpPr>
          <p:cNvPr id="7" name="직선 연결선 6"/>
          <p:cNvCxnSpPr/>
          <p:nvPr userDrawn="1">
            <p:custDataLst>
              <p:tags r:id="rId3"/>
            </p:custDataLst>
          </p:nvPr>
        </p:nvCxnSpPr>
        <p:spPr>
          <a:xfrm>
            <a:off x="714348" y="3428206"/>
            <a:ext cx="7715304" cy="15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bg>
      <p:bgPr>
        <a:blipFill dpi="0" rotWithShape="1">
          <a:blip r:embed="rId6" cstate="print">
            <a:lum/>
          </a:blip>
          <a:srcRect/>
          <a:stretch>
            <a:fillRect/>
          </a:stretch>
        </a:blipFill>
        <a:effectLst/>
      </p:bgPr>
    </p:bg>
    <p:spTree>
      <p:nvGrpSpPr>
        <p:cNvPr id="1" name=""/>
        <p:cNvGrpSpPr/>
        <p:nvPr/>
      </p:nvGrpSpPr>
      <p:grpSpPr>
        <a:xfrm>
          <a:off x="0" y="0"/>
          <a:ext cx="0" cy="0"/>
          <a:chOff x="0" y="0"/>
          <a:chExt cx="0" cy="0"/>
        </a:xfrm>
      </p:grpSpPr>
      <p:sp>
        <p:nvSpPr>
          <p:cNvPr id="2" name="제목 1"/>
          <p:cNvSpPr>
            <a:spLocks noGrp="1"/>
          </p:cNvSpPr>
          <p:nvPr>
            <p:ph type="title"/>
            <p:custDataLst>
              <p:tags r:id="rId1"/>
            </p:custDataLst>
          </p:nvPr>
        </p:nvSpPr>
        <p:spPr/>
        <p:txBody>
          <a:bodyPr/>
          <a:lstStyle>
            <a:lvl1pPr>
              <a:defRPr>
                <a:solidFill>
                  <a:schemeClr val="bg1"/>
                </a:solidFill>
              </a:defRPr>
            </a:lvl1pPr>
          </a:lstStyle>
          <a:p>
            <a:r>
              <a:rPr lang="ko-KR" altLang="en-US" dirty="0" smtClean="0"/>
              <a:t>마스터 제목 스타일 편집</a:t>
            </a:r>
            <a:endParaRPr lang="ko-KR" altLang="en-US" dirty="0"/>
          </a:p>
        </p:txBody>
      </p:sp>
      <p:sp>
        <p:nvSpPr>
          <p:cNvPr id="3" name="내용 개체 틀 2"/>
          <p:cNvSpPr>
            <a:spLocks noGrp="1"/>
          </p:cNvSpPr>
          <p:nvPr>
            <p:ph idx="1"/>
            <p:custDataLst>
              <p:tags r:id="rId2"/>
            </p:custDataLst>
          </p:nvPr>
        </p:nvSpPr>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12"/>
            <p:custDataLst>
              <p:tags r:id="rId3"/>
            </p:custDataLst>
          </p:nvPr>
        </p:nvSpPr>
        <p:spPr/>
        <p:txBody>
          <a:bodyPr/>
          <a:lstStyle/>
          <a:p>
            <a:fld id="{4BEDD84E-25D4-4983-8AA1-2863C96F08D9}" type="slidenum">
              <a:rPr lang="ko-KR" altLang="en-US" smtClean="0"/>
              <a:pPr/>
              <a:t>‹#›</a:t>
            </a:fld>
            <a:endParaRPr lang="ko-KR" altLang="en-US"/>
          </a:p>
        </p:txBody>
      </p:sp>
      <p:pic>
        <p:nvPicPr>
          <p:cNvPr id="7" name="그림 6" descr="IDB-bluelogo(shadow).jpg"/>
          <p:cNvPicPr>
            <a:picLocks noChangeAspect="1"/>
          </p:cNvPicPr>
          <p:nvPr userDrawn="1">
            <p:custDataLst>
              <p:tags r:id="rId4"/>
            </p:custDataLst>
          </p:nvPr>
        </p:nvPicPr>
        <p:blipFill>
          <a:blip r:embed="rId7" cstate="print"/>
          <a:stretch>
            <a:fillRect/>
          </a:stretch>
        </p:blipFill>
        <p:spPr>
          <a:xfrm>
            <a:off x="8353464" y="6286520"/>
            <a:ext cx="719130" cy="48805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custDataLst>
              <p:tags r:id="rId4"/>
            </p:custDataLst>
          </p:nvPr>
        </p:nvSpPr>
        <p:spPr>
          <a:xfrm>
            <a:off x="171448" y="142860"/>
            <a:ext cx="8801104" cy="785810"/>
          </a:xfrm>
          <a:prstGeom prst="rect">
            <a:avLst/>
          </a:prstGeom>
        </p:spPr>
        <p:txBody>
          <a:bodyPr vert="horz" lIns="91440" tIns="45720" rIns="91440" bIns="45720" rtlCol="0" anchor="ctr">
            <a:normAutofit/>
          </a:bodyPr>
          <a:lstStyle/>
          <a:p>
            <a:r>
              <a:rPr lang="ko-KR" altLang="en-US" dirty="0" smtClean="0"/>
              <a:t>마스터 제목 스타일 편집</a:t>
            </a:r>
            <a:endParaRPr lang="ko-KR" altLang="en-US" dirty="0"/>
          </a:p>
        </p:txBody>
      </p:sp>
      <p:sp>
        <p:nvSpPr>
          <p:cNvPr id="3" name="텍스트 개체 틀 2"/>
          <p:cNvSpPr>
            <a:spLocks noGrp="1"/>
          </p:cNvSpPr>
          <p:nvPr>
            <p:ph type="body" idx="1"/>
            <p:custDataLst>
              <p:tags r:id="rId5"/>
            </p:custDataLst>
          </p:nvPr>
        </p:nvSpPr>
        <p:spPr>
          <a:xfrm>
            <a:off x="171448" y="1071546"/>
            <a:ext cx="8801104" cy="5429288"/>
          </a:xfrm>
          <a:prstGeom prst="rect">
            <a:avLst/>
          </a:prstGeom>
        </p:spPr>
        <p:txBody>
          <a:bodyPr vert="horz" lIns="91440" tIns="45720" rIns="91440" bIns="45720" rtlCol="0">
            <a:normAutofit/>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4"/>
            <p:custDataLst>
              <p:tags r:id="rId6"/>
            </p:custDataLst>
          </p:nvPr>
        </p:nvSpPr>
        <p:spPr>
          <a:xfrm>
            <a:off x="4250529" y="6572272"/>
            <a:ext cx="642942" cy="214314"/>
          </a:xfrm>
          <a:prstGeom prst="rect">
            <a:avLst/>
          </a:prstGeom>
        </p:spPr>
        <p:txBody>
          <a:bodyPr vert="horz" lIns="91440" tIns="45720" rIns="91440" bIns="45720" rtlCol="0" anchor="ctr"/>
          <a:lstStyle>
            <a:lvl1pPr algn="ctr">
              <a:defRPr sz="1200">
                <a:solidFill>
                  <a:schemeClr val="tx1"/>
                </a:solidFill>
                <a:latin typeface="Corbel" pitchFamily="34" charset="0"/>
              </a:defRPr>
            </a:lvl1pPr>
          </a:lstStyle>
          <a:p>
            <a:fld id="{4BEDD84E-25D4-4983-8AA1-2863C96F08D9}" type="slidenum">
              <a:rPr lang="ko-KR" altLang="en-US" smtClean="0"/>
              <a:pPr/>
              <a:t>‹#›</a:t>
            </a:fld>
            <a:endParaRPr lang="ko-KR"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1" hangingPunct="1">
        <a:spcBef>
          <a:spcPct val="0"/>
        </a:spcBef>
        <a:buNone/>
        <a:defRPr sz="3600" kern="1200">
          <a:solidFill>
            <a:schemeClr val="tx1"/>
          </a:solidFill>
          <a:latin typeface="Corbel" pitchFamily="34" charset="0"/>
          <a:ea typeface="+mj-ea"/>
          <a:cs typeface="+mj-cs"/>
        </a:defRPr>
      </a:lvl1pPr>
    </p:titleStyle>
    <p:bodyStyle>
      <a:lvl1pPr marL="342900" indent="-342900" algn="l" defTabSz="914400" rtl="0" eaLnBrk="1" latinLnBrk="1" hangingPunct="1">
        <a:spcBef>
          <a:spcPct val="20000"/>
        </a:spcBef>
        <a:buClr>
          <a:srgbClr val="C00000"/>
        </a:buClr>
        <a:buFont typeface="Wingdings" pitchFamily="2" charset="2"/>
        <a:buChar char="§"/>
        <a:defRPr sz="2400" kern="1200">
          <a:solidFill>
            <a:schemeClr val="tx1"/>
          </a:solidFill>
          <a:latin typeface="Corbel" pitchFamily="34" charset="0"/>
          <a:ea typeface="+mn-ea"/>
          <a:cs typeface="+mn-cs"/>
        </a:defRPr>
      </a:lvl1pPr>
      <a:lvl2pPr marL="742950" indent="-285750" algn="l" defTabSz="914400" rtl="0" eaLnBrk="1" latinLnBrk="1" hangingPunct="1">
        <a:spcBef>
          <a:spcPct val="20000"/>
        </a:spcBef>
        <a:buClr>
          <a:srgbClr val="C00000"/>
        </a:buClr>
        <a:buFont typeface="Corbel" pitchFamily="34" charset="0"/>
        <a:buChar char="–"/>
        <a:defRPr sz="2000" kern="1200">
          <a:solidFill>
            <a:schemeClr val="tx1"/>
          </a:solidFill>
          <a:latin typeface="Corbel" pitchFamily="34" charset="0"/>
          <a:ea typeface="+mn-ea"/>
          <a:cs typeface="+mn-cs"/>
        </a:defRPr>
      </a:lvl2pPr>
      <a:lvl3pPr marL="1143000" indent="-228600" algn="l" defTabSz="914400" rtl="0" eaLnBrk="1" latinLnBrk="1" hangingPunct="1">
        <a:spcBef>
          <a:spcPct val="20000"/>
        </a:spcBef>
        <a:buClr>
          <a:srgbClr val="C00000"/>
        </a:buClr>
        <a:buFont typeface="Wingdings" pitchFamily="2" charset="2"/>
        <a:buChar char="§"/>
        <a:defRPr sz="1800" kern="1200">
          <a:solidFill>
            <a:schemeClr val="tx1"/>
          </a:solidFill>
          <a:latin typeface="Corbel" pitchFamily="34" charset="0"/>
          <a:ea typeface="+mn-ea"/>
          <a:cs typeface="+mn-cs"/>
        </a:defRPr>
      </a:lvl3pPr>
      <a:lvl4pPr marL="1600200" indent="-228600" algn="l" defTabSz="914400" rtl="0" eaLnBrk="1" latinLnBrk="1" hangingPunct="1">
        <a:spcBef>
          <a:spcPct val="20000"/>
        </a:spcBef>
        <a:buClr>
          <a:srgbClr val="C00000"/>
        </a:buClr>
        <a:buFont typeface="Corbel" pitchFamily="34" charset="0"/>
        <a:buChar char="–"/>
        <a:defRPr sz="1600" kern="1200">
          <a:solidFill>
            <a:schemeClr val="tx1"/>
          </a:solidFill>
          <a:latin typeface="Corbel" pitchFamily="34" charset="0"/>
          <a:ea typeface="+mn-ea"/>
          <a:cs typeface="+mn-cs"/>
        </a:defRPr>
      </a:lvl4pPr>
      <a:lvl5pPr marL="2057400" indent="-228600" algn="l" defTabSz="914400" rtl="0" eaLnBrk="1" latinLnBrk="1" hangingPunct="1">
        <a:spcBef>
          <a:spcPct val="20000"/>
        </a:spcBef>
        <a:buClr>
          <a:srgbClr val="C00000"/>
        </a:buClr>
        <a:buFont typeface="Wingdings" pitchFamily="2" charset="2"/>
        <a:buChar char="§"/>
        <a:defRPr sz="1600" kern="1200">
          <a:solidFill>
            <a:schemeClr val="tx1"/>
          </a:solidFill>
          <a:latin typeface="Corbel" pitchFamily="34" charset="0"/>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notesSlide" Target="../notesSlides/notesSlide2.xml"/><Relationship Id="rId4"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custDataLst>
              <p:tags r:id="rId2"/>
            </p:custDataLst>
          </p:nvPr>
        </p:nvSpPr>
        <p:spPr/>
        <p:txBody>
          <a:bodyPr>
            <a:normAutofit/>
          </a:bodyPr>
          <a:lstStyle/>
          <a:p>
            <a:r>
              <a:rPr lang="en-US" altLang="ko-KR" sz="3200" dirty="0" smtClean="0"/>
              <a:t>Social Tagging-Based </a:t>
            </a:r>
            <a:br>
              <a:rPr lang="en-US" altLang="ko-KR" sz="3200" dirty="0" smtClean="0"/>
            </a:br>
            <a:r>
              <a:rPr lang="en-US" altLang="ko-KR" sz="3200" dirty="0" smtClean="0"/>
              <a:t>Exploratory Search Management System</a:t>
            </a:r>
            <a:endParaRPr lang="ko-KR" altLang="en-US" sz="2400" dirty="0"/>
          </a:p>
        </p:txBody>
      </p:sp>
      <p:sp>
        <p:nvSpPr>
          <p:cNvPr id="3" name="부제목 2"/>
          <p:cNvSpPr>
            <a:spLocks noGrp="1"/>
          </p:cNvSpPr>
          <p:nvPr>
            <p:ph type="subTitle" idx="1"/>
            <p:custDataLst>
              <p:tags r:id="rId3"/>
            </p:custDataLst>
          </p:nvPr>
        </p:nvSpPr>
        <p:spPr/>
        <p:txBody>
          <a:bodyPr>
            <a:normAutofit/>
          </a:bodyPr>
          <a:lstStyle/>
          <a:p>
            <a:r>
              <a:rPr lang="en-US" altLang="ko-KR" dirty="0" smtClean="0"/>
              <a:t>Last Update on September 29, 2011</a:t>
            </a:r>
          </a:p>
          <a:p>
            <a:r>
              <a:rPr lang="en-US" altLang="ko-KR" dirty="0" smtClean="0"/>
              <a:t>Kang-</a:t>
            </a:r>
            <a:r>
              <a:rPr lang="en-US" altLang="ko-KR" dirty="0" err="1" smtClean="0"/>
              <a:t>Pyo</a:t>
            </a:r>
            <a:r>
              <a:rPr lang="en-US" altLang="ko-KR" dirty="0" smtClean="0"/>
              <a:t> Lee</a:t>
            </a:r>
          </a:p>
          <a:p>
            <a:r>
              <a:rPr lang="en-US" altLang="ko-KR" dirty="0" smtClean="0"/>
              <a:t>IDB Tagging Team, School of CSE, SNU</a:t>
            </a:r>
          </a:p>
          <a:p>
            <a:r>
              <a:rPr lang="en-US" altLang="ko-KR" dirty="0" smtClean="0"/>
              <a:t>Co-work with Prof. H. G. Kim &amp; Dr. S. S. Choi</a:t>
            </a:r>
          </a:p>
        </p:txBody>
      </p:sp>
    </p:spTree>
    <p:custDataLst>
      <p:tags r:id="rId1"/>
    </p:custData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r>
              <a:rPr lang="en-US" altLang="ko-KR" dirty="0" smtClean="0"/>
              <a:t>Information Search Process (ISP</a:t>
            </a:r>
            <a:r>
              <a:rPr lang="en-US" altLang="ko-KR" dirty="0"/>
              <a:t>) </a:t>
            </a:r>
            <a:r>
              <a:rPr lang="en-US" altLang="ko-KR" dirty="0" smtClean="0"/>
              <a:t>in </a:t>
            </a:r>
            <a:r>
              <a:rPr lang="en-US" altLang="ko-KR" dirty="0">
                <a:solidFill>
                  <a:srgbClr val="7030A0"/>
                </a:solidFill>
              </a:rPr>
              <a:t>[Kuhlthau, JASIS’91</a:t>
            </a:r>
            <a:r>
              <a:rPr lang="en-US" altLang="ko-KR" dirty="0" smtClean="0">
                <a:solidFill>
                  <a:srgbClr val="7030A0"/>
                </a:solidFill>
              </a:rPr>
              <a:t>]</a:t>
            </a:r>
            <a:r>
              <a:rPr lang="en-US" altLang="ko-KR" dirty="0" smtClean="0"/>
              <a:t>  </a:t>
            </a:r>
            <a:endParaRPr lang="ko-KR" altLang="en-US"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10</a:t>
            </a:fld>
            <a:endParaRPr lang="ko-KR" altLang="en-US"/>
          </a:p>
        </p:txBody>
      </p:sp>
      <p:graphicFrame>
        <p:nvGraphicFramePr>
          <p:cNvPr id="7" name="표 6"/>
          <p:cNvGraphicFramePr>
            <a:graphicFrameLocks noGrp="1"/>
          </p:cNvGraphicFramePr>
          <p:nvPr>
            <p:extLst>
              <p:ext uri="{D42A27DB-BD31-4B8C-83A1-F6EECF244321}">
                <p14:modId xmlns:p14="http://schemas.microsoft.com/office/powerpoint/2010/main" val="3609921224"/>
              </p:ext>
            </p:extLst>
          </p:nvPr>
        </p:nvGraphicFramePr>
        <p:xfrm>
          <a:off x="35496" y="1556792"/>
          <a:ext cx="9108504" cy="5224580"/>
        </p:xfrm>
        <a:graphic>
          <a:graphicData uri="http://schemas.openxmlformats.org/drawingml/2006/table">
            <a:tbl>
              <a:tblPr firstRow="1" firstCol="1" bandRow="1">
                <a:tableStyleId>{5C22544A-7EE6-4342-B048-85BDC9FD1C3A}</a:tableStyleId>
              </a:tblPr>
              <a:tblGrid>
                <a:gridCol w="1796898"/>
                <a:gridCol w="3428062"/>
                <a:gridCol w="3883544"/>
              </a:tblGrid>
              <a:tr h="373779">
                <a:tc>
                  <a:txBody>
                    <a:bodyPr/>
                    <a:lstStyle/>
                    <a:p>
                      <a:pPr algn="ctr" latinLnBrk="0">
                        <a:lnSpc>
                          <a:spcPct val="105000"/>
                        </a:lnSpc>
                        <a:spcAft>
                          <a:spcPts val="0"/>
                        </a:spcAft>
                        <a:tabLst>
                          <a:tab pos="144145" algn="l"/>
                        </a:tabLst>
                      </a:pPr>
                      <a:r>
                        <a:rPr lang="en-GB" sz="1400" dirty="0">
                          <a:effectLst/>
                        </a:rPr>
                        <a:t>Stages </a:t>
                      </a:r>
                      <a:r>
                        <a:rPr lang="en-GB" sz="1400" dirty="0" smtClean="0">
                          <a:effectLst/>
                        </a:rPr>
                        <a:t>in </a:t>
                      </a:r>
                      <a:r>
                        <a:rPr lang="en-GB" sz="1400" dirty="0">
                          <a:effectLst/>
                        </a:rPr>
                        <a:t>ISP</a:t>
                      </a:r>
                      <a:endParaRPr lang="ko-KR" sz="1400" dirty="0">
                        <a:effectLst/>
                        <a:latin typeface="Times New Roman"/>
                        <a:ea typeface="맑은 고딕"/>
                      </a:endParaRPr>
                    </a:p>
                  </a:txBody>
                  <a:tcPr marL="108000" marR="108000" marT="72000" marB="72000" anchor="ctr"/>
                </a:tc>
                <a:tc>
                  <a:txBody>
                    <a:bodyPr/>
                    <a:lstStyle/>
                    <a:p>
                      <a:pPr algn="ctr" latinLnBrk="0">
                        <a:lnSpc>
                          <a:spcPct val="105000"/>
                        </a:lnSpc>
                        <a:spcAft>
                          <a:spcPts val="0"/>
                        </a:spcAft>
                        <a:tabLst>
                          <a:tab pos="144145" algn="l"/>
                        </a:tabLst>
                      </a:pPr>
                      <a:r>
                        <a:rPr lang="en-GB" sz="1400">
                          <a:effectLst/>
                        </a:rPr>
                        <a:t>Task</a:t>
                      </a:r>
                      <a:endParaRPr lang="ko-KR" sz="1400">
                        <a:effectLst/>
                        <a:latin typeface="Times New Roman"/>
                        <a:ea typeface="맑은 고딕"/>
                      </a:endParaRPr>
                    </a:p>
                  </a:txBody>
                  <a:tcPr marL="108000" marR="108000" marT="72000" marB="72000" anchor="ctr"/>
                </a:tc>
                <a:tc>
                  <a:txBody>
                    <a:bodyPr/>
                    <a:lstStyle/>
                    <a:p>
                      <a:pPr algn="ctr" latinLnBrk="0">
                        <a:lnSpc>
                          <a:spcPct val="105000"/>
                        </a:lnSpc>
                        <a:spcAft>
                          <a:spcPts val="0"/>
                        </a:spcAft>
                        <a:tabLst>
                          <a:tab pos="144145" algn="l"/>
                        </a:tabLst>
                      </a:pPr>
                      <a:r>
                        <a:rPr lang="en-GB" sz="1400">
                          <a:effectLst/>
                        </a:rPr>
                        <a:t>Thoughts </a:t>
                      </a:r>
                      <a:endParaRPr lang="ko-KR" sz="1400">
                        <a:effectLst/>
                        <a:latin typeface="Times New Roman"/>
                        <a:ea typeface="맑은 고딕"/>
                      </a:endParaRPr>
                    </a:p>
                  </a:txBody>
                  <a:tcPr marL="108000" marR="108000" marT="72000" marB="72000" anchor="ctr"/>
                </a:tc>
              </a:tr>
              <a:tr h="847984">
                <a:tc>
                  <a:txBody>
                    <a:bodyPr/>
                    <a:lstStyle/>
                    <a:p>
                      <a:pPr algn="ctr" latinLnBrk="0">
                        <a:lnSpc>
                          <a:spcPct val="105000"/>
                        </a:lnSpc>
                        <a:spcAft>
                          <a:spcPts val="0"/>
                        </a:spcAft>
                        <a:tabLst>
                          <a:tab pos="144145" algn="l"/>
                        </a:tabLst>
                      </a:pPr>
                      <a:r>
                        <a:rPr lang="en-GB" sz="1400" dirty="0" smtClean="0">
                          <a:effectLst/>
                        </a:rPr>
                        <a:t>1. (Task) </a:t>
                      </a:r>
                    </a:p>
                    <a:p>
                      <a:pPr algn="ctr" latinLnBrk="0">
                        <a:lnSpc>
                          <a:spcPct val="105000"/>
                        </a:lnSpc>
                        <a:spcAft>
                          <a:spcPts val="0"/>
                        </a:spcAft>
                        <a:tabLst>
                          <a:tab pos="144145" algn="l"/>
                        </a:tabLst>
                      </a:pPr>
                      <a:r>
                        <a:rPr lang="en-GB" sz="1400" dirty="0" smtClean="0">
                          <a:effectLst/>
                        </a:rPr>
                        <a:t>Initiation</a:t>
                      </a:r>
                      <a:endParaRPr lang="ko-KR" sz="1400" dirty="0">
                        <a:effectLst/>
                        <a:latin typeface="Times New Roman"/>
                        <a:ea typeface="맑은 고딕"/>
                      </a:endParaRPr>
                    </a:p>
                  </a:txBody>
                  <a:tcPr marL="108000" marR="108000" marT="72000" marB="72000" anchor="ctr"/>
                </a:tc>
                <a:tc>
                  <a:txBody>
                    <a:bodyPr/>
                    <a:lstStyle/>
                    <a:p>
                      <a:pPr algn="l" latinLnBrk="0">
                        <a:lnSpc>
                          <a:spcPct val="105000"/>
                        </a:lnSpc>
                        <a:spcAft>
                          <a:spcPts val="0"/>
                        </a:spcAft>
                        <a:tabLst>
                          <a:tab pos="144145" algn="l"/>
                        </a:tabLst>
                      </a:pPr>
                      <a:r>
                        <a:rPr lang="en-GB" sz="1400" dirty="0">
                          <a:effectLst/>
                        </a:rPr>
                        <a:t>Merely recognize a need for information</a:t>
                      </a:r>
                      <a:endParaRPr lang="ko-KR" sz="1400" dirty="0">
                        <a:effectLst/>
                        <a:latin typeface="Times New Roman"/>
                        <a:ea typeface="맑은 고딕"/>
                      </a:endParaRPr>
                    </a:p>
                  </a:txBody>
                  <a:tcPr marL="108000" marR="108000" marT="72000" marB="72000" anchor="ctr"/>
                </a:tc>
                <a:tc>
                  <a:txBody>
                    <a:bodyPr/>
                    <a:lstStyle/>
                    <a:p>
                      <a:pPr algn="l" latinLnBrk="0">
                        <a:lnSpc>
                          <a:spcPct val="105000"/>
                        </a:lnSpc>
                        <a:spcAft>
                          <a:spcPts val="0"/>
                        </a:spcAft>
                        <a:tabLst>
                          <a:tab pos="144145" algn="l"/>
                        </a:tabLst>
                      </a:pPr>
                      <a:r>
                        <a:rPr lang="en-GB" sz="1400" dirty="0">
                          <a:effectLst/>
                        </a:rPr>
                        <a:t>Contemplating the problem, comprehending the task, and relating the problem to prior experience and knowledge </a:t>
                      </a:r>
                      <a:endParaRPr lang="ko-KR" sz="1400" dirty="0">
                        <a:effectLst/>
                        <a:latin typeface="Times New Roman"/>
                        <a:ea typeface="맑은 고딕"/>
                      </a:endParaRPr>
                    </a:p>
                  </a:txBody>
                  <a:tcPr marL="108000" marR="108000" marT="72000" marB="72000" anchor="ctr"/>
                </a:tc>
              </a:tr>
              <a:tr h="1085085">
                <a:tc>
                  <a:txBody>
                    <a:bodyPr/>
                    <a:lstStyle/>
                    <a:p>
                      <a:pPr algn="ctr" latinLnBrk="0">
                        <a:lnSpc>
                          <a:spcPct val="105000"/>
                        </a:lnSpc>
                        <a:spcAft>
                          <a:spcPts val="0"/>
                        </a:spcAft>
                        <a:tabLst>
                          <a:tab pos="144145" algn="l"/>
                        </a:tabLst>
                      </a:pPr>
                      <a:r>
                        <a:rPr lang="en-GB" sz="1400" dirty="0">
                          <a:effectLst/>
                        </a:rPr>
                        <a:t>2. </a:t>
                      </a:r>
                      <a:r>
                        <a:rPr lang="en-GB" sz="1400" dirty="0" smtClean="0">
                          <a:effectLst/>
                        </a:rPr>
                        <a:t>(Topic) </a:t>
                      </a:r>
                    </a:p>
                    <a:p>
                      <a:pPr algn="ctr" latinLnBrk="0">
                        <a:lnSpc>
                          <a:spcPct val="105000"/>
                        </a:lnSpc>
                        <a:spcAft>
                          <a:spcPts val="0"/>
                        </a:spcAft>
                        <a:tabLst>
                          <a:tab pos="144145" algn="l"/>
                        </a:tabLst>
                      </a:pPr>
                      <a:r>
                        <a:rPr lang="en-GB" sz="1400" dirty="0" smtClean="0">
                          <a:effectLst/>
                        </a:rPr>
                        <a:t>Selection</a:t>
                      </a:r>
                      <a:endParaRPr lang="ko-KR" sz="1400" dirty="0">
                        <a:effectLst/>
                        <a:latin typeface="Times New Roman"/>
                        <a:ea typeface="맑은 고딕"/>
                      </a:endParaRPr>
                    </a:p>
                  </a:txBody>
                  <a:tcPr marL="108000" marR="108000" marT="72000" marB="72000" anchor="ctr"/>
                </a:tc>
                <a:tc>
                  <a:txBody>
                    <a:bodyPr/>
                    <a:lstStyle/>
                    <a:p>
                      <a:pPr algn="l" latinLnBrk="0">
                        <a:lnSpc>
                          <a:spcPct val="105000"/>
                        </a:lnSpc>
                        <a:spcAft>
                          <a:spcPts val="0"/>
                        </a:spcAft>
                        <a:tabLst>
                          <a:tab pos="144145" algn="l"/>
                        </a:tabLst>
                      </a:pPr>
                      <a:r>
                        <a:rPr lang="en-GB" sz="1400" dirty="0">
                          <a:effectLst/>
                        </a:rPr>
                        <a:t>Identify and select the general topic to be investigated or the approach to be pursued </a:t>
                      </a:r>
                      <a:endParaRPr lang="ko-KR" sz="1400" dirty="0">
                        <a:effectLst/>
                        <a:latin typeface="Times New Roman"/>
                        <a:ea typeface="맑은 고딕"/>
                      </a:endParaRPr>
                    </a:p>
                  </a:txBody>
                  <a:tcPr marL="108000" marR="108000" marT="72000" marB="72000" anchor="ctr"/>
                </a:tc>
                <a:tc>
                  <a:txBody>
                    <a:bodyPr/>
                    <a:lstStyle/>
                    <a:p>
                      <a:pPr algn="l" latinLnBrk="0">
                        <a:lnSpc>
                          <a:spcPct val="105000"/>
                        </a:lnSpc>
                        <a:spcAft>
                          <a:spcPts val="0"/>
                        </a:spcAft>
                        <a:tabLst>
                          <a:tab pos="144145" algn="l"/>
                        </a:tabLst>
                      </a:pPr>
                      <a:r>
                        <a:rPr lang="en-GB" sz="1400" dirty="0">
                          <a:effectLst/>
                        </a:rPr>
                        <a:t>Weighing perspective topics against the criteria of personal interest, assignment requirements, information available, and time allotted </a:t>
                      </a:r>
                      <a:endParaRPr lang="ko-KR" sz="1400" dirty="0">
                        <a:effectLst/>
                        <a:latin typeface="Times New Roman"/>
                        <a:ea typeface="맑은 고딕"/>
                      </a:endParaRPr>
                    </a:p>
                  </a:txBody>
                  <a:tcPr marL="108000" marR="108000" marT="72000" marB="72000" anchor="ctr"/>
                </a:tc>
              </a:tr>
              <a:tr h="847984">
                <a:tc>
                  <a:txBody>
                    <a:bodyPr/>
                    <a:lstStyle/>
                    <a:p>
                      <a:pPr algn="ctr" latinLnBrk="0">
                        <a:lnSpc>
                          <a:spcPct val="105000"/>
                        </a:lnSpc>
                        <a:spcAft>
                          <a:spcPts val="0"/>
                        </a:spcAft>
                        <a:tabLst>
                          <a:tab pos="144145" algn="l"/>
                        </a:tabLst>
                      </a:pPr>
                      <a:r>
                        <a:rPr lang="en-GB" sz="1400" dirty="0">
                          <a:effectLst/>
                        </a:rPr>
                        <a:t>3. </a:t>
                      </a:r>
                      <a:r>
                        <a:rPr lang="en-GB" sz="1400" dirty="0" smtClean="0">
                          <a:effectLst/>
                        </a:rPr>
                        <a:t>(</a:t>
                      </a:r>
                      <a:r>
                        <a:rPr lang="en-GB" sz="1400" dirty="0" err="1" smtClean="0">
                          <a:effectLst/>
                        </a:rPr>
                        <a:t>Prefocus</a:t>
                      </a:r>
                      <a:r>
                        <a:rPr lang="en-GB" sz="1400" dirty="0" smtClean="0">
                          <a:effectLst/>
                        </a:rPr>
                        <a:t>) </a:t>
                      </a:r>
                    </a:p>
                    <a:p>
                      <a:pPr algn="ctr" latinLnBrk="0">
                        <a:lnSpc>
                          <a:spcPct val="105000"/>
                        </a:lnSpc>
                        <a:spcAft>
                          <a:spcPts val="0"/>
                        </a:spcAft>
                        <a:tabLst>
                          <a:tab pos="144145" algn="l"/>
                        </a:tabLst>
                      </a:pPr>
                      <a:r>
                        <a:rPr lang="en-GB" sz="1400" dirty="0" smtClean="0">
                          <a:effectLst/>
                        </a:rPr>
                        <a:t>Exploration</a:t>
                      </a:r>
                      <a:endParaRPr lang="ko-KR" sz="1400" dirty="0">
                        <a:effectLst/>
                        <a:latin typeface="Times New Roman"/>
                        <a:ea typeface="맑은 고딕"/>
                      </a:endParaRPr>
                    </a:p>
                  </a:txBody>
                  <a:tcPr marL="108000" marR="108000" marT="72000" marB="72000" anchor="ctr"/>
                </a:tc>
                <a:tc>
                  <a:txBody>
                    <a:bodyPr/>
                    <a:lstStyle/>
                    <a:p>
                      <a:pPr algn="l" latinLnBrk="0">
                        <a:lnSpc>
                          <a:spcPct val="105000"/>
                        </a:lnSpc>
                        <a:spcAft>
                          <a:spcPts val="0"/>
                        </a:spcAft>
                        <a:tabLst>
                          <a:tab pos="144145" algn="l"/>
                        </a:tabLst>
                      </a:pPr>
                      <a:r>
                        <a:rPr lang="en-GB" sz="1400" dirty="0">
                          <a:effectLst/>
                        </a:rPr>
                        <a:t>Investigate information on the general topic in order to extend personal understanding </a:t>
                      </a:r>
                      <a:endParaRPr lang="ko-KR" sz="1400" dirty="0">
                        <a:effectLst/>
                        <a:latin typeface="Times New Roman"/>
                        <a:ea typeface="맑은 고딕"/>
                      </a:endParaRPr>
                    </a:p>
                  </a:txBody>
                  <a:tcPr marL="108000" marR="108000" marT="72000" marB="72000" anchor="ctr"/>
                </a:tc>
                <a:tc>
                  <a:txBody>
                    <a:bodyPr/>
                    <a:lstStyle/>
                    <a:p>
                      <a:pPr algn="l" latinLnBrk="0">
                        <a:lnSpc>
                          <a:spcPct val="105000"/>
                        </a:lnSpc>
                        <a:spcAft>
                          <a:spcPts val="0"/>
                        </a:spcAft>
                        <a:tabLst>
                          <a:tab pos="144145" algn="l"/>
                        </a:tabLst>
                      </a:pPr>
                      <a:r>
                        <a:rPr lang="en-GB" sz="1400">
                          <a:effectLst/>
                        </a:rPr>
                        <a:t>Becoming oriented and sufficiently informed about the topic to form a focus or a personal point of view</a:t>
                      </a:r>
                      <a:endParaRPr lang="ko-KR" sz="1400">
                        <a:effectLst/>
                        <a:latin typeface="Times New Roman"/>
                        <a:ea typeface="맑은 고딕"/>
                      </a:endParaRPr>
                    </a:p>
                  </a:txBody>
                  <a:tcPr marL="108000" marR="108000" marT="72000" marB="72000" anchor="ctr"/>
                </a:tc>
              </a:tr>
              <a:tr h="847984">
                <a:tc>
                  <a:txBody>
                    <a:bodyPr/>
                    <a:lstStyle/>
                    <a:p>
                      <a:pPr algn="ctr" latinLnBrk="0">
                        <a:lnSpc>
                          <a:spcPct val="105000"/>
                        </a:lnSpc>
                        <a:spcAft>
                          <a:spcPts val="0"/>
                        </a:spcAft>
                        <a:tabLst>
                          <a:tab pos="144145" algn="l"/>
                        </a:tabLst>
                      </a:pPr>
                      <a:r>
                        <a:rPr lang="en-GB" sz="1400" dirty="0">
                          <a:effectLst/>
                        </a:rPr>
                        <a:t>4. </a:t>
                      </a:r>
                      <a:r>
                        <a:rPr lang="en-GB" sz="1400" dirty="0" smtClean="0">
                          <a:effectLst/>
                        </a:rPr>
                        <a:t>(Focus) </a:t>
                      </a:r>
                    </a:p>
                    <a:p>
                      <a:pPr algn="ctr" latinLnBrk="0">
                        <a:lnSpc>
                          <a:spcPct val="105000"/>
                        </a:lnSpc>
                        <a:spcAft>
                          <a:spcPts val="0"/>
                        </a:spcAft>
                        <a:tabLst>
                          <a:tab pos="144145" algn="l"/>
                        </a:tabLst>
                      </a:pPr>
                      <a:r>
                        <a:rPr lang="en-GB" sz="1400" dirty="0" smtClean="0">
                          <a:effectLst/>
                        </a:rPr>
                        <a:t>Formulation</a:t>
                      </a:r>
                      <a:endParaRPr lang="ko-KR" sz="1400" dirty="0">
                        <a:effectLst/>
                        <a:latin typeface="Times New Roman"/>
                        <a:ea typeface="맑은 고딕"/>
                      </a:endParaRPr>
                    </a:p>
                  </a:txBody>
                  <a:tcPr marL="108000" marR="108000" marT="72000" marB="72000" anchor="ctr"/>
                </a:tc>
                <a:tc>
                  <a:txBody>
                    <a:bodyPr/>
                    <a:lstStyle/>
                    <a:p>
                      <a:pPr algn="l" latinLnBrk="0">
                        <a:lnSpc>
                          <a:spcPct val="105000"/>
                        </a:lnSpc>
                        <a:spcAft>
                          <a:spcPts val="0"/>
                        </a:spcAft>
                        <a:tabLst>
                          <a:tab pos="144145" algn="l"/>
                        </a:tabLst>
                      </a:pPr>
                      <a:r>
                        <a:rPr lang="en-GB" sz="1400" dirty="0">
                          <a:effectLst/>
                        </a:rPr>
                        <a:t>Form a focus from the information encountered </a:t>
                      </a:r>
                      <a:endParaRPr lang="ko-KR" sz="1400" dirty="0">
                        <a:effectLst/>
                        <a:latin typeface="Times New Roman"/>
                        <a:ea typeface="맑은 고딕"/>
                      </a:endParaRPr>
                    </a:p>
                  </a:txBody>
                  <a:tcPr marL="108000" marR="108000" marT="72000" marB="72000" anchor="ctr"/>
                </a:tc>
                <a:tc>
                  <a:txBody>
                    <a:bodyPr/>
                    <a:lstStyle/>
                    <a:p>
                      <a:pPr algn="l" latinLnBrk="0">
                        <a:lnSpc>
                          <a:spcPct val="105000"/>
                        </a:lnSpc>
                        <a:spcAft>
                          <a:spcPts val="0"/>
                        </a:spcAft>
                        <a:tabLst>
                          <a:tab pos="144145" algn="l"/>
                        </a:tabLst>
                      </a:pPr>
                      <a:r>
                        <a:rPr lang="en-GB" sz="1400" dirty="0">
                          <a:effectLst/>
                        </a:rPr>
                        <a:t>Identifying and selecting ideas in the information from which to form a focused perspective of the topic </a:t>
                      </a:r>
                      <a:endParaRPr lang="ko-KR" sz="1400" dirty="0">
                        <a:effectLst/>
                        <a:latin typeface="Times New Roman"/>
                        <a:ea typeface="맑은 고딕"/>
                      </a:endParaRPr>
                    </a:p>
                  </a:txBody>
                  <a:tcPr marL="108000" marR="108000" marT="72000" marB="72000" anchor="ctr"/>
                </a:tc>
              </a:tr>
              <a:tr h="610882">
                <a:tc>
                  <a:txBody>
                    <a:bodyPr/>
                    <a:lstStyle/>
                    <a:p>
                      <a:pPr algn="ctr" latinLnBrk="0">
                        <a:lnSpc>
                          <a:spcPct val="105000"/>
                        </a:lnSpc>
                        <a:spcAft>
                          <a:spcPts val="0"/>
                        </a:spcAft>
                        <a:tabLst>
                          <a:tab pos="144145" algn="l"/>
                        </a:tabLst>
                      </a:pPr>
                      <a:r>
                        <a:rPr lang="en-GB" sz="1400" dirty="0">
                          <a:effectLst/>
                        </a:rPr>
                        <a:t>5. </a:t>
                      </a:r>
                      <a:r>
                        <a:rPr lang="en-GB" sz="1400" dirty="0" smtClean="0">
                          <a:effectLst/>
                        </a:rPr>
                        <a:t>(Information) </a:t>
                      </a:r>
                    </a:p>
                    <a:p>
                      <a:pPr algn="ctr" latinLnBrk="0">
                        <a:lnSpc>
                          <a:spcPct val="105000"/>
                        </a:lnSpc>
                        <a:spcAft>
                          <a:spcPts val="0"/>
                        </a:spcAft>
                        <a:tabLst>
                          <a:tab pos="144145" algn="l"/>
                        </a:tabLst>
                      </a:pPr>
                      <a:r>
                        <a:rPr lang="en-GB" sz="1400" dirty="0" smtClean="0">
                          <a:effectLst/>
                        </a:rPr>
                        <a:t>Collection</a:t>
                      </a:r>
                      <a:endParaRPr lang="ko-KR" sz="1400" dirty="0">
                        <a:effectLst/>
                        <a:latin typeface="Times New Roman"/>
                        <a:ea typeface="맑은 고딕"/>
                      </a:endParaRPr>
                    </a:p>
                  </a:txBody>
                  <a:tcPr marL="108000" marR="108000" marT="72000" marB="72000" anchor="ctr"/>
                </a:tc>
                <a:tc>
                  <a:txBody>
                    <a:bodyPr/>
                    <a:lstStyle/>
                    <a:p>
                      <a:pPr algn="l" latinLnBrk="0">
                        <a:lnSpc>
                          <a:spcPct val="105000"/>
                        </a:lnSpc>
                        <a:spcAft>
                          <a:spcPts val="0"/>
                        </a:spcAft>
                        <a:tabLst>
                          <a:tab pos="144145" algn="l"/>
                        </a:tabLst>
                      </a:pPr>
                      <a:r>
                        <a:rPr lang="en-GB" sz="1400" dirty="0">
                          <a:effectLst/>
                        </a:rPr>
                        <a:t>Gather information related to the focused topic </a:t>
                      </a:r>
                      <a:endParaRPr lang="ko-KR" sz="1400" dirty="0">
                        <a:effectLst/>
                        <a:latin typeface="Times New Roman"/>
                        <a:ea typeface="맑은 고딕"/>
                      </a:endParaRPr>
                    </a:p>
                  </a:txBody>
                  <a:tcPr marL="108000" marR="108000" marT="72000" marB="72000" anchor="ctr"/>
                </a:tc>
                <a:tc>
                  <a:txBody>
                    <a:bodyPr/>
                    <a:lstStyle/>
                    <a:p>
                      <a:pPr algn="l" latinLnBrk="0">
                        <a:lnSpc>
                          <a:spcPct val="105000"/>
                        </a:lnSpc>
                        <a:spcAft>
                          <a:spcPts val="0"/>
                        </a:spcAft>
                        <a:tabLst>
                          <a:tab pos="144145" algn="l"/>
                        </a:tabLst>
                      </a:pPr>
                      <a:r>
                        <a:rPr lang="en-GB" sz="1400" dirty="0">
                          <a:effectLst/>
                        </a:rPr>
                        <a:t>Defining, extending, and supporting the focus </a:t>
                      </a:r>
                      <a:endParaRPr lang="ko-KR" sz="1400" dirty="0">
                        <a:effectLst/>
                        <a:latin typeface="Times New Roman"/>
                        <a:ea typeface="맑은 고딕"/>
                      </a:endParaRPr>
                    </a:p>
                  </a:txBody>
                  <a:tcPr marL="108000" marR="108000" marT="72000" marB="72000" anchor="ctr"/>
                </a:tc>
              </a:tr>
              <a:tr h="610882">
                <a:tc>
                  <a:txBody>
                    <a:bodyPr/>
                    <a:lstStyle/>
                    <a:p>
                      <a:pPr algn="ctr" latinLnBrk="0">
                        <a:lnSpc>
                          <a:spcPct val="105000"/>
                        </a:lnSpc>
                        <a:spcAft>
                          <a:spcPts val="0"/>
                        </a:spcAft>
                        <a:tabLst>
                          <a:tab pos="144145" algn="l"/>
                        </a:tabLst>
                      </a:pPr>
                      <a:r>
                        <a:rPr lang="en-GB" sz="1400" dirty="0">
                          <a:effectLst/>
                        </a:rPr>
                        <a:t>6</a:t>
                      </a:r>
                      <a:r>
                        <a:rPr lang="en-GB" sz="1400" dirty="0" smtClean="0">
                          <a:effectLst/>
                        </a:rPr>
                        <a:t>. Presentation </a:t>
                      </a:r>
                    </a:p>
                    <a:p>
                      <a:pPr algn="ctr" latinLnBrk="0">
                        <a:lnSpc>
                          <a:spcPct val="105000"/>
                        </a:lnSpc>
                        <a:spcAft>
                          <a:spcPts val="0"/>
                        </a:spcAft>
                        <a:tabLst>
                          <a:tab pos="144145" algn="l"/>
                        </a:tabLst>
                      </a:pPr>
                      <a:r>
                        <a:rPr lang="en-GB" sz="1400" dirty="0" smtClean="0">
                          <a:effectLst/>
                        </a:rPr>
                        <a:t>(</a:t>
                      </a:r>
                      <a:r>
                        <a:rPr lang="en-GB" sz="1400" dirty="0">
                          <a:effectLst/>
                        </a:rPr>
                        <a:t>Search Closure)</a:t>
                      </a:r>
                      <a:endParaRPr lang="ko-KR" sz="1400" dirty="0">
                        <a:effectLst/>
                        <a:latin typeface="Times New Roman"/>
                        <a:ea typeface="맑은 고딕"/>
                      </a:endParaRPr>
                    </a:p>
                  </a:txBody>
                  <a:tcPr marL="108000" marR="108000" marT="72000" marB="72000" anchor="ctr"/>
                </a:tc>
                <a:tc>
                  <a:txBody>
                    <a:bodyPr/>
                    <a:lstStyle/>
                    <a:p>
                      <a:pPr algn="l" latinLnBrk="0">
                        <a:lnSpc>
                          <a:spcPct val="105000"/>
                        </a:lnSpc>
                        <a:spcAft>
                          <a:spcPts val="0"/>
                        </a:spcAft>
                        <a:tabLst>
                          <a:tab pos="144145" algn="l"/>
                        </a:tabLst>
                      </a:pPr>
                      <a:r>
                        <a:rPr lang="en-GB" sz="1400" dirty="0">
                          <a:effectLst/>
                        </a:rPr>
                        <a:t>Complete the search and prepare to present or otherwise use the findings </a:t>
                      </a:r>
                      <a:endParaRPr lang="ko-KR" sz="1400" dirty="0">
                        <a:effectLst/>
                        <a:latin typeface="Times New Roman"/>
                        <a:ea typeface="맑은 고딕"/>
                      </a:endParaRPr>
                    </a:p>
                  </a:txBody>
                  <a:tcPr marL="108000" marR="108000" marT="72000" marB="72000" anchor="ctr"/>
                </a:tc>
                <a:tc>
                  <a:txBody>
                    <a:bodyPr/>
                    <a:lstStyle/>
                    <a:p>
                      <a:pPr algn="l" latinLnBrk="0">
                        <a:lnSpc>
                          <a:spcPct val="105000"/>
                        </a:lnSpc>
                        <a:spcAft>
                          <a:spcPts val="0"/>
                        </a:spcAft>
                        <a:tabLst>
                          <a:tab pos="144145" algn="l"/>
                        </a:tabLst>
                      </a:pPr>
                      <a:r>
                        <a:rPr lang="en-GB" sz="1400" dirty="0">
                          <a:effectLst/>
                        </a:rPr>
                        <a:t>Culminating the search with a personalized synthesis of the topic or problem </a:t>
                      </a:r>
                      <a:endParaRPr lang="ko-KR" sz="1400" dirty="0">
                        <a:effectLst/>
                        <a:latin typeface="Times New Roman"/>
                        <a:ea typeface="맑은 고딕"/>
                      </a:endParaRPr>
                    </a:p>
                  </a:txBody>
                  <a:tcPr marL="108000" marR="108000" marT="72000" marB="72000" anchor="ctr"/>
                </a:tc>
              </a:tr>
            </a:tbl>
          </a:graphicData>
        </a:graphic>
      </p:graphicFrame>
    </p:spTree>
    <p:extLst>
      <p:ext uri="{BB962C8B-B14F-4D97-AF65-F5344CB8AC3E}">
        <p14:creationId xmlns:p14="http://schemas.microsoft.com/office/powerpoint/2010/main" val="23822066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dirty="0" smtClean="0">
                <a:solidFill>
                  <a:srgbClr val="C00000"/>
                </a:solidFill>
              </a:rPr>
              <a:t>Exploratory</a:t>
            </a:r>
            <a:r>
              <a:rPr lang="en-US" altLang="ko-KR" dirty="0" smtClean="0"/>
              <a:t> Information Search Process (</a:t>
            </a:r>
            <a:r>
              <a:rPr lang="en-US" altLang="ko-KR" dirty="0" smtClean="0">
                <a:solidFill>
                  <a:srgbClr val="C00000"/>
                </a:solidFill>
              </a:rPr>
              <a:t>E</a:t>
            </a:r>
            <a:r>
              <a:rPr lang="en-US" altLang="ko-KR" dirty="0" smtClean="0"/>
              <a:t>ISP)</a:t>
            </a:r>
            <a:endParaRPr lang="ko-KR" altLang="en-US"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11</a:t>
            </a:fld>
            <a:endParaRPr lang="ko-KR" altLang="en-US"/>
          </a:p>
        </p:txBody>
      </p:sp>
      <p:sp>
        <p:nvSpPr>
          <p:cNvPr id="5" name="제목 4"/>
          <p:cNvSpPr>
            <a:spLocks noGrp="1"/>
          </p:cNvSpPr>
          <p:nvPr>
            <p:ph type="title"/>
          </p:nvPr>
        </p:nvSpPr>
        <p:spPr/>
        <p:txBody>
          <a:bodyPr/>
          <a:lstStyle/>
          <a:p>
            <a:endParaRPr lang="ko-KR" altLang="en-US"/>
          </a:p>
        </p:txBody>
      </p:sp>
      <p:sp>
        <p:nvSpPr>
          <p:cNvPr id="70" name="순서도: 처리 69"/>
          <p:cNvSpPr/>
          <p:nvPr/>
        </p:nvSpPr>
        <p:spPr>
          <a:xfrm>
            <a:off x="3419872" y="5589240"/>
            <a:ext cx="2232248" cy="5040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smtClean="0">
                <a:latin typeface="Corbel" pitchFamily="34" charset="0"/>
              </a:rPr>
              <a:t>6. Presentation</a:t>
            </a:r>
            <a:endParaRPr lang="ko-KR" altLang="en-US" b="1" dirty="0">
              <a:latin typeface="Corbel" pitchFamily="34" charset="0"/>
            </a:endParaRPr>
          </a:p>
        </p:txBody>
      </p:sp>
      <p:sp>
        <p:nvSpPr>
          <p:cNvPr id="72" name="순서도: 처리 71"/>
          <p:cNvSpPr/>
          <p:nvPr/>
        </p:nvSpPr>
        <p:spPr>
          <a:xfrm>
            <a:off x="3419872" y="4869160"/>
            <a:ext cx="2232248" cy="5040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smtClean="0">
                <a:latin typeface="Corbel" pitchFamily="34" charset="0"/>
              </a:rPr>
              <a:t>5. Collection</a:t>
            </a:r>
            <a:endParaRPr lang="ko-KR" altLang="en-US" b="1" dirty="0">
              <a:latin typeface="Corbel" pitchFamily="34" charset="0"/>
            </a:endParaRPr>
          </a:p>
        </p:txBody>
      </p:sp>
      <p:sp>
        <p:nvSpPr>
          <p:cNvPr id="73" name="순서도: 처리 72"/>
          <p:cNvSpPr/>
          <p:nvPr/>
        </p:nvSpPr>
        <p:spPr>
          <a:xfrm>
            <a:off x="3419872" y="4149080"/>
            <a:ext cx="2232248" cy="5040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smtClean="0">
                <a:latin typeface="Corbel" pitchFamily="34" charset="0"/>
              </a:rPr>
              <a:t>4. Formulation</a:t>
            </a:r>
            <a:endParaRPr lang="ko-KR" altLang="en-US" b="1" dirty="0">
              <a:latin typeface="Corbel" pitchFamily="34" charset="0"/>
            </a:endParaRPr>
          </a:p>
        </p:txBody>
      </p:sp>
      <p:sp>
        <p:nvSpPr>
          <p:cNvPr id="74" name="순서도: 처리 73"/>
          <p:cNvSpPr/>
          <p:nvPr/>
        </p:nvSpPr>
        <p:spPr>
          <a:xfrm>
            <a:off x="3419872" y="3429000"/>
            <a:ext cx="2232248" cy="5040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smtClean="0">
                <a:latin typeface="Corbel" pitchFamily="34" charset="0"/>
              </a:rPr>
              <a:t>3. Exploration</a:t>
            </a:r>
            <a:endParaRPr lang="ko-KR" altLang="en-US" b="1" dirty="0">
              <a:latin typeface="Corbel" pitchFamily="34" charset="0"/>
            </a:endParaRPr>
          </a:p>
        </p:txBody>
      </p:sp>
      <p:sp>
        <p:nvSpPr>
          <p:cNvPr id="75" name="순서도: 처리 74"/>
          <p:cNvSpPr/>
          <p:nvPr/>
        </p:nvSpPr>
        <p:spPr>
          <a:xfrm>
            <a:off x="3419872" y="2708920"/>
            <a:ext cx="2232248" cy="5040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smtClean="0">
                <a:latin typeface="Corbel" pitchFamily="34" charset="0"/>
              </a:rPr>
              <a:t>2. Selection</a:t>
            </a:r>
            <a:endParaRPr lang="ko-KR" altLang="en-US" b="1" dirty="0">
              <a:latin typeface="Corbel" pitchFamily="34" charset="0"/>
            </a:endParaRPr>
          </a:p>
        </p:txBody>
      </p:sp>
      <p:sp>
        <p:nvSpPr>
          <p:cNvPr id="76" name="순서도: 처리 75"/>
          <p:cNvSpPr/>
          <p:nvPr/>
        </p:nvSpPr>
        <p:spPr>
          <a:xfrm>
            <a:off x="3419872" y="1988840"/>
            <a:ext cx="2232248" cy="5040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smtClean="0">
                <a:latin typeface="Corbel" pitchFamily="34" charset="0"/>
              </a:rPr>
              <a:t>1. Initiation</a:t>
            </a:r>
            <a:endParaRPr lang="ko-KR" altLang="en-US" b="1" dirty="0">
              <a:latin typeface="Corbel" pitchFamily="34" charset="0"/>
            </a:endParaRPr>
          </a:p>
        </p:txBody>
      </p:sp>
      <p:cxnSp>
        <p:nvCxnSpPr>
          <p:cNvPr id="80" name="꺾인 연결선 79"/>
          <p:cNvCxnSpPr>
            <a:stCxn id="70" idx="1"/>
            <a:endCxn id="73" idx="1"/>
          </p:cNvCxnSpPr>
          <p:nvPr/>
        </p:nvCxnSpPr>
        <p:spPr>
          <a:xfrm rot="10800000">
            <a:off x="3419872" y="4401108"/>
            <a:ext cx="12700" cy="1440160"/>
          </a:xfrm>
          <a:prstGeom prst="bentConnector3">
            <a:avLst>
              <a:gd name="adj1" fmla="val 4782858"/>
            </a:avLst>
          </a:prstGeom>
          <a:ln>
            <a:tailEnd type="arrow"/>
          </a:ln>
        </p:spPr>
        <p:style>
          <a:lnRef idx="2">
            <a:schemeClr val="accent2"/>
          </a:lnRef>
          <a:fillRef idx="0">
            <a:schemeClr val="accent2"/>
          </a:fillRef>
          <a:effectRef idx="1">
            <a:schemeClr val="accent2"/>
          </a:effectRef>
          <a:fontRef idx="minor">
            <a:schemeClr val="tx1"/>
          </a:fontRef>
        </p:style>
      </p:cxnSp>
      <p:sp>
        <p:nvSpPr>
          <p:cNvPr id="82" name="TextBox 81"/>
          <p:cNvSpPr txBox="1"/>
          <p:nvPr/>
        </p:nvSpPr>
        <p:spPr>
          <a:xfrm>
            <a:off x="1789336" y="4725144"/>
            <a:ext cx="1029448" cy="646331"/>
          </a:xfrm>
          <a:prstGeom prst="rect">
            <a:avLst/>
          </a:prstGeom>
          <a:noFill/>
        </p:spPr>
        <p:txBody>
          <a:bodyPr wrap="none" rtlCol="0">
            <a:spAutoFit/>
          </a:bodyPr>
          <a:lstStyle/>
          <a:p>
            <a:pPr algn="ctr"/>
            <a:r>
              <a:rPr lang="en-US" altLang="ko-KR" dirty="0" smtClean="0">
                <a:latin typeface="Corbel" pitchFamily="34" charset="0"/>
              </a:rPr>
              <a:t>Iterative </a:t>
            </a:r>
          </a:p>
          <a:p>
            <a:pPr algn="ctr"/>
            <a:r>
              <a:rPr lang="en-US" altLang="ko-KR" dirty="0" smtClean="0">
                <a:latin typeface="Corbel" pitchFamily="34" charset="0"/>
              </a:rPr>
              <a:t>Cycle</a:t>
            </a:r>
            <a:endParaRPr lang="ko-KR" altLang="en-US" dirty="0">
              <a:latin typeface="Corbel" pitchFamily="34" charset="0"/>
            </a:endParaRPr>
          </a:p>
        </p:txBody>
      </p:sp>
    </p:spTree>
    <p:extLst>
      <p:ext uri="{BB962C8B-B14F-4D97-AF65-F5344CB8AC3E}">
        <p14:creationId xmlns:p14="http://schemas.microsoft.com/office/powerpoint/2010/main" val="28925738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dirty="0" smtClean="0">
                <a:solidFill>
                  <a:srgbClr val="C00000"/>
                </a:solidFill>
              </a:rPr>
              <a:t>Tagging</a:t>
            </a:r>
            <a:r>
              <a:rPr lang="en-US" altLang="ko-KR" dirty="0" smtClean="0"/>
              <a:t>-based</a:t>
            </a:r>
            <a:r>
              <a:rPr lang="en-US" altLang="ko-KR" dirty="0" smtClean="0">
                <a:solidFill>
                  <a:srgbClr val="C00000"/>
                </a:solidFill>
              </a:rPr>
              <a:t> </a:t>
            </a:r>
            <a:r>
              <a:rPr lang="en-US" altLang="ko-KR" dirty="0" smtClean="0"/>
              <a:t>EISP</a:t>
            </a:r>
            <a:endParaRPr lang="ko-KR" altLang="en-US"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12</a:t>
            </a:fld>
            <a:endParaRPr lang="ko-KR" altLang="en-US"/>
          </a:p>
        </p:txBody>
      </p:sp>
      <p:sp>
        <p:nvSpPr>
          <p:cNvPr id="5" name="제목 4"/>
          <p:cNvSpPr>
            <a:spLocks noGrp="1"/>
          </p:cNvSpPr>
          <p:nvPr>
            <p:ph type="title"/>
          </p:nvPr>
        </p:nvSpPr>
        <p:spPr/>
        <p:txBody>
          <a:bodyPr/>
          <a:lstStyle/>
          <a:p>
            <a:endParaRPr lang="ko-KR" altLang="en-US"/>
          </a:p>
        </p:txBody>
      </p:sp>
      <p:sp>
        <p:nvSpPr>
          <p:cNvPr id="70" name="순서도: 처리 69"/>
          <p:cNvSpPr/>
          <p:nvPr/>
        </p:nvSpPr>
        <p:spPr>
          <a:xfrm>
            <a:off x="3419872" y="5589240"/>
            <a:ext cx="2232248" cy="5040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smtClean="0">
                <a:latin typeface="Corbel" pitchFamily="34" charset="0"/>
              </a:rPr>
              <a:t>6. Presentation</a:t>
            </a:r>
            <a:endParaRPr lang="ko-KR" altLang="en-US" b="1" dirty="0">
              <a:latin typeface="Corbel" pitchFamily="34" charset="0"/>
            </a:endParaRPr>
          </a:p>
        </p:txBody>
      </p:sp>
      <p:sp>
        <p:nvSpPr>
          <p:cNvPr id="72" name="순서도: 처리 71"/>
          <p:cNvSpPr/>
          <p:nvPr/>
        </p:nvSpPr>
        <p:spPr>
          <a:xfrm>
            <a:off x="3419872" y="4869160"/>
            <a:ext cx="2232248" cy="5040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smtClean="0">
                <a:latin typeface="Corbel" pitchFamily="34" charset="0"/>
              </a:rPr>
              <a:t>5. Collection</a:t>
            </a:r>
            <a:endParaRPr lang="ko-KR" altLang="en-US" b="1" dirty="0">
              <a:latin typeface="Corbel" pitchFamily="34" charset="0"/>
            </a:endParaRPr>
          </a:p>
        </p:txBody>
      </p:sp>
      <p:sp>
        <p:nvSpPr>
          <p:cNvPr id="73" name="순서도: 처리 72"/>
          <p:cNvSpPr/>
          <p:nvPr/>
        </p:nvSpPr>
        <p:spPr>
          <a:xfrm>
            <a:off x="3419872" y="4149080"/>
            <a:ext cx="2232248" cy="5040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smtClean="0">
                <a:latin typeface="Corbel" pitchFamily="34" charset="0"/>
              </a:rPr>
              <a:t>4. Formulation</a:t>
            </a:r>
            <a:endParaRPr lang="ko-KR" altLang="en-US" b="1" dirty="0">
              <a:latin typeface="Corbel" pitchFamily="34" charset="0"/>
            </a:endParaRPr>
          </a:p>
        </p:txBody>
      </p:sp>
      <p:sp>
        <p:nvSpPr>
          <p:cNvPr id="74" name="순서도: 처리 73"/>
          <p:cNvSpPr/>
          <p:nvPr/>
        </p:nvSpPr>
        <p:spPr>
          <a:xfrm>
            <a:off x="3419872" y="3429000"/>
            <a:ext cx="2232248" cy="5040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smtClean="0">
                <a:latin typeface="Corbel" pitchFamily="34" charset="0"/>
              </a:rPr>
              <a:t>3. Exploration</a:t>
            </a:r>
            <a:endParaRPr lang="ko-KR" altLang="en-US" b="1" dirty="0">
              <a:latin typeface="Corbel" pitchFamily="34" charset="0"/>
            </a:endParaRPr>
          </a:p>
        </p:txBody>
      </p:sp>
      <p:sp>
        <p:nvSpPr>
          <p:cNvPr id="75" name="순서도: 처리 74"/>
          <p:cNvSpPr/>
          <p:nvPr/>
        </p:nvSpPr>
        <p:spPr>
          <a:xfrm>
            <a:off x="3419872" y="2708920"/>
            <a:ext cx="2232248" cy="5040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smtClean="0">
                <a:latin typeface="Corbel" pitchFamily="34" charset="0"/>
              </a:rPr>
              <a:t>2. Selection</a:t>
            </a:r>
            <a:endParaRPr lang="ko-KR" altLang="en-US" b="1" dirty="0">
              <a:latin typeface="Corbel" pitchFamily="34" charset="0"/>
            </a:endParaRPr>
          </a:p>
        </p:txBody>
      </p:sp>
      <p:sp>
        <p:nvSpPr>
          <p:cNvPr id="76" name="순서도: 처리 75"/>
          <p:cNvSpPr/>
          <p:nvPr/>
        </p:nvSpPr>
        <p:spPr>
          <a:xfrm>
            <a:off x="3419872" y="1988840"/>
            <a:ext cx="2232248" cy="5040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smtClean="0">
                <a:latin typeface="Corbel" pitchFamily="34" charset="0"/>
              </a:rPr>
              <a:t>1. Initiation</a:t>
            </a:r>
            <a:endParaRPr lang="ko-KR" altLang="en-US" b="1" dirty="0">
              <a:latin typeface="Corbel" pitchFamily="34" charset="0"/>
            </a:endParaRPr>
          </a:p>
        </p:txBody>
      </p:sp>
      <p:cxnSp>
        <p:nvCxnSpPr>
          <p:cNvPr id="80" name="꺾인 연결선 79"/>
          <p:cNvCxnSpPr>
            <a:stCxn id="70" idx="1"/>
            <a:endCxn id="73" idx="1"/>
          </p:cNvCxnSpPr>
          <p:nvPr/>
        </p:nvCxnSpPr>
        <p:spPr>
          <a:xfrm rot="10800000">
            <a:off x="3419872" y="4401108"/>
            <a:ext cx="12700" cy="1440160"/>
          </a:xfrm>
          <a:prstGeom prst="bentConnector3">
            <a:avLst>
              <a:gd name="adj1" fmla="val 4782858"/>
            </a:avLst>
          </a:prstGeom>
          <a:ln>
            <a:tailEnd type="arrow"/>
          </a:ln>
        </p:spPr>
        <p:style>
          <a:lnRef idx="2">
            <a:schemeClr val="accent2"/>
          </a:lnRef>
          <a:fillRef idx="0">
            <a:schemeClr val="accent2"/>
          </a:fillRef>
          <a:effectRef idx="1">
            <a:schemeClr val="accent2"/>
          </a:effectRef>
          <a:fontRef idx="minor">
            <a:schemeClr val="tx1"/>
          </a:fontRef>
        </p:style>
      </p:cxnSp>
      <p:sp>
        <p:nvSpPr>
          <p:cNvPr id="12" name="TextBox 11"/>
          <p:cNvSpPr txBox="1"/>
          <p:nvPr/>
        </p:nvSpPr>
        <p:spPr>
          <a:xfrm>
            <a:off x="1789336" y="4725144"/>
            <a:ext cx="1029448" cy="646331"/>
          </a:xfrm>
          <a:prstGeom prst="rect">
            <a:avLst/>
          </a:prstGeom>
          <a:noFill/>
        </p:spPr>
        <p:txBody>
          <a:bodyPr wrap="none" rtlCol="0">
            <a:spAutoFit/>
          </a:bodyPr>
          <a:lstStyle/>
          <a:p>
            <a:pPr algn="ctr"/>
            <a:r>
              <a:rPr lang="en-US" altLang="ko-KR" dirty="0" smtClean="0">
                <a:latin typeface="Corbel" pitchFamily="34" charset="0"/>
              </a:rPr>
              <a:t>Iterative </a:t>
            </a:r>
          </a:p>
          <a:p>
            <a:pPr algn="ctr"/>
            <a:r>
              <a:rPr lang="en-US" altLang="ko-KR" dirty="0" smtClean="0">
                <a:latin typeface="Corbel" pitchFamily="34" charset="0"/>
              </a:rPr>
              <a:t>Cycle</a:t>
            </a:r>
            <a:endParaRPr lang="ko-KR" altLang="en-US" dirty="0">
              <a:latin typeface="Corbel" pitchFamily="34" charset="0"/>
            </a:endParaRPr>
          </a:p>
        </p:txBody>
      </p:sp>
      <p:sp>
        <p:nvSpPr>
          <p:cNvPr id="13" name="TextBox 12"/>
          <p:cNvSpPr txBox="1"/>
          <p:nvPr/>
        </p:nvSpPr>
        <p:spPr>
          <a:xfrm>
            <a:off x="6804248" y="4936522"/>
            <a:ext cx="983667" cy="369332"/>
          </a:xfrm>
          <a:prstGeom prst="rect">
            <a:avLst/>
          </a:prstGeom>
          <a:noFill/>
        </p:spPr>
        <p:txBody>
          <a:bodyPr wrap="none" rtlCol="0">
            <a:spAutoFit/>
          </a:bodyPr>
          <a:lstStyle/>
          <a:p>
            <a:pPr algn="ctr"/>
            <a:r>
              <a:rPr lang="en-US" altLang="ko-KR" dirty="0" smtClean="0">
                <a:latin typeface="Corbel" pitchFamily="34" charset="0"/>
              </a:rPr>
              <a:t>Tagging</a:t>
            </a:r>
            <a:endParaRPr lang="ko-KR" altLang="en-US" dirty="0">
              <a:latin typeface="Corbel" pitchFamily="34" charset="0"/>
            </a:endParaRPr>
          </a:p>
        </p:txBody>
      </p:sp>
      <p:sp>
        <p:nvSpPr>
          <p:cNvPr id="14" name="TextBox 13"/>
          <p:cNvSpPr txBox="1"/>
          <p:nvPr/>
        </p:nvSpPr>
        <p:spPr>
          <a:xfrm>
            <a:off x="6804248" y="5518101"/>
            <a:ext cx="1359667" cy="646331"/>
          </a:xfrm>
          <a:prstGeom prst="rect">
            <a:avLst/>
          </a:prstGeom>
          <a:noFill/>
        </p:spPr>
        <p:txBody>
          <a:bodyPr wrap="none" rtlCol="0">
            <a:spAutoFit/>
          </a:bodyPr>
          <a:lstStyle/>
          <a:p>
            <a:r>
              <a:rPr lang="en-US" altLang="ko-KR" dirty="0" smtClean="0">
                <a:latin typeface="Corbel" pitchFamily="34" charset="0"/>
              </a:rPr>
              <a:t>Conceptual </a:t>
            </a:r>
            <a:br>
              <a:rPr lang="en-US" altLang="ko-KR" dirty="0" smtClean="0">
                <a:latin typeface="Corbel" pitchFamily="34" charset="0"/>
              </a:rPr>
            </a:br>
            <a:r>
              <a:rPr lang="en-US" altLang="ko-KR" dirty="0" smtClean="0">
                <a:latin typeface="Corbel" pitchFamily="34" charset="0"/>
              </a:rPr>
              <a:t>Tag Cloud</a:t>
            </a:r>
            <a:endParaRPr lang="ko-KR" altLang="en-US" dirty="0">
              <a:latin typeface="Corbel" pitchFamily="34" charset="0"/>
            </a:endParaRPr>
          </a:p>
        </p:txBody>
      </p:sp>
      <p:cxnSp>
        <p:nvCxnSpPr>
          <p:cNvPr id="6" name="직선 화살표 연결선 5"/>
          <p:cNvCxnSpPr>
            <a:stCxn id="72" idx="3"/>
            <a:endCxn id="13" idx="1"/>
          </p:cNvCxnSpPr>
          <p:nvPr/>
        </p:nvCxnSpPr>
        <p:spPr>
          <a:xfrm>
            <a:off x="5652120" y="5121188"/>
            <a:ext cx="11521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직선 화살표 연결선 7"/>
          <p:cNvCxnSpPr>
            <a:stCxn id="70" idx="3"/>
            <a:endCxn id="14" idx="1"/>
          </p:cNvCxnSpPr>
          <p:nvPr/>
        </p:nvCxnSpPr>
        <p:spPr>
          <a:xfrm flipV="1">
            <a:off x="5652120" y="5841267"/>
            <a:ext cx="115212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4121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dirty="0" smtClean="0"/>
              <a:t>Tagging-based EISP </a:t>
            </a:r>
            <a:endParaRPr lang="ko-KR" altLang="en-US" dirty="0"/>
          </a:p>
        </p:txBody>
      </p:sp>
      <p:sp>
        <p:nvSpPr>
          <p:cNvPr id="15" name="모서리가 둥근 직사각형 14"/>
          <p:cNvSpPr/>
          <p:nvPr/>
        </p:nvSpPr>
        <p:spPr>
          <a:xfrm>
            <a:off x="1007604" y="2924944"/>
            <a:ext cx="7164796" cy="194421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ko-KR" altLang="en-US" dirty="0">
              <a:latin typeface="Corbel" pitchFamily="34" charset="0"/>
            </a:endParaRPr>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13</a:t>
            </a:fld>
            <a:endParaRPr lang="ko-KR" altLang="en-US"/>
          </a:p>
        </p:txBody>
      </p:sp>
      <p:sp>
        <p:nvSpPr>
          <p:cNvPr id="5" name="직사각형 4"/>
          <p:cNvSpPr/>
          <p:nvPr/>
        </p:nvSpPr>
        <p:spPr>
          <a:xfrm>
            <a:off x="107504" y="1700808"/>
            <a:ext cx="1440160" cy="100811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600" b="1" dirty="0" smtClean="0">
                <a:latin typeface="Corbel" pitchFamily="34" charset="0"/>
              </a:rPr>
              <a:t>Information </a:t>
            </a:r>
          </a:p>
          <a:p>
            <a:pPr algn="ctr"/>
            <a:r>
              <a:rPr lang="en-US" altLang="ko-KR" sz="1600" b="1" dirty="0" smtClean="0">
                <a:latin typeface="Corbel" pitchFamily="34" charset="0"/>
              </a:rPr>
              <a:t>Need</a:t>
            </a:r>
            <a:endParaRPr lang="ko-KR" altLang="en-US" sz="1600" b="1" dirty="0">
              <a:latin typeface="Corbel" pitchFamily="34" charset="0"/>
            </a:endParaRPr>
          </a:p>
        </p:txBody>
      </p:sp>
      <p:sp>
        <p:nvSpPr>
          <p:cNvPr id="6" name="직사각형 5"/>
          <p:cNvSpPr/>
          <p:nvPr/>
        </p:nvSpPr>
        <p:spPr>
          <a:xfrm>
            <a:off x="1187624" y="3645024"/>
            <a:ext cx="1440160" cy="10081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sz="1600" b="1" dirty="0" smtClean="0">
                <a:latin typeface="Corbel" pitchFamily="34" charset="0"/>
              </a:rPr>
              <a:t>Querying</a:t>
            </a:r>
            <a:endParaRPr lang="ko-KR" altLang="en-US" sz="1600" b="1" dirty="0">
              <a:latin typeface="Corbel" pitchFamily="34" charset="0"/>
            </a:endParaRPr>
          </a:p>
        </p:txBody>
      </p:sp>
      <p:sp>
        <p:nvSpPr>
          <p:cNvPr id="7" name="직사각형 6"/>
          <p:cNvSpPr/>
          <p:nvPr/>
        </p:nvSpPr>
        <p:spPr>
          <a:xfrm>
            <a:off x="4788024" y="3645024"/>
            <a:ext cx="1440160" cy="10081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sz="1600" b="1" dirty="0" smtClean="0">
                <a:latin typeface="Corbel" pitchFamily="34" charset="0"/>
              </a:rPr>
              <a:t>Tagging</a:t>
            </a:r>
            <a:endParaRPr lang="ko-KR" altLang="en-US" sz="1600" b="1" dirty="0">
              <a:latin typeface="Corbel" pitchFamily="34" charset="0"/>
            </a:endParaRPr>
          </a:p>
        </p:txBody>
      </p:sp>
      <p:cxnSp>
        <p:nvCxnSpPr>
          <p:cNvPr id="11" name="직선 화살표 연결선 10"/>
          <p:cNvCxnSpPr>
            <a:stCxn id="6" idx="3"/>
            <a:endCxn id="18" idx="1"/>
          </p:cNvCxnSpPr>
          <p:nvPr/>
        </p:nvCxnSpPr>
        <p:spPr>
          <a:xfrm>
            <a:off x="2627784" y="4149080"/>
            <a:ext cx="36004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 name="꺾인 연결선 12"/>
          <p:cNvCxnSpPr>
            <a:stCxn id="17" idx="0"/>
            <a:endCxn id="6" idx="0"/>
          </p:cNvCxnSpPr>
          <p:nvPr/>
        </p:nvCxnSpPr>
        <p:spPr>
          <a:xfrm rot="16200000" flipH="1" flipV="1">
            <a:off x="4604829" y="941549"/>
            <a:ext cx="6350" cy="5400600"/>
          </a:xfrm>
          <a:prstGeom prst="bentConnector3">
            <a:avLst>
              <a:gd name="adj1" fmla="val -709715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39952" y="3100898"/>
            <a:ext cx="1678536" cy="400110"/>
          </a:xfrm>
          <a:prstGeom prst="rect">
            <a:avLst/>
          </a:prstGeom>
          <a:noFill/>
        </p:spPr>
        <p:txBody>
          <a:bodyPr wrap="none" rtlCol="0">
            <a:spAutoFit/>
          </a:bodyPr>
          <a:lstStyle/>
          <a:p>
            <a:pPr algn="ctr"/>
            <a:r>
              <a:rPr lang="en-US" altLang="ko-KR" sz="2000" dirty="0" smtClean="0">
                <a:latin typeface="Corbel" pitchFamily="34" charset="0"/>
              </a:rPr>
              <a:t>Iterative Cycle</a:t>
            </a:r>
            <a:endParaRPr lang="ko-KR" altLang="en-US" sz="2000" dirty="0">
              <a:latin typeface="Corbel" pitchFamily="34" charset="0"/>
            </a:endParaRPr>
          </a:p>
        </p:txBody>
      </p:sp>
      <p:sp>
        <p:nvSpPr>
          <p:cNvPr id="18" name="직사각형 17"/>
          <p:cNvSpPr/>
          <p:nvPr/>
        </p:nvSpPr>
        <p:spPr>
          <a:xfrm>
            <a:off x="2987824" y="3645024"/>
            <a:ext cx="1440160" cy="10081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sz="1600" b="1" dirty="0" smtClean="0">
                <a:latin typeface="Corbel" pitchFamily="34" charset="0"/>
              </a:rPr>
              <a:t>Investigation &amp; Learning</a:t>
            </a:r>
            <a:endParaRPr lang="ko-KR" altLang="en-US" sz="1600" b="1" dirty="0">
              <a:latin typeface="Corbel" pitchFamily="34" charset="0"/>
            </a:endParaRPr>
          </a:p>
        </p:txBody>
      </p:sp>
      <p:cxnSp>
        <p:nvCxnSpPr>
          <p:cNvPr id="38" name="직선 화살표 연결선 37"/>
          <p:cNvCxnSpPr>
            <a:stCxn id="18" idx="3"/>
            <a:endCxn id="7" idx="1"/>
          </p:cNvCxnSpPr>
          <p:nvPr/>
        </p:nvCxnSpPr>
        <p:spPr>
          <a:xfrm>
            <a:off x="4427984" y="4149080"/>
            <a:ext cx="36004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 name="직선 화살표 연결선 40"/>
          <p:cNvCxnSpPr>
            <a:stCxn id="18" idx="0"/>
          </p:cNvCxnSpPr>
          <p:nvPr/>
        </p:nvCxnSpPr>
        <p:spPr>
          <a:xfrm flipH="1" flipV="1">
            <a:off x="2807804" y="3212976"/>
            <a:ext cx="900100" cy="4320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 name="직사각형 16"/>
          <p:cNvSpPr/>
          <p:nvPr/>
        </p:nvSpPr>
        <p:spPr>
          <a:xfrm>
            <a:off x="6588224" y="3638674"/>
            <a:ext cx="1440160" cy="10081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sz="1600" b="1" dirty="0" smtClean="0">
                <a:latin typeface="Corbel" pitchFamily="34" charset="0"/>
              </a:rPr>
              <a:t>Constructing a Conceptual</a:t>
            </a:r>
          </a:p>
          <a:p>
            <a:pPr algn="ctr"/>
            <a:r>
              <a:rPr lang="en-US" altLang="ko-KR" sz="1600" b="1" dirty="0" smtClean="0">
                <a:latin typeface="Corbel" pitchFamily="34" charset="0"/>
              </a:rPr>
              <a:t>Tag Cloud</a:t>
            </a:r>
            <a:endParaRPr lang="ko-KR" altLang="en-US" sz="1600" b="1" dirty="0">
              <a:latin typeface="Corbel" pitchFamily="34" charset="0"/>
            </a:endParaRPr>
          </a:p>
        </p:txBody>
      </p:sp>
      <p:cxnSp>
        <p:nvCxnSpPr>
          <p:cNvPr id="20" name="직선 화살표 연결선 19"/>
          <p:cNvCxnSpPr>
            <a:stCxn id="7" idx="3"/>
            <a:endCxn id="17" idx="1"/>
          </p:cNvCxnSpPr>
          <p:nvPr/>
        </p:nvCxnSpPr>
        <p:spPr>
          <a:xfrm flipV="1">
            <a:off x="6228184" y="4142730"/>
            <a:ext cx="360040" cy="635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 name="제목 20"/>
          <p:cNvSpPr>
            <a:spLocks noGrp="1"/>
          </p:cNvSpPr>
          <p:nvPr>
            <p:ph type="title"/>
          </p:nvPr>
        </p:nvSpPr>
        <p:spPr/>
        <p:txBody>
          <a:bodyPr/>
          <a:lstStyle/>
          <a:p>
            <a:endParaRPr lang="ko-KR" altLang="en-US"/>
          </a:p>
        </p:txBody>
      </p:sp>
      <p:cxnSp>
        <p:nvCxnSpPr>
          <p:cNvPr id="10" name="꺾인 연결선 9"/>
          <p:cNvCxnSpPr>
            <a:stCxn id="5" idx="2"/>
            <a:endCxn id="6" idx="1"/>
          </p:cNvCxnSpPr>
          <p:nvPr/>
        </p:nvCxnSpPr>
        <p:spPr>
          <a:xfrm rot="16200000" flipH="1">
            <a:off x="287524" y="3248980"/>
            <a:ext cx="1440160" cy="36004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2" name="직사각형 21"/>
          <p:cNvSpPr/>
          <p:nvPr/>
        </p:nvSpPr>
        <p:spPr>
          <a:xfrm>
            <a:off x="7596336" y="5085184"/>
            <a:ext cx="144016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smtClean="0">
                <a:latin typeface="Corbel" pitchFamily="34" charset="0"/>
              </a:rPr>
              <a:t>Resolution</a:t>
            </a:r>
            <a:endParaRPr lang="ko-KR" altLang="en-US" sz="1600" b="1" dirty="0">
              <a:latin typeface="Corbel" pitchFamily="34" charset="0"/>
            </a:endParaRPr>
          </a:p>
        </p:txBody>
      </p:sp>
      <p:cxnSp>
        <p:nvCxnSpPr>
          <p:cNvPr id="14" name="꺾인 연결선 13"/>
          <p:cNvCxnSpPr>
            <a:stCxn id="17" idx="3"/>
            <a:endCxn id="22" idx="0"/>
          </p:cNvCxnSpPr>
          <p:nvPr/>
        </p:nvCxnSpPr>
        <p:spPr>
          <a:xfrm>
            <a:off x="8028384" y="4142730"/>
            <a:ext cx="288032" cy="942454"/>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a:endCxn id="18" idx="0"/>
          </p:cNvCxnSpPr>
          <p:nvPr/>
        </p:nvCxnSpPr>
        <p:spPr>
          <a:xfrm>
            <a:off x="3707904" y="3212976"/>
            <a:ext cx="0" cy="4320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61339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r>
              <a:rPr lang="en-US" altLang="ko-KR" dirty="0" smtClean="0"/>
              <a:t>What is metacognition?</a:t>
            </a:r>
          </a:p>
          <a:p>
            <a:pPr lvl="1"/>
            <a:r>
              <a:rPr lang="en-US" altLang="ko-KR" dirty="0"/>
              <a:t>Thinking about thinking </a:t>
            </a:r>
          </a:p>
          <a:p>
            <a:pPr lvl="1"/>
            <a:r>
              <a:rPr lang="en-US" altLang="ko-KR" dirty="0"/>
              <a:t>“deliberate, planned, intentional, goal-directed, and future-oriented mental behavior that can be used to accomplish cognitive goals” (</a:t>
            </a:r>
            <a:r>
              <a:rPr lang="en-US" altLang="ko-KR" dirty="0" err="1"/>
              <a:t>Flavell</a:t>
            </a:r>
            <a:r>
              <a:rPr lang="en-US" altLang="ko-KR" dirty="0"/>
              <a:t>, 79)</a:t>
            </a:r>
          </a:p>
          <a:p>
            <a:pPr lvl="1"/>
            <a:r>
              <a:rPr lang="en-US" altLang="ko-KR" dirty="0"/>
              <a:t>“thinking that enables students to know themselves, the task at hand and the strategies to employ” (Haycock, 04) </a:t>
            </a:r>
          </a:p>
          <a:p>
            <a:pPr lvl="2"/>
            <a:r>
              <a:rPr lang="en-US" altLang="ko-KR" dirty="0"/>
              <a:t>Students who can thus control and monitor their activities are more likely to be successful in their learning </a:t>
            </a:r>
          </a:p>
          <a:p>
            <a:endParaRPr lang="en-US" altLang="ko-KR" dirty="0"/>
          </a:p>
          <a:p>
            <a:r>
              <a:rPr lang="en-US" altLang="ko-KR" dirty="0"/>
              <a:t>Much of the foundational research on metacognition has been in the area of children and </a:t>
            </a:r>
            <a:r>
              <a:rPr lang="en-US" altLang="ko-KR" dirty="0">
                <a:solidFill>
                  <a:srgbClr val="C00000"/>
                </a:solidFill>
              </a:rPr>
              <a:t>education</a:t>
            </a:r>
            <a:r>
              <a:rPr lang="en-US" altLang="ko-KR" dirty="0"/>
              <a:t> </a:t>
            </a:r>
          </a:p>
          <a:p>
            <a:pPr lvl="1"/>
            <a:r>
              <a:rPr lang="en-US" altLang="ko-KR" dirty="0"/>
              <a:t>Specifically in reading, writing, math, and science</a:t>
            </a:r>
            <a:endParaRPr lang="ko-KR" altLang="en-US"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14</a:t>
            </a:fld>
            <a:endParaRPr lang="ko-KR" altLang="en-US"/>
          </a:p>
        </p:txBody>
      </p:sp>
    </p:spTree>
    <p:extLst>
      <p:ext uri="{BB962C8B-B14F-4D97-AF65-F5344CB8AC3E}">
        <p14:creationId xmlns:p14="http://schemas.microsoft.com/office/powerpoint/2010/main" val="3528291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dirty="0" smtClean="0"/>
              <a:t>Two distinct, albeit interrelated, aspects to metacognition: control process and metacognitive knowledge </a:t>
            </a:r>
          </a:p>
          <a:p>
            <a:pPr lvl="1"/>
            <a:r>
              <a:rPr lang="en-US" altLang="ko-KR" dirty="0" smtClean="0">
                <a:solidFill>
                  <a:srgbClr val="C00000"/>
                </a:solidFill>
              </a:rPr>
              <a:t>Control process</a:t>
            </a:r>
            <a:r>
              <a:rPr lang="en-US" altLang="ko-KR" dirty="0" smtClean="0"/>
              <a:t> </a:t>
            </a:r>
          </a:p>
          <a:p>
            <a:pPr lvl="2"/>
            <a:r>
              <a:rPr lang="en-US" altLang="ko-KR" dirty="0" smtClean="0"/>
              <a:t>Referred to as executive control, self-monitoring, and self-regulation </a:t>
            </a:r>
          </a:p>
          <a:p>
            <a:pPr lvl="2"/>
            <a:r>
              <a:rPr lang="en-US" altLang="ko-KR" dirty="0" smtClean="0"/>
              <a:t>Reflects the application of strategies to control and coordinate aspects of metacognitive knowledge </a:t>
            </a:r>
          </a:p>
          <a:p>
            <a:pPr lvl="2"/>
            <a:endParaRPr lang="en-US" altLang="ko-KR" dirty="0"/>
          </a:p>
          <a:p>
            <a:pPr lvl="1"/>
            <a:r>
              <a:rPr lang="en-US" altLang="ko-KR" dirty="0" smtClean="0">
                <a:solidFill>
                  <a:srgbClr val="C00000"/>
                </a:solidFill>
              </a:rPr>
              <a:t>Metacognitive knowledge</a:t>
            </a:r>
          </a:p>
          <a:p>
            <a:pPr lvl="2"/>
            <a:r>
              <a:rPr lang="en-US" altLang="ko-KR" dirty="0" smtClean="0"/>
              <a:t> The knowing that certain strategies work better than others or that certain tasks might be easier to perform </a:t>
            </a:r>
          </a:p>
          <a:p>
            <a:pPr lvl="2"/>
            <a:r>
              <a:rPr lang="en-US" altLang="ko-KR" dirty="0" smtClean="0"/>
              <a:t>Three interrelated components </a:t>
            </a:r>
          </a:p>
          <a:p>
            <a:pPr lvl="3"/>
            <a:r>
              <a:rPr lang="en-US" altLang="ko-KR" dirty="0" smtClean="0">
                <a:solidFill>
                  <a:srgbClr val="C00000"/>
                </a:solidFill>
              </a:rPr>
              <a:t>Self-knowledge</a:t>
            </a:r>
            <a:r>
              <a:rPr lang="en-US" altLang="ko-KR" dirty="0" smtClean="0"/>
              <a:t> (awareness of one’s own cognition, including knowledge of one’s strengths &amp; weaknesses and the awareness of one’s motivational beliefs) </a:t>
            </a:r>
          </a:p>
          <a:p>
            <a:pPr lvl="3"/>
            <a:r>
              <a:rPr lang="en-US" altLang="ko-KR" dirty="0" smtClean="0">
                <a:solidFill>
                  <a:srgbClr val="C00000"/>
                </a:solidFill>
              </a:rPr>
              <a:t>Task  knowledge</a:t>
            </a:r>
            <a:r>
              <a:rPr lang="en-US" altLang="ko-KR" dirty="0" smtClean="0"/>
              <a:t>  (knowledge about the cognitive demands of the task) </a:t>
            </a:r>
          </a:p>
          <a:p>
            <a:pPr lvl="3"/>
            <a:r>
              <a:rPr lang="en-US" altLang="ko-KR" dirty="0" smtClean="0">
                <a:solidFill>
                  <a:srgbClr val="C00000"/>
                </a:solidFill>
              </a:rPr>
              <a:t>Strategic knowledge</a:t>
            </a:r>
            <a:r>
              <a:rPr lang="en-US" altLang="ko-KR" dirty="0" smtClean="0"/>
              <a:t> (procedural knowledge of cognitive strategies to employ when unsuccessful) </a:t>
            </a:r>
            <a:endParaRPr lang="ko-KR" altLang="en-US"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15</a:t>
            </a:fld>
            <a:endParaRPr lang="ko-KR" altLang="en-US"/>
          </a:p>
        </p:txBody>
      </p:sp>
      <p:sp>
        <p:nvSpPr>
          <p:cNvPr id="5" name="제목 4"/>
          <p:cNvSpPr>
            <a:spLocks noGrp="1"/>
          </p:cNvSpPr>
          <p:nvPr>
            <p:ph type="title"/>
          </p:nvPr>
        </p:nvSpPr>
        <p:spPr/>
        <p:txBody>
          <a:bodyPr/>
          <a:lstStyle/>
          <a:p>
            <a:endParaRPr lang="ko-KR" altLang="en-US"/>
          </a:p>
        </p:txBody>
      </p:sp>
    </p:spTree>
    <p:extLst>
      <p:ext uri="{BB962C8B-B14F-4D97-AF65-F5344CB8AC3E}">
        <p14:creationId xmlns:p14="http://schemas.microsoft.com/office/powerpoint/2010/main" val="8908848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r>
              <a:rPr lang="en-US" altLang="ko-KR" dirty="0" smtClean="0"/>
              <a:t>Roles of metacognition in EISP </a:t>
            </a:r>
            <a:r>
              <a:rPr lang="en-US" altLang="ko-KR" dirty="0" smtClean="0">
                <a:solidFill>
                  <a:srgbClr val="7030A0"/>
                </a:solidFill>
              </a:rPr>
              <a:t>[Liu &amp; Chong, ASIST’11]</a:t>
            </a:r>
            <a:r>
              <a:rPr lang="en-US" altLang="ko-KR" dirty="0" smtClean="0"/>
              <a:t> </a:t>
            </a:r>
          </a:p>
          <a:p>
            <a:pPr lvl="1"/>
            <a:r>
              <a:rPr lang="en-US" altLang="ko-KR" dirty="0"/>
              <a:t>There may be two counteracting forces at play throughout the process of interactive </a:t>
            </a:r>
            <a:r>
              <a:rPr lang="en-US" altLang="ko-KR" dirty="0" smtClean="0"/>
              <a:t>searching</a:t>
            </a:r>
          </a:p>
          <a:p>
            <a:pPr lvl="1"/>
            <a:endParaRPr lang="en-US" altLang="ko-KR" dirty="0"/>
          </a:p>
          <a:p>
            <a:pPr lvl="1"/>
            <a:r>
              <a:rPr lang="en-US" altLang="ko-KR" dirty="0" smtClean="0"/>
              <a:t>1) “</a:t>
            </a:r>
            <a:r>
              <a:rPr lang="en-US" altLang="ko-KR" dirty="0" smtClean="0">
                <a:solidFill>
                  <a:srgbClr val="C00000"/>
                </a:solidFill>
              </a:rPr>
              <a:t>Conceptual </a:t>
            </a:r>
            <a:r>
              <a:rPr lang="en-US" altLang="ko-KR" dirty="0">
                <a:solidFill>
                  <a:srgbClr val="C00000"/>
                </a:solidFill>
              </a:rPr>
              <a:t>drifting</a:t>
            </a:r>
            <a:r>
              <a:rPr lang="en-US" altLang="ko-KR" dirty="0" smtClean="0"/>
              <a:t>”</a:t>
            </a:r>
            <a:endParaRPr lang="en-US" altLang="ko-KR" dirty="0"/>
          </a:p>
          <a:p>
            <a:pPr lvl="2"/>
            <a:r>
              <a:rPr lang="en-US" altLang="ko-KR" dirty="0"/>
              <a:t>the natural tendency of drifting away from the initial search focus </a:t>
            </a:r>
            <a:endParaRPr lang="en-US" altLang="ko-KR" dirty="0" smtClean="0"/>
          </a:p>
          <a:p>
            <a:pPr lvl="2"/>
            <a:endParaRPr lang="en-US" altLang="ko-KR" dirty="0"/>
          </a:p>
          <a:p>
            <a:pPr lvl="1"/>
            <a:r>
              <a:rPr lang="en-US" altLang="ko-KR" dirty="0" smtClean="0"/>
              <a:t>2) “</a:t>
            </a:r>
            <a:r>
              <a:rPr lang="en-US" altLang="ko-KR" dirty="0" smtClean="0">
                <a:solidFill>
                  <a:srgbClr val="C00000"/>
                </a:solidFill>
              </a:rPr>
              <a:t>Metacognitive </a:t>
            </a:r>
            <a:r>
              <a:rPr lang="en-US" altLang="ko-KR" dirty="0">
                <a:solidFill>
                  <a:srgbClr val="C00000"/>
                </a:solidFill>
              </a:rPr>
              <a:t>behavior</a:t>
            </a:r>
            <a:r>
              <a:rPr lang="en-US" altLang="ko-KR" dirty="0"/>
              <a:t>”</a:t>
            </a:r>
          </a:p>
          <a:p>
            <a:pPr lvl="2"/>
            <a:r>
              <a:rPr lang="en-US" altLang="ko-KR" dirty="0"/>
              <a:t>the user’s conscious effort of keeping the interactive search process on course in relation to the initial search question or information need</a:t>
            </a:r>
            <a:endParaRPr lang="ko-KR" altLang="en-US"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16</a:t>
            </a:fld>
            <a:endParaRPr lang="ko-KR" altLang="en-US"/>
          </a:p>
        </p:txBody>
      </p:sp>
    </p:spTree>
    <p:extLst>
      <p:ext uri="{BB962C8B-B14F-4D97-AF65-F5344CB8AC3E}">
        <p14:creationId xmlns:p14="http://schemas.microsoft.com/office/powerpoint/2010/main" val="22227812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r>
              <a:rPr lang="en-US" altLang="ko-KR" dirty="0" smtClean="0"/>
              <a:t>Classification of metacognitive skills for web searching in </a:t>
            </a:r>
            <a:r>
              <a:rPr lang="en-US" altLang="ko-KR" dirty="0" smtClean="0">
                <a:solidFill>
                  <a:srgbClr val="7030A0"/>
                </a:solidFill>
              </a:rPr>
              <a:t>[</a:t>
            </a:r>
            <a:r>
              <a:rPr lang="en-US" altLang="ko-KR" dirty="0" err="1" smtClean="0">
                <a:solidFill>
                  <a:srgbClr val="7030A0"/>
                </a:solidFill>
              </a:rPr>
              <a:t>Gorrell</a:t>
            </a:r>
            <a:r>
              <a:rPr lang="en-US" altLang="ko-KR" dirty="0">
                <a:solidFill>
                  <a:srgbClr val="7030A0"/>
                </a:solidFill>
              </a:rPr>
              <a:t> </a:t>
            </a:r>
            <a:r>
              <a:rPr lang="en-US" altLang="ko-KR" dirty="0" smtClean="0">
                <a:solidFill>
                  <a:srgbClr val="7030A0"/>
                </a:solidFill>
              </a:rPr>
              <a:t>et al., JD’09]</a:t>
            </a:r>
            <a:r>
              <a:rPr lang="en-US" altLang="ko-KR" dirty="0" smtClean="0"/>
              <a:t>  </a:t>
            </a:r>
            <a:endParaRPr lang="ko-KR" altLang="en-US"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17</a:t>
            </a:fld>
            <a:endParaRPr lang="ko-KR" altLang="en-US"/>
          </a:p>
        </p:txBody>
      </p:sp>
      <p:graphicFrame>
        <p:nvGraphicFramePr>
          <p:cNvPr id="5" name="표 4"/>
          <p:cNvGraphicFramePr>
            <a:graphicFrameLocks noGrp="1"/>
          </p:cNvGraphicFramePr>
          <p:nvPr>
            <p:extLst>
              <p:ext uri="{D42A27DB-BD31-4B8C-83A1-F6EECF244321}">
                <p14:modId xmlns:p14="http://schemas.microsoft.com/office/powerpoint/2010/main" val="3689679212"/>
              </p:ext>
            </p:extLst>
          </p:nvPr>
        </p:nvGraphicFramePr>
        <p:xfrm>
          <a:off x="2" y="2064355"/>
          <a:ext cx="9144000" cy="4749021"/>
        </p:xfrm>
        <a:graphic>
          <a:graphicData uri="http://schemas.openxmlformats.org/drawingml/2006/table">
            <a:tbl>
              <a:tblPr firstRow="1" firstCol="1" bandRow="1">
                <a:tableStyleId>{5C22544A-7EE6-4342-B048-85BDC9FD1C3A}</a:tableStyleId>
              </a:tblPr>
              <a:tblGrid>
                <a:gridCol w="1115614"/>
                <a:gridCol w="2016224"/>
                <a:gridCol w="1944216"/>
                <a:gridCol w="2088232"/>
                <a:gridCol w="1979714"/>
              </a:tblGrid>
              <a:tr h="428481">
                <a:tc>
                  <a:txBody>
                    <a:bodyPr/>
                    <a:lstStyle/>
                    <a:p>
                      <a:pPr algn="ctr">
                        <a:lnSpc>
                          <a:spcPct val="105000"/>
                        </a:lnSpc>
                        <a:spcAft>
                          <a:spcPts val="0"/>
                        </a:spcAft>
                        <a:tabLst>
                          <a:tab pos="144145" algn="l"/>
                        </a:tabLst>
                      </a:pPr>
                      <a:r>
                        <a:rPr lang="en-GB" sz="1200" dirty="0">
                          <a:effectLst/>
                        </a:rPr>
                        <a:t> </a:t>
                      </a:r>
                      <a:endParaRPr lang="ko-KR" sz="1200" dirty="0">
                        <a:effectLst/>
                        <a:latin typeface="Times New Roman"/>
                        <a:ea typeface="맑은 고딕"/>
                      </a:endParaRPr>
                    </a:p>
                  </a:txBody>
                  <a:tcPr marL="48475" marR="48475" marT="0" marB="0" anchor="ctr"/>
                </a:tc>
                <a:tc>
                  <a:txBody>
                    <a:bodyPr/>
                    <a:lstStyle/>
                    <a:p>
                      <a:pPr algn="ctr">
                        <a:lnSpc>
                          <a:spcPct val="105000"/>
                        </a:lnSpc>
                        <a:spcAft>
                          <a:spcPts val="0"/>
                        </a:spcAft>
                        <a:tabLst>
                          <a:tab pos="144145" algn="l"/>
                        </a:tabLst>
                      </a:pPr>
                      <a:r>
                        <a:rPr lang="en-GB" sz="1200" dirty="0">
                          <a:effectLst/>
                        </a:rPr>
                        <a:t>Memory</a:t>
                      </a:r>
                      <a:endParaRPr lang="ko-KR" sz="1200" dirty="0">
                        <a:effectLst/>
                        <a:latin typeface="Times New Roman"/>
                        <a:ea typeface="맑은 고딕"/>
                      </a:endParaRPr>
                    </a:p>
                  </a:txBody>
                  <a:tcPr marL="48475" marR="48475" marT="0" marB="0" anchor="ctr"/>
                </a:tc>
                <a:tc>
                  <a:txBody>
                    <a:bodyPr/>
                    <a:lstStyle/>
                    <a:p>
                      <a:pPr algn="ctr">
                        <a:lnSpc>
                          <a:spcPct val="105000"/>
                        </a:lnSpc>
                        <a:spcAft>
                          <a:spcPts val="0"/>
                        </a:spcAft>
                        <a:tabLst>
                          <a:tab pos="144145" algn="l"/>
                        </a:tabLst>
                      </a:pPr>
                      <a:r>
                        <a:rPr lang="en-GB" sz="1200" dirty="0">
                          <a:effectLst/>
                        </a:rPr>
                        <a:t>Comprehension</a:t>
                      </a:r>
                      <a:endParaRPr lang="ko-KR" sz="1200" dirty="0">
                        <a:effectLst/>
                        <a:latin typeface="Times New Roman"/>
                        <a:ea typeface="맑은 고딕"/>
                      </a:endParaRPr>
                    </a:p>
                  </a:txBody>
                  <a:tcPr marL="48475" marR="48475" marT="0" marB="0" anchor="ctr"/>
                </a:tc>
                <a:tc>
                  <a:txBody>
                    <a:bodyPr/>
                    <a:lstStyle/>
                    <a:p>
                      <a:pPr algn="ctr">
                        <a:lnSpc>
                          <a:spcPct val="105000"/>
                        </a:lnSpc>
                        <a:spcAft>
                          <a:spcPts val="0"/>
                        </a:spcAft>
                        <a:tabLst>
                          <a:tab pos="144145" algn="l"/>
                        </a:tabLst>
                      </a:pPr>
                      <a:r>
                        <a:rPr lang="en-GB" sz="1200">
                          <a:effectLst/>
                        </a:rPr>
                        <a:t>Search task</a:t>
                      </a:r>
                      <a:endParaRPr lang="ko-KR" sz="1200">
                        <a:effectLst/>
                        <a:latin typeface="Times New Roman"/>
                        <a:ea typeface="맑은 고딕"/>
                      </a:endParaRPr>
                    </a:p>
                  </a:txBody>
                  <a:tcPr marL="48475" marR="48475" marT="0" marB="0" anchor="ctr"/>
                </a:tc>
                <a:tc>
                  <a:txBody>
                    <a:bodyPr/>
                    <a:lstStyle/>
                    <a:p>
                      <a:pPr algn="ctr">
                        <a:lnSpc>
                          <a:spcPct val="105000"/>
                        </a:lnSpc>
                        <a:spcAft>
                          <a:spcPts val="0"/>
                        </a:spcAft>
                        <a:tabLst>
                          <a:tab pos="144145" algn="l"/>
                        </a:tabLst>
                      </a:pPr>
                      <a:r>
                        <a:rPr lang="en-GB" sz="1200" dirty="0">
                          <a:effectLst/>
                        </a:rPr>
                        <a:t>Search Technology</a:t>
                      </a:r>
                      <a:endParaRPr lang="ko-KR" sz="1200" dirty="0">
                        <a:effectLst/>
                        <a:latin typeface="Times New Roman"/>
                        <a:ea typeface="맑은 고딕"/>
                      </a:endParaRPr>
                    </a:p>
                  </a:txBody>
                  <a:tcPr marL="48475" marR="48475" marT="0" marB="0" anchor="ctr"/>
                </a:tc>
              </a:tr>
              <a:tr h="439178">
                <a:tc>
                  <a:txBody>
                    <a:bodyPr/>
                    <a:lstStyle/>
                    <a:p>
                      <a:pPr algn="ctr">
                        <a:lnSpc>
                          <a:spcPct val="105000"/>
                        </a:lnSpc>
                        <a:spcAft>
                          <a:spcPts val="0"/>
                        </a:spcAft>
                        <a:tabLst>
                          <a:tab pos="144145" algn="l"/>
                        </a:tabLst>
                      </a:pPr>
                      <a:r>
                        <a:rPr lang="en-GB" sz="1100" dirty="0">
                          <a:effectLst/>
                        </a:rPr>
                        <a:t>Schema </a:t>
                      </a:r>
                      <a:endParaRPr lang="en-GB" sz="1100" dirty="0" smtClean="0">
                        <a:effectLst/>
                      </a:endParaRPr>
                    </a:p>
                    <a:p>
                      <a:pPr algn="ctr">
                        <a:lnSpc>
                          <a:spcPct val="105000"/>
                        </a:lnSpc>
                        <a:spcAft>
                          <a:spcPts val="0"/>
                        </a:spcAft>
                        <a:tabLst>
                          <a:tab pos="144145" algn="l"/>
                        </a:tabLst>
                      </a:pPr>
                      <a:r>
                        <a:rPr lang="en-GB" sz="1100" dirty="0" smtClean="0">
                          <a:effectLst/>
                        </a:rPr>
                        <a:t>training</a:t>
                      </a:r>
                      <a:endParaRPr lang="ko-KR" sz="1100" dirty="0">
                        <a:effectLst/>
                        <a:latin typeface="Times New Roman"/>
                        <a:ea typeface="맑은 고딕"/>
                      </a:endParaRPr>
                    </a:p>
                  </a:txBody>
                  <a:tcPr marL="48475" marR="48475" marT="0" marB="0" anchor="ctr"/>
                </a:tc>
                <a:tc>
                  <a:txBody>
                    <a:bodyPr/>
                    <a:lstStyle/>
                    <a:p>
                      <a:pPr algn="l" latinLnBrk="0">
                        <a:lnSpc>
                          <a:spcPct val="105000"/>
                        </a:lnSpc>
                        <a:spcAft>
                          <a:spcPts val="0"/>
                        </a:spcAft>
                        <a:tabLst>
                          <a:tab pos="144145" algn="l"/>
                          <a:tab pos="508000" algn="l"/>
                        </a:tabLst>
                      </a:pPr>
                      <a:r>
                        <a:rPr lang="en-US" sz="900" dirty="0">
                          <a:effectLst/>
                        </a:rPr>
                        <a:t>The subject has a variety of methods available to them to help them recall the information and where they found it. </a:t>
                      </a:r>
                      <a:endParaRPr lang="ko-KR" sz="900" dirty="0">
                        <a:effectLst/>
                        <a:latin typeface="Times New Roman"/>
                        <a:ea typeface="맑은 고딕"/>
                      </a:endParaRPr>
                    </a:p>
                  </a:txBody>
                  <a:tcPr marL="48475" marR="48475" marT="0" marB="0"/>
                </a:tc>
                <a:tc>
                  <a:txBody>
                    <a:bodyPr/>
                    <a:lstStyle/>
                    <a:p>
                      <a:pPr algn="l" latinLnBrk="0">
                        <a:lnSpc>
                          <a:spcPct val="105000"/>
                        </a:lnSpc>
                        <a:spcAft>
                          <a:spcPts val="0"/>
                        </a:spcAft>
                        <a:tabLst>
                          <a:tab pos="144145" algn="l"/>
                          <a:tab pos="508000" algn="l"/>
                        </a:tabLst>
                      </a:pPr>
                      <a:r>
                        <a:rPr lang="en-US" sz="900" dirty="0">
                          <a:effectLst/>
                        </a:rPr>
                        <a:t>The subject has methods to help them understand the information they find, monitor comprehension and correct comprehension failures. </a:t>
                      </a:r>
                      <a:endParaRPr lang="ko-KR" sz="900" dirty="0">
                        <a:effectLst/>
                        <a:latin typeface="Times New Roman"/>
                        <a:ea typeface="맑은 고딕"/>
                      </a:endParaRPr>
                    </a:p>
                  </a:txBody>
                  <a:tcPr marL="48475" marR="48475" marT="0" marB="0"/>
                </a:tc>
                <a:tc>
                  <a:txBody>
                    <a:bodyPr/>
                    <a:lstStyle/>
                    <a:p>
                      <a:pPr algn="l" latinLnBrk="0">
                        <a:lnSpc>
                          <a:spcPct val="105000"/>
                        </a:lnSpc>
                        <a:spcAft>
                          <a:spcPts val="0"/>
                        </a:spcAft>
                        <a:tabLst>
                          <a:tab pos="144145" algn="l"/>
                          <a:tab pos="508000" algn="l"/>
                        </a:tabLst>
                      </a:pPr>
                      <a:r>
                        <a:rPr lang="en-US" sz="900" dirty="0">
                          <a:effectLst/>
                        </a:rPr>
                        <a:t>The subject knows methods for finding information, assessing relevance and assessing task completion/thoroughness of topic exploration. </a:t>
                      </a:r>
                      <a:endParaRPr lang="ko-KR" sz="900" dirty="0">
                        <a:effectLst/>
                        <a:latin typeface="Times New Roman"/>
                        <a:ea typeface="맑은 고딕"/>
                      </a:endParaRPr>
                    </a:p>
                  </a:txBody>
                  <a:tcPr marL="48475" marR="48475" marT="0" marB="0"/>
                </a:tc>
                <a:tc>
                  <a:txBody>
                    <a:bodyPr/>
                    <a:lstStyle/>
                    <a:p>
                      <a:pPr algn="l" latinLnBrk="0">
                        <a:lnSpc>
                          <a:spcPct val="105000"/>
                        </a:lnSpc>
                        <a:spcAft>
                          <a:spcPts val="0"/>
                        </a:spcAft>
                        <a:tabLst>
                          <a:tab pos="144145" algn="l"/>
                          <a:tab pos="508000" algn="l"/>
                        </a:tabLst>
                      </a:pPr>
                      <a:r>
                        <a:rPr lang="en-US" sz="900" dirty="0">
                          <a:effectLst/>
                        </a:rPr>
                        <a:t>The subject understands the technology and has a good mental model of the internet. </a:t>
                      </a:r>
                      <a:endParaRPr lang="ko-KR" sz="900" dirty="0">
                        <a:effectLst/>
                        <a:latin typeface="Times New Roman"/>
                        <a:ea typeface="맑은 고딕"/>
                      </a:endParaRPr>
                    </a:p>
                  </a:txBody>
                  <a:tcPr marL="48475" marR="48475" marT="0" marB="0"/>
                </a:tc>
              </a:tr>
              <a:tr h="617209">
                <a:tc>
                  <a:txBody>
                    <a:bodyPr/>
                    <a:lstStyle/>
                    <a:p>
                      <a:pPr algn="ctr">
                        <a:lnSpc>
                          <a:spcPct val="105000"/>
                        </a:lnSpc>
                        <a:spcAft>
                          <a:spcPts val="0"/>
                        </a:spcAft>
                        <a:tabLst>
                          <a:tab pos="144145" algn="l"/>
                        </a:tabLst>
                      </a:pPr>
                      <a:r>
                        <a:rPr lang="en-GB" sz="1100">
                          <a:effectLst/>
                        </a:rPr>
                        <a:t>Planning</a:t>
                      </a:r>
                      <a:endParaRPr lang="ko-KR" sz="1100">
                        <a:effectLst/>
                        <a:latin typeface="Times New Roman"/>
                        <a:ea typeface="맑은 고딕"/>
                      </a:endParaRPr>
                    </a:p>
                  </a:txBody>
                  <a:tcPr marL="48475" marR="48475" marT="0" marB="0" anchor="ctr"/>
                </a:tc>
                <a:tc>
                  <a:txBody>
                    <a:bodyPr/>
                    <a:lstStyle/>
                    <a:p>
                      <a:pPr algn="l" latinLnBrk="0">
                        <a:lnSpc>
                          <a:spcPct val="105000"/>
                        </a:lnSpc>
                        <a:spcAft>
                          <a:spcPts val="0"/>
                        </a:spcAft>
                        <a:tabLst>
                          <a:tab pos="144145" algn="l"/>
                          <a:tab pos="508000" algn="l"/>
                        </a:tabLst>
                      </a:pPr>
                      <a:r>
                        <a:rPr lang="en-US" sz="900" dirty="0">
                          <a:effectLst/>
                        </a:rPr>
                        <a:t>The subject plans how they will record the results of their information search and any useful tricks they learn along the way</a:t>
                      </a:r>
                      <a:endParaRPr lang="ko-KR" sz="900" dirty="0">
                        <a:effectLst/>
                        <a:latin typeface="Times New Roman"/>
                        <a:ea typeface="맑은 고딕"/>
                      </a:endParaRPr>
                    </a:p>
                  </a:txBody>
                  <a:tcPr marL="48475" marR="48475" marT="0" marB="0"/>
                </a:tc>
                <a:tc>
                  <a:txBody>
                    <a:bodyPr/>
                    <a:lstStyle/>
                    <a:p>
                      <a:pPr algn="l" latinLnBrk="0">
                        <a:lnSpc>
                          <a:spcPct val="105000"/>
                        </a:lnSpc>
                        <a:spcAft>
                          <a:spcPts val="0"/>
                        </a:spcAft>
                        <a:tabLst>
                          <a:tab pos="144145" algn="l"/>
                          <a:tab pos="508000" algn="l"/>
                        </a:tabLst>
                      </a:pPr>
                      <a:r>
                        <a:rPr lang="en-US" sz="900" dirty="0">
                          <a:effectLst/>
                        </a:rPr>
                        <a:t>The subject plans to use methods such as summarization in order to monitor and improve their comprehension</a:t>
                      </a:r>
                      <a:endParaRPr lang="ko-KR" sz="900" dirty="0">
                        <a:effectLst/>
                        <a:latin typeface="Times New Roman"/>
                        <a:ea typeface="맑은 고딕"/>
                      </a:endParaRPr>
                    </a:p>
                  </a:txBody>
                  <a:tcPr marL="48475" marR="48475" marT="0" marB="0"/>
                </a:tc>
                <a:tc>
                  <a:txBody>
                    <a:bodyPr/>
                    <a:lstStyle/>
                    <a:p>
                      <a:pPr algn="l" latinLnBrk="0">
                        <a:lnSpc>
                          <a:spcPct val="105000"/>
                        </a:lnSpc>
                        <a:spcAft>
                          <a:spcPts val="0"/>
                        </a:spcAft>
                        <a:tabLst>
                          <a:tab pos="144145" algn="l"/>
                          <a:tab pos="508000" algn="l"/>
                        </a:tabLst>
                      </a:pPr>
                      <a:r>
                        <a:rPr lang="en-US" sz="900" dirty="0">
                          <a:effectLst/>
                        </a:rPr>
                        <a:t>The subject plans what information they need to find and assesses task completion on that basis. They might plan to check particular factual information with a number of sites to verify reliability</a:t>
                      </a:r>
                      <a:endParaRPr lang="ko-KR" sz="900" dirty="0">
                        <a:effectLst/>
                        <a:latin typeface="Times New Roman"/>
                        <a:ea typeface="맑은 고딕"/>
                      </a:endParaRPr>
                    </a:p>
                  </a:txBody>
                  <a:tcPr marL="48475" marR="48475" marT="0" marB="0"/>
                </a:tc>
                <a:tc>
                  <a:txBody>
                    <a:bodyPr/>
                    <a:lstStyle/>
                    <a:p>
                      <a:pPr algn="l" latinLnBrk="0">
                        <a:lnSpc>
                          <a:spcPct val="105000"/>
                        </a:lnSpc>
                        <a:spcAft>
                          <a:spcPts val="0"/>
                        </a:spcAft>
                        <a:tabLst>
                          <a:tab pos="144145" algn="l"/>
                          <a:tab pos="508000" algn="l"/>
                        </a:tabLst>
                      </a:pPr>
                      <a:r>
                        <a:rPr lang="en-US" sz="900" dirty="0">
                          <a:effectLst/>
                        </a:rPr>
                        <a:t>The subject plans use of search </a:t>
                      </a:r>
                      <a:r>
                        <a:rPr lang="en-US" sz="900" dirty="0" smtClean="0">
                          <a:effectLst/>
                        </a:rPr>
                        <a:t>technology. </a:t>
                      </a:r>
                      <a:r>
                        <a:rPr lang="en-US" sz="900" dirty="0">
                          <a:effectLst/>
                        </a:rPr>
                        <a:t>They plan which sources they might </a:t>
                      </a:r>
                      <a:r>
                        <a:rPr lang="en-US" sz="900" dirty="0" smtClean="0">
                          <a:effectLst/>
                        </a:rPr>
                        <a:t>use, </a:t>
                      </a:r>
                      <a:r>
                        <a:rPr lang="en-US" sz="900" dirty="0">
                          <a:effectLst/>
                        </a:rPr>
                        <a:t>and can explain their choice. They know which search engines are appropriate to the task</a:t>
                      </a:r>
                      <a:endParaRPr lang="ko-KR" sz="900" dirty="0">
                        <a:effectLst/>
                        <a:latin typeface="Times New Roman"/>
                        <a:ea typeface="맑은 고딕"/>
                      </a:endParaRPr>
                    </a:p>
                  </a:txBody>
                  <a:tcPr marL="48475" marR="48475" marT="0" marB="0"/>
                </a:tc>
              </a:tr>
              <a:tr h="795240">
                <a:tc>
                  <a:txBody>
                    <a:bodyPr/>
                    <a:lstStyle/>
                    <a:p>
                      <a:pPr algn="ctr">
                        <a:lnSpc>
                          <a:spcPct val="105000"/>
                        </a:lnSpc>
                        <a:spcAft>
                          <a:spcPts val="0"/>
                        </a:spcAft>
                        <a:tabLst>
                          <a:tab pos="144145" algn="l"/>
                        </a:tabLst>
                      </a:pPr>
                      <a:r>
                        <a:rPr lang="en-GB" sz="1100">
                          <a:effectLst/>
                        </a:rPr>
                        <a:t>Monitoring</a:t>
                      </a:r>
                      <a:endParaRPr lang="ko-KR" sz="1100">
                        <a:effectLst/>
                        <a:latin typeface="Times New Roman"/>
                        <a:ea typeface="맑은 고딕"/>
                      </a:endParaRPr>
                    </a:p>
                  </a:txBody>
                  <a:tcPr marL="48475" marR="48475" marT="0" marB="0" anchor="ctr"/>
                </a:tc>
                <a:tc>
                  <a:txBody>
                    <a:bodyPr/>
                    <a:lstStyle/>
                    <a:p>
                      <a:pPr algn="l" latinLnBrk="0">
                        <a:lnSpc>
                          <a:spcPct val="105000"/>
                        </a:lnSpc>
                        <a:spcAft>
                          <a:spcPts val="0"/>
                        </a:spcAft>
                        <a:tabLst>
                          <a:tab pos="144145" algn="l"/>
                          <a:tab pos="508000" algn="l"/>
                        </a:tabLst>
                      </a:pPr>
                      <a:r>
                        <a:rPr lang="en-US" sz="900">
                          <a:effectLst/>
                        </a:rPr>
                        <a:t>The subject assesses their note-taking/similar for its efficacy during task execution and changes if necessary. Are they remembering everything they need to? Are they recording the information in a useful form?</a:t>
                      </a:r>
                      <a:endParaRPr lang="ko-KR" sz="900">
                        <a:effectLst/>
                        <a:latin typeface="Times New Roman"/>
                        <a:ea typeface="맑은 고딕"/>
                      </a:endParaRPr>
                    </a:p>
                  </a:txBody>
                  <a:tcPr marL="48475" marR="48475" marT="0" marB="0"/>
                </a:tc>
                <a:tc>
                  <a:txBody>
                    <a:bodyPr/>
                    <a:lstStyle/>
                    <a:p>
                      <a:pPr algn="l" latinLnBrk="0">
                        <a:lnSpc>
                          <a:spcPct val="105000"/>
                        </a:lnSpc>
                        <a:spcAft>
                          <a:spcPts val="0"/>
                        </a:spcAft>
                        <a:tabLst>
                          <a:tab pos="144145" algn="l"/>
                          <a:tab pos="508000" algn="l"/>
                        </a:tabLst>
                      </a:pPr>
                      <a:r>
                        <a:rPr lang="en-US" sz="900" dirty="0">
                          <a:effectLst/>
                        </a:rPr>
                        <a:t>The subject is aware of the extent to which they are understanding what they read, and invokes correction strategies if necessary. The subject correctly determines document relevance</a:t>
                      </a:r>
                      <a:endParaRPr lang="ko-KR" sz="900" dirty="0">
                        <a:effectLst/>
                        <a:latin typeface="Times New Roman"/>
                        <a:ea typeface="맑은 고딕"/>
                      </a:endParaRPr>
                    </a:p>
                  </a:txBody>
                  <a:tcPr marL="48475" marR="48475" marT="0" marB="0"/>
                </a:tc>
                <a:tc>
                  <a:txBody>
                    <a:bodyPr/>
                    <a:lstStyle/>
                    <a:p>
                      <a:pPr algn="l" latinLnBrk="0">
                        <a:lnSpc>
                          <a:spcPct val="105000"/>
                        </a:lnSpc>
                        <a:spcAft>
                          <a:spcPts val="0"/>
                        </a:spcAft>
                        <a:tabLst>
                          <a:tab pos="144145" algn="l"/>
                          <a:tab pos="508000" algn="l"/>
                        </a:tabLst>
                      </a:pPr>
                      <a:r>
                        <a:rPr lang="en-US" sz="900" dirty="0">
                          <a:effectLst/>
                        </a:rPr>
                        <a:t>The subject is aware of their progress in completing the task and the reliability and relevance of the information they have found. They switch strategies if necessary to correct any issues</a:t>
                      </a:r>
                      <a:endParaRPr lang="ko-KR" sz="900" dirty="0">
                        <a:effectLst/>
                        <a:latin typeface="Times New Roman"/>
                        <a:ea typeface="맑은 고딕"/>
                      </a:endParaRPr>
                    </a:p>
                  </a:txBody>
                  <a:tcPr marL="48475" marR="48475" marT="0" marB="0"/>
                </a:tc>
                <a:tc>
                  <a:txBody>
                    <a:bodyPr/>
                    <a:lstStyle/>
                    <a:p>
                      <a:pPr algn="l" latinLnBrk="0">
                        <a:lnSpc>
                          <a:spcPct val="105000"/>
                        </a:lnSpc>
                        <a:spcAft>
                          <a:spcPts val="0"/>
                        </a:spcAft>
                        <a:tabLst>
                          <a:tab pos="144145" algn="l"/>
                          <a:tab pos="508000" algn="l"/>
                        </a:tabLst>
                      </a:pPr>
                      <a:r>
                        <a:rPr lang="en-US" sz="900" dirty="0">
                          <a:effectLst/>
                        </a:rPr>
                        <a:t>The subject assesses the efficacy of the technology/sources/search strategies they are using and switches if necessary. The subject detects and determines the cause of errors and low efficacy, and takes corrective action</a:t>
                      </a:r>
                      <a:endParaRPr lang="ko-KR" sz="900" dirty="0">
                        <a:effectLst/>
                        <a:latin typeface="Times New Roman"/>
                        <a:ea typeface="맑은 고딕"/>
                      </a:endParaRPr>
                    </a:p>
                  </a:txBody>
                  <a:tcPr marL="48475" marR="48475" marT="0" marB="0"/>
                </a:tc>
              </a:tr>
              <a:tr h="439178">
                <a:tc>
                  <a:txBody>
                    <a:bodyPr/>
                    <a:lstStyle/>
                    <a:p>
                      <a:pPr algn="ctr">
                        <a:lnSpc>
                          <a:spcPct val="105000"/>
                        </a:lnSpc>
                        <a:spcAft>
                          <a:spcPts val="0"/>
                        </a:spcAft>
                        <a:tabLst>
                          <a:tab pos="144145" algn="l"/>
                        </a:tabLst>
                      </a:pPr>
                      <a:r>
                        <a:rPr lang="en-GB" sz="1100">
                          <a:effectLst/>
                        </a:rPr>
                        <a:t>Evaluation</a:t>
                      </a:r>
                      <a:endParaRPr lang="ko-KR" sz="1100">
                        <a:effectLst/>
                      </a:endParaRPr>
                    </a:p>
                    <a:p>
                      <a:pPr algn="ctr">
                        <a:lnSpc>
                          <a:spcPct val="105000"/>
                        </a:lnSpc>
                        <a:spcAft>
                          <a:spcPts val="0"/>
                        </a:spcAft>
                        <a:tabLst>
                          <a:tab pos="144145" algn="l"/>
                        </a:tabLst>
                      </a:pPr>
                      <a:r>
                        <a:rPr lang="en-GB" sz="1100">
                          <a:effectLst/>
                        </a:rPr>
                        <a:t>(Criticality)</a:t>
                      </a:r>
                      <a:endParaRPr lang="ko-KR" sz="1100">
                        <a:effectLst/>
                        <a:latin typeface="Times New Roman"/>
                        <a:ea typeface="맑은 고딕"/>
                      </a:endParaRPr>
                    </a:p>
                  </a:txBody>
                  <a:tcPr marL="48475" marR="48475" marT="0" marB="0" anchor="ctr"/>
                </a:tc>
                <a:tc>
                  <a:txBody>
                    <a:bodyPr/>
                    <a:lstStyle/>
                    <a:p>
                      <a:pPr algn="l" latinLnBrk="0">
                        <a:lnSpc>
                          <a:spcPct val="105000"/>
                        </a:lnSpc>
                        <a:spcAft>
                          <a:spcPts val="0"/>
                        </a:spcAft>
                        <a:tabLst>
                          <a:tab pos="144145" algn="l"/>
                          <a:tab pos="508000" algn="l"/>
                        </a:tabLst>
                      </a:pPr>
                      <a:r>
                        <a:rPr lang="en-US" sz="900">
                          <a:effectLst/>
                        </a:rPr>
                        <a:t>The subject critically evaluates their note-taking and use of memory strategies and draws conclusions for future use</a:t>
                      </a:r>
                      <a:endParaRPr lang="ko-KR" sz="900">
                        <a:effectLst/>
                        <a:latin typeface="Times New Roman"/>
                        <a:ea typeface="맑은 고딕"/>
                      </a:endParaRPr>
                    </a:p>
                  </a:txBody>
                  <a:tcPr marL="48475" marR="48475" marT="0" marB="0"/>
                </a:tc>
                <a:tc>
                  <a:txBody>
                    <a:bodyPr/>
                    <a:lstStyle/>
                    <a:p>
                      <a:pPr algn="l" latinLnBrk="0">
                        <a:lnSpc>
                          <a:spcPct val="105000"/>
                        </a:lnSpc>
                        <a:spcAft>
                          <a:spcPts val="0"/>
                        </a:spcAft>
                        <a:tabLst>
                          <a:tab pos="144145" algn="l"/>
                          <a:tab pos="508000" algn="l"/>
                        </a:tabLst>
                      </a:pPr>
                      <a:r>
                        <a:rPr lang="en-US" sz="900">
                          <a:effectLst/>
                        </a:rPr>
                        <a:t>The subject critically evaluates their comprehension and the comprehensibility of the sources they find and draws conclusions for future use</a:t>
                      </a:r>
                      <a:endParaRPr lang="ko-KR" sz="900">
                        <a:effectLst/>
                        <a:latin typeface="Times New Roman"/>
                        <a:ea typeface="맑은 고딕"/>
                      </a:endParaRPr>
                    </a:p>
                  </a:txBody>
                  <a:tcPr marL="48475" marR="48475" marT="0" marB="0"/>
                </a:tc>
                <a:tc>
                  <a:txBody>
                    <a:bodyPr/>
                    <a:lstStyle/>
                    <a:p>
                      <a:pPr algn="l" latinLnBrk="0">
                        <a:lnSpc>
                          <a:spcPct val="105000"/>
                        </a:lnSpc>
                        <a:spcAft>
                          <a:spcPts val="0"/>
                        </a:spcAft>
                        <a:tabLst>
                          <a:tab pos="144145" algn="l"/>
                          <a:tab pos="508000" algn="l"/>
                        </a:tabLst>
                      </a:pPr>
                      <a:r>
                        <a:rPr lang="en-US" sz="900" dirty="0">
                          <a:effectLst/>
                        </a:rPr>
                        <a:t>The subject critically evaluates their search, the relevance of what they found and the usefulness of the sources, and draws conclusions for future use</a:t>
                      </a:r>
                      <a:endParaRPr lang="ko-KR" sz="900" dirty="0">
                        <a:effectLst/>
                        <a:latin typeface="Times New Roman"/>
                        <a:ea typeface="맑은 고딕"/>
                      </a:endParaRPr>
                    </a:p>
                  </a:txBody>
                  <a:tcPr marL="48475" marR="48475" marT="0" marB="0"/>
                </a:tc>
                <a:tc>
                  <a:txBody>
                    <a:bodyPr/>
                    <a:lstStyle/>
                    <a:p>
                      <a:pPr algn="l" latinLnBrk="0">
                        <a:lnSpc>
                          <a:spcPct val="105000"/>
                        </a:lnSpc>
                        <a:spcAft>
                          <a:spcPts val="0"/>
                        </a:spcAft>
                        <a:tabLst>
                          <a:tab pos="144145" algn="l"/>
                          <a:tab pos="508000" algn="l"/>
                        </a:tabLst>
                      </a:pPr>
                      <a:r>
                        <a:rPr lang="en-US" sz="900" dirty="0">
                          <a:effectLst/>
                        </a:rPr>
                        <a:t>The subject critically evaluates their search method and use of technology/sources and draws conclusions for future use</a:t>
                      </a:r>
                      <a:endParaRPr lang="ko-KR" sz="900" dirty="0">
                        <a:effectLst/>
                        <a:latin typeface="Times New Roman"/>
                        <a:ea typeface="맑은 고딕"/>
                      </a:endParaRPr>
                    </a:p>
                  </a:txBody>
                  <a:tcPr marL="48475" marR="48475" marT="0" marB="0"/>
                </a:tc>
              </a:tr>
              <a:tr h="617209">
                <a:tc>
                  <a:txBody>
                    <a:bodyPr/>
                    <a:lstStyle/>
                    <a:p>
                      <a:pPr algn="ctr">
                        <a:lnSpc>
                          <a:spcPct val="105000"/>
                        </a:lnSpc>
                        <a:spcAft>
                          <a:spcPts val="0"/>
                        </a:spcAft>
                        <a:tabLst>
                          <a:tab pos="144145" algn="l"/>
                        </a:tabLst>
                      </a:pPr>
                      <a:r>
                        <a:rPr lang="en-GB" sz="1100" dirty="0">
                          <a:effectLst/>
                        </a:rPr>
                        <a:t>Transfer</a:t>
                      </a:r>
                      <a:endParaRPr lang="ko-KR" sz="1100" dirty="0">
                        <a:effectLst/>
                        <a:latin typeface="Times New Roman"/>
                        <a:ea typeface="맑은 고딕"/>
                      </a:endParaRPr>
                    </a:p>
                  </a:txBody>
                  <a:tcPr marL="48475" marR="48475" marT="0" marB="0" anchor="ctr"/>
                </a:tc>
                <a:tc>
                  <a:txBody>
                    <a:bodyPr/>
                    <a:lstStyle/>
                    <a:p>
                      <a:pPr algn="l" latinLnBrk="0">
                        <a:lnSpc>
                          <a:spcPct val="105000"/>
                        </a:lnSpc>
                        <a:spcAft>
                          <a:spcPts val="0"/>
                        </a:spcAft>
                        <a:tabLst>
                          <a:tab pos="144145" algn="l"/>
                          <a:tab pos="508000" algn="l"/>
                        </a:tabLst>
                      </a:pPr>
                      <a:r>
                        <a:rPr lang="en-US" sz="900" dirty="0">
                          <a:effectLst/>
                        </a:rPr>
                        <a:t>The subject carries learning from other tasks into their decisions regarding how they will remember information. The subject carries learning from this task into other tasks in the future</a:t>
                      </a:r>
                      <a:r>
                        <a:rPr lang="en-US" sz="900" dirty="0" smtClean="0">
                          <a:effectLst/>
                        </a:rPr>
                        <a:t>.</a:t>
                      </a:r>
                      <a:endParaRPr lang="ko-KR" sz="900" dirty="0">
                        <a:effectLst/>
                        <a:latin typeface="Times New Roman"/>
                        <a:ea typeface="맑은 고딕"/>
                      </a:endParaRPr>
                    </a:p>
                  </a:txBody>
                  <a:tcPr marL="48475" marR="48475" marT="0" marB="0"/>
                </a:tc>
                <a:tc>
                  <a:txBody>
                    <a:bodyPr/>
                    <a:lstStyle/>
                    <a:p>
                      <a:pPr algn="l" latinLnBrk="0">
                        <a:lnSpc>
                          <a:spcPct val="105000"/>
                        </a:lnSpc>
                        <a:spcAft>
                          <a:spcPts val="0"/>
                        </a:spcAft>
                        <a:tabLst>
                          <a:tab pos="144145" algn="l"/>
                          <a:tab pos="508000" algn="l"/>
                        </a:tabLst>
                      </a:pPr>
                      <a:r>
                        <a:rPr lang="en-US" sz="900" dirty="0">
                          <a:effectLst/>
                        </a:rPr>
                        <a:t>The subject carries learning from other tasks into their decisions regarding how they will monitor and improve their comprehension. The subject carries learning from this task into other tasks in the future. </a:t>
                      </a:r>
                      <a:endParaRPr lang="ko-KR" sz="900" dirty="0">
                        <a:effectLst/>
                        <a:latin typeface="Times New Roman"/>
                        <a:ea typeface="맑은 고딕"/>
                      </a:endParaRPr>
                    </a:p>
                  </a:txBody>
                  <a:tcPr marL="48475" marR="48475" marT="0" marB="0"/>
                </a:tc>
                <a:tc>
                  <a:txBody>
                    <a:bodyPr/>
                    <a:lstStyle/>
                    <a:p>
                      <a:pPr algn="l" latinLnBrk="0">
                        <a:lnSpc>
                          <a:spcPct val="105000"/>
                        </a:lnSpc>
                        <a:spcAft>
                          <a:spcPts val="0"/>
                        </a:spcAft>
                        <a:tabLst>
                          <a:tab pos="144145" algn="l"/>
                          <a:tab pos="508000" algn="l"/>
                        </a:tabLst>
                      </a:pPr>
                      <a:r>
                        <a:rPr lang="en-US" sz="900" dirty="0">
                          <a:effectLst/>
                        </a:rPr>
                        <a:t>The subject carries learning from other tasks into their decisions regarding how they will monitor and improve their search task success. The subject carries learning from this task into other tasks in the future</a:t>
                      </a:r>
                      <a:endParaRPr lang="ko-KR" sz="900" dirty="0">
                        <a:effectLst/>
                        <a:latin typeface="Times New Roman"/>
                        <a:ea typeface="맑은 고딕"/>
                      </a:endParaRPr>
                    </a:p>
                  </a:txBody>
                  <a:tcPr marL="48475" marR="48475" marT="0" marB="0"/>
                </a:tc>
                <a:tc>
                  <a:txBody>
                    <a:bodyPr/>
                    <a:lstStyle/>
                    <a:p>
                      <a:pPr algn="l" latinLnBrk="0">
                        <a:lnSpc>
                          <a:spcPct val="105000"/>
                        </a:lnSpc>
                        <a:spcAft>
                          <a:spcPts val="0"/>
                        </a:spcAft>
                        <a:tabLst>
                          <a:tab pos="144145" algn="l"/>
                          <a:tab pos="508000" algn="l"/>
                        </a:tabLst>
                      </a:pPr>
                      <a:r>
                        <a:rPr lang="en-US" sz="900" dirty="0">
                          <a:effectLst/>
                        </a:rPr>
                        <a:t>The subject carries learning from other tasks into their use of sources and technology. The subject carries learning from this task into other tasks in the future</a:t>
                      </a:r>
                      <a:endParaRPr lang="ko-KR" sz="900" dirty="0">
                        <a:effectLst/>
                        <a:latin typeface="Times New Roman"/>
                        <a:ea typeface="맑은 고딕"/>
                      </a:endParaRPr>
                    </a:p>
                  </a:txBody>
                  <a:tcPr marL="48475" marR="48475" marT="0" marB="0"/>
                </a:tc>
              </a:tr>
            </a:tbl>
          </a:graphicData>
        </a:graphic>
      </p:graphicFrame>
    </p:spTree>
    <p:extLst>
      <p:ext uri="{BB962C8B-B14F-4D97-AF65-F5344CB8AC3E}">
        <p14:creationId xmlns:p14="http://schemas.microsoft.com/office/powerpoint/2010/main" val="9145794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18</a:t>
            </a:fld>
            <a:endParaRPr lang="ko-KR" altLang="en-US"/>
          </a:p>
        </p:txBody>
      </p:sp>
      <p:sp>
        <p:nvSpPr>
          <p:cNvPr id="6" name="TextBox 5"/>
          <p:cNvSpPr txBox="1"/>
          <p:nvPr/>
        </p:nvSpPr>
        <p:spPr>
          <a:xfrm>
            <a:off x="1225683" y="1988840"/>
            <a:ext cx="6672019" cy="2677656"/>
          </a:xfrm>
          <a:prstGeom prst="rect">
            <a:avLst/>
          </a:prstGeom>
          <a:noFill/>
        </p:spPr>
        <p:txBody>
          <a:bodyPr wrap="none" rtlCol="0">
            <a:spAutoFit/>
          </a:bodyPr>
          <a:lstStyle/>
          <a:p>
            <a:pPr algn="ctr"/>
            <a:r>
              <a:rPr lang="en-US" altLang="ko-KR" sz="3600" b="1" dirty="0" smtClean="0">
                <a:latin typeface="Georgia" pitchFamily="18" charset="0"/>
              </a:rPr>
              <a:t>Main Idea</a:t>
            </a:r>
          </a:p>
          <a:p>
            <a:pPr algn="ctr"/>
            <a:endParaRPr lang="en-US" altLang="ko-KR" sz="3600" b="1" dirty="0">
              <a:latin typeface="Georgia" pitchFamily="18" charset="0"/>
            </a:endParaRPr>
          </a:p>
          <a:p>
            <a:pPr algn="ctr"/>
            <a:r>
              <a:rPr lang="en-US" altLang="ko-KR" sz="3200" b="1" dirty="0" smtClean="0">
                <a:latin typeface="Georgia" pitchFamily="18" charset="0"/>
              </a:rPr>
              <a:t>System should be able to aid</a:t>
            </a:r>
          </a:p>
          <a:p>
            <a:pPr algn="ctr"/>
            <a:r>
              <a:rPr lang="en-US" altLang="ko-KR" sz="3200" b="1" dirty="0" smtClean="0">
                <a:latin typeface="Georgia" pitchFamily="18" charset="0"/>
              </a:rPr>
              <a:t>users’ metacognitive activities</a:t>
            </a:r>
          </a:p>
          <a:p>
            <a:pPr algn="ctr"/>
            <a:r>
              <a:rPr lang="en-US" altLang="ko-KR" sz="3200" b="1" dirty="0" smtClean="0">
                <a:latin typeface="Georgia" pitchFamily="18" charset="0"/>
              </a:rPr>
              <a:t>during exploratory search </a:t>
            </a:r>
            <a:endParaRPr lang="ko-KR" altLang="en-US" sz="3200" b="1" dirty="0">
              <a:latin typeface="Georgia" pitchFamily="18" charset="0"/>
            </a:endParaRPr>
          </a:p>
        </p:txBody>
      </p:sp>
    </p:spTree>
    <p:extLst>
      <p:ext uri="{BB962C8B-B14F-4D97-AF65-F5344CB8AC3E}">
        <p14:creationId xmlns:p14="http://schemas.microsoft.com/office/powerpoint/2010/main" val="7375971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p:txBody>
          <a:bodyPr/>
          <a:lstStyle/>
          <a:p>
            <a:fld id="{4BEDD84E-25D4-4983-8AA1-2863C96F08D9}" type="slidenum">
              <a:rPr lang="ko-KR" altLang="en-US" smtClean="0"/>
              <a:pPr/>
              <a:t>19</a:t>
            </a:fld>
            <a:endParaRPr lang="ko-KR" altLang="en-US"/>
          </a:p>
        </p:txBody>
      </p:sp>
      <p:sp>
        <p:nvSpPr>
          <p:cNvPr id="5" name="TextBox 4"/>
          <p:cNvSpPr txBox="1"/>
          <p:nvPr/>
        </p:nvSpPr>
        <p:spPr>
          <a:xfrm>
            <a:off x="453840" y="1268760"/>
            <a:ext cx="8215711" cy="4955203"/>
          </a:xfrm>
          <a:prstGeom prst="rect">
            <a:avLst/>
          </a:prstGeom>
          <a:noFill/>
        </p:spPr>
        <p:txBody>
          <a:bodyPr wrap="none" rtlCol="0">
            <a:spAutoFit/>
          </a:bodyPr>
          <a:lstStyle/>
          <a:p>
            <a:pPr algn="ctr"/>
            <a:r>
              <a:rPr lang="en-US" altLang="ko-KR" sz="3200" b="1" dirty="0" smtClean="0">
                <a:latin typeface="Georgia" pitchFamily="18" charset="0"/>
              </a:rPr>
              <a:t>Three Questions</a:t>
            </a:r>
          </a:p>
          <a:p>
            <a:pPr algn="ctr"/>
            <a:endParaRPr lang="en-US" altLang="ko-KR" sz="3200" b="1" dirty="0">
              <a:latin typeface="Georgia" pitchFamily="18" charset="0"/>
            </a:endParaRPr>
          </a:p>
          <a:p>
            <a:pPr algn="ctr"/>
            <a:r>
              <a:rPr lang="en-US" altLang="ko-KR" sz="2800" b="1" dirty="0" smtClean="0">
                <a:latin typeface="Georgia" pitchFamily="18" charset="0"/>
              </a:rPr>
              <a:t>1. How can our search management system </a:t>
            </a:r>
          </a:p>
          <a:p>
            <a:pPr algn="ctr"/>
            <a:r>
              <a:rPr lang="en-US" altLang="ko-KR" sz="2800" b="1" smtClean="0">
                <a:latin typeface="Georgia" pitchFamily="18" charset="0"/>
              </a:rPr>
              <a:t>support </a:t>
            </a:r>
            <a:r>
              <a:rPr lang="en-US" altLang="ko-KR" sz="2800" b="1" dirty="0" smtClean="0">
                <a:latin typeface="Georgia" pitchFamily="18" charset="0"/>
              </a:rPr>
              <a:t>users’ metacognition </a:t>
            </a:r>
            <a:br>
              <a:rPr lang="en-US" altLang="ko-KR" sz="2800" b="1" dirty="0" smtClean="0">
                <a:latin typeface="Georgia" pitchFamily="18" charset="0"/>
              </a:rPr>
            </a:br>
            <a:r>
              <a:rPr lang="en-US" altLang="ko-KR" sz="2800" b="1" dirty="0" smtClean="0">
                <a:latin typeface="Georgia" pitchFamily="18" charset="0"/>
              </a:rPr>
              <a:t>during the exploratory search process?</a:t>
            </a:r>
          </a:p>
          <a:p>
            <a:pPr algn="ctr"/>
            <a:endParaRPr lang="en-US" altLang="ko-KR" sz="2800" b="1" dirty="0">
              <a:latin typeface="Georgia" pitchFamily="18" charset="0"/>
            </a:endParaRPr>
          </a:p>
          <a:p>
            <a:pPr algn="ctr"/>
            <a:r>
              <a:rPr lang="en-US" altLang="ko-KR" sz="2800" b="1" dirty="0" smtClean="0">
                <a:latin typeface="Georgia" pitchFamily="18" charset="0"/>
              </a:rPr>
              <a:t>2. How can users present their knowledge </a:t>
            </a:r>
          </a:p>
          <a:p>
            <a:pPr algn="ctr"/>
            <a:r>
              <a:rPr lang="en-US" altLang="ko-KR" sz="2800" b="1" dirty="0" smtClean="0">
                <a:latin typeface="Georgia" pitchFamily="18" charset="0"/>
              </a:rPr>
              <a:t>structures learned from searching?</a:t>
            </a:r>
          </a:p>
          <a:p>
            <a:pPr algn="ctr"/>
            <a:endParaRPr lang="en-US" altLang="ko-KR" sz="2800" b="1" dirty="0">
              <a:latin typeface="Georgia" pitchFamily="18" charset="0"/>
            </a:endParaRPr>
          </a:p>
          <a:p>
            <a:pPr algn="ctr"/>
            <a:r>
              <a:rPr lang="en-US" altLang="ko-KR" sz="2800" b="1" dirty="0" smtClean="0">
                <a:latin typeface="Georgia" pitchFamily="18" charset="0"/>
              </a:rPr>
              <a:t>3. How can we evaluate the efficacy of our</a:t>
            </a:r>
            <a:br>
              <a:rPr lang="en-US" altLang="ko-KR" sz="2800" b="1" dirty="0" smtClean="0">
                <a:latin typeface="Georgia" pitchFamily="18" charset="0"/>
              </a:rPr>
            </a:br>
            <a:r>
              <a:rPr lang="en-US" altLang="ko-KR" sz="2800" b="1" dirty="0" smtClean="0">
                <a:latin typeface="Georgia" pitchFamily="18" charset="0"/>
              </a:rPr>
              <a:t>search management system? </a:t>
            </a:r>
            <a:endParaRPr lang="ko-KR" altLang="en-US" sz="2800" b="1" dirty="0">
              <a:latin typeface="Georgia" pitchFamily="18" charset="0"/>
            </a:endParaRPr>
          </a:p>
        </p:txBody>
      </p:sp>
    </p:spTree>
    <p:extLst>
      <p:ext uri="{BB962C8B-B14F-4D97-AF65-F5344CB8AC3E}">
        <p14:creationId xmlns:p14="http://schemas.microsoft.com/office/powerpoint/2010/main" val="33833415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p:txBody>
          <a:bodyPr/>
          <a:lstStyle/>
          <a:p>
            <a:fld id="{4BEDD84E-25D4-4983-8AA1-2863C96F08D9}" type="slidenum">
              <a:rPr lang="ko-KR" altLang="en-US" smtClean="0"/>
              <a:pPr/>
              <a:t>2</a:t>
            </a:fld>
            <a:endParaRPr lang="ko-KR" altLang="en-US"/>
          </a:p>
        </p:txBody>
      </p:sp>
      <p:sp>
        <p:nvSpPr>
          <p:cNvPr id="5" name="TextBox 4"/>
          <p:cNvSpPr txBox="1"/>
          <p:nvPr/>
        </p:nvSpPr>
        <p:spPr>
          <a:xfrm>
            <a:off x="347217" y="1988840"/>
            <a:ext cx="8428911" cy="3170099"/>
          </a:xfrm>
          <a:prstGeom prst="rect">
            <a:avLst/>
          </a:prstGeom>
          <a:noFill/>
        </p:spPr>
        <p:txBody>
          <a:bodyPr wrap="none" rtlCol="0">
            <a:spAutoFit/>
          </a:bodyPr>
          <a:lstStyle/>
          <a:p>
            <a:pPr algn="ctr"/>
            <a:r>
              <a:rPr lang="en-US" altLang="ko-KR" sz="3600" b="1" dirty="0" smtClean="0">
                <a:latin typeface="Georgia" pitchFamily="18" charset="0"/>
              </a:rPr>
              <a:t>Main Theme</a:t>
            </a:r>
          </a:p>
          <a:p>
            <a:pPr algn="ctr"/>
            <a:endParaRPr lang="en-US" altLang="ko-KR" sz="3600" b="1" dirty="0">
              <a:latin typeface="Georgia" pitchFamily="18" charset="0"/>
            </a:endParaRPr>
          </a:p>
          <a:p>
            <a:pPr algn="ctr"/>
            <a:r>
              <a:rPr lang="en-US" altLang="ko-KR" sz="3200" b="1" dirty="0" smtClean="0">
                <a:latin typeface="Georgia" pitchFamily="18" charset="0"/>
              </a:rPr>
              <a:t>How to improve </a:t>
            </a:r>
            <a:r>
              <a:rPr lang="en-US" altLang="ko-KR" sz="3200" b="1" u="sng" dirty="0" smtClean="0">
                <a:latin typeface="Georgia" pitchFamily="18" charset="0"/>
              </a:rPr>
              <a:t>exploratory search</a:t>
            </a:r>
            <a:r>
              <a:rPr lang="en-US" altLang="ko-KR" sz="3200" b="1" dirty="0" smtClean="0">
                <a:latin typeface="Georgia" pitchFamily="18" charset="0"/>
              </a:rPr>
              <a:t> </a:t>
            </a:r>
          </a:p>
          <a:p>
            <a:pPr algn="ctr"/>
            <a:r>
              <a:rPr lang="en-US" altLang="ko-KR" sz="3200" b="1" dirty="0" smtClean="0">
                <a:latin typeface="Georgia" pitchFamily="18" charset="0"/>
              </a:rPr>
              <a:t>by leveraging the collective intelligence</a:t>
            </a:r>
          </a:p>
          <a:p>
            <a:pPr algn="ctr"/>
            <a:r>
              <a:rPr lang="en-US" altLang="ko-KR" sz="3200" b="1" dirty="0" smtClean="0">
                <a:latin typeface="Georgia" pitchFamily="18" charset="0"/>
              </a:rPr>
              <a:t>from </a:t>
            </a:r>
            <a:r>
              <a:rPr lang="en-US" altLang="ko-KR" sz="3200" b="1" u="sng" dirty="0" smtClean="0">
                <a:latin typeface="Georgia" pitchFamily="18" charset="0"/>
              </a:rPr>
              <a:t>social tagging</a:t>
            </a:r>
            <a:r>
              <a:rPr lang="en-US" altLang="ko-KR" sz="3200" b="1" dirty="0" smtClean="0">
                <a:latin typeface="Georgia" pitchFamily="18" charset="0"/>
              </a:rPr>
              <a:t> </a:t>
            </a:r>
          </a:p>
          <a:p>
            <a:pPr algn="ctr"/>
            <a:r>
              <a:rPr lang="en-US" altLang="ko-KR" sz="3200" b="1" dirty="0" smtClean="0">
                <a:latin typeface="Georgia" pitchFamily="18" charset="0"/>
              </a:rPr>
              <a:t>in a </a:t>
            </a:r>
            <a:r>
              <a:rPr lang="en-US" altLang="ko-KR" sz="3200" b="1" u="sng" dirty="0" smtClean="0">
                <a:latin typeface="Georgia" pitchFamily="18" charset="0"/>
              </a:rPr>
              <a:t>metacognitive framework</a:t>
            </a:r>
            <a:endParaRPr lang="ko-KR" altLang="en-US" sz="3200" b="1" u="sng" dirty="0">
              <a:latin typeface="Georgia" pitchFamily="18" charset="0"/>
            </a:endParaRPr>
          </a:p>
        </p:txBody>
      </p:sp>
    </p:spTree>
    <p:extLst>
      <p:ext uri="{BB962C8B-B14F-4D97-AF65-F5344CB8AC3E}">
        <p14:creationId xmlns:p14="http://schemas.microsoft.com/office/powerpoint/2010/main" val="13234931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r>
              <a:rPr lang="en-US" altLang="ko-KR" dirty="0" smtClean="0"/>
              <a:t>Assumption about querying &amp; tagging</a:t>
            </a:r>
          </a:p>
          <a:p>
            <a:pPr lvl="1"/>
            <a:r>
              <a:rPr lang="en-US" altLang="ko-KR" dirty="0" smtClean="0">
                <a:solidFill>
                  <a:srgbClr val="C00000"/>
                </a:solidFill>
              </a:rPr>
              <a:t>Querying &amp; tagging are basically the same activity </a:t>
            </a:r>
            <a:r>
              <a:rPr lang="en-US" altLang="ko-KR" dirty="0" smtClean="0"/>
              <a:t> </a:t>
            </a:r>
          </a:p>
          <a:p>
            <a:pPr lvl="2"/>
            <a:r>
              <a:rPr lang="en-US" altLang="ko-KR" dirty="0" smtClean="0"/>
              <a:t>Both are using keywords to describe something </a:t>
            </a:r>
          </a:p>
          <a:p>
            <a:pPr lvl="2"/>
            <a:r>
              <a:rPr lang="en-US" altLang="ko-KR" dirty="0" smtClean="0"/>
              <a:t>Querying can be considered a special form of tagging aimed at web resources that may be relevant but unidentified yet </a:t>
            </a:r>
          </a:p>
          <a:p>
            <a:pPr lvl="2"/>
            <a:endParaRPr lang="en-US" altLang="ko-KR" dirty="0"/>
          </a:p>
          <a:p>
            <a:pPr lvl="1"/>
            <a:r>
              <a:rPr lang="en-US" altLang="ko-KR" dirty="0" smtClean="0"/>
              <a:t>The difference is that the searcher does not know about the content of the resource while the tagger knows about it  </a:t>
            </a:r>
          </a:p>
          <a:p>
            <a:endParaRPr lang="en-US" altLang="ko-KR"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20</a:t>
            </a:fld>
            <a:endParaRPr lang="ko-KR" altLang="en-US"/>
          </a:p>
        </p:txBody>
      </p:sp>
      <p:graphicFrame>
        <p:nvGraphicFramePr>
          <p:cNvPr id="5" name="표 4"/>
          <p:cNvGraphicFramePr>
            <a:graphicFrameLocks noGrp="1"/>
          </p:cNvGraphicFramePr>
          <p:nvPr>
            <p:extLst>
              <p:ext uri="{D42A27DB-BD31-4B8C-83A1-F6EECF244321}">
                <p14:modId xmlns:p14="http://schemas.microsoft.com/office/powerpoint/2010/main" val="3174852266"/>
              </p:ext>
            </p:extLst>
          </p:nvPr>
        </p:nvGraphicFramePr>
        <p:xfrm>
          <a:off x="611560" y="4149080"/>
          <a:ext cx="7848872" cy="1981200"/>
        </p:xfrm>
        <a:graphic>
          <a:graphicData uri="http://schemas.openxmlformats.org/drawingml/2006/table">
            <a:tbl>
              <a:tblPr firstRow="1" bandRow="1">
                <a:tableStyleId>{5C22544A-7EE6-4342-B048-85BDC9FD1C3A}</a:tableStyleId>
              </a:tblPr>
              <a:tblGrid>
                <a:gridCol w="1944216"/>
                <a:gridCol w="2952328"/>
                <a:gridCol w="2952328"/>
              </a:tblGrid>
              <a:tr h="0">
                <a:tc>
                  <a:txBody>
                    <a:bodyPr/>
                    <a:lstStyle/>
                    <a:p>
                      <a:pPr algn="ctr" latinLnBrk="1"/>
                      <a:endParaRPr lang="ko-KR" altLang="en-US" b="1" dirty="0"/>
                    </a:p>
                  </a:txBody>
                  <a:tcPr anchor="ctr"/>
                </a:tc>
                <a:tc>
                  <a:txBody>
                    <a:bodyPr/>
                    <a:lstStyle/>
                    <a:p>
                      <a:pPr algn="ctr" latinLnBrk="1"/>
                      <a:r>
                        <a:rPr lang="en-US" altLang="ko-KR" dirty="0" smtClean="0"/>
                        <a:t>Query terms</a:t>
                      </a:r>
                    </a:p>
                    <a:p>
                      <a:pPr algn="ctr" latinLnBrk="1"/>
                      <a:r>
                        <a:rPr lang="en-US" altLang="ko-KR" sz="1600" b="0" dirty="0" smtClean="0"/>
                        <a:t>(in exploratory</a:t>
                      </a:r>
                      <a:r>
                        <a:rPr lang="en-US" altLang="ko-KR" sz="1600" b="0" baseline="0" dirty="0" smtClean="0"/>
                        <a:t> search)</a:t>
                      </a:r>
                      <a:endParaRPr lang="ko-KR" altLang="en-US" b="0" dirty="0"/>
                    </a:p>
                  </a:txBody>
                  <a:tcPr anchor="ctr"/>
                </a:tc>
                <a:tc>
                  <a:txBody>
                    <a:bodyPr/>
                    <a:lstStyle/>
                    <a:p>
                      <a:pPr algn="ctr" latinLnBrk="1"/>
                      <a:r>
                        <a:rPr lang="en-US" altLang="ko-KR" dirty="0" smtClean="0"/>
                        <a:t>Tag terms</a:t>
                      </a:r>
                      <a:endParaRPr lang="ko-KR" altLang="en-US" dirty="0"/>
                    </a:p>
                  </a:txBody>
                  <a:tcPr anchor="ctr"/>
                </a:tc>
              </a:tr>
              <a:tr h="0">
                <a:tc rowSpan="2">
                  <a:txBody>
                    <a:bodyPr/>
                    <a:lstStyle/>
                    <a:p>
                      <a:pPr algn="ctr" latinLnBrk="1"/>
                      <a:r>
                        <a:rPr lang="en-US" altLang="ko-KR" b="1" dirty="0" smtClean="0"/>
                        <a:t>Word usage</a:t>
                      </a:r>
                      <a:endParaRPr lang="ko-KR" altLang="en-US" b="1" dirty="0"/>
                    </a:p>
                  </a:txBody>
                  <a:tcPr anchor="ctr"/>
                </a:tc>
                <a:tc>
                  <a:txBody>
                    <a:bodyPr/>
                    <a:lstStyle/>
                    <a:p>
                      <a:pPr algn="ctr" latinLnBrk="1"/>
                      <a:r>
                        <a:rPr lang="en-US" altLang="ko-KR" dirty="0" smtClean="0"/>
                        <a:t>General</a:t>
                      </a:r>
                      <a:r>
                        <a:rPr lang="en-US" altLang="ko-KR" baseline="0" dirty="0" smtClean="0"/>
                        <a:t> &amp; vague words</a:t>
                      </a:r>
                      <a:endParaRPr lang="ko-KR" altLang="en-US" dirty="0"/>
                    </a:p>
                  </a:txBody>
                  <a:tcPr anchor="ctr"/>
                </a:tc>
                <a:tc>
                  <a:txBody>
                    <a:bodyPr/>
                    <a:lstStyle/>
                    <a:p>
                      <a:pPr algn="ctr" latinLnBrk="1"/>
                      <a:r>
                        <a:rPr lang="en-US" altLang="ko-KR" dirty="0" smtClean="0"/>
                        <a:t>Specific &amp; clear words</a:t>
                      </a:r>
                      <a:endParaRPr lang="ko-KR" altLang="en-US" dirty="0"/>
                    </a:p>
                  </a:txBody>
                  <a:tcPr anchor="ctr"/>
                </a:tc>
              </a:tr>
              <a:tr h="0">
                <a:tc vMerge="1">
                  <a:txBody>
                    <a:bodyPr/>
                    <a:lstStyle/>
                    <a:p>
                      <a:pPr algn="ctr" latinLnBrk="1"/>
                      <a:endParaRPr lang="ko-KR" altLang="en-US" b="1" dirty="0"/>
                    </a:p>
                  </a:txBody>
                  <a:tcPr anchor="ctr"/>
                </a:tc>
                <a:tc>
                  <a:txBody>
                    <a:bodyPr/>
                    <a:lstStyle/>
                    <a:p>
                      <a:pPr algn="ctr" latinLnBrk="1"/>
                      <a:r>
                        <a:rPr lang="en-US" altLang="ko-KR" dirty="0" smtClean="0"/>
                        <a:t>All terms are essential</a:t>
                      </a:r>
                      <a:r>
                        <a:rPr lang="en-US" altLang="ko-KR" baseline="0" dirty="0" smtClean="0"/>
                        <a:t> </a:t>
                      </a:r>
                      <a:endParaRPr lang="ko-KR" altLang="en-US" dirty="0"/>
                    </a:p>
                  </a:txBody>
                  <a:tcPr anchor="ctr"/>
                </a:tc>
                <a:tc>
                  <a:txBody>
                    <a:bodyPr/>
                    <a:lstStyle/>
                    <a:p>
                      <a:pPr algn="ctr" latinLnBrk="1"/>
                      <a:r>
                        <a:rPr lang="en-US" altLang="ko-KR" dirty="0" smtClean="0"/>
                        <a:t>Not all terms are essential</a:t>
                      </a:r>
                      <a:endParaRPr lang="ko-KR" altLang="en-US" dirty="0"/>
                    </a:p>
                  </a:txBody>
                  <a:tcPr anchor="ctr"/>
                </a:tc>
              </a:tr>
              <a:tr h="0">
                <a:tc>
                  <a:txBody>
                    <a:bodyPr/>
                    <a:lstStyle/>
                    <a:p>
                      <a:pPr algn="ctr" latinLnBrk="1"/>
                      <a:r>
                        <a:rPr lang="en-US" altLang="ko-KR" b="1" dirty="0" smtClean="0"/>
                        <a:t># of terms</a:t>
                      </a:r>
                      <a:endParaRPr lang="ko-KR" altLang="en-US" b="1" dirty="0"/>
                    </a:p>
                  </a:txBody>
                  <a:tcPr anchor="ctr"/>
                </a:tc>
                <a:tc>
                  <a:txBody>
                    <a:bodyPr/>
                    <a:lstStyle/>
                    <a:p>
                      <a:pPr algn="ctr" latinLnBrk="1"/>
                      <a:r>
                        <a:rPr lang="en-US" altLang="ko-KR" dirty="0" smtClean="0"/>
                        <a:t>Small </a:t>
                      </a:r>
                    </a:p>
                    <a:p>
                      <a:pPr algn="ctr" latinLnBrk="1"/>
                      <a:r>
                        <a:rPr lang="en-US" altLang="ko-KR" dirty="0" smtClean="0"/>
                        <a:t>(less</a:t>
                      </a:r>
                      <a:r>
                        <a:rPr lang="en-US" altLang="ko-KR" baseline="0" dirty="0" smtClean="0"/>
                        <a:t> than 4 or 5)</a:t>
                      </a:r>
                      <a:endParaRPr lang="ko-KR" altLang="en-US" dirty="0"/>
                    </a:p>
                  </a:txBody>
                  <a:tcPr anchor="ctr"/>
                </a:tc>
                <a:tc>
                  <a:txBody>
                    <a:bodyPr/>
                    <a:lstStyle/>
                    <a:p>
                      <a:pPr algn="ctr" latinLnBrk="1"/>
                      <a:r>
                        <a:rPr lang="en-US" altLang="ko-KR" dirty="0" smtClean="0"/>
                        <a:t>Depends on person &amp;</a:t>
                      </a:r>
                      <a:r>
                        <a:rPr lang="en-US" altLang="ko-KR" baseline="0" dirty="0" smtClean="0"/>
                        <a:t> resource </a:t>
                      </a:r>
                      <a:endParaRPr lang="ko-KR" altLang="en-US" dirty="0"/>
                    </a:p>
                  </a:txBody>
                  <a:tcPr anchor="ctr"/>
                </a:tc>
              </a:tr>
            </a:tbl>
          </a:graphicData>
        </a:graphic>
      </p:graphicFrame>
    </p:spTree>
    <p:extLst>
      <p:ext uri="{BB962C8B-B14F-4D97-AF65-F5344CB8AC3E}">
        <p14:creationId xmlns:p14="http://schemas.microsoft.com/office/powerpoint/2010/main" val="23335608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r>
              <a:rPr lang="en-US" altLang="ko-KR" dirty="0" smtClean="0"/>
              <a:t>Social tagging &amp; exploratory search</a:t>
            </a:r>
          </a:p>
          <a:p>
            <a:pPr lvl="1"/>
            <a:r>
              <a:rPr lang="en-US" altLang="ko-KR" dirty="0"/>
              <a:t>“Social tags are arguably more important in exploratory search, in which the users may engage in iterative cycles of goal refinement and exploration of new </a:t>
            </a:r>
            <a:r>
              <a:rPr lang="en-US" altLang="ko-KR" dirty="0" smtClean="0"/>
              <a:t>information (as opposed to simple fact retrievals), and interpretation of information contents by others will provide useful cues for people to discover topics that are relevant” </a:t>
            </a:r>
            <a:r>
              <a:rPr lang="en-US" altLang="ko-KR" dirty="0">
                <a:solidFill>
                  <a:srgbClr val="7030A0"/>
                </a:solidFill>
              </a:rPr>
              <a:t>[Fu et al., IUI’10]</a:t>
            </a:r>
            <a:r>
              <a:rPr lang="en-US" altLang="ko-KR" dirty="0"/>
              <a:t> </a:t>
            </a:r>
            <a:r>
              <a:rPr lang="en-US" altLang="ko-KR" dirty="0" smtClean="0"/>
              <a:t> </a:t>
            </a:r>
            <a:endParaRPr lang="en-US" altLang="ko-KR" dirty="0"/>
          </a:p>
          <a:p>
            <a:pPr lvl="1"/>
            <a:endParaRPr lang="en-US" altLang="ko-KR" dirty="0"/>
          </a:p>
          <a:p>
            <a:r>
              <a:rPr lang="en-US" altLang="ko-KR" dirty="0" smtClean="0"/>
              <a:t>Intuition </a:t>
            </a:r>
          </a:p>
          <a:p>
            <a:pPr lvl="1"/>
            <a:r>
              <a:rPr lang="en-US" altLang="ko-KR" dirty="0" smtClean="0">
                <a:solidFill>
                  <a:srgbClr val="C00000"/>
                </a:solidFill>
              </a:rPr>
              <a:t>It is beneficial for the searcher (who does not know the answer) to be guided to follow the keyword usage patterns, rather than keywords themselves, of the taggers (who already know the answer)</a:t>
            </a:r>
            <a:r>
              <a:rPr lang="en-US" altLang="ko-KR" dirty="0" smtClean="0"/>
              <a:t>    </a:t>
            </a:r>
          </a:p>
          <a:p>
            <a:pPr marL="457200" lvl="1" indent="0">
              <a:buNone/>
            </a:pPr>
            <a:r>
              <a:rPr lang="en-US" altLang="ko-KR" dirty="0" smtClean="0"/>
              <a:t>⇒ following the footprints left by the others who have walked the road to the summit </a:t>
            </a:r>
            <a:endParaRPr lang="en-US" altLang="ko-KR" dirty="0"/>
          </a:p>
          <a:p>
            <a:pPr lvl="1"/>
            <a:r>
              <a:rPr lang="en-US" altLang="ko-KR" dirty="0" smtClean="0"/>
              <a:t>Based on collective intelligence on the web </a:t>
            </a:r>
          </a:p>
          <a:p>
            <a:pPr lvl="1"/>
            <a:endParaRPr lang="en-US" altLang="ko-KR" dirty="0" smtClean="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21</a:t>
            </a:fld>
            <a:endParaRPr lang="ko-KR" altLang="en-US"/>
          </a:p>
        </p:txBody>
      </p:sp>
    </p:spTree>
    <p:extLst>
      <p:ext uri="{BB962C8B-B14F-4D97-AF65-F5344CB8AC3E}">
        <p14:creationId xmlns:p14="http://schemas.microsoft.com/office/powerpoint/2010/main" val="39102237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22</a:t>
            </a:fld>
            <a:endParaRPr lang="ko-KR" altLang="en-US"/>
          </a:p>
        </p:txBody>
      </p:sp>
      <p:sp>
        <p:nvSpPr>
          <p:cNvPr id="6" name="TextBox 5"/>
          <p:cNvSpPr txBox="1"/>
          <p:nvPr/>
        </p:nvSpPr>
        <p:spPr>
          <a:xfrm>
            <a:off x="774427" y="1988840"/>
            <a:ext cx="7574509" cy="3170099"/>
          </a:xfrm>
          <a:prstGeom prst="rect">
            <a:avLst/>
          </a:prstGeom>
          <a:noFill/>
        </p:spPr>
        <p:txBody>
          <a:bodyPr wrap="none" rtlCol="0">
            <a:spAutoFit/>
          </a:bodyPr>
          <a:lstStyle/>
          <a:p>
            <a:pPr algn="ctr"/>
            <a:r>
              <a:rPr lang="en-US" altLang="ko-KR" sz="3600" b="1" dirty="0" smtClean="0">
                <a:latin typeface="Georgia" pitchFamily="18" charset="0"/>
              </a:rPr>
              <a:t>Assumption</a:t>
            </a:r>
          </a:p>
          <a:p>
            <a:pPr algn="ctr"/>
            <a:endParaRPr lang="en-US" altLang="ko-KR" sz="3600" b="1" dirty="0">
              <a:latin typeface="Georgia" pitchFamily="18" charset="0"/>
            </a:endParaRPr>
          </a:p>
          <a:p>
            <a:pPr algn="ctr"/>
            <a:r>
              <a:rPr lang="en-US" altLang="ko-KR" sz="3200" b="1" dirty="0" smtClean="0">
                <a:latin typeface="Georgia" pitchFamily="18" charset="0"/>
              </a:rPr>
              <a:t>An overall process of querying </a:t>
            </a:r>
          </a:p>
          <a:p>
            <a:pPr algn="ctr"/>
            <a:r>
              <a:rPr lang="en-US" altLang="ko-KR" sz="3200" b="1" dirty="0" smtClean="0">
                <a:latin typeface="Georgia" pitchFamily="18" charset="0"/>
              </a:rPr>
              <a:t>is heading towards a perfect query,</a:t>
            </a:r>
          </a:p>
          <a:p>
            <a:pPr algn="ctr"/>
            <a:r>
              <a:rPr lang="en-US" altLang="ko-KR" sz="3200" b="1" dirty="0" smtClean="0">
                <a:latin typeface="Georgia" pitchFamily="18" charset="0"/>
              </a:rPr>
              <a:t>though there might be some trial</a:t>
            </a:r>
            <a:br>
              <a:rPr lang="en-US" altLang="ko-KR" sz="3200" b="1" dirty="0" smtClean="0">
                <a:latin typeface="Georgia" pitchFamily="18" charset="0"/>
              </a:rPr>
            </a:br>
            <a:r>
              <a:rPr lang="en-US" altLang="ko-KR" sz="3200" b="1" dirty="0" smtClean="0">
                <a:latin typeface="Georgia" pitchFamily="18" charset="0"/>
              </a:rPr>
              <a:t>and error halfway</a:t>
            </a:r>
            <a:endParaRPr lang="ko-KR" altLang="en-US" sz="3200" b="1" dirty="0">
              <a:latin typeface="Georgia" pitchFamily="18" charset="0"/>
            </a:endParaRPr>
          </a:p>
        </p:txBody>
      </p:sp>
    </p:spTree>
    <p:extLst>
      <p:ext uri="{BB962C8B-B14F-4D97-AF65-F5344CB8AC3E}">
        <p14:creationId xmlns:p14="http://schemas.microsoft.com/office/powerpoint/2010/main" val="23878764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r>
              <a:rPr lang="en-US" altLang="ko-KR" dirty="0" smtClean="0"/>
              <a:t>In normal search circumstances, we have very limited clues during a search process  </a:t>
            </a:r>
          </a:p>
          <a:p>
            <a:pPr lvl="1"/>
            <a:r>
              <a:rPr lang="en-US" altLang="ko-KR" dirty="0" smtClean="0"/>
              <a:t>1. a series of queries </a:t>
            </a:r>
          </a:p>
          <a:p>
            <a:pPr lvl="1"/>
            <a:r>
              <a:rPr lang="en-US" altLang="ko-KR" dirty="0" smtClean="0"/>
              <a:t>2. a set of documents clicked by user </a:t>
            </a:r>
          </a:p>
          <a:p>
            <a:pPr lvl="1"/>
            <a:endParaRPr lang="en-US" altLang="ko-KR" dirty="0"/>
          </a:p>
          <a:p>
            <a:r>
              <a:rPr lang="en-US" altLang="ko-KR" dirty="0" smtClean="0"/>
              <a:t>Additionally, our system possesses two more clues </a:t>
            </a:r>
          </a:p>
          <a:p>
            <a:pPr lvl="1"/>
            <a:r>
              <a:rPr lang="en-US" altLang="ko-KR" dirty="0" smtClean="0"/>
              <a:t>3. a set of user’s tag assignments </a:t>
            </a:r>
          </a:p>
          <a:p>
            <a:pPr lvl="1"/>
            <a:r>
              <a:rPr lang="en-US" altLang="ko-KR" dirty="0" smtClean="0"/>
              <a:t>4. a Conceptual Tag Cloud  </a:t>
            </a:r>
          </a:p>
          <a:p>
            <a:pPr lvl="1"/>
            <a:endParaRPr lang="en-US" altLang="ko-KR" dirty="0"/>
          </a:p>
          <a:p>
            <a:r>
              <a:rPr lang="en-US" altLang="ko-KR" dirty="0" smtClean="0"/>
              <a:t>With these four clues, we should be able to </a:t>
            </a:r>
          </a:p>
          <a:p>
            <a:pPr lvl="1"/>
            <a:r>
              <a:rPr lang="en-US" altLang="ko-KR" dirty="0" smtClean="0"/>
              <a:t>identify the target and feature query terms </a:t>
            </a:r>
          </a:p>
          <a:p>
            <a:pPr lvl="1"/>
            <a:r>
              <a:rPr lang="en-US" altLang="ko-KR" dirty="0" smtClean="0"/>
              <a:t>measure the coherency of user’s search process </a:t>
            </a:r>
          </a:p>
          <a:p>
            <a:pPr lvl="1"/>
            <a:r>
              <a:rPr lang="en-US" altLang="ko-KR" dirty="0" smtClean="0"/>
              <a:t>evaluate the efficacy of our metacognitive supports </a:t>
            </a:r>
          </a:p>
          <a:p>
            <a:pPr lvl="1"/>
            <a:endParaRPr lang="ko-KR" altLang="en-US"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23</a:t>
            </a:fld>
            <a:endParaRPr lang="ko-KR" altLang="en-US"/>
          </a:p>
        </p:txBody>
      </p:sp>
    </p:spTree>
    <p:extLst>
      <p:ext uri="{BB962C8B-B14F-4D97-AF65-F5344CB8AC3E}">
        <p14:creationId xmlns:p14="http://schemas.microsoft.com/office/powerpoint/2010/main" val="3412973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r>
              <a:rPr lang="en-US" altLang="ko-KR" dirty="0" smtClean="0"/>
              <a:t>Tag Cloud </a:t>
            </a:r>
          </a:p>
          <a:p>
            <a:pPr lvl="1"/>
            <a:r>
              <a:rPr lang="en-US" altLang="ko-KR" dirty="0" smtClean="0"/>
              <a:t>A cloud of top-k popular tags </a:t>
            </a:r>
          </a:p>
          <a:p>
            <a:pPr lvl="1"/>
            <a:r>
              <a:rPr lang="en-US" altLang="ko-KR" dirty="0" smtClean="0"/>
              <a:t>Tags are sorted by alphabet or frequency </a:t>
            </a:r>
          </a:p>
          <a:p>
            <a:pPr lvl="1"/>
            <a:r>
              <a:rPr lang="en-US" altLang="ko-KR" dirty="0" smtClean="0"/>
              <a:t>The font size of each tag is determined by its frequency </a:t>
            </a:r>
          </a:p>
          <a:p>
            <a:pPr lvl="1"/>
            <a:r>
              <a:rPr lang="en-US" altLang="ko-KR" dirty="0" smtClean="0"/>
              <a:t>Each tag refers to the resources that are annotated with the tag </a:t>
            </a:r>
          </a:p>
          <a:p>
            <a:pPr lvl="1"/>
            <a:r>
              <a:rPr lang="en-US" altLang="ko-KR" dirty="0" smtClean="0"/>
              <a:t>No relationship between tags </a:t>
            </a:r>
            <a:endParaRPr lang="en-US" altLang="ko-KR" dirty="0"/>
          </a:p>
          <a:p>
            <a:pPr lvl="1"/>
            <a:endParaRPr lang="en-US" altLang="ko-KR" dirty="0" smtClean="0"/>
          </a:p>
          <a:p>
            <a:r>
              <a:rPr lang="en-US" altLang="ko-KR" dirty="0" smtClean="0"/>
              <a:t>Conceptual Tag Cloud  </a:t>
            </a:r>
          </a:p>
          <a:p>
            <a:pPr lvl="1"/>
            <a:r>
              <a:rPr lang="en-US" altLang="ko-KR" dirty="0" smtClean="0"/>
              <a:t>A tag cloud that represents user’s knowledge structure </a:t>
            </a:r>
          </a:p>
          <a:p>
            <a:pPr lvl="1"/>
            <a:r>
              <a:rPr lang="en-US" altLang="ko-KR" dirty="0" smtClean="0"/>
              <a:t>Two tags are linked by user like topic map, mind map, or concept map </a:t>
            </a:r>
          </a:p>
          <a:p>
            <a:pPr lvl="1"/>
            <a:r>
              <a:rPr lang="en-US" altLang="ko-KR" dirty="0" smtClean="0"/>
              <a:t>Possible to provide not only user’s bookmarks but also the user’s knowledge structures </a:t>
            </a:r>
          </a:p>
          <a:p>
            <a:pPr lvl="1"/>
            <a:r>
              <a:rPr lang="en-US" altLang="ko-KR" dirty="0" smtClean="0"/>
              <a:t>A novel information management system that integrates the information on the web with user’s knowledge structure </a:t>
            </a:r>
            <a:endParaRPr lang="ko-KR" altLang="en-US"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24</a:t>
            </a:fld>
            <a:endParaRPr lang="ko-KR" altLang="en-US"/>
          </a:p>
        </p:txBody>
      </p:sp>
    </p:spTree>
    <p:extLst>
      <p:ext uri="{BB962C8B-B14F-4D97-AF65-F5344CB8AC3E}">
        <p14:creationId xmlns:p14="http://schemas.microsoft.com/office/powerpoint/2010/main" val="10004231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r>
              <a:rPr lang="en-US" altLang="ko-KR" dirty="0" smtClean="0"/>
              <a:t>Tag Cloud vs. Conceptual Tag Cloud </a:t>
            </a:r>
            <a:endParaRPr lang="ko-KR" altLang="en-US"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solidFill>
                  <a:schemeClr val="bg1"/>
                </a:solidFill>
              </a:rPr>
              <a:pPr/>
              <a:t>25</a:t>
            </a:fld>
            <a:endParaRPr lang="ko-KR" altLang="en-US">
              <a:solidFill>
                <a:schemeClr val="bg1"/>
              </a:solidFill>
            </a:endParaRPr>
          </a:p>
        </p:txBody>
      </p:sp>
      <p:sp>
        <p:nvSpPr>
          <p:cNvPr id="5" name="모서리가 둥근 직사각형 4"/>
          <p:cNvSpPr/>
          <p:nvPr/>
        </p:nvSpPr>
        <p:spPr>
          <a:xfrm>
            <a:off x="755576" y="1844824"/>
            <a:ext cx="7560840"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bg1"/>
                </a:solidFill>
                <a:latin typeface="Courier New" pitchFamily="49" charset="0"/>
                <a:cs typeface="Courier New" pitchFamily="49" charset="0"/>
              </a:rPr>
              <a:t>business </a:t>
            </a:r>
            <a:r>
              <a:rPr lang="en-US" altLang="ko-KR" sz="1600" dirty="0" smtClean="0">
                <a:solidFill>
                  <a:schemeClr val="bg1"/>
                </a:solidFill>
                <a:latin typeface="Courier New" pitchFamily="49" charset="0"/>
                <a:cs typeface="Courier New" pitchFamily="49" charset="0"/>
              </a:rPr>
              <a:t>education </a:t>
            </a:r>
            <a:r>
              <a:rPr lang="en-US" altLang="ko-KR" sz="3600" dirty="0">
                <a:solidFill>
                  <a:schemeClr val="bg1"/>
                </a:solidFill>
                <a:latin typeface="Courier New" pitchFamily="49" charset="0"/>
                <a:cs typeface="Courier New" pitchFamily="49" charset="0"/>
              </a:rPr>
              <a:t>food</a:t>
            </a:r>
            <a:r>
              <a:rPr lang="en-US" altLang="ko-KR" sz="1600" dirty="0">
                <a:solidFill>
                  <a:schemeClr val="bg1"/>
                </a:solidFill>
                <a:latin typeface="Courier New" pitchFamily="49" charset="0"/>
                <a:cs typeface="Courier New" pitchFamily="49" charset="0"/>
              </a:rPr>
              <a:t> franchise </a:t>
            </a:r>
            <a:r>
              <a:rPr lang="en-US" altLang="ko-KR" sz="2400" dirty="0" smtClean="0">
                <a:solidFill>
                  <a:schemeClr val="bg1"/>
                </a:solidFill>
                <a:latin typeface="Courier New" pitchFamily="49" charset="0"/>
                <a:cs typeface="Courier New" pitchFamily="49" charset="0"/>
              </a:rPr>
              <a:t>history</a:t>
            </a:r>
            <a:r>
              <a:rPr lang="en-US" altLang="ko-KR" sz="1600" dirty="0" smtClean="0">
                <a:solidFill>
                  <a:schemeClr val="bg1"/>
                </a:solidFill>
                <a:latin typeface="Courier New" pitchFamily="49" charset="0"/>
                <a:cs typeface="Courier New" pitchFamily="49" charset="0"/>
              </a:rPr>
              <a:t> </a:t>
            </a:r>
            <a:br>
              <a:rPr lang="en-US" altLang="ko-KR" sz="1600" dirty="0" smtClean="0">
                <a:solidFill>
                  <a:schemeClr val="bg1"/>
                </a:solidFill>
                <a:latin typeface="Courier New" pitchFamily="49" charset="0"/>
                <a:cs typeface="Courier New" pitchFamily="49" charset="0"/>
              </a:rPr>
            </a:br>
            <a:r>
              <a:rPr lang="en-US" altLang="ko-KR" sz="1600" dirty="0" err="1" smtClean="0">
                <a:solidFill>
                  <a:schemeClr val="bg1"/>
                </a:solidFill>
                <a:latin typeface="Courier New" pitchFamily="49" charset="0"/>
                <a:cs typeface="Courier New" pitchFamily="49" charset="0"/>
              </a:rPr>
              <a:t>howto</a:t>
            </a:r>
            <a:r>
              <a:rPr lang="en-US" altLang="ko-KR" sz="1600" dirty="0" smtClean="0">
                <a:solidFill>
                  <a:schemeClr val="bg1"/>
                </a:solidFill>
                <a:latin typeface="Courier New" pitchFamily="49" charset="0"/>
                <a:cs typeface="Courier New" pitchFamily="49" charset="0"/>
              </a:rPr>
              <a:t> pregnancy shop safe tasting </a:t>
            </a:r>
            <a:r>
              <a:rPr lang="en-US" altLang="ko-KR" sz="4000" dirty="0" smtClean="0">
                <a:solidFill>
                  <a:schemeClr val="bg1"/>
                </a:solidFill>
                <a:latin typeface="Courier New" pitchFamily="49" charset="0"/>
                <a:cs typeface="Courier New" pitchFamily="49" charset="0"/>
              </a:rPr>
              <a:t>wine</a:t>
            </a:r>
            <a:endParaRPr lang="ko-KR" altLang="en-US" sz="4000" dirty="0">
              <a:solidFill>
                <a:schemeClr val="bg1"/>
              </a:solidFill>
              <a:latin typeface="Courier New" pitchFamily="49" charset="0"/>
              <a:cs typeface="Courier New" pitchFamily="49" charset="0"/>
            </a:endParaRPr>
          </a:p>
        </p:txBody>
      </p:sp>
      <p:sp>
        <p:nvSpPr>
          <p:cNvPr id="7" name="모서리가 둥근 직사각형 6"/>
          <p:cNvSpPr/>
          <p:nvPr/>
        </p:nvSpPr>
        <p:spPr>
          <a:xfrm>
            <a:off x="755576" y="3356992"/>
            <a:ext cx="7560840" cy="30963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dirty="0">
              <a:solidFill>
                <a:schemeClr val="bg1"/>
              </a:solidFill>
            </a:endParaRPr>
          </a:p>
        </p:txBody>
      </p:sp>
      <p:sp>
        <p:nvSpPr>
          <p:cNvPr id="8" name="TextBox 7"/>
          <p:cNvSpPr txBox="1"/>
          <p:nvPr/>
        </p:nvSpPr>
        <p:spPr>
          <a:xfrm>
            <a:off x="1018802" y="3429000"/>
            <a:ext cx="1415772" cy="707886"/>
          </a:xfrm>
          <a:prstGeom prst="rect">
            <a:avLst/>
          </a:prstGeom>
          <a:noFill/>
        </p:spPr>
        <p:txBody>
          <a:bodyPr wrap="none" rtlCol="0">
            <a:spAutoFit/>
          </a:bodyPr>
          <a:lstStyle/>
          <a:p>
            <a:r>
              <a:rPr lang="en-US" altLang="ko-KR" sz="4000" dirty="0" smtClean="0">
                <a:solidFill>
                  <a:schemeClr val="bg1"/>
                </a:solidFill>
                <a:latin typeface="Courier New" pitchFamily="49" charset="0"/>
                <a:cs typeface="Courier New" pitchFamily="49" charset="0"/>
              </a:rPr>
              <a:t>wine</a:t>
            </a:r>
            <a:endParaRPr lang="ko-KR" altLang="en-US" sz="4000" dirty="0">
              <a:solidFill>
                <a:schemeClr val="bg1"/>
              </a:solidFill>
              <a:latin typeface="Courier New" pitchFamily="49" charset="0"/>
              <a:cs typeface="Courier New" pitchFamily="49" charset="0"/>
            </a:endParaRPr>
          </a:p>
        </p:txBody>
      </p:sp>
      <p:sp>
        <p:nvSpPr>
          <p:cNvPr id="9" name="TextBox 8"/>
          <p:cNvSpPr txBox="1"/>
          <p:nvPr/>
        </p:nvSpPr>
        <p:spPr>
          <a:xfrm>
            <a:off x="3240932" y="3459777"/>
            <a:ext cx="1293944" cy="646331"/>
          </a:xfrm>
          <a:prstGeom prst="rect">
            <a:avLst/>
          </a:prstGeom>
          <a:noFill/>
        </p:spPr>
        <p:txBody>
          <a:bodyPr wrap="none" rtlCol="0">
            <a:spAutoFit/>
          </a:bodyPr>
          <a:lstStyle/>
          <a:p>
            <a:r>
              <a:rPr lang="en-US" altLang="ko-KR" sz="3600" dirty="0" smtClean="0">
                <a:solidFill>
                  <a:schemeClr val="bg1"/>
                </a:solidFill>
                <a:latin typeface="Courier New" pitchFamily="49" charset="0"/>
                <a:cs typeface="Courier New" pitchFamily="49" charset="0"/>
              </a:rPr>
              <a:t>food</a:t>
            </a:r>
            <a:endParaRPr lang="ko-KR" altLang="en-US" sz="3600" dirty="0">
              <a:solidFill>
                <a:schemeClr val="bg1"/>
              </a:solidFill>
              <a:latin typeface="Courier New" pitchFamily="49" charset="0"/>
              <a:cs typeface="Courier New" pitchFamily="49" charset="0"/>
            </a:endParaRPr>
          </a:p>
        </p:txBody>
      </p:sp>
      <p:sp>
        <p:nvSpPr>
          <p:cNvPr id="10" name="TextBox 9"/>
          <p:cNvSpPr txBox="1"/>
          <p:nvPr/>
        </p:nvSpPr>
        <p:spPr>
          <a:xfrm>
            <a:off x="3240932" y="4810955"/>
            <a:ext cx="1172116" cy="338554"/>
          </a:xfrm>
          <a:prstGeom prst="rect">
            <a:avLst/>
          </a:prstGeom>
          <a:noFill/>
        </p:spPr>
        <p:txBody>
          <a:bodyPr wrap="none" rtlCol="0">
            <a:spAutoFit/>
          </a:bodyPr>
          <a:lstStyle/>
          <a:p>
            <a:r>
              <a:rPr lang="en-US" altLang="ko-KR" sz="1600" dirty="0" smtClean="0">
                <a:solidFill>
                  <a:schemeClr val="bg1"/>
                </a:solidFill>
                <a:latin typeface="Courier New" pitchFamily="49" charset="0"/>
                <a:cs typeface="Courier New" pitchFamily="49" charset="0"/>
              </a:rPr>
              <a:t>business</a:t>
            </a:r>
            <a:endParaRPr lang="ko-KR" altLang="en-US" sz="1600" dirty="0">
              <a:solidFill>
                <a:schemeClr val="bg1"/>
              </a:solidFill>
              <a:latin typeface="Courier New" pitchFamily="49" charset="0"/>
              <a:cs typeface="Courier New" pitchFamily="49" charset="0"/>
            </a:endParaRPr>
          </a:p>
        </p:txBody>
      </p:sp>
      <p:sp>
        <p:nvSpPr>
          <p:cNvPr id="11" name="TextBox 10"/>
          <p:cNvSpPr txBox="1"/>
          <p:nvPr/>
        </p:nvSpPr>
        <p:spPr>
          <a:xfrm>
            <a:off x="3240932" y="5415027"/>
            <a:ext cx="1475084" cy="461665"/>
          </a:xfrm>
          <a:prstGeom prst="rect">
            <a:avLst/>
          </a:prstGeom>
          <a:noFill/>
        </p:spPr>
        <p:txBody>
          <a:bodyPr wrap="none" rtlCol="0">
            <a:spAutoFit/>
          </a:bodyPr>
          <a:lstStyle/>
          <a:p>
            <a:r>
              <a:rPr lang="en-US" altLang="ko-KR" sz="2400" dirty="0" smtClean="0">
                <a:solidFill>
                  <a:schemeClr val="bg1"/>
                </a:solidFill>
                <a:latin typeface="Courier New" pitchFamily="49" charset="0"/>
                <a:cs typeface="Courier New" pitchFamily="49" charset="0"/>
              </a:rPr>
              <a:t>history</a:t>
            </a:r>
            <a:endParaRPr lang="ko-KR" altLang="en-US" sz="2400" dirty="0">
              <a:solidFill>
                <a:schemeClr val="bg1"/>
              </a:solidFill>
              <a:latin typeface="Courier New" pitchFamily="49" charset="0"/>
              <a:cs typeface="Courier New" pitchFamily="49" charset="0"/>
            </a:endParaRPr>
          </a:p>
        </p:txBody>
      </p:sp>
      <p:sp>
        <p:nvSpPr>
          <p:cNvPr id="12" name="TextBox 11"/>
          <p:cNvSpPr txBox="1"/>
          <p:nvPr/>
        </p:nvSpPr>
        <p:spPr>
          <a:xfrm>
            <a:off x="3240932" y="5970766"/>
            <a:ext cx="1295547" cy="338554"/>
          </a:xfrm>
          <a:prstGeom prst="rect">
            <a:avLst/>
          </a:prstGeom>
          <a:noFill/>
        </p:spPr>
        <p:txBody>
          <a:bodyPr wrap="none" rtlCol="0">
            <a:spAutoFit/>
          </a:bodyPr>
          <a:lstStyle/>
          <a:p>
            <a:r>
              <a:rPr lang="en-US" altLang="ko-KR" sz="1600" dirty="0" smtClean="0">
                <a:solidFill>
                  <a:schemeClr val="bg1"/>
                </a:solidFill>
                <a:latin typeface="Courier New" pitchFamily="49" charset="0"/>
                <a:cs typeface="Courier New" pitchFamily="49" charset="0"/>
              </a:rPr>
              <a:t>education</a:t>
            </a:r>
            <a:endParaRPr lang="ko-KR" altLang="en-US" sz="1600" dirty="0">
              <a:solidFill>
                <a:schemeClr val="bg1"/>
              </a:solidFill>
              <a:latin typeface="Courier New" pitchFamily="49" charset="0"/>
              <a:cs typeface="Courier New" pitchFamily="49" charset="0"/>
            </a:endParaRPr>
          </a:p>
        </p:txBody>
      </p:sp>
      <p:cxnSp>
        <p:nvCxnSpPr>
          <p:cNvPr id="14" name="직선 연결선 13"/>
          <p:cNvCxnSpPr>
            <a:stCxn id="8" idx="3"/>
            <a:endCxn id="9" idx="1"/>
          </p:cNvCxnSpPr>
          <p:nvPr/>
        </p:nvCxnSpPr>
        <p:spPr>
          <a:xfrm>
            <a:off x="2434574" y="3782943"/>
            <a:ext cx="8063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직선 연결선 15"/>
          <p:cNvCxnSpPr>
            <a:stCxn id="8" idx="3"/>
            <a:endCxn id="10" idx="1"/>
          </p:cNvCxnSpPr>
          <p:nvPr/>
        </p:nvCxnSpPr>
        <p:spPr>
          <a:xfrm>
            <a:off x="2434574" y="3782943"/>
            <a:ext cx="806358" cy="119728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직선 연결선 18"/>
          <p:cNvCxnSpPr>
            <a:stCxn id="8" idx="3"/>
            <a:endCxn id="11" idx="1"/>
          </p:cNvCxnSpPr>
          <p:nvPr/>
        </p:nvCxnSpPr>
        <p:spPr>
          <a:xfrm>
            <a:off x="2434574" y="3782943"/>
            <a:ext cx="806358" cy="18629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직선 연결선 21"/>
          <p:cNvCxnSpPr>
            <a:stCxn id="8" idx="3"/>
            <a:endCxn id="12" idx="1"/>
          </p:cNvCxnSpPr>
          <p:nvPr/>
        </p:nvCxnSpPr>
        <p:spPr>
          <a:xfrm>
            <a:off x="2434574" y="3782943"/>
            <a:ext cx="806358" cy="23571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569935" y="4005064"/>
            <a:ext cx="1048685" cy="338554"/>
          </a:xfrm>
          <a:prstGeom prst="rect">
            <a:avLst/>
          </a:prstGeom>
          <a:noFill/>
        </p:spPr>
        <p:txBody>
          <a:bodyPr wrap="none" rtlCol="0">
            <a:spAutoFit/>
          </a:bodyPr>
          <a:lstStyle/>
          <a:p>
            <a:r>
              <a:rPr lang="en-US" altLang="ko-KR" sz="1600" dirty="0" smtClean="0">
                <a:solidFill>
                  <a:schemeClr val="bg1"/>
                </a:solidFill>
                <a:latin typeface="Courier New" pitchFamily="49" charset="0"/>
                <a:cs typeface="Courier New" pitchFamily="49" charset="0"/>
              </a:rPr>
              <a:t>tasting</a:t>
            </a:r>
            <a:endParaRPr lang="ko-KR" altLang="en-US" sz="1600" dirty="0">
              <a:solidFill>
                <a:schemeClr val="bg1"/>
              </a:solidFill>
              <a:latin typeface="Courier New" pitchFamily="49" charset="0"/>
              <a:cs typeface="Courier New" pitchFamily="49" charset="0"/>
            </a:endParaRPr>
          </a:p>
        </p:txBody>
      </p:sp>
      <p:cxnSp>
        <p:nvCxnSpPr>
          <p:cNvPr id="28" name="직선 연결선 27"/>
          <p:cNvCxnSpPr>
            <a:stCxn id="9" idx="3"/>
            <a:endCxn id="27" idx="1"/>
          </p:cNvCxnSpPr>
          <p:nvPr/>
        </p:nvCxnSpPr>
        <p:spPr>
          <a:xfrm>
            <a:off x="4534876" y="3782943"/>
            <a:ext cx="1035059" cy="3913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569935" y="4377957"/>
            <a:ext cx="1295547" cy="338554"/>
          </a:xfrm>
          <a:prstGeom prst="rect">
            <a:avLst/>
          </a:prstGeom>
          <a:noFill/>
        </p:spPr>
        <p:txBody>
          <a:bodyPr wrap="none" rtlCol="0">
            <a:spAutoFit/>
          </a:bodyPr>
          <a:lstStyle/>
          <a:p>
            <a:r>
              <a:rPr lang="en-US" altLang="ko-KR" sz="1600" dirty="0" smtClean="0">
                <a:solidFill>
                  <a:schemeClr val="bg1"/>
                </a:solidFill>
                <a:latin typeface="Courier New" pitchFamily="49" charset="0"/>
                <a:cs typeface="Courier New" pitchFamily="49" charset="0"/>
              </a:rPr>
              <a:t>pregnancy</a:t>
            </a:r>
            <a:endParaRPr lang="ko-KR" altLang="en-US" sz="1600" dirty="0">
              <a:solidFill>
                <a:schemeClr val="bg1"/>
              </a:solidFill>
              <a:latin typeface="Courier New" pitchFamily="49" charset="0"/>
              <a:cs typeface="Courier New" pitchFamily="49" charset="0"/>
            </a:endParaRPr>
          </a:p>
        </p:txBody>
      </p:sp>
      <p:cxnSp>
        <p:nvCxnSpPr>
          <p:cNvPr id="31" name="직선 연결선 30"/>
          <p:cNvCxnSpPr>
            <a:stCxn id="9" idx="3"/>
            <a:endCxn id="30" idx="1"/>
          </p:cNvCxnSpPr>
          <p:nvPr/>
        </p:nvCxnSpPr>
        <p:spPr>
          <a:xfrm>
            <a:off x="4534876" y="3782943"/>
            <a:ext cx="1035059" cy="764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569935" y="4810955"/>
            <a:ext cx="1295547" cy="338554"/>
          </a:xfrm>
          <a:prstGeom prst="rect">
            <a:avLst/>
          </a:prstGeom>
          <a:noFill/>
        </p:spPr>
        <p:txBody>
          <a:bodyPr wrap="none" rtlCol="0">
            <a:spAutoFit/>
          </a:bodyPr>
          <a:lstStyle/>
          <a:p>
            <a:r>
              <a:rPr lang="en-US" altLang="ko-KR" sz="1600" dirty="0" smtClean="0">
                <a:solidFill>
                  <a:schemeClr val="bg1"/>
                </a:solidFill>
                <a:latin typeface="Courier New" pitchFamily="49" charset="0"/>
                <a:cs typeface="Courier New" pitchFamily="49" charset="0"/>
              </a:rPr>
              <a:t>franchise</a:t>
            </a:r>
            <a:endParaRPr lang="ko-KR" altLang="en-US" sz="1600" dirty="0">
              <a:solidFill>
                <a:schemeClr val="bg1"/>
              </a:solidFill>
              <a:latin typeface="Courier New" pitchFamily="49" charset="0"/>
              <a:cs typeface="Courier New" pitchFamily="49" charset="0"/>
            </a:endParaRPr>
          </a:p>
        </p:txBody>
      </p:sp>
      <p:cxnSp>
        <p:nvCxnSpPr>
          <p:cNvPr id="35" name="직선 연결선 34"/>
          <p:cNvCxnSpPr>
            <a:stCxn id="10" idx="3"/>
            <a:endCxn id="34" idx="1"/>
          </p:cNvCxnSpPr>
          <p:nvPr/>
        </p:nvCxnSpPr>
        <p:spPr>
          <a:xfrm>
            <a:off x="4413048" y="4980232"/>
            <a:ext cx="115688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569935" y="3613665"/>
            <a:ext cx="801823" cy="338554"/>
          </a:xfrm>
          <a:prstGeom prst="rect">
            <a:avLst/>
          </a:prstGeom>
          <a:noFill/>
        </p:spPr>
        <p:txBody>
          <a:bodyPr wrap="none" rtlCol="0">
            <a:spAutoFit/>
          </a:bodyPr>
          <a:lstStyle/>
          <a:p>
            <a:r>
              <a:rPr lang="en-US" altLang="ko-KR" sz="1600" dirty="0" err="1" smtClean="0">
                <a:solidFill>
                  <a:schemeClr val="bg1"/>
                </a:solidFill>
                <a:latin typeface="Courier New" pitchFamily="49" charset="0"/>
                <a:cs typeface="Courier New" pitchFamily="49" charset="0"/>
              </a:rPr>
              <a:t>howto</a:t>
            </a:r>
            <a:endParaRPr lang="ko-KR" altLang="en-US" sz="1600" dirty="0">
              <a:solidFill>
                <a:schemeClr val="bg1"/>
              </a:solidFill>
              <a:latin typeface="Courier New" pitchFamily="49" charset="0"/>
              <a:cs typeface="Courier New" pitchFamily="49" charset="0"/>
            </a:endParaRPr>
          </a:p>
        </p:txBody>
      </p:sp>
      <p:cxnSp>
        <p:nvCxnSpPr>
          <p:cNvPr id="41" name="직선 연결선 40"/>
          <p:cNvCxnSpPr>
            <a:stCxn id="9" idx="3"/>
            <a:endCxn id="40" idx="1"/>
          </p:cNvCxnSpPr>
          <p:nvPr/>
        </p:nvCxnSpPr>
        <p:spPr>
          <a:xfrm flipV="1">
            <a:off x="4534876" y="3782942"/>
            <a:ext cx="1035059"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569935" y="5229200"/>
            <a:ext cx="678391" cy="338554"/>
          </a:xfrm>
          <a:prstGeom prst="rect">
            <a:avLst/>
          </a:prstGeom>
          <a:noFill/>
        </p:spPr>
        <p:txBody>
          <a:bodyPr wrap="none" rtlCol="0">
            <a:spAutoFit/>
          </a:bodyPr>
          <a:lstStyle/>
          <a:p>
            <a:r>
              <a:rPr lang="en-US" altLang="ko-KR" sz="1600" dirty="0" smtClean="0">
                <a:solidFill>
                  <a:schemeClr val="bg1"/>
                </a:solidFill>
                <a:latin typeface="Courier New" pitchFamily="49" charset="0"/>
                <a:cs typeface="Courier New" pitchFamily="49" charset="0"/>
              </a:rPr>
              <a:t>shop</a:t>
            </a:r>
            <a:endParaRPr lang="ko-KR" altLang="en-US" sz="1600" dirty="0">
              <a:solidFill>
                <a:schemeClr val="bg1"/>
              </a:solidFill>
              <a:latin typeface="Courier New" pitchFamily="49" charset="0"/>
              <a:cs typeface="Courier New" pitchFamily="49" charset="0"/>
            </a:endParaRPr>
          </a:p>
        </p:txBody>
      </p:sp>
      <p:cxnSp>
        <p:nvCxnSpPr>
          <p:cNvPr id="48" name="직선 연결선 47"/>
          <p:cNvCxnSpPr>
            <a:stCxn id="10" idx="3"/>
            <a:endCxn id="47" idx="1"/>
          </p:cNvCxnSpPr>
          <p:nvPr/>
        </p:nvCxnSpPr>
        <p:spPr>
          <a:xfrm>
            <a:off x="4413048" y="4980232"/>
            <a:ext cx="1156887" cy="4182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7436300" y="4375847"/>
            <a:ext cx="678391" cy="338554"/>
          </a:xfrm>
          <a:prstGeom prst="rect">
            <a:avLst/>
          </a:prstGeom>
          <a:noFill/>
        </p:spPr>
        <p:txBody>
          <a:bodyPr wrap="none" rtlCol="0">
            <a:spAutoFit/>
          </a:bodyPr>
          <a:lstStyle/>
          <a:p>
            <a:r>
              <a:rPr lang="en-US" altLang="ko-KR" sz="1600" dirty="0" smtClean="0">
                <a:solidFill>
                  <a:schemeClr val="bg1"/>
                </a:solidFill>
                <a:latin typeface="Courier New" pitchFamily="49" charset="0"/>
                <a:cs typeface="Courier New" pitchFamily="49" charset="0"/>
              </a:rPr>
              <a:t>safe</a:t>
            </a:r>
            <a:endParaRPr lang="ko-KR" altLang="en-US" sz="1600" dirty="0">
              <a:solidFill>
                <a:schemeClr val="bg1"/>
              </a:solidFill>
              <a:latin typeface="Courier New" pitchFamily="49" charset="0"/>
              <a:cs typeface="Courier New" pitchFamily="49" charset="0"/>
            </a:endParaRPr>
          </a:p>
        </p:txBody>
      </p:sp>
      <p:cxnSp>
        <p:nvCxnSpPr>
          <p:cNvPr id="69" name="직선 연결선 68"/>
          <p:cNvCxnSpPr>
            <a:stCxn id="30" idx="3"/>
            <a:endCxn id="68" idx="1"/>
          </p:cNvCxnSpPr>
          <p:nvPr/>
        </p:nvCxnSpPr>
        <p:spPr>
          <a:xfrm flipV="1">
            <a:off x="6865482" y="4545124"/>
            <a:ext cx="570818" cy="21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9794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ctrTitle"/>
            <p:custDataLst>
              <p:tags r:id="rId2"/>
            </p:custDataLst>
          </p:nvPr>
        </p:nvSpPr>
        <p:spPr/>
        <p:txBody>
          <a:bodyPr/>
          <a:lstStyle/>
          <a:p>
            <a:r>
              <a:rPr lang="en-US" altLang="ko-KR" sz="4400" dirty="0" smtClean="0"/>
              <a:t>Thank You!</a:t>
            </a:r>
            <a:endParaRPr lang="ko-KR" altLang="en-US" sz="4400" dirty="0"/>
          </a:p>
        </p:txBody>
      </p:sp>
      <p:sp>
        <p:nvSpPr>
          <p:cNvPr id="4" name="부제목 3"/>
          <p:cNvSpPr>
            <a:spLocks noGrp="1"/>
          </p:cNvSpPr>
          <p:nvPr>
            <p:ph type="subTitle" idx="1"/>
            <p:custDataLst>
              <p:tags r:id="rId3"/>
            </p:custDataLst>
          </p:nvPr>
        </p:nvSpPr>
        <p:spPr/>
        <p:txBody>
          <a:bodyPr>
            <a:normAutofit/>
          </a:bodyPr>
          <a:lstStyle/>
          <a:p>
            <a:r>
              <a:rPr lang="en-US" altLang="ko-KR" sz="2800" dirty="0" smtClean="0"/>
              <a:t>Any Questions or Comments?</a:t>
            </a:r>
            <a:endParaRPr lang="ko-KR" altLang="en-US" sz="2800" dirty="0"/>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normAutofit/>
          </a:bodyPr>
          <a:lstStyle/>
          <a:p>
            <a:r>
              <a:rPr lang="en-US" altLang="ko-KR" dirty="0" smtClean="0"/>
              <a:t>What is </a:t>
            </a:r>
            <a:r>
              <a:rPr lang="en-US" altLang="ko-KR" dirty="0" smtClean="0">
                <a:solidFill>
                  <a:srgbClr val="C00000"/>
                </a:solidFill>
              </a:rPr>
              <a:t>exploratory search</a:t>
            </a:r>
            <a:r>
              <a:rPr lang="en-US" altLang="ko-KR" dirty="0" smtClean="0"/>
              <a:t>? </a:t>
            </a:r>
          </a:p>
          <a:p>
            <a:pPr lvl="1"/>
            <a:r>
              <a:rPr lang="en-US" altLang="ko-KR" dirty="0" smtClean="0"/>
              <a:t>A search that requires user’s </a:t>
            </a:r>
            <a:r>
              <a:rPr lang="en-US" altLang="ko-KR" dirty="0" smtClean="0">
                <a:solidFill>
                  <a:srgbClr val="C00000"/>
                </a:solidFill>
              </a:rPr>
              <a:t>exploratory investigation</a:t>
            </a:r>
            <a:r>
              <a:rPr lang="en-US" altLang="ko-KR" dirty="0" smtClean="0"/>
              <a:t> and </a:t>
            </a:r>
            <a:r>
              <a:rPr lang="en-US" altLang="ko-KR" dirty="0" smtClean="0">
                <a:solidFill>
                  <a:srgbClr val="C00000"/>
                </a:solidFill>
              </a:rPr>
              <a:t>active learning</a:t>
            </a:r>
            <a:r>
              <a:rPr lang="en-US" altLang="ko-KR" dirty="0" smtClean="0"/>
              <a:t> </a:t>
            </a:r>
          </a:p>
          <a:p>
            <a:pPr lvl="1"/>
            <a:r>
              <a:rPr lang="en-US" altLang="ko-KR" dirty="0" smtClean="0"/>
              <a:t>Motivated </a:t>
            </a:r>
            <a:r>
              <a:rPr lang="en-US" altLang="ko-KR" dirty="0"/>
              <a:t>by </a:t>
            </a:r>
            <a:r>
              <a:rPr lang="en-US" altLang="ko-KR" dirty="0" smtClean="0"/>
              <a:t>circumstances that </a:t>
            </a:r>
          </a:p>
          <a:p>
            <a:pPr lvl="2"/>
            <a:r>
              <a:rPr lang="en-US" altLang="ko-KR" dirty="0"/>
              <a:t>The user </a:t>
            </a:r>
            <a:r>
              <a:rPr lang="en-US" altLang="ko-KR" dirty="0" smtClean="0"/>
              <a:t>wants </a:t>
            </a:r>
            <a:r>
              <a:rPr lang="en-US" altLang="ko-KR" dirty="0"/>
              <a:t>to know </a:t>
            </a:r>
            <a:r>
              <a:rPr lang="en-US" altLang="ko-KR" dirty="0" smtClean="0"/>
              <a:t> around </a:t>
            </a:r>
            <a:r>
              <a:rPr lang="en-US" altLang="ko-KR" dirty="0"/>
              <a:t>a </a:t>
            </a:r>
            <a:r>
              <a:rPr lang="en-US" altLang="ko-KR" dirty="0" smtClean="0"/>
              <a:t>topic, not looking for a single answer </a:t>
            </a:r>
            <a:endParaRPr lang="en-US" altLang="ko-KR" dirty="0"/>
          </a:p>
          <a:p>
            <a:pPr lvl="2"/>
            <a:r>
              <a:rPr lang="en-US" altLang="ko-KR" dirty="0" smtClean="0"/>
              <a:t>The </a:t>
            </a:r>
            <a:r>
              <a:rPr lang="en-US" altLang="ko-KR" dirty="0"/>
              <a:t>user </a:t>
            </a:r>
            <a:r>
              <a:rPr lang="en-US" altLang="ko-KR" dirty="0" smtClean="0"/>
              <a:t>does not </a:t>
            </a:r>
            <a:r>
              <a:rPr lang="en-US" altLang="ko-KR" dirty="0"/>
              <a:t>know </a:t>
            </a:r>
            <a:r>
              <a:rPr lang="en-US" altLang="ko-KR" dirty="0" smtClean="0"/>
              <a:t>appropriate keywords as queries  </a:t>
            </a:r>
            <a:endParaRPr lang="en-US" altLang="ko-KR" dirty="0"/>
          </a:p>
          <a:p>
            <a:pPr lvl="2"/>
            <a:r>
              <a:rPr lang="en-US" altLang="ko-KR" dirty="0" smtClean="0"/>
              <a:t>The answers  are usually not found in a single document </a:t>
            </a:r>
            <a:endParaRPr lang="en-US" altLang="ko-KR" dirty="0"/>
          </a:p>
          <a:p>
            <a:pPr lvl="1"/>
            <a:endParaRPr lang="en-US" altLang="ko-KR" dirty="0" smtClean="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smtClean="0"/>
          </a:p>
          <a:p>
            <a:pPr lvl="1"/>
            <a:r>
              <a:rPr lang="en-US" altLang="ko-KR" dirty="0" smtClean="0"/>
              <a:t>Users need to </a:t>
            </a:r>
            <a:r>
              <a:rPr lang="en-US" altLang="ko-KR" dirty="0">
                <a:solidFill>
                  <a:srgbClr val="C00000"/>
                </a:solidFill>
              </a:rPr>
              <a:t>iteratively refine their search activities</a:t>
            </a:r>
            <a:r>
              <a:rPr lang="en-US" altLang="ko-KR" dirty="0"/>
              <a:t> and </a:t>
            </a:r>
            <a:r>
              <a:rPr lang="en-US" altLang="ko-KR" dirty="0" smtClean="0">
                <a:solidFill>
                  <a:srgbClr val="C00000"/>
                </a:solidFill>
              </a:rPr>
              <a:t>integrate the information they collected</a:t>
            </a:r>
            <a:r>
              <a:rPr lang="en-US" altLang="ko-KR" dirty="0" smtClean="0"/>
              <a:t> </a:t>
            </a:r>
            <a:endParaRPr lang="ko-KR" altLang="en-US"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3</a:t>
            </a:fld>
            <a:endParaRPr lang="ko-KR" altLang="en-US"/>
          </a:p>
        </p:txBody>
      </p:sp>
      <p:sp>
        <p:nvSpPr>
          <p:cNvPr id="5" name="제목 4"/>
          <p:cNvSpPr>
            <a:spLocks noGrp="1"/>
          </p:cNvSpPr>
          <p:nvPr>
            <p:ph type="title"/>
          </p:nvPr>
        </p:nvSpPr>
        <p:spPr/>
        <p:txBody>
          <a:bodyPr/>
          <a:lstStyle/>
          <a:p>
            <a:endParaRPr lang="ko-KR" altLang="en-US"/>
          </a:p>
        </p:txBody>
      </p:sp>
      <p:pic>
        <p:nvPicPr>
          <p:cNvPr id="6" name="그림 5" descr="question-mark.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4381078"/>
            <a:ext cx="1496194" cy="149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구름 모양 설명선 1"/>
          <p:cNvSpPr/>
          <p:nvPr/>
        </p:nvSpPr>
        <p:spPr>
          <a:xfrm>
            <a:off x="299552" y="3429001"/>
            <a:ext cx="3240360" cy="792088"/>
          </a:xfrm>
          <a:prstGeom prst="cloudCallout">
            <a:avLst>
              <a:gd name="adj1" fmla="val 68926"/>
              <a:gd name="adj2" fmla="val 11460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sz="1400" dirty="0" smtClean="0"/>
              <a:t>VIPS</a:t>
            </a:r>
            <a:r>
              <a:rPr lang="ko-KR" altLang="en-US" sz="1400" dirty="0" smtClean="0"/>
              <a:t>가 몇 시까지 </a:t>
            </a:r>
            <a:endParaRPr lang="en-US" altLang="ko-KR" sz="1400" dirty="0" smtClean="0"/>
          </a:p>
          <a:p>
            <a:pPr algn="ctr"/>
            <a:r>
              <a:rPr lang="ko-KR" altLang="en-US" sz="1400" dirty="0" smtClean="0"/>
              <a:t>하더라</a:t>
            </a:r>
            <a:r>
              <a:rPr lang="en-US" altLang="ko-KR" sz="1400" dirty="0"/>
              <a:t>?</a:t>
            </a:r>
            <a:endParaRPr lang="ko-KR" altLang="en-US" sz="1400" dirty="0"/>
          </a:p>
        </p:txBody>
      </p:sp>
      <p:sp>
        <p:nvSpPr>
          <p:cNvPr id="7" name="구름 모양 설명선 6"/>
          <p:cNvSpPr/>
          <p:nvPr/>
        </p:nvSpPr>
        <p:spPr>
          <a:xfrm>
            <a:off x="5508104" y="3429001"/>
            <a:ext cx="3240360" cy="792088"/>
          </a:xfrm>
          <a:prstGeom prst="cloudCallout">
            <a:avLst>
              <a:gd name="adj1" fmla="val -68327"/>
              <a:gd name="adj2" fmla="val 1231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smtClean="0"/>
              <a:t>기상이변으로 세계 곳곳에서 어떤 일들이 일어나고 있지</a:t>
            </a:r>
            <a:r>
              <a:rPr lang="en-US" altLang="ko-KR" sz="1400" dirty="0" smtClean="0"/>
              <a:t>?</a:t>
            </a:r>
            <a:endParaRPr lang="ko-KR" altLang="en-US" sz="1400" dirty="0"/>
          </a:p>
        </p:txBody>
      </p:sp>
      <p:sp>
        <p:nvSpPr>
          <p:cNvPr id="8" name="TextBox 7"/>
          <p:cNvSpPr txBox="1"/>
          <p:nvPr/>
        </p:nvSpPr>
        <p:spPr>
          <a:xfrm>
            <a:off x="4139952" y="3645024"/>
            <a:ext cx="792909" cy="646331"/>
          </a:xfrm>
          <a:prstGeom prst="rect">
            <a:avLst/>
          </a:prstGeom>
          <a:noFill/>
        </p:spPr>
        <p:txBody>
          <a:bodyPr wrap="none" rtlCol="0">
            <a:spAutoFit/>
          </a:bodyPr>
          <a:lstStyle/>
          <a:p>
            <a:r>
              <a:rPr lang="en-US" altLang="ko-KR" sz="3600" b="1" dirty="0" smtClean="0">
                <a:latin typeface="Corbel" pitchFamily="34" charset="0"/>
              </a:rPr>
              <a:t>Vs.</a:t>
            </a:r>
            <a:endParaRPr lang="ko-KR" altLang="en-US" sz="3600" b="1" dirty="0">
              <a:latin typeface="Corbel" pitchFamily="34" charset="0"/>
            </a:endParaRPr>
          </a:p>
        </p:txBody>
      </p:sp>
      <p:sp>
        <p:nvSpPr>
          <p:cNvPr id="9" name="구름 모양 설명선 8"/>
          <p:cNvSpPr/>
          <p:nvPr/>
        </p:nvSpPr>
        <p:spPr>
          <a:xfrm>
            <a:off x="299552" y="4437112"/>
            <a:ext cx="3240360" cy="792088"/>
          </a:xfrm>
          <a:prstGeom prst="cloudCallout">
            <a:avLst>
              <a:gd name="adj1" fmla="val 66942"/>
              <a:gd name="adj2" fmla="val 2080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ko-KR" altLang="en-US" sz="1400" dirty="0" smtClean="0"/>
              <a:t>이번</a:t>
            </a:r>
            <a:r>
              <a:rPr lang="en-US" altLang="ko-KR" sz="1400" dirty="0" smtClean="0"/>
              <a:t> </a:t>
            </a:r>
            <a:r>
              <a:rPr lang="ko-KR" altLang="en-US" sz="1400" dirty="0" err="1" smtClean="0"/>
              <a:t>월트디즈니</a:t>
            </a:r>
            <a:r>
              <a:rPr lang="ko-KR" altLang="en-US" sz="1400" dirty="0" smtClean="0"/>
              <a:t> 특별전에서 할인 받으려면</a:t>
            </a:r>
            <a:r>
              <a:rPr lang="en-US" altLang="ko-KR" sz="1400" dirty="0" smtClean="0"/>
              <a:t>?</a:t>
            </a:r>
            <a:endParaRPr lang="ko-KR" altLang="en-US" sz="1400" dirty="0"/>
          </a:p>
        </p:txBody>
      </p:sp>
      <p:sp>
        <p:nvSpPr>
          <p:cNvPr id="10" name="구름 모양 설명선 9"/>
          <p:cNvSpPr/>
          <p:nvPr/>
        </p:nvSpPr>
        <p:spPr>
          <a:xfrm>
            <a:off x="5508104" y="4437112"/>
            <a:ext cx="3240360" cy="792088"/>
          </a:xfrm>
          <a:prstGeom prst="cloudCallout">
            <a:avLst>
              <a:gd name="adj1" fmla="val -66783"/>
              <a:gd name="adj2" fmla="val 401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smtClean="0"/>
              <a:t>정치권의 보수와 진보 세력간의 갈등의 역사가 궁금하네</a:t>
            </a:r>
            <a:r>
              <a:rPr lang="en-US" altLang="ko-KR" sz="1400" dirty="0" smtClean="0"/>
              <a:t>.</a:t>
            </a:r>
            <a:endParaRPr lang="ko-KR" altLang="en-US" sz="1400" dirty="0"/>
          </a:p>
        </p:txBody>
      </p:sp>
    </p:spTree>
    <p:extLst>
      <p:ext uri="{BB962C8B-B14F-4D97-AF65-F5344CB8AC3E}">
        <p14:creationId xmlns:p14="http://schemas.microsoft.com/office/powerpoint/2010/main" val="27946361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normAutofit fontScale="92500" lnSpcReduction="20000"/>
          </a:bodyPr>
          <a:lstStyle/>
          <a:p>
            <a:pPr>
              <a:lnSpc>
                <a:spcPct val="110000"/>
              </a:lnSpc>
            </a:pPr>
            <a:r>
              <a:rPr lang="en-US" altLang="ko-KR" dirty="0"/>
              <a:t>Learning and investigative search </a:t>
            </a:r>
            <a:r>
              <a:rPr lang="en-US" altLang="ko-KR" dirty="0" smtClean="0"/>
              <a:t/>
            </a:r>
            <a:br>
              <a:rPr lang="en-US" altLang="ko-KR" dirty="0" smtClean="0"/>
            </a:br>
            <a:r>
              <a:rPr lang="en-US" altLang="ko-KR" dirty="0" smtClean="0"/>
              <a:t>require </a:t>
            </a:r>
            <a:r>
              <a:rPr lang="en-US" altLang="ko-KR" dirty="0">
                <a:solidFill>
                  <a:srgbClr val="C00000"/>
                </a:solidFill>
              </a:rPr>
              <a:t>strong human participation</a:t>
            </a:r>
            <a:r>
              <a:rPr lang="en-US" altLang="ko-KR" dirty="0"/>
              <a:t> </a:t>
            </a:r>
            <a:r>
              <a:rPr lang="en-US" altLang="ko-KR" dirty="0" smtClean="0"/>
              <a:t/>
            </a:r>
            <a:br>
              <a:rPr lang="en-US" altLang="ko-KR" dirty="0" smtClean="0"/>
            </a:br>
            <a:r>
              <a:rPr lang="en-US" altLang="ko-KR" dirty="0" smtClean="0"/>
              <a:t>in </a:t>
            </a:r>
            <a:r>
              <a:rPr lang="en-US" altLang="ko-KR" dirty="0"/>
              <a:t>a more continuous and exploratory </a:t>
            </a:r>
            <a:r>
              <a:rPr lang="en-US" altLang="ko-KR" dirty="0" smtClean="0"/>
              <a:t/>
            </a:r>
            <a:br>
              <a:rPr lang="en-US" altLang="ko-KR" dirty="0" smtClean="0"/>
            </a:br>
            <a:r>
              <a:rPr lang="en-US" altLang="ko-KR" dirty="0" smtClean="0"/>
              <a:t>process </a:t>
            </a:r>
            <a:endParaRPr lang="en-US" altLang="ko-KR" dirty="0"/>
          </a:p>
          <a:p>
            <a:pPr>
              <a:lnSpc>
                <a:spcPct val="110000"/>
              </a:lnSpc>
            </a:pPr>
            <a:endParaRPr lang="en-US" altLang="ko-KR" dirty="0"/>
          </a:p>
          <a:p>
            <a:pPr>
              <a:lnSpc>
                <a:spcPct val="110000"/>
              </a:lnSpc>
            </a:pPr>
            <a:endParaRPr lang="en-US" altLang="ko-KR" dirty="0" smtClean="0"/>
          </a:p>
          <a:p>
            <a:pPr>
              <a:lnSpc>
                <a:spcPct val="110000"/>
              </a:lnSpc>
            </a:pPr>
            <a:r>
              <a:rPr lang="en-US" altLang="ko-KR" dirty="0" smtClean="0"/>
              <a:t>To </a:t>
            </a:r>
            <a:r>
              <a:rPr lang="en-US" altLang="ko-KR" dirty="0"/>
              <a:t>support the full range of search activities </a:t>
            </a:r>
          </a:p>
          <a:p>
            <a:pPr lvl="1">
              <a:lnSpc>
                <a:spcPct val="110000"/>
              </a:lnSpc>
            </a:pPr>
            <a:r>
              <a:rPr lang="en-US" altLang="ko-KR" dirty="0"/>
              <a:t>CHI developments for bringing humans more actively into search</a:t>
            </a:r>
          </a:p>
          <a:p>
            <a:pPr lvl="1">
              <a:lnSpc>
                <a:spcPct val="110000"/>
              </a:lnSpc>
            </a:pPr>
            <a:r>
              <a:rPr lang="en-US" altLang="ko-KR" dirty="0"/>
              <a:t>Interactive IR views the search problem from the vantage of an active human with </a:t>
            </a:r>
          </a:p>
          <a:p>
            <a:pPr lvl="2">
              <a:lnSpc>
                <a:spcPct val="110000"/>
              </a:lnSpc>
            </a:pPr>
            <a:r>
              <a:rPr lang="en-US" altLang="ko-KR" dirty="0"/>
              <a:t>information </a:t>
            </a:r>
            <a:r>
              <a:rPr lang="en-US" altLang="ko-KR" i="1" dirty="0">
                <a:solidFill>
                  <a:srgbClr val="C00000"/>
                </a:solidFill>
              </a:rPr>
              <a:t>needs</a:t>
            </a:r>
          </a:p>
          <a:p>
            <a:pPr lvl="2">
              <a:lnSpc>
                <a:spcPct val="110000"/>
              </a:lnSpc>
            </a:pPr>
            <a:r>
              <a:rPr lang="en-US" altLang="ko-KR" dirty="0"/>
              <a:t>information </a:t>
            </a:r>
            <a:r>
              <a:rPr lang="en-US" altLang="ko-KR" i="1" dirty="0">
                <a:solidFill>
                  <a:srgbClr val="C00000"/>
                </a:solidFill>
              </a:rPr>
              <a:t>skills</a:t>
            </a:r>
            <a:r>
              <a:rPr lang="en-US" altLang="ko-KR" dirty="0"/>
              <a:t> </a:t>
            </a:r>
          </a:p>
          <a:p>
            <a:pPr lvl="2">
              <a:lnSpc>
                <a:spcPct val="110000"/>
              </a:lnSpc>
            </a:pPr>
            <a:r>
              <a:rPr lang="en-US" altLang="ko-KR" dirty="0"/>
              <a:t>powerful digital library </a:t>
            </a:r>
            <a:r>
              <a:rPr lang="en-US" altLang="ko-KR" i="1" dirty="0">
                <a:solidFill>
                  <a:srgbClr val="C00000"/>
                </a:solidFill>
              </a:rPr>
              <a:t>resources</a:t>
            </a:r>
            <a:r>
              <a:rPr lang="en-US" altLang="ko-KR" dirty="0"/>
              <a:t> </a:t>
            </a:r>
          </a:p>
          <a:p>
            <a:pPr lvl="2">
              <a:lnSpc>
                <a:spcPct val="110000"/>
              </a:lnSpc>
            </a:pPr>
            <a:r>
              <a:rPr lang="en-US" altLang="ko-KR" dirty="0"/>
              <a:t>situated in global and locally connected </a:t>
            </a:r>
            <a:r>
              <a:rPr lang="en-US" altLang="ko-KR" i="1" dirty="0">
                <a:solidFill>
                  <a:srgbClr val="C00000"/>
                </a:solidFill>
              </a:rPr>
              <a:t>communities</a:t>
            </a:r>
            <a:r>
              <a:rPr lang="en-US" altLang="ko-KR" dirty="0"/>
              <a:t> </a:t>
            </a:r>
          </a:p>
          <a:p>
            <a:pPr lvl="2">
              <a:lnSpc>
                <a:spcPct val="110000"/>
              </a:lnSpc>
            </a:pPr>
            <a:r>
              <a:rPr lang="en-US" altLang="ko-KR" dirty="0"/>
              <a:t>all of which </a:t>
            </a:r>
            <a:r>
              <a:rPr lang="en-US" altLang="ko-KR" i="1" dirty="0">
                <a:solidFill>
                  <a:srgbClr val="C00000"/>
                </a:solidFill>
              </a:rPr>
              <a:t>evolve</a:t>
            </a:r>
            <a:r>
              <a:rPr lang="en-US" altLang="ko-KR" dirty="0"/>
              <a:t> over time  </a:t>
            </a:r>
          </a:p>
          <a:p>
            <a:pPr lvl="1">
              <a:lnSpc>
                <a:spcPct val="110000"/>
              </a:lnSpc>
            </a:pPr>
            <a:r>
              <a:rPr lang="en-US" altLang="ko-KR" dirty="0">
                <a:solidFill>
                  <a:srgbClr val="C00000"/>
                </a:solidFill>
              </a:rPr>
              <a:t>Highly interactively user interfaces</a:t>
            </a:r>
            <a:r>
              <a:rPr lang="en-US" altLang="ko-KR" dirty="0"/>
              <a:t> that continuously engage human control over the information seeking process </a:t>
            </a:r>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4</a:t>
            </a:fld>
            <a:endParaRPr lang="ko-KR" altLang="en-US"/>
          </a:p>
        </p:txBody>
      </p:sp>
      <p:sp>
        <p:nvSpPr>
          <p:cNvPr id="5" name="제목 4"/>
          <p:cNvSpPr>
            <a:spLocks noGrp="1"/>
          </p:cNvSpPr>
          <p:nvPr>
            <p:ph type="title"/>
          </p:nvPr>
        </p:nvSpPr>
        <p:spPr/>
        <p:txBody>
          <a:bodyPr/>
          <a:lstStyle/>
          <a:p>
            <a:endParaRPr lang="ko-KR" altLang="en-US"/>
          </a:p>
        </p:txBody>
      </p:sp>
      <p:pic>
        <p:nvPicPr>
          <p:cNvPr id="7" name="내용 개체 틀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64" y="954103"/>
            <a:ext cx="3744416" cy="2186865"/>
          </a:xfrm>
          <a:prstGeom prst="rect">
            <a:avLst/>
          </a:prstGeom>
        </p:spPr>
      </p:pic>
      <p:sp>
        <p:nvSpPr>
          <p:cNvPr id="2" name="TextBox 1"/>
          <p:cNvSpPr txBox="1"/>
          <p:nvPr/>
        </p:nvSpPr>
        <p:spPr>
          <a:xfrm>
            <a:off x="2693610" y="2564904"/>
            <a:ext cx="2454454" cy="369332"/>
          </a:xfrm>
          <a:prstGeom prst="rect">
            <a:avLst/>
          </a:prstGeom>
          <a:noFill/>
        </p:spPr>
        <p:txBody>
          <a:bodyPr wrap="none" rtlCol="0">
            <a:spAutoFit/>
          </a:bodyPr>
          <a:lstStyle/>
          <a:p>
            <a:r>
              <a:rPr lang="en-US" altLang="ko-KR" dirty="0" smtClean="0">
                <a:solidFill>
                  <a:srgbClr val="7030A0"/>
                </a:solidFill>
                <a:latin typeface="Corbel" pitchFamily="34" charset="0"/>
              </a:rPr>
              <a:t>[</a:t>
            </a:r>
            <a:r>
              <a:rPr lang="en-US" altLang="ko-KR" dirty="0" err="1" smtClean="0">
                <a:solidFill>
                  <a:srgbClr val="7030A0"/>
                </a:solidFill>
                <a:latin typeface="Corbel" pitchFamily="34" charset="0"/>
              </a:rPr>
              <a:t>Marchionini</a:t>
            </a:r>
            <a:r>
              <a:rPr lang="en-US" altLang="ko-KR" dirty="0" smtClean="0">
                <a:solidFill>
                  <a:srgbClr val="7030A0"/>
                </a:solidFill>
                <a:latin typeface="Corbel" pitchFamily="34" charset="0"/>
              </a:rPr>
              <a:t>, CACM’06]</a:t>
            </a:r>
            <a:endParaRPr lang="ko-KR" altLang="en-US" dirty="0">
              <a:solidFill>
                <a:srgbClr val="7030A0"/>
              </a:solidFill>
              <a:latin typeface="Corbel" pitchFamily="34" charset="0"/>
            </a:endParaRPr>
          </a:p>
        </p:txBody>
      </p:sp>
    </p:spTree>
    <p:extLst>
      <p:ext uri="{BB962C8B-B14F-4D97-AF65-F5344CB8AC3E}">
        <p14:creationId xmlns:p14="http://schemas.microsoft.com/office/powerpoint/2010/main" val="24320103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r>
              <a:rPr lang="en-US" altLang="ko-KR" dirty="0" smtClean="0"/>
              <a:t>Fields around the exploratory search </a:t>
            </a:r>
            <a:endParaRPr lang="ko-KR" altLang="en-US"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5</a:t>
            </a:fld>
            <a:endParaRPr lang="ko-KR" altLang="en-US"/>
          </a:p>
        </p:txBody>
      </p:sp>
      <p:sp>
        <p:nvSpPr>
          <p:cNvPr id="6" name="타원 5"/>
          <p:cNvSpPr/>
          <p:nvPr/>
        </p:nvSpPr>
        <p:spPr>
          <a:xfrm>
            <a:off x="3486713" y="1556792"/>
            <a:ext cx="2160000" cy="2160000"/>
          </a:xfrm>
          <a:prstGeom prst="ellipse">
            <a:avLst/>
          </a:prstGeom>
          <a:gradFill>
            <a:gsLst>
              <a:gs pos="0">
                <a:schemeClr val="accent2">
                  <a:tint val="50000"/>
                  <a:satMod val="300000"/>
                  <a:alpha val="50000"/>
                </a:schemeClr>
              </a:gs>
              <a:gs pos="35000">
                <a:schemeClr val="accent2">
                  <a:tint val="37000"/>
                  <a:satMod val="300000"/>
                </a:schemeClr>
              </a:gs>
              <a:gs pos="100000">
                <a:schemeClr val="accent2">
                  <a:tint val="15000"/>
                  <a:satMod val="350000"/>
                </a:schemeClr>
              </a:gs>
            </a:gsLst>
          </a:gradFill>
          <a:effectLst>
            <a:outerShdw blurRad="40000" dist="20000" dir="5400000" rotWithShape="0">
              <a:srgbClr val="000000">
                <a:alpha val="38000"/>
              </a:srgbClr>
            </a:outerShdw>
            <a:softEdge rad="63500"/>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2000" dirty="0" smtClean="0">
                <a:latin typeface="Corbel" pitchFamily="34" charset="0"/>
              </a:rPr>
              <a:t>Cognitive </a:t>
            </a:r>
          </a:p>
          <a:p>
            <a:pPr algn="ctr"/>
            <a:r>
              <a:rPr lang="en-US" altLang="ko-KR" sz="2000" dirty="0" smtClean="0">
                <a:latin typeface="Corbel" pitchFamily="34" charset="0"/>
              </a:rPr>
              <a:t>IR</a:t>
            </a:r>
            <a:endParaRPr lang="ko-KR" altLang="en-US" sz="2000" dirty="0">
              <a:latin typeface="Corbel" pitchFamily="34" charset="0"/>
            </a:endParaRPr>
          </a:p>
        </p:txBody>
      </p:sp>
      <p:sp>
        <p:nvSpPr>
          <p:cNvPr id="7" name="타원 6"/>
          <p:cNvSpPr/>
          <p:nvPr/>
        </p:nvSpPr>
        <p:spPr>
          <a:xfrm>
            <a:off x="5004288" y="4365344"/>
            <a:ext cx="2160000" cy="2160000"/>
          </a:xfrm>
          <a:prstGeom prst="ellipse">
            <a:avLst/>
          </a:prstGeom>
          <a:gradFill>
            <a:gsLst>
              <a:gs pos="0">
                <a:schemeClr val="accent3">
                  <a:tint val="50000"/>
                  <a:satMod val="300000"/>
                  <a:alpha val="50000"/>
                </a:schemeClr>
              </a:gs>
              <a:gs pos="35000">
                <a:schemeClr val="accent3">
                  <a:tint val="37000"/>
                  <a:satMod val="300000"/>
                </a:schemeClr>
              </a:gs>
              <a:gs pos="100000">
                <a:schemeClr val="accent3">
                  <a:tint val="15000"/>
                  <a:satMod val="350000"/>
                </a:schemeClr>
              </a:gs>
            </a:gsLst>
          </a:gradFill>
          <a:effectLst>
            <a:outerShdw blurRad="40000" dist="20000" dir="5400000" rotWithShape="0">
              <a:srgbClr val="000000">
                <a:alpha val="38000"/>
              </a:srgbClr>
            </a:outerShdw>
            <a:softEdge rad="63500"/>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ko-KR" sz="2000" dirty="0" smtClean="0">
                <a:latin typeface="Corbel" pitchFamily="34" charset="0"/>
              </a:rPr>
              <a:t>Interactive</a:t>
            </a:r>
          </a:p>
          <a:p>
            <a:pPr algn="ctr"/>
            <a:r>
              <a:rPr lang="en-US" altLang="ko-KR" sz="2000" dirty="0" smtClean="0">
                <a:latin typeface="Corbel" pitchFamily="34" charset="0"/>
              </a:rPr>
              <a:t>IR</a:t>
            </a:r>
          </a:p>
          <a:p>
            <a:pPr algn="ctr"/>
            <a:endParaRPr lang="ko-KR" altLang="en-US" sz="2000" dirty="0">
              <a:latin typeface="Corbel" pitchFamily="34" charset="0"/>
            </a:endParaRPr>
          </a:p>
        </p:txBody>
      </p:sp>
      <p:sp>
        <p:nvSpPr>
          <p:cNvPr id="8" name="타원 7"/>
          <p:cNvSpPr/>
          <p:nvPr/>
        </p:nvSpPr>
        <p:spPr>
          <a:xfrm>
            <a:off x="2046553" y="4365344"/>
            <a:ext cx="2160000" cy="2160000"/>
          </a:xfrm>
          <a:prstGeom prst="ellipse">
            <a:avLst/>
          </a:prstGeom>
          <a:gradFill>
            <a:gsLst>
              <a:gs pos="0">
                <a:schemeClr val="accent4">
                  <a:tint val="50000"/>
                  <a:satMod val="300000"/>
                  <a:alpha val="50000"/>
                </a:schemeClr>
              </a:gs>
              <a:gs pos="35000">
                <a:schemeClr val="accent4">
                  <a:tint val="37000"/>
                  <a:satMod val="300000"/>
                </a:schemeClr>
              </a:gs>
              <a:gs pos="100000">
                <a:schemeClr val="accent4">
                  <a:tint val="15000"/>
                  <a:satMod val="350000"/>
                </a:schemeClr>
              </a:gs>
            </a:gsLst>
          </a:gradFill>
          <a:effectLst>
            <a:outerShdw blurRad="40000" dist="20000" dir="5400000" rotWithShape="0">
              <a:srgbClr val="000000">
                <a:alpha val="38000"/>
              </a:srgbClr>
            </a:outerShdw>
            <a:softEdge rad="63500"/>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ko-KR" sz="2000" dirty="0" smtClean="0">
                <a:latin typeface="Corbel" pitchFamily="34" charset="0"/>
              </a:rPr>
              <a:t>CHI</a:t>
            </a:r>
            <a:endParaRPr lang="ko-KR" altLang="en-US" sz="2000" dirty="0">
              <a:latin typeface="Corbel" pitchFamily="34" charset="0"/>
            </a:endParaRPr>
          </a:p>
        </p:txBody>
      </p:sp>
      <p:sp>
        <p:nvSpPr>
          <p:cNvPr id="5" name="타원 4"/>
          <p:cNvSpPr/>
          <p:nvPr/>
        </p:nvSpPr>
        <p:spPr>
          <a:xfrm>
            <a:off x="3486713" y="3285344"/>
            <a:ext cx="2160000" cy="2160000"/>
          </a:xfrm>
          <a:prstGeom prst="ellipse">
            <a:avLst/>
          </a:prstGeom>
          <a:gradFill>
            <a:gsLst>
              <a:gs pos="0">
                <a:schemeClr val="accent1">
                  <a:tint val="50000"/>
                  <a:satMod val="300000"/>
                  <a:alpha val="50000"/>
                </a:schemeClr>
              </a:gs>
              <a:gs pos="35000">
                <a:schemeClr val="accent1">
                  <a:tint val="37000"/>
                  <a:satMod val="300000"/>
                </a:schemeClr>
              </a:gs>
              <a:gs pos="100000">
                <a:schemeClr val="accent1">
                  <a:tint val="15000"/>
                  <a:satMod val="350000"/>
                </a:schemeClr>
              </a:gs>
            </a:gsLst>
          </a:gradFill>
          <a:effectLst>
            <a:outerShdw blurRad="40000" dist="20000" dir="5400000" rotWithShape="0">
              <a:srgbClr val="000000">
                <a:alpha val="38000"/>
              </a:srgbClr>
            </a:outerShdw>
            <a:softEdge rad="63500"/>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2000" dirty="0" smtClean="0">
                <a:latin typeface="Corbel" pitchFamily="34" charset="0"/>
              </a:rPr>
              <a:t>Traditional IR</a:t>
            </a:r>
            <a:endParaRPr lang="ko-KR" altLang="en-US" sz="2000" dirty="0">
              <a:latin typeface="Corbel" pitchFamily="34" charset="0"/>
            </a:endParaRPr>
          </a:p>
        </p:txBody>
      </p:sp>
    </p:spTree>
    <p:extLst>
      <p:ext uri="{BB962C8B-B14F-4D97-AF65-F5344CB8AC3E}">
        <p14:creationId xmlns:p14="http://schemas.microsoft.com/office/powerpoint/2010/main" val="385537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p:txBody>
          <a:bodyPr/>
          <a:lstStyle/>
          <a:p>
            <a:fld id="{4BEDD84E-25D4-4983-8AA1-2863C96F08D9}" type="slidenum">
              <a:rPr lang="ko-KR" altLang="en-US" smtClean="0"/>
              <a:pPr/>
              <a:t>6</a:t>
            </a:fld>
            <a:endParaRPr lang="ko-KR" altLang="en-US"/>
          </a:p>
        </p:txBody>
      </p:sp>
      <p:sp>
        <p:nvSpPr>
          <p:cNvPr id="5" name="내용 개체 틀 4"/>
          <p:cNvSpPr>
            <a:spLocks noGrp="1"/>
          </p:cNvSpPr>
          <p:nvPr>
            <p:ph idx="1"/>
          </p:nvPr>
        </p:nvSpPr>
        <p:spPr/>
        <p:txBody>
          <a:bodyPr/>
          <a:lstStyle/>
          <a:p>
            <a:r>
              <a:rPr lang="en-US" altLang="ko-KR" i="1" dirty="0" smtClean="0"/>
              <a:t>Berrypicking</a:t>
            </a:r>
            <a:r>
              <a:rPr lang="en-US" altLang="ko-KR" dirty="0" smtClean="0"/>
              <a:t> model</a:t>
            </a:r>
          </a:p>
          <a:p>
            <a:pPr lvl="1"/>
            <a:r>
              <a:rPr lang="en-US" altLang="ko-KR" dirty="0" smtClean="0"/>
              <a:t>By Marcia Bates in 1989 </a:t>
            </a:r>
          </a:p>
          <a:p>
            <a:pPr lvl="1"/>
            <a:r>
              <a:rPr lang="en-US" altLang="ko-KR" dirty="0" smtClean="0"/>
              <a:t>Previous models were strictly linear and did not incorporate cognitive questions (e.g. a simple linear match between a query &amp; a document)</a:t>
            </a:r>
          </a:p>
          <a:p>
            <a:pPr lvl="1"/>
            <a:r>
              <a:rPr lang="en-US" altLang="ko-KR" dirty="0" smtClean="0"/>
              <a:t>A bit-at-a-time retrieval like picking huckleberries or blueberries in the forest </a:t>
            </a:r>
          </a:p>
          <a:p>
            <a:pPr lvl="1"/>
            <a:endParaRPr lang="en-US" altLang="ko-KR" dirty="0" smtClean="0"/>
          </a:p>
          <a:p>
            <a:pPr lvl="1"/>
            <a:endParaRPr lang="ko-KR"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687261"/>
            <a:ext cx="4077044" cy="1435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1422" y="3184453"/>
            <a:ext cx="4077042" cy="2895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252536" y="4725144"/>
            <a:ext cx="184731" cy="369332"/>
          </a:xfrm>
          <a:prstGeom prst="rect">
            <a:avLst/>
          </a:prstGeom>
          <a:noFill/>
        </p:spPr>
        <p:txBody>
          <a:bodyPr wrap="none" rtlCol="0">
            <a:spAutoFit/>
          </a:bodyPr>
          <a:lstStyle/>
          <a:p>
            <a:endParaRPr lang="ko-KR" altLang="en-US" dirty="0"/>
          </a:p>
        </p:txBody>
      </p:sp>
      <p:sp>
        <p:nvSpPr>
          <p:cNvPr id="11" name="TextBox 10"/>
          <p:cNvSpPr txBox="1"/>
          <p:nvPr/>
        </p:nvSpPr>
        <p:spPr>
          <a:xfrm>
            <a:off x="323528" y="6167045"/>
            <a:ext cx="4070345" cy="646331"/>
          </a:xfrm>
          <a:prstGeom prst="rect">
            <a:avLst/>
          </a:prstGeom>
          <a:noFill/>
        </p:spPr>
        <p:txBody>
          <a:bodyPr wrap="none" rtlCol="0">
            <a:spAutoFit/>
          </a:bodyPr>
          <a:lstStyle/>
          <a:p>
            <a:pPr algn="ctr"/>
            <a:r>
              <a:rPr lang="en-US" altLang="ko-KR" dirty="0" smtClean="0">
                <a:latin typeface="Corbel" pitchFamily="34" charset="0"/>
              </a:rPr>
              <a:t>The focus is </a:t>
            </a:r>
            <a:r>
              <a:rPr lang="en-US" altLang="ko-KR" dirty="0" smtClean="0">
                <a:solidFill>
                  <a:srgbClr val="C00000"/>
                </a:solidFill>
                <a:latin typeface="Corbel" pitchFamily="34" charset="0"/>
              </a:rPr>
              <a:t>the match between </a:t>
            </a:r>
          </a:p>
          <a:p>
            <a:pPr algn="ctr"/>
            <a:r>
              <a:rPr lang="en-US" altLang="ko-KR" dirty="0" smtClean="0">
                <a:solidFill>
                  <a:srgbClr val="C00000"/>
                </a:solidFill>
                <a:latin typeface="Corbel" pitchFamily="34" charset="0"/>
              </a:rPr>
              <a:t>the document and query representations</a:t>
            </a:r>
            <a:endParaRPr lang="ko-KR" altLang="en-US" dirty="0">
              <a:solidFill>
                <a:srgbClr val="C00000"/>
              </a:solidFill>
              <a:latin typeface="Corbel" pitchFamily="34" charset="0"/>
            </a:endParaRPr>
          </a:p>
        </p:txBody>
      </p:sp>
      <p:sp>
        <p:nvSpPr>
          <p:cNvPr id="14" name="TextBox 13"/>
          <p:cNvSpPr txBox="1"/>
          <p:nvPr/>
        </p:nvSpPr>
        <p:spPr>
          <a:xfrm>
            <a:off x="5423083" y="6167044"/>
            <a:ext cx="2662908" cy="646331"/>
          </a:xfrm>
          <a:prstGeom prst="rect">
            <a:avLst/>
          </a:prstGeom>
          <a:noFill/>
        </p:spPr>
        <p:txBody>
          <a:bodyPr wrap="none" rtlCol="0">
            <a:spAutoFit/>
          </a:bodyPr>
          <a:lstStyle/>
          <a:p>
            <a:pPr algn="ctr"/>
            <a:r>
              <a:rPr lang="en-US" altLang="ko-KR" dirty="0" smtClean="0">
                <a:latin typeface="Corbel" pitchFamily="34" charset="0"/>
              </a:rPr>
              <a:t>The focus is </a:t>
            </a:r>
            <a:r>
              <a:rPr lang="en-US" altLang="ko-KR" dirty="0" smtClean="0">
                <a:solidFill>
                  <a:srgbClr val="C00000"/>
                </a:solidFill>
                <a:latin typeface="Corbel" pitchFamily="34" charset="0"/>
              </a:rPr>
              <a:t>the sequence </a:t>
            </a:r>
          </a:p>
          <a:p>
            <a:pPr algn="ctr"/>
            <a:r>
              <a:rPr lang="en-US" altLang="ko-KR" dirty="0" smtClean="0">
                <a:solidFill>
                  <a:srgbClr val="C00000"/>
                </a:solidFill>
                <a:latin typeface="Corbel" pitchFamily="34" charset="0"/>
              </a:rPr>
              <a:t>of searcher behaviors</a:t>
            </a:r>
            <a:endParaRPr lang="ko-KR" altLang="en-US" dirty="0">
              <a:solidFill>
                <a:srgbClr val="C00000"/>
              </a:solidFill>
              <a:latin typeface="Corbel" pitchFamily="34" charset="0"/>
            </a:endParaRPr>
          </a:p>
        </p:txBody>
      </p:sp>
      <p:sp>
        <p:nvSpPr>
          <p:cNvPr id="3" name="제목 2"/>
          <p:cNvSpPr>
            <a:spLocks noGrp="1"/>
          </p:cNvSpPr>
          <p:nvPr>
            <p:ph type="title"/>
          </p:nvPr>
        </p:nvSpPr>
        <p:spPr/>
        <p:txBody>
          <a:bodyPr/>
          <a:lstStyle/>
          <a:p>
            <a:endParaRPr lang="ko-KR" altLang="en-US"/>
          </a:p>
        </p:txBody>
      </p:sp>
    </p:spTree>
    <p:extLst>
      <p:ext uri="{BB962C8B-B14F-4D97-AF65-F5344CB8AC3E}">
        <p14:creationId xmlns:p14="http://schemas.microsoft.com/office/powerpoint/2010/main" val="176662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normAutofit/>
          </a:bodyPr>
          <a:lstStyle/>
          <a:p>
            <a:pPr>
              <a:spcBef>
                <a:spcPts val="576"/>
              </a:spcBef>
            </a:pPr>
            <a:r>
              <a:rPr lang="en-US" altLang="ko-KR" dirty="0" smtClean="0"/>
              <a:t>An example scenario from </a:t>
            </a:r>
            <a:r>
              <a:rPr lang="en-US" altLang="ko-KR" dirty="0" smtClean="0">
                <a:solidFill>
                  <a:srgbClr val="7030A0"/>
                </a:solidFill>
              </a:rPr>
              <a:t>[</a:t>
            </a:r>
            <a:r>
              <a:rPr lang="en-US" altLang="ko-KR" dirty="0" err="1" smtClean="0">
                <a:solidFill>
                  <a:srgbClr val="7030A0"/>
                </a:solidFill>
              </a:rPr>
              <a:t>Qu</a:t>
            </a:r>
            <a:r>
              <a:rPr lang="en-US" altLang="ko-KR" dirty="0" smtClean="0">
                <a:solidFill>
                  <a:srgbClr val="7030A0"/>
                </a:solidFill>
              </a:rPr>
              <a:t> &amp; </a:t>
            </a:r>
            <a:r>
              <a:rPr lang="en-US" altLang="ko-KR" dirty="0" err="1" smtClean="0">
                <a:solidFill>
                  <a:srgbClr val="7030A0"/>
                </a:solidFill>
              </a:rPr>
              <a:t>Funas</a:t>
            </a:r>
            <a:r>
              <a:rPr lang="en-US" altLang="ko-KR" dirty="0" smtClean="0">
                <a:solidFill>
                  <a:srgbClr val="7030A0"/>
                </a:solidFill>
              </a:rPr>
              <a:t>, IPM’08]</a:t>
            </a:r>
            <a:r>
              <a:rPr lang="en-US" altLang="ko-KR" dirty="0" smtClean="0"/>
              <a:t> </a:t>
            </a:r>
          </a:p>
          <a:p>
            <a:pPr lvl="1">
              <a:spcBef>
                <a:spcPts val="576"/>
              </a:spcBef>
            </a:pPr>
            <a:r>
              <a:rPr lang="en-US" altLang="ko-KR" dirty="0"/>
              <a:t>Ying, a newly arrived student, </a:t>
            </a:r>
            <a:r>
              <a:rPr lang="en-US" altLang="ko-KR" dirty="0" smtClean="0"/>
              <a:t>wants </a:t>
            </a:r>
            <a:r>
              <a:rPr lang="en-US" altLang="ko-KR" dirty="0"/>
              <a:t>to choose a bottle of wine (fairly new to her) for her friend’s birthday </a:t>
            </a:r>
          </a:p>
          <a:p>
            <a:pPr lvl="1">
              <a:spcBef>
                <a:spcPts val="576"/>
              </a:spcBef>
            </a:pPr>
            <a:r>
              <a:rPr lang="en-US" altLang="ko-KR" dirty="0"/>
              <a:t>turns to a Web search engine, starting with a general query, “wine” </a:t>
            </a:r>
          </a:p>
          <a:p>
            <a:pPr lvl="1">
              <a:spcBef>
                <a:spcPts val="576"/>
              </a:spcBef>
            </a:pPr>
            <a:r>
              <a:rPr lang="en-US" altLang="ko-KR" dirty="0"/>
              <a:t>discovers there are various interrelated </a:t>
            </a:r>
            <a:r>
              <a:rPr lang="en-US" altLang="ko-KR" dirty="0">
                <a:solidFill>
                  <a:srgbClr val="C00000"/>
                </a:solidFill>
              </a:rPr>
              <a:t>subtopics</a:t>
            </a:r>
            <a:r>
              <a:rPr lang="en-US" altLang="ko-KR" dirty="0"/>
              <a:t> of interest </a:t>
            </a:r>
          </a:p>
          <a:p>
            <a:pPr lvl="2">
              <a:spcBef>
                <a:spcPts val="576"/>
              </a:spcBef>
            </a:pPr>
            <a:r>
              <a:rPr lang="en-US" altLang="ko-KR" dirty="0"/>
              <a:t>e.g. the history of wine, the wine making process, the paring of food with wines,  etc.</a:t>
            </a:r>
          </a:p>
          <a:p>
            <a:pPr lvl="1">
              <a:spcBef>
                <a:spcPts val="576"/>
              </a:spcBef>
            </a:pPr>
            <a:r>
              <a:rPr lang="en-US" altLang="ko-KR" dirty="0"/>
              <a:t>makes a list of subtopics she wants to learn more about, then formulates more specific queries </a:t>
            </a:r>
          </a:p>
          <a:p>
            <a:pPr lvl="1">
              <a:spcBef>
                <a:spcPts val="576"/>
              </a:spcBef>
            </a:pPr>
            <a:r>
              <a:rPr lang="en-US" altLang="ko-KR" dirty="0"/>
              <a:t>proceeds to make sense of each in turn </a:t>
            </a:r>
          </a:p>
          <a:p>
            <a:pPr lvl="1">
              <a:spcBef>
                <a:spcPts val="576"/>
              </a:spcBef>
            </a:pPr>
            <a:r>
              <a:rPr lang="en-US" altLang="ko-KR" dirty="0"/>
              <a:t>finds some wines appropriate as birthday gifts </a:t>
            </a:r>
          </a:p>
          <a:p>
            <a:pPr marL="457200" lvl="1" indent="0">
              <a:spcBef>
                <a:spcPts val="576"/>
              </a:spcBef>
              <a:buNone/>
            </a:pPr>
            <a:r>
              <a:rPr lang="en-US" altLang="ko-KR" dirty="0">
                <a:latin typeface="바탕"/>
                <a:ea typeface="바탕"/>
              </a:rPr>
              <a:t>⇒ </a:t>
            </a:r>
            <a:r>
              <a:rPr lang="en-US" altLang="ko-KR" dirty="0"/>
              <a:t>Her explorations continue in search-understanding-decision-making cycles until she feels she has enough </a:t>
            </a:r>
            <a:r>
              <a:rPr lang="en-US" altLang="ko-KR" dirty="0" smtClean="0"/>
              <a:t>knowledge </a:t>
            </a:r>
            <a:endParaRPr lang="ko-KR" altLang="en-US"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7</a:t>
            </a:fld>
            <a:endParaRPr lang="ko-KR" altLang="en-US"/>
          </a:p>
        </p:txBody>
      </p:sp>
      <p:sp>
        <p:nvSpPr>
          <p:cNvPr id="5" name="제목 4"/>
          <p:cNvSpPr>
            <a:spLocks noGrp="1"/>
          </p:cNvSpPr>
          <p:nvPr>
            <p:ph type="title"/>
          </p:nvPr>
        </p:nvSpPr>
        <p:spPr/>
        <p:txBody>
          <a:bodyPr/>
          <a:lstStyle/>
          <a:p>
            <a:endParaRPr lang="ko-KR" altLang="en-US"/>
          </a:p>
        </p:txBody>
      </p:sp>
    </p:spTree>
    <p:extLst>
      <p:ext uri="{BB962C8B-B14F-4D97-AF65-F5344CB8AC3E}">
        <p14:creationId xmlns:p14="http://schemas.microsoft.com/office/powerpoint/2010/main" val="28172104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a:xfrm>
            <a:off x="235392" y="1071546"/>
            <a:ext cx="8801104" cy="5429288"/>
          </a:xfrm>
        </p:spPr>
        <p:txBody>
          <a:bodyPr>
            <a:normAutofit/>
          </a:bodyPr>
          <a:lstStyle/>
          <a:p>
            <a:r>
              <a:rPr lang="en-US" altLang="ko-KR" dirty="0" smtClean="0"/>
              <a:t>Initial query formulation</a:t>
            </a:r>
          </a:p>
          <a:p>
            <a:pPr lvl="1"/>
            <a:r>
              <a:rPr lang="en-US" altLang="ko-KR" dirty="0" smtClean="0"/>
              <a:t>Usually consists of </a:t>
            </a:r>
            <a:r>
              <a:rPr lang="en-US" altLang="ko-KR" dirty="0" smtClean="0">
                <a:solidFill>
                  <a:srgbClr val="C00000"/>
                </a:solidFill>
              </a:rPr>
              <a:t>a target term</a:t>
            </a:r>
            <a:r>
              <a:rPr lang="en-US" altLang="ko-KR" dirty="0" smtClean="0"/>
              <a:t> (mandatory) plus </a:t>
            </a:r>
            <a:r>
              <a:rPr lang="en-US" altLang="ko-KR" dirty="0" smtClean="0">
                <a:solidFill>
                  <a:srgbClr val="C00000"/>
                </a:solidFill>
              </a:rPr>
              <a:t>its features</a:t>
            </a:r>
            <a:r>
              <a:rPr lang="en-US" altLang="ko-KR" dirty="0" smtClean="0"/>
              <a:t> (optional)</a:t>
            </a:r>
          </a:p>
          <a:p>
            <a:pPr lvl="2"/>
            <a:r>
              <a:rPr lang="en-US" altLang="ko-KR" dirty="0" smtClean="0"/>
              <a:t>E.g., </a:t>
            </a:r>
            <a:r>
              <a:rPr lang="en-US" altLang="ko-KR" i="1" dirty="0" smtClean="0"/>
              <a:t>q</a:t>
            </a:r>
            <a:r>
              <a:rPr lang="en-US" altLang="ko-KR" i="1" baseline="-25000" dirty="0" smtClean="0"/>
              <a:t>0</a:t>
            </a:r>
            <a:r>
              <a:rPr lang="en-US" altLang="ko-KR" dirty="0" smtClean="0"/>
              <a:t>: “</a:t>
            </a:r>
            <a:r>
              <a:rPr lang="en-US" altLang="ko-KR" i="1" u="sng" dirty="0" smtClean="0"/>
              <a:t>nice</a:t>
            </a:r>
            <a:r>
              <a:rPr lang="en-US" altLang="ko-KR" dirty="0" smtClean="0"/>
              <a:t> </a:t>
            </a:r>
            <a:r>
              <a:rPr lang="en-US" altLang="ko-KR" i="1" u="sng" dirty="0" smtClean="0"/>
              <a:t>wine</a:t>
            </a:r>
            <a:r>
              <a:rPr lang="en-US" altLang="ko-KR" i="1" dirty="0" smtClean="0"/>
              <a:t> </a:t>
            </a:r>
            <a:r>
              <a:rPr lang="en-US" altLang="ko-KR" i="1" u="sng" dirty="0" smtClean="0"/>
              <a:t>gifts</a:t>
            </a:r>
            <a:r>
              <a:rPr lang="en-US" altLang="ko-KR" dirty="0" smtClean="0"/>
              <a:t>”</a:t>
            </a:r>
          </a:p>
          <a:p>
            <a:pPr lvl="2"/>
            <a:endParaRPr lang="en-US" altLang="ko-KR" dirty="0"/>
          </a:p>
          <a:p>
            <a:pPr lvl="2"/>
            <a:endParaRPr lang="en-US" altLang="ko-KR" dirty="0" smtClean="0"/>
          </a:p>
          <a:p>
            <a:pPr lvl="2"/>
            <a:endParaRPr lang="en-US" altLang="ko-KR" dirty="0" smtClean="0"/>
          </a:p>
          <a:p>
            <a:r>
              <a:rPr lang="en-US" altLang="ko-KR" dirty="0" smtClean="0"/>
              <a:t>Query reformulation (refinement) types  </a:t>
            </a:r>
          </a:p>
          <a:p>
            <a:pPr lvl="1"/>
            <a:r>
              <a:rPr lang="en-US" altLang="ko-KR" dirty="0" smtClean="0"/>
              <a:t>Term addition (for topic specification or generalization) </a:t>
            </a:r>
          </a:p>
          <a:p>
            <a:pPr lvl="2"/>
            <a:r>
              <a:rPr lang="en-US" altLang="ko-KR" dirty="0" smtClean="0"/>
              <a:t>E.g., </a:t>
            </a:r>
            <a:r>
              <a:rPr lang="en-US" altLang="ko-KR" i="1" dirty="0" smtClean="0"/>
              <a:t>q</a:t>
            </a:r>
            <a:r>
              <a:rPr lang="en-US" altLang="ko-KR" i="1" baseline="-25000" dirty="0" smtClean="0"/>
              <a:t>1</a:t>
            </a:r>
            <a:r>
              <a:rPr lang="en-US" altLang="ko-KR" dirty="0" smtClean="0"/>
              <a:t>: “</a:t>
            </a:r>
            <a:r>
              <a:rPr lang="en-US" altLang="ko-KR" i="1" dirty="0" smtClean="0">
                <a:solidFill>
                  <a:srgbClr val="C00000"/>
                </a:solidFill>
              </a:rPr>
              <a:t>nice</a:t>
            </a:r>
            <a:r>
              <a:rPr lang="en-US" altLang="ko-KR" dirty="0" smtClean="0"/>
              <a:t> </a:t>
            </a:r>
            <a:r>
              <a:rPr lang="en-US" altLang="ko-KR" i="1" dirty="0" err="1" smtClean="0"/>
              <a:t>french</a:t>
            </a:r>
            <a:r>
              <a:rPr lang="en-US" altLang="ko-KR" i="1" dirty="0" smtClean="0"/>
              <a:t> wine gifts</a:t>
            </a:r>
            <a:r>
              <a:rPr lang="en-US" altLang="ko-KR" dirty="0" smtClean="0"/>
              <a:t>”</a:t>
            </a:r>
          </a:p>
          <a:p>
            <a:pPr lvl="1"/>
            <a:r>
              <a:rPr lang="en-US" altLang="ko-KR" dirty="0" smtClean="0"/>
              <a:t>Term switch </a:t>
            </a:r>
          </a:p>
          <a:p>
            <a:pPr lvl="2"/>
            <a:r>
              <a:rPr lang="en-US" altLang="ko-KR" dirty="0" smtClean="0"/>
              <a:t>E.g., </a:t>
            </a:r>
            <a:r>
              <a:rPr lang="en-US" altLang="ko-KR" i="1" dirty="0" smtClean="0"/>
              <a:t>q</a:t>
            </a:r>
            <a:r>
              <a:rPr lang="en-US" altLang="ko-KR" i="1" baseline="-25000" dirty="0" smtClean="0"/>
              <a:t>2</a:t>
            </a:r>
            <a:r>
              <a:rPr lang="en-US" altLang="ko-KR" dirty="0" smtClean="0"/>
              <a:t>: “</a:t>
            </a:r>
            <a:r>
              <a:rPr lang="en-US" altLang="ko-KR" i="1" dirty="0" smtClean="0">
                <a:solidFill>
                  <a:srgbClr val="C00000"/>
                </a:solidFill>
              </a:rPr>
              <a:t>popular</a:t>
            </a:r>
            <a:r>
              <a:rPr lang="en-US" altLang="ko-KR" i="1" dirty="0" smtClean="0"/>
              <a:t> </a:t>
            </a:r>
            <a:r>
              <a:rPr lang="en-US" altLang="ko-KR" i="1" dirty="0" err="1" smtClean="0"/>
              <a:t>french</a:t>
            </a:r>
            <a:r>
              <a:rPr lang="en-US" altLang="ko-KR" i="1" dirty="0" smtClean="0"/>
              <a:t> wine gifts</a:t>
            </a:r>
            <a:r>
              <a:rPr lang="en-US" altLang="ko-KR" dirty="0" smtClean="0"/>
              <a:t>” </a:t>
            </a:r>
          </a:p>
          <a:p>
            <a:pPr lvl="1"/>
            <a:r>
              <a:rPr lang="en-US" altLang="ko-KR" dirty="0" smtClean="0"/>
              <a:t>Term removal </a:t>
            </a:r>
          </a:p>
          <a:p>
            <a:pPr lvl="2"/>
            <a:r>
              <a:rPr lang="en-US" altLang="ko-KR" dirty="0" smtClean="0"/>
              <a:t>E.g</a:t>
            </a:r>
            <a:r>
              <a:rPr lang="en-US" altLang="ko-KR" dirty="0"/>
              <a:t>., </a:t>
            </a:r>
            <a:r>
              <a:rPr lang="en-US" altLang="ko-KR" i="1" dirty="0"/>
              <a:t>q</a:t>
            </a:r>
            <a:r>
              <a:rPr lang="en-US" altLang="ko-KR" i="1" baseline="-25000" dirty="0"/>
              <a:t>3</a:t>
            </a:r>
            <a:r>
              <a:rPr lang="en-US" altLang="ko-KR" dirty="0"/>
              <a:t>: </a:t>
            </a:r>
            <a:r>
              <a:rPr lang="en-US" altLang="ko-KR" dirty="0" smtClean="0"/>
              <a:t>“</a:t>
            </a:r>
            <a:r>
              <a:rPr lang="en-US" altLang="ko-KR" i="1" dirty="0" smtClean="0"/>
              <a:t>popular wine gifts</a:t>
            </a:r>
            <a:r>
              <a:rPr lang="en-US" altLang="ko-KR" dirty="0" smtClean="0"/>
              <a:t>”</a:t>
            </a:r>
          </a:p>
          <a:p>
            <a:pPr lvl="1"/>
            <a:r>
              <a:rPr lang="en-US" altLang="ko-KR" dirty="0" smtClean="0"/>
              <a:t>Term regression (for returning to the previous results) </a:t>
            </a:r>
          </a:p>
          <a:p>
            <a:pPr lvl="2"/>
            <a:r>
              <a:rPr lang="en-US" altLang="ko-KR" dirty="0" smtClean="0"/>
              <a:t>E.g., </a:t>
            </a:r>
            <a:r>
              <a:rPr lang="en-US" altLang="ko-KR" i="1" dirty="0" smtClean="0"/>
              <a:t>q</a:t>
            </a:r>
            <a:r>
              <a:rPr lang="en-US" altLang="ko-KR" i="1" baseline="-25000" dirty="0" smtClean="0"/>
              <a:t>4</a:t>
            </a:r>
            <a:r>
              <a:rPr lang="en-US" altLang="ko-KR" dirty="0" smtClean="0"/>
              <a:t>: “</a:t>
            </a:r>
            <a:r>
              <a:rPr lang="en-US" altLang="ko-KR" i="1" dirty="0" smtClean="0"/>
              <a:t>popular </a:t>
            </a:r>
            <a:r>
              <a:rPr lang="en-US" altLang="ko-KR" i="1" dirty="0" err="1" smtClean="0"/>
              <a:t>french</a:t>
            </a:r>
            <a:r>
              <a:rPr lang="en-US" altLang="ko-KR" i="1" dirty="0" smtClean="0"/>
              <a:t> wine gifts</a:t>
            </a:r>
            <a:r>
              <a:rPr lang="en-US" altLang="ko-KR" dirty="0" smtClean="0"/>
              <a:t>” </a:t>
            </a:r>
            <a:endParaRPr lang="ko-KR" altLang="en-US"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8</a:t>
            </a:fld>
            <a:endParaRPr lang="ko-KR" altLang="en-US"/>
          </a:p>
        </p:txBody>
      </p:sp>
      <p:sp>
        <p:nvSpPr>
          <p:cNvPr id="5" name="TextBox 4"/>
          <p:cNvSpPr txBox="1"/>
          <p:nvPr/>
        </p:nvSpPr>
        <p:spPr>
          <a:xfrm>
            <a:off x="2574895" y="2636912"/>
            <a:ext cx="772969" cy="369332"/>
          </a:xfrm>
          <a:prstGeom prst="rect">
            <a:avLst/>
          </a:prstGeom>
          <a:noFill/>
        </p:spPr>
        <p:txBody>
          <a:bodyPr wrap="none" rtlCol="0">
            <a:spAutoFit/>
          </a:bodyPr>
          <a:lstStyle/>
          <a:p>
            <a:r>
              <a:rPr lang="en-US" altLang="ko-KR" dirty="0" smtClean="0">
                <a:latin typeface="Corbel" pitchFamily="34" charset="0"/>
              </a:rPr>
              <a:t>target</a:t>
            </a:r>
            <a:endParaRPr lang="ko-KR" altLang="en-US" dirty="0">
              <a:latin typeface="Corbel" pitchFamily="34" charset="0"/>
            </a:endParaRPr>
          </a:p>
        </p:txBody>
      </p:sp>
      <p:cxnSp>
        <p:nvCxnSpPr>
          <p:cNvPr id="7" name="직선 화살표 연결선 6"/>
          <p:cNvCxnSpPr>
            <a:stCxn id="5" idx="0"/>
          </p:cNvCxnSpPr>
          <p:nvPr/>
        </p:nvCxnSpPr>
        <p:spPr>
          <a:xfrm flipH="1" flipV="1">
            <a:off x="2961379" y="2204864"/>
            <a:ext cx="1"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82633" y="2648190"/>
            <a:ext cx="973343" cy="369332"/>
          </a:xfrm>
          <a:prstGeom prst="rect">
            <a:avLst/>
          </a:prstGeom>
          <a:noFill/>
        </p:spPr>
        <p:txBody>
          <a:bodyPr wrap="none" rtlCol="0">
            <a:spAutoFit/>
          </a:bodyPr>
          <a:lstStyle/>
          <a:p>
            <a:r>
              <a:rPr lang="en-US" altLang="ko-KR" dirty="0" smtClean="0">
                <a:latin typeface="Corbel" pitchFamily="34" charset="0"/>
              </a:rPr>
              <a:t>features</a:t>
            </a:r>
            <a:endParaRPr lang="ko-KR" altLang="en-US" dirty="0">
              <a:latin typeface="Corbel" pitchFamily="34" charset="0"/>
            </a:endParaRPr>
          </a:p>
        </p:txBody>
      </p:sp>
      <p:cxnSp>
        <p:nvCxnSpPr>
          <p:cNvPr id="9" name="직선 화살표 연결선 8"/>
          <p:cNvCxnSpPr>
            <a:stCxn id="8" idx="0"/>
          </p:cNvCxnSpPr>
          <p:nvPr/>
        </p:nvCxnSpPr>
        <p:spPr>
          <a:xfrm flipH="1" flipV="1">
            <a:off x="3491880" y="2216142"/>
            <a:ext cx="377425"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직선 화살표 연결선 9"/>
          <p:cNvCxnSpPr>
            <a:stCxn id="8" idx="0"/>
          </p:cNvCxnSpPr>
          <p:nvPr/>
        </p:nvCxnSpPr>
        <p:spPr>
          <a:xfrm flipH="1" flipV="1">
            <a:off x="2606195" y="2216142"/>
            <a:ext cx="126311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22482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9</a:t>
            </a:fld>
            <a:endParaRPr lang="ko-KR" altLang="en-US"/>
          </a:p>
        </p:txBody>
      </p:sp>
      <p:sp>
        <p:nvSpPr>
          <p:cNvPr id="5" name="직사각형 4"/>
          <p:cNvSpPr/>
          <p:nvPr/>
        </p:nvSpPr>
        <p:spPr>
          <a:xfrm>
            <a:off x="4932040" y="1988840"/>
            <a:ext cx="3960440"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b="1" i="1" dirty="0" smtClean="0">
                <a:latin typeface="Corbel" pitchFamily="34" charset="0"/>
              </a:rPr>
              <a:t>q</a:t>
            </a:r>
            <a:r>
              <a:rPr lang="en-US" altLang="ko-KR" b="1" i="1" baseline="-25000" dirty="0" smtClean="0">
                <a:latin typeface="Corbel" pitchFamily="34" charset="0"/>
              </a:rPr>
              <a:t>0</a:t>
            </a:r>
            <a:r>
              <a:rPr lang="en-US" altLang="ko-KR" dirty="0" smtClean="0">
                <a:latin typeface="Corbel" pitchFamily="34" charset="0"/>
              </a:rPr>
              <a:t>: </a:t>
            </a:r>
            <a:r>
              <a:rPr lang="en-US" altLang="ko-KR" i="1" dirty="0" smtClean="0">
                <a:latin typeface="Corbel" pitchFamily="34" charset="0"/>
              </a:rPr>
              <a:t>nice wine gifts </a:t>
            </a:r>
            <a:endParaRPr lang="ko-KR" altLang="en-US" i="1" dirty="0">
              <a:latin typeface="Corbel" pitchFamily="34" charset="0"/>
            </a:endParaRPr>
          </a:p>
        </p:txBody>
      </p:sp>
      <p:sp>
        <p:nvSpPr>
          <p:cNvPr id="6" name="직사각형 5"/>
          <p:cNvSpPr/>
          <p:nvPr/>
        </p:nvSpPr>
        <p:spPr>
          <a:xfrm>
            <a:off x="4932040" y="3068960"/>
            <a:ext cx="3960440"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b="1" i="1" dirty="0" smtClean="0">
                <a:latin typeface="Corbel" pitchFamily="34" charset="0"/>
              </a:rPr>
              <a:t>q</a:t>
            </a:r>
            <a:r>
              <a:rPr lang="en-US" altLang="ko-KR" b="1" i="1" baseline="-25000" dirty="0" smtClean="0">
                <a:latin typeface="Corbel" pitchFamily="34" charset="0"/>
              </a:rPr>
              <a:t>1</a:t>
            </a:r>
            <a:r>
              <a:rPr lang="en-US" altLang="ko-KR" dirty="0" smtClean="0">
                <a:latin typeface="Corbel" pitchFamily="34" charset="0"/>
              </a:rPr>
              <a:t>: </a:t>
            </a:r>
            <a:r>
              <a:rPr lang="en-US" altLang="ko-KR" i="1" dirty="0" smtClean="0">
                <a:latin typeface="Corbel" pitchFamily="34" charset="0"/>
              </a:rPr>
              <a:t>nice </a:t>
            </a:r>
            <a:r>
              <a:rPr lang="en-US" altLang="ko-KR" i="1" dirty="0" err="1" smtClean="0">
                <a:latin typeface="Corbel" pitchFamily="34" charset="0"/>
              </a:rPr>
              <a:t>french</a:t>
            </a:r>
            <a:r>
              <a:rPr lang="en-US" altLang="ko-KR" i="1" dirty="0" smtClean="0">
                <a:latin typeface="Corbel" pitchFamily="34" charset="0"/>
              </a:rPr>
              <a:t> wine gifts </a:t>
            </a:r>
            <a:endParaRPr lang="ko-KR" altLang="en-US" i="1" dirty="0">
              <a:latin typeface="Corbel" pitchFamily="34" charset="0"/>
            </a:endParaRPr>
          </a:p>
        </p:txBody>
      </p:sp>
      <p:sp>
        <p:nvSpPr>
          <p:cNvPr id="7" name="직사각형 6"/>
          <p:cNvSpPr/>
          <p:nvPr/>
        </p:nvSpPr>
        <p:spPr>
          <a:xfrm>
            <a:off x="4932040" y="4149080"/>
            <a:ext cx="3960440"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b="1" i="1" dirty="0" smtClean="0">
                <a:latin typeface="Corbel" pitchFamily="34" charset="0"/>
              </a:rPr>
              <a:t>q</a:t>
            </a:r>
            <a:r>
              <a:rPr lang="en-US" altLang="ko-KR" b="1" i="1" baseline="-25000" dirty="0" smtClean="0">
                <a:latin typeface="Corbel" pitchFamily="34" charset="0"/>
              </a:rPr>
              <a:t>2</a:t>
            </a:r>
            <a:r>
              <a:rPr lang="en-US" altLang="ko-KR" dirty="0" smtClean="0">
                <a:latin typeface="Corbel" pitchFamily="34" charset="0"/>
              </a:rPr>
              <a:t>: </a:t>
            </a:r>
            <a:r>
              <a:rPr lang="en-US" altLang="ko-KR" i="1" dirty="0" smtClean="0">
                <a:latin typeface="Corbel" pitchFamily="34" charset="0"/>
              </a:rPr>
              <a:t>popular </a:t>
            </a:r>
            <a:r>
              <a:rPr lang="en-US" altLang="ko-KR" i="1" dirty="0" err="1" smtClean="0">
                <a:latin typeface="Corbel" pitchFamily="34" charset="0"/>
              </a:rPr>
              <a:t>french</a:t>
            </a:r>
            <a:r>
              <a:rPr lang="en-US" altLang="ko-KR" i="1" dirty="0" smtClean="0">
                <a:latin typeface="Corbel" pitchFamily="34" charset="0"/>
              </a:rPr>
              <a:t> wine gifts </a:t>
            </a:r>
            <a:endParaRPr lang="ko-KR" altLang="en-US" i="1" dirty="0">
              <a:latin typeface="Corbel" pitchFamily="34" charset="0"/>
            </a:endParaRPr>
          </a:p>
        </p:txBody>
      </p:sp>
      <p:sp>
        <p:nvSpPr>
          <p:cNvPr id="8" name="직사각형 7"/>
          <p:cNvSpPr/>
          <p:nvPr/>
        </p:nvSpPr>
        <p:spPr>
          <a:xfrm>
            <a:off x="4932040" y="5229200"/>
            <a:ext cx="3960440"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b="1" i="1" dirty="0" smtClean="0">
                <a:latin typeface="Corbel" pitchFamily="34" charset="0"/>
              </a:rPr>
              <a:t>q</a:t>
            </a:r>
            <a:r>
              <a:rPr lang="en-US" altLang="ko-KR" b="1" i="1" baseline="-25000" dirty="0" smtClean="0">
                <a:latin typeface="Corbel" pitchFamily="34" charset="0"/>
              </a:rPr>
              <a:t>3</a:t>
            </a:r>
            <a:r>
              <a:rPr lang="en-US" altLang="ko-KR" dirty="0" smtClean="0">
                <a:latin typeface="Corbel" pitchFamily="34" charset="0"/>
              </a:rPr>
              <a:t>: </a:t>
            </a:r>
            <a:r>
              <a:rPr lang="en-US" altLang="ko-KR" i="1" dirty="0" smtClean="0">
                <a:latin typeface="Corbel" pitchFamily="34" charset="0"/>
              </a:rPr>
              <a:t>nice </a:t>
            </a:r>
            <a:r>
              <a:rPr lang="en-US" altLang="ko-KR" i="1" dirty="0" err="1" smtClean="0">
                <a:latin typeface="Corbel" pitchFamily="34" charset="0"/>
              </a:rPr>
              <a:t>french</a:t>
            </a:r>
            <a:r>
              <a:rPr lang="en-US" altLang="ko-KR" i="1" dirty="0" smtClean="0">
                <a:latin typeface="Corbel" pitchFamily="34" charset="0"/>
              </a:rPr>
              <a:t> wine gifts </a:t>
            </a:r>
            <a:endParaRPr lang="ko-KR" altLang="en-US" i="1" dirty="0">
              <a:latin typeface="Corbel" pitchFamily="34" charset="0"/>
            </a:endParaRPr>
          </a:p>
        </p:txBody>
      </p:sp>
      <p:cxnSp>
        <p:nvCxnSpPr>
          <p:cNvPr id="10" name="직선 화살표 연결선 9"/>
          <p:cNvCxnSpPr>
            <a:stCxn id="5" idx="2"/>
            <a:endCxn id="6" idx="0"/>
          </p:cNvCxnSpPr>
          <p:nvPr/>
        </p:nvCxnSpPr>
        <p:spPr>
          <a:xfrm>
            <a:off x="6912260" y="2348880"/>
            <a:ext cx="0" cy="72008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a:stCxn id="6" idx="2"/>
            <a:endCxn id="7" idx="0"/>
          </p:cNvCxnSpPr>
          <p:nvPr/>
        </p:nvCxnSpPr>
        <p:spPr>
          <a:xfrm>
            <a:off x="6912260" y="3429000"/>
            <a:ext cx="0" cy="72008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직선 화살표 연결선 13"/>
          <p:cNvCxnSpPr>
            <a:stCxn id="7" idx="2"/>
            <a:endCxn id="8" idx="0"/>
          </p:cNvCxnSpPr>
          <p:nvPr/>
        </p:nvCxnSpPr>
        <p:spPr>
          <a:xfrm>
            <a:off x="6912260" y="4509120"/>
            <a:ext cx="0" cy="72008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918638" y="1196752"/>
            <a:ext cx="2037738" cy="646331"/>
          </a:xfrm>
          <a:prstGeom prst="rect">
            <a:avLst/>
          </a:prstGeom>
          <a:noFill/>
        </p:spPr>
        <p:txBody>
          <a:bodyPr wrap="none" rtlCol="0">
            <a:spAutoFit/>
          </a:bodyPr>
          <a:lstStyle/>
          <a:p>
            <a:pPr algn="ctr"/>
            <a:r>
              <a:rPr lang="en-US" altLang="ko-KR" b="1" dirty="0" smtClean="0">
                <a:latin typeface="Corbel" pitchFamily="34" charset="0"/>
              </a:rPr>
              <a:t>The initial state of </a:t>
            </a:r>
          </a:p>
          <a:p>
            <a:pPr algn="ctr"/>
            <a:r>
              <a:rPr lang="en-US" altLang="ko-KR" b="1" dirty="0" smtClean="0">
                <a:latin typeface="Corbel" pitchFamily="34" charset="0"/>
              </a:rPr>
              <a:t>information need</a:t>
            </a:r>
            <a:endParaRPr lang="ko-KR" altLang="en-US" b="1" dirty="0">
              <a:latin typeface="Corbel" pitchFamily="34" charset="0"/>
            </a:endParaRPr>
          </a:p>
        </p:txBody>
      </p:sp>
      <p:sp>
        <p:nvSpPr>
          <p:cNvPr id="18" name="TextBox 17"/>
          <p:cNvSpPr txBox="1"/>
          <p:nvPr/>
        </p:nvSpPr>
        <p:spPr>
          <a:xfrm>
            <a:off x="6007480" y="5805264"/>
            <a:ext cx="1903085" cy="646331"/>
          </a:xfrm>
          <a:prstGeom prst="rect">
            <a:avLst/>
          </a:prstGeom>
          <a:noFill/>
        </p:spPr>
        <p:txBody>
          <a:bodyPr wrap="none" rtlCol="0">
            <a:spAutoFit/>
          </a:bodyPr>
          <a:lstStyle/>
          <a:p>
            <a:pPr algn="ctr"/>
            <a:r>
              <a:rPr lang="en-US" altLang="ko-KR" b="1" dirty="0" smtClean="0">
                <a:latin typeface="Corbel" pitchFamily="34" charset="0"/>
              </a:rPr>
              <a:t>The goal state of </a:t>
            </a:r>
          </a:p>
          <a:p>
            <a:pPr algn="ctr"/>
            <a:r>
              <a:rPr lang="en-US" altLang="ko-KR" b="1" dirty="0" smtClean="0">
                <a:latin typeface="Corbel" pitchFamily="34" charset="0"/>
              </a:rPr>
              <a:t>resolution</a:t>
            </a:r>
            <a:endParaRPr lang="ko-KR" altLang="en-US" b="1" dirty="0">
              <a:latin typeface="Corbel" pitchFamily="34" charset="0"/>
            </a:endParaRPr>
          </a:p>
        </p:txBody>
      </p:sp>
      <p:pic>
        <p:nvPicPr>
          <p:cNvPr id="30" name="그림 29"/>
          <p:cNvPicPr>
            <a:picLocks noChangeAspect="1"/>
          </p:cNvPicPr>
          <p:nvPr/>
        </p:nvPicPr>
        <p:blipFill rotWithShape="1">
          <a:blip r:embed="rId2">
            <a:extLst>
              <a:ext uri="{28A0092B-C50C-407E-A947-70E740481C1C}">
                <a14:useLocalDpi xmlns:a14="http://schemas.microsoft.com/office/drawing/2010/main" val="0"/>
              </a:ext>
            </a:extLst>
          </a:blip>
          <a:srcRect l="16117" r="16417"/>
          <a:stretch/>
        </p:blipFill>
        <p:spPr>
          <a:xfrm>
            <a:off x="45111" y="2789287"/>
            <a:ext cx="1358537" cy="2007865"/>
          </a:xfrm>
          <a:prstGeom prst="rect">
            <a:avLst/>
          </a:prstGeom>
        </p:spPr>
      </p:pic>
      <p:sp>
        <p:nvSpPr>
          <p:cNvPr id="25" name="구름 모양 설명선 24"/>
          <p:cNvSpPr/>
          <p:nvPr/>
        </p:nvSpPr>
        <p:spPr>
          <a:xfrm>
            <a:off x="1835696" y="980728"/>
            <a:ext cx="3168352" cy="828092"/>
          </a:xfrm>
          <a:prstGeom prst="cloudCallout">
            <a:avLst>
              <a:gd name="adj1" fmla="val -75255"/>
              <a:gd name="adj2" fmla="val 153993"/>
            </a:avLst>
          </a:prstGeom>
        </p:spPr>
        <p:style>
          <a:lnRef idx="2">
            <a:schemeClr val="accent4">
              <a:shade val="50000"/>
            </a:schemeClr>
          </a:lnRef>
          <a:fillRef idx="1">
            <a:schemeClr val="accent4"/>
          </a:fillRef>
          <a:effectRef idx="0">
            <a:schemeClr val="accent4"/>
          </a:effectRef>
          <a:fontRef idx="minor">
            <a:schemeClr val="lt1"/>
          </a:fontRef>
        </p:style>
        <p:txBody>
          <a:bodyPr lIns="36000" tIns="36000" rIns="36000" bIns="36000" rtlCol="0" anchor="ctr"/>
          <a:lstStyle/>
          <a:p>
            <a:pPr algn="ctr"/>
            <a:r>
              <a:rPr lang="en-US" altLang="ko-KR" sz="1400" dirty="0"/>
              <a:t>I want to find </a:t>
            </a:r>
            <a:r>
              <a:rPr lang="en-US" altLang="ko-KR" sz="1400" dirty="0" smtClean="0"/>
              <a:t>some nice wines as birthday gifts </a:t>
            </a:r>
            <a:endParaRPr lang="ko-KR" altLang="en-US" sz="1400" dirty="0"/>
          </a:p>
        </p:txBody>
      </p:sp>
      <p:sp>
        <p:nvSpPr>
          <p:cNvPr id="26" name="구름 모양 설명선 25"/>
          <p:cNvSpPr/>
          <p:nvPr/>
        </p:nvSpPr>
        <p:spPr>
          <a:xfrm>
            <a:off x="1835696" y="2276872"/>
            <a:ext cx="3168352" cy="828092"/>
          </a:xfrm>
          <a:prstGeom prst="cloudCallout">
            <a:avLst>
              <a:gd name="adj1" fmla="val -72378"/>
              <a:gd name="adj2" fmla="val 70387"/>
            </a:avLst>
          </a:prstGeom>
        </p:spPr>
        <p:style>
          <a:lnRef idx="2">
            <a:schemeClr val="accent4">
              <a:shade val="50000"/>
            </a:schemeClr>
          </a:lnRef>
          <a:fillRef idx="1">
            <a:schemeClr val="accent4"/>
          </a:fillRef>
          <a:effectRef idx="0">
            <a:schemeClr val="accent4"/>
          </a:effectRef>
          <a:fontRef idx="minor">
            <a:schemeClr val="lt1"/>
          </a:fontRef>
        </p:style>
        <p:txBody>
          <a:bodyPr lIns="36000" tIns="36000" rIns="36000" bIns="36000" rtlCol="0" anchor="ctr"/>
          <a:lstStyle/>
          <a:p>
            <a:pPr algn="ctr"/>
            <a:r>
              <a:rPr lang="en-US" altLang="ko-KR" sz="1400" dirty="0" smtClean="0"/>
              <a:t>Oh, there are a lot of French wines! &gt;.&lt;</a:t>
            </a:r>
            <a:endParaRPr lang="ko-KR" altLang="en-US" sz="1400" dirty="0"/>
          </a:p>
        </p:txBody>
      </p:sp>
      <p:sp>
        <p:nvSpPr>
          <p:cNvPr id="27" name="구름 모양 설명선 26"/>
          <p:cNvSpPr/>
          <p:nvPr/>
        </p:nvSpPr>
        <p:spPr>
          <a:xfrm>
            <a:off x="1835696" y="3429000"/>
            <a:ext cx="3168352" cy="828092"/>
          </a:xfrm>
          <a:prstGeom prst="cloudCallout">
            <a:avLst>
              <a:gd name="adj1" fmla="val -70269"/>
              <a:gd name="adj2" fmla="val -2175"/>
            </a:avLst>
          </a:prstGeom>
        </p:spPr>
        <p:style>
          <a:lnRef idx="2">
            <a:schemeClr val="accent4">
              <a:shade val="50000"/>
            </a:schemeClr>
          </a:lnRef>
          <a:fillRef idx="1">
            <a:schemeClr val="accent4"/>
          </a:fillRef>
          <a:effectRef idx="0">
            <a:schemeClr val="accent4"/>
          </a:effectRef>
          <a:fontRef idx="minor">
            <a:schemeClr val="lt1"/>
          </a:fontRef>
        </p:style>
        <p:txBody>
          <a:bodyPr lIns="36000" tIns="36000" rIns="36000" bIns="36000" rtlCol="0" anchor="ctr"/>
          <a:lstStyle/>
          <a:p>
            <a:pPr algn="ctr"/>
            <a:r>
              <a:rPr lang="en-US" altLang="ko-KR" sz="1400" dirty="0" smtClean="0"/>
              <a:t>I’d better look for popular French wines.</a:t>
            </a:r>
            <a:endParaRPr lang="ko-KR" altLang="en-US" sz="1400" dirty="0"/>
          </a:p>
        </p:txBody>
      </p:sp>
      <p:sp>
        <p:nvSpPr>
          <p:cNvPr id="28" name="구름 모양 설명선 27"/>
          <p:cNvSpPr/>
          <p:nvPr/>
        </p:nvSpPr>
        <p:spPr>
          <a:xfrm>
            <a:off x="1835696" y="5733256"/>
            <a:ext cx="3168352" cy="828092"/>
          </a:xfrm>
          <a:prstGeom prst="cloudCallout">
            <a:avLst>
              <a:gd name="adj1" fmla="val -90897"/>
              <a:gd name="adj2" fmla="val -177274"/>
            </a:avLst>
          </a:prstGeom>
        </p:spPr>
        <p:style>
          <a:lnRef idx="2">
            <a:schemeClr val="accent4">
              <a:shade val="50000"/>
            </a:schemeClr>
          </a:lnRef>
          <a:fillRef idx="1">
            <a:schemeClr val="accent4"/>
          </a:fillRef>
          <a:effectRef idx="0">
            <a:schemeClr val="accent4"/>
          </a:effectRef>
          <a:fontRef idx="minor">
            <a:schemeClr val="lt1"/>
          </a:fontRef>
        </p:style>
        <p:txBody>
          <a:bodyPr lIns="36000" tIns="36000" rIns="36000" bIns="36000" rtlCol="0" anchor="ctr"/>
          <a:lstStyle/>
          <a:p>
            <a:pPr algn="ctr"/>
            <a:r>
              <a:rPr lang="en-US" altLang="ko-KR" sz="1400" dirty="0" smtClean="0"/>
              <a:t>Ok, now I’m happy to get enough information about wines!</a:t>
            </a:r>
            <a:endParaRPr lang="ko-KR" altLang="en-US" sz="1400" dirty="0"/>
          </a:p>
        </p:txBody>
      </p:sp>
      <p:sp>
        <p:nvSpPr>
          <p:cNvPr id="29" name="구름 모양 설명선 28"/>
          <p:cNvSpPr/>
          <p:nvPr/>
        </p:nvSpPr>
        <p:spPr>
          <a:xfrm>
            <a:off x="1835696" y="4545124"/>
            <a:ext cx="3168352" cy="828092"/>
          </a:xfrm>
          <a:prstGeom prst="cloudCallout">
            <a:avLst>
              <a:gd name="adj1" fmla="val -57537"/>
              <a:gd name="adj2" fmla="val -74739"/>
            </a:avLst>
          </a:prstGeom>
        </p:spPr>
        <p:style>
          <a:lnRef idx="2">
            <a:schemeClr val="accent4">
              <a:shade val="50000"/>
            </a:schemeClr>
          </a:lnRef>
          <a:fillRef idx="1">
            <a:schemeClr val="accent4"/>
          </a:fillRef>
          <a:effectRef idx="0">
            <a:schemeClr val="accent4"/>
          </a:effectRef>
          <a:fontRef idx="minor">
            <a:schemeClr val="lt1"/>
          </a:fontRef>
        </p:style>
        <p:txBody>
          <a:bodyPr lIns="36000" tIns="36000" rIns="36000" bIns="36000" rtlCol="0" anchor="ctr"/>
          <a:lstStyle/>
          <a:p>
            <a:pPr algn="ctr"/>
            <a:r>
              <a:rPr lang="en-US" altLang="ko-KR" sz="1400" dirty="0" smtClean="0"/>
              <a:t>My previous query result was the best!</a:t>
            </a:r>
            <a:endParaRPr lang="ko-KR" altLang="en-US" sz="1400" dirty="0"/>
          </a:p>
        </p:txBody>
      </p:sp>
      <p:sp>
        <p:nvSpPr>
          <p:cNvPr id="31" name="TextBox 30"/>
          <p:cNvSpPr txBox="1"/>
          <p:nvPr/>
        </p:nvSpPr>
        <p:spPr>
          <a:xfrm>
            <a:off x="6944767" y="2492896"/>
            <a:ext cx="1519711" cy="369332"/>
          </a:xfrm>
          <a:prstGeom prst="rect">
            <a:avLst/>
          </a:prstGeom>
          <a:noFill/>
        </p:spPr>
        <p:txBody>
          <a:bodyPr wrap="none" rtlCol="0">
            <a:spAutoFit/>
          </a:bodyPr>
          <a:lstStyle/>
          <a:p>
            <a:r>
              <a:rPr lang="en-US" altLang="ko-KR" dirty="0" smtClean="0">
                <a:latin typeface="Corbel" pitchFamily="34" charset="0"/>
              </a:rPr>
              <a:t>Term addition</a:t>
            </a:r>
            <a:endParaRPr lang="ko-KR" altLang="en-US" dirty="0">
              <a:latin typeface="Corbel" pitchFamily="34" charset="0"/>
            </a:endParaRPr>
          </a:p>
        </p:txBody>
      </p:sp>
      <p:sp>
        <p:nvSpPr>
          <p:cNvPr id="32" name="TextBox 31"/>
          <p:cNvSpPr txBox="1"/>
          <p:nvPr/>
        </p:nvSpPr>
        <p:spPr>
          <a:xfrm>
            <a:off x="6944767" y="3573016"/>
            <a:ext cx="1343381" cy="369332"/>
          </a:xfrm>
          <a:prstGeom prst="rect">
            <a:avLst/>
          </a:prstGeom>
          <a:noFill/>
        </p:spPr>
        <p:txBody>
          <a:bodyPr wrap="none" rtlCol="0">
            <a:spAutoFit/>
          </a:bodyPr>
          <a:lstStyle/>
          <a:p>
            <a:r>
              <a:rPr lang="en-US" altLang="ko-KR" dirty="0" smtClean="0">
                <a:latin typeface="Corbel" pitchFamily="34" charset="0"/>
              </a:rPr>
              <a:t>Term switch</a:t>
            </a:r>
            <a:endParaRPr lang="ko-KR" altLang="en-US" dirty="0">
              <a:latin typeface="Corbel" pitchFamily="34" charset="0"/>
            </a:endParaRPr>
          </a:p>
        </p:txBody>
      </p:sp>
      <p:sp>
        <p:nvSpPr>
          <p:cNvPr id="33" name="TextBox 32"/>
          <p:cNvSpPr txBox="1"/>
          <p:nvPr/>
        </p:nvSpPr>
        <p:spPr>
          <a:xfrm>
            <a:off x="6952782" y="4581128"/>
            <a:ext cx="1708866" cy="646331"/>
          </a:xfrm>
          <a:prstGeom prst="rect">
            <a:avLst/>
          </a:prstGeom>
          <a:noFill/>
        </p:spPr>
        <p:txBody>
          <a:bodyPr wrap="none" rtlCol="0">
            <a:spAutoFit/>
          </a:bodyPr>
          <a:lstStyle/>
          <a:p>
            <a:pPr algn="ctr"/>
            <a:r>
              <a:rPr lang="en-US" altLang="ko-KR" dirty="0" smtClean="0">
                <a:latin typeface="Corbel" pitchFamily="34" charset="0"/>
              </a:rPr>
              <a:t>Term removal &amp;</a:t>
            </a:r>
          </a:p>
          <a:p>
            <a:pPr algn="ctr"/>
            <a:r>
              <a:rPr lang="en-US" altLang="ko-KR" dirty="0" smtClean="0">
                <a:latin typeface="Corbel" pitchFamily="34" charset="0"/>
              </a:rPr>
              <a:t>regression</a:t>
            </a:r>
            <a:endParaRPr lang="ko-KR" altLang="en-US" dirty="0">
              <a:latin typeface="Corbel" pitchFamily="34" charset="0"/>
            </a:endParaRPr>
          </a:p>
        </p:txBody>
      </p:sp>
    </p:spTree>
    <p:extLst>
      <p:ext uri="{BB962C8B-B14F-4D97-AF65-F5344CB8AC3E}">
        <p14:creationId xmlns:p14="http://schemas.microsoft.com/office/powerpoint/2010/main" val="97761528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CeZsI0zqBE3HpVJkGOy7Wn"/>
</p:tagLst>
</file>

<file path=ppt/tags/tag10.xml><?xml version="1.0" encoding="utf-8"?>
<p:tagLst xmlns:a="http://schemas.openxmlformats.org/drawingml/2006/main" xmlns:r="http://schemas.openxmlformats.org/officeDocument/2006/relationships" xmlns:p="http://schemas.openxmlformats.org/presentationml/2006/main">
  <p:tag name="DVSHAPEID" val="XYByaIy2oMGLoa20XnzfQb"/>
</p:tagLst>
</file>

<file path=ppt/tags/tag11.xml><?xml version="1.0" encoding="utf-8"?>
<p:tagLst xmlns:a="http://schemas.openxmlformats.org/drawingml/2006/main" xmlns:r="http://schemas.openxmlformats.org/officeDocument/2006/relationships" xmlns:p="http://schemas.openxmlformats.org/presentationml/2006/main">
  <p:tag name="DVSECTIONID" val="DXBRiX0AVP58zjcCLgTGVk"/>
</p:tagLst>
</file>

<file path=ppt/tags/tag12.xml><?xml version="1.0" encoding="utf-8"?>
<p:tagLst xmlns:a="http://schemas.openxmlformats.org/drawingml/2006/main" xmlns:r="http://schemas.openxmlformats.org/officeDocument/2006/relationships" xmlns:p="http://schemas.openxmlformats.org/presentationml/2006/main">
  <p:tag name="DVSHAPEID" val="8VnMtSjs2vYVRdXZqIVZO5"/>
</p:tagLst>
</file>

<file path=ppt/tags/tag13.xml><?xml version="1.0" encoding="utf-8"?>
<p:tagLst xmlns:a="http://schemas.openxmlformats.org/drawingml/2006/main" xmlns:r="http://schemas.openxmlformats.org/officeDocument/2006/relationships" xmlns:p="http://schemas.openxmlformats.org/presentationml/2006/main">
  <p:tag name="DVSHAPEID" val="BWnHJgK9QsQSkJcraooTsE"/>
</p:tagLst>
</file>

<file path=ppt/tags/tag14.xml><?xml version="1.0" encoding="utf-8"?>
<p:tagLst xmlns:a="http://schemas.openxmlformats.org/drawingml/2006/main" xmlns:r="http://schemas.openxmlformats.org/officeDocument/2006/relationships" xmlns:p="http://schemas.openxmlformats.org/presentationml/2006/main">
  <p:tag name="DVSECTIONID" val="SsEzeEhHmuaBfuR5TezLw0"/>
</p:tagLst>
</file>

<file path=ppt/tags/tag15.xml><?xml version="1.0" encoding="utf-8"?>
<p:tagLst xmlns:a="http://schemas.openxmlformats.org/drawingml/2006/main" xmlns:r="http://schemas.openxmlformats.org/officeDocument/2006/relationships" xmlns:p="http://schemas.openxmlformats.org/presentationml/2006/main">
  <p:tag name="DVSHAPEID" val="LOyQTFTCyjOYhWggiFE8K4"/>
</p:tagLst>
</file>

<file path=ppt/tags/tag16.xml><?xml version="1.0" encoding="utf-8"?>
<p:tagLst xmlns:a="http://schemas.openxmlformats.org/drawingml/2006/main" xmlns:r="http://schemas.openxmlformats.org/officeDocument/2006/relationships" xmlns:p="http://schemas.openxmlformats.org/presentationml/2006/main">
  <p:tag name="DVSHAPEID" val="oD6yZ53qnrw5APXg2UFJRw"/>
</p:tagLst>
</file>

<file path=ppt/tags/tag2.xml><?xml version="1.0" encoding="utf-8"?>
<p:tagLst xmlns:a="http://schemas.openxmlformats.org/drawingml/2006/main" xmlns:r="http://schemas.openxmlformats.org/officeDocument/2006/relationships" xmlns:p="http://schemas.openxmlformats.org/presentationml/2006/main">
  <p:tag name="DVSHAPEID" val="rblri1CKs0dS1Sywm3RWPR"/>
</p:tagLst>
</file>

<file path=ppt/tags/tag3.xml><?xml version="1.0" encoding="utf-8"?>
<p:tagLst xmlns:a="http://schemas.openxmlformats.org/drawingml/2006/main" xmlns:r="http://schemas.openxmlformats.org/officeDocument/2006/relationships" xmlns:p="http://schemas.openxmlformats.org/presentationml/2006/main">
  <p:tag name="DVSHAPEID" val="2Tq2wHdRaJAeMO6gHxNQb2"/>
</p:tagLst>
</file>

<file path=ppt/tags/tag4.xml><?xml version="1.0" encoding="utf-8"?>
<p:tagLst xmlns:a="http://schemas.openxmlformats.org/drawingml/2006/main" xmlns:r="http://schemas.openxmlformats.org/officeDocument/2006/relationships" xmlns:p="http://schemas.openxmlformats.org/presentationml/2006/main">
  <p:tag name="DVSHAPEID" val="uwTRM9rvgZxA9s1fuVwBQt"/>
</p:tagLst>
</file>

<file path=ppt/tags/tag5.xml><?xml version="1.0" encoding="utf-8"?>
<p:tagLst xmlns:a="http://schemas.openxmlformats.org/drawingml/2006/main" xmlns:r="http://schemas.openxmlformats.org/officeDocument/2006/relationships" xmlns:p="http://schemas.openxmlformats.org/presentationml/2006/main">
  <p:tag name="DVSHAPEID" val="iM5Kq5lj9YFZpT9FV4qFtA"/>
</p:tagLst>
</file>

<file path=ppt/tags/tag6.xml><?xml version="1.0" encoding="utf-8"?>
<p:tagLst xmlns:a="http://schemas.openxmlformats.org/drawingml/2006/main" xmlns:r="http://schemas.openxmlformats.org/officeDocument/2006/relationships" xmlns:p="http://schemas.openxmlformats.org/presentationml/2006/main">
  <p:tag name="DVSHAPEID" val="GcFEfr3SjAc0d6L1Jl9WQz"/>
</p:tagLst>
</file>

<file path=ppt/tags/tag7.xml><?xml version="1.0" encoding="utf-8"?>
<p:tagLst xmlns:a="http://schemas.openxmlformats.org/drawingml/2006/main" xmlns:r="http://schemas.openxmlformats.org/officeDocument/2006/relationships" xmlns:p="http://schemas.openxmlformats.org/presentationml/2006/main">
  <p:tag name="DVSHAPEID" val="U9276PZsba0I5T4LQUggE5"/>
</p:tagLst>
</file>

<file path=ppt/tags/tag8.xml><?xml version="1.0" encoding="utf-8"?>
<p:tagLst xmlns:a="http://schemas.openxmlformats.org/drawingml/2006/main" xmlns:r="http://schemas.openxmlformats.org/officeDocument/2006/relationships" xmlns:p="http://schemas.openxmlformats.org/presentationml/2006/main">
  <p:tag name="DVSHAPEID" val="NoG2TTl4vwK7iwB7ldSRp1"/>
</p:tagLst>
</file>

<file path=ppt/tags/tag9.xml><?xml version="1.0" encoding="utf-8"?>
<p:tagLst xmlns:a="http://schemas.openxmlformats.org/drawingml/2006/main" xmlns:r="http://schemas.openxmlformats.org/officeDocument/2006/relationships" xmlns:p="http://schemas.openxmlformats.org/presentationml/2006/main">
  <p:tag name="DVSHAPEID" val="0v0SWXvfFzUPlEr3W676Ft"/>
</p:tagLst>
</file>

<file path=ppt/theme/theme1.xml><?xml version="1.0" encoding="utf-8"?>
<a:theme xmlns:a="http://schemas.openxmlformats.org/drawingml/2006/main" name="SNU IDB La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33016</TotalTime>
  <Words>2174</Words>
  <Application>Microsoft Office PowerPoint</Application>
  <PresentationFormat>화면 슬라이드 쇼(4:3)</PresentationFormat>
  <Paragraphs>329</Paragraphs>
  <Slides>26</Slides>
  <Notes>2</Notes>
  <HiddenSlides>0</HiddenSlides>
  <MMClips>0</MMClips>
  <ScaleCrop>false</ScaleCrop>
  <HeadingPairs>
    <vt:vector size="4" baseType="variant">
      <vt:variant>
        <vt:lpstr>테마</vt:lpstr>
      </vt:variant>
      <vt:variant>
        <vt:i4>1</vt:i4>
      </vt:variant>
      <vt:variant>
        <vt:lpstr>슬라이드 제목</vt:lpstr>
      </vt:variant>
      <vt:variant>
        <vt:i4>26</vt:i4>
      </vt:variant>
    </vt:vector>
  </HeadingPairs>
  <TitlesOfParts>
    <vt:vector size="27" baseType="lpstr">
      <vt:lpstr>SNU IDB Lab.</vt:lpstr>
      <vt:lpstr>Social Tagging-Based  Exploratory Search Management System</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Thank You!</vt:lpstr>
    </vt:vector>
  </TitlesOfParts>
  <Company>R&amp;D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Inverted Index: A Data Structure for Social Tagging-Based IR</dc:title>
  <dc:creator>Microsoft Corporation</dc:creator>
  <cp:lastModifiedBy>Victorino</cp:lastModifiedBy>
  <cp:revision>3372</cp:revision>
  <cp:lastPrinted>2011-07-26T03:15:52Z</cp:lastPrinted>
  <dcterms:created xsi:type="dcterms:W3CDTF">2006-10-05T04:04:58Z</dcterms:created>
  <dcterms:modified xsi:type="dcterms:W3CDTF">2011-09-29T03:26:51Z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oogle.Documents.Tracking">
    <vt:lpwstr>true</vt:lpwstr>
  </property>
  <property fmtid="{D5CDD505-2E9C-101B-9397-08002B2CF9AE}" pid="3" name="Google.Documents.DocumentId">
    <vt:lpwstr>1nURP9Whvc1Yx9R4Em5UDSovicp1An42XD7XWaxUUjFY</vt:lpwstr>
  </property>
  <property fmtid="{D5CDD505-2E9C-101B-9397-08002B2CF9AE}" pid="4" name="Google.Documents.RevisionId">
    <vt:lpwstr>05061812372798064376</vt:lpwstr>
  </property>
  <property fmtid="{D5CDD505-2E9C-101B-9397-08002B2CF9AE}" pid="5" name="Google.Documents.PluginVersion">
    <vt:lpwstr>2.0.1974.7364</vt:lpwstr>
  </property>
  <property fmtid="{D5CDD505-2E9C-101B-9397-08002B2CF9AE}" pid="6" name="Google.Documents.MergeIncapabilityFlags">
    <vt:i4>0</vt:i4>
  </property>
</Properties>
</file>