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7"/>
  </p:notesMasterIdLst>
  <p:handoutMasterIdLst>
    <p:handoutMasterId r:id="rId18"/>
  </p:handoutMasterIdLst>
  <p:sldIdLst>
    <p:sldId id="278" r:id="rId2"/>
    <p:sldId id="279" r:id="rId3"/>
    <p:sldId id="280" r:id="rId4"/>
    <p:sldId id="298" r:id="rId5"/>
    <p:sldId id="299" r:id="rId6"/>
    <p:sldId id="300" r:id="rId7"/>
    <p:sldId id="291" r:id="rId8"/>
    <p:sldId id="292" r:id="rId9"/>
    <p:sldId id="293" r:id="rId10"/>
    <p:sldId id="294" r:id="rId11"/>
    <p:sldId id="301" r:id="rId12"/>
    <p:sldId id="295" r:id="rId13"/>
    <p:sldId id="296" r:id="rId14"/>
    <p:sldId id="297" r:id="rId15"/>
    <p:sldId id="290" r:id="rId16"/>
  </p:sldIdLst>
  <p:sldSz cx="9144000" cy="6858000" type="screen4x3"/>
  <p:notesSz cx="6858000" cy="92662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8" autoAdjust="0"/>
    <p:restoredTop sz="67916" autoAdjust="0"/>
  </p:normalViewPr>
  <p:slideViewPr>
    <p:cSldViewPr>
      <p:cViewPr varScale="1">
        <p:scale>
          <a:sx n="82" d="100"/>
          <a:sy n="82" d="100"/>
        </p:scale>
        <p:origin x="205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564" y="96"/>
      </p:cViewPr>
      <p:guideLst>
        <p:guide orient="horz" pos="291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110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dddddd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0110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fld id="{10337CEF-C49B-4AA5-A6FA-B0928837F0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26451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2838" y="695325"/>
            <a:ext cx="4633912" cy="3475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2138"/>
            <a:ext cx="5486400" cy="416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110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dddddd</a:t>
            </a:r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0110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fld id="{103B219A-5ED9-40DA-B90D-C206ADA2DCF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30600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Online_advertising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0499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measured CTR for these sections over a period of 21days.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we find that co-visitation based recommendation performs at 207% of the baseline Most Viewed page when averaged over the entire period,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2706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8792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4384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Personalized recommendations are a key method for information retrieval and content discovery in today’s information-rich environment.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1784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data is quite noisy.</a:t>
            </a:r>
          </a:p>
          <a:p>
            <a:r>
              <a:rPr lang="en-US" dirty="0" smtClean="0"/>
              <a:t>Long-watch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받기 전에 </a:t>
            </a:r>
            <a:r>
              <a:rPr lang="en-US" altLang="ko-KR" baseline="0" dirty="0" smtClean="0"/>
              <a:t>browser close</a:t>
            </a:r>
            <a:r>
              <a:rPr lang="ko-KR" altLang="en-US" baseline="0" dirty="0" smtClean="0"/>
              <a:t>하는 경우도 </a:t>
            </a:r>
            <a:r>
              <a:rPr lang="ko-KR" altLang="en-US" baseline="0" dirty="0" err="1" smtClean="0"/>
              <a:t>있고함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8344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how often they were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co-watched within sessions (24h)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ci and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cj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are the total occurrence counts across all sessions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f(vi,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vj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is a normalization function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simplest normalization functions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impose a minimum score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threshold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8383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 compute personalized recommendations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we </a:t>
            </a:r>
            <a:r>
              <a:rPr lang="en-US" altLang="ko-KR" dirty="0" smtClean="0"/>
              <a:t>Combine the related videos association rules with a user’s personal activity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seed set S, (watched, liked, rated,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favorited</a:t>
            </a:r>
            <a:r>
              <a:rPr lang="en-US" altLang="ko-KR" baseline="0" dirty="0" smtClean="0"/>
              <a:t>, added)</a:t>
            </a:r>
            <a:endParaRPr lang="en-US" altLang="ko-KR" dirty="0" smtClean="0"/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we expand it along the edges of the related videos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graph For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each video vi in the seed set consider its related videos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Ri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We denote the union of these related video sets as C1: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C1 is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sufficient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reachable within a distance of n from any video in the seed set: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altLang="ko-KR" dirty="0" smtClean="0"/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high branching factor of the related videos graph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9966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After the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generation step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has produced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 set of candidate videos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they are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scored and ranked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using a variety of signals.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Most relevant videos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고르기보단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balance btw relevancy and diversity across categories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고려하여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optimize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해서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display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Since user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보통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multiple different topic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 흥미가 있기 때문에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이렇게 하기 위해서 한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single seed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로부터 나올 수 있는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recommendation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 숫자를 제한 하거나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same channel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나오는 거를 제한하거나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Topic clustering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을 해서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4831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batch-oriented pre-computation approach rather than on-demand calculation of recommendations.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significant downside of this approach is the delay between generating and serving a particular rec-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ommendation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data set. We mitigate this by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pipelining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the recommendation generation, updating the data sets several times per day.</a:t>
            </a:r>
            <a:endParaRPr lang="ko-KR" altLang="en-US" dirty="0" smtClean="0"/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These logs are processed, signals extracted, and then stored on a per user basis in a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Bigtable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Recommendations are generated through a series of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MapReduces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computations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898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A/B testing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diverted into distinct groups where one group acts as the control or baseline and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other group is exposed to a new feature,</a:t>
            </a:r>
            <a:endParaRPr lang="en-US" altLang="ko-KR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swapped for another period of time to eliminate other factors.</a:t>
            </a:r>
            <a:endParaRPr lang="en-US" altLang="ko-KR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ko-KR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ko-KR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Click-through rate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(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CTR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 is a way of measuring the success of an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 tooltip="Online advertising"/>
              </a:rPr>
              <a:t>online advertising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campaign for a particular website as well as the effectiveness of an email campaign by the number of users that clicked on a specific link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click-through rate is the number of times a click is made on the advertisement divided by the total impressions (the times an advertisement was served):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B219A-5ED9-40DA-B90D-C206ADA2DCFB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254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84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139952" y="6608385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fld id="{875C7333-63FC-4614-8D58-9BEA1A5FDEE3}" type="slidenum">
              <a:rPr lang="en-US" altLang="ko-KR" sz="1200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15&gt;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470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539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35083F16-7513-43D8-ADB0-C0503819694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5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 rtlCol="0"/>
          <a:lstStyle/>
          <a:p>
            <a:pPr>
              <a:defRPr/>
            </a:pPr>
            <a:r>
              <a:rPr lang="en-US" altLang="ko-KR" sz="4000" dirty="0" smtClean="0">
                <a:ea typeface="굴림" charset="-127"/>
              </a:rPr>
              <a:t>The YouTube Video Recommendation System</a:t>
            </a:r>
            <a:endParaRPr lang="en-US" altLang="ko-KR" sz="4000" dirty="0">
              <a:ea typeface="굴림" charset="-127"/>
            </a:endParaRPr>
          </a:p>
        </p:txBody>
      </p:sp>
      <p:sp>
        <p:nvSpPr>
          <p:cNvPr id="5123" name="부제목 1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37786" cy="2522984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1700" dirty="0" smtClean="0">
                <a:ea typeface="굴림" charset="-127"/>
              </a:rPr>
              <a:t>James Davidson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700" dirty="0" smtClean="0">
                <a:ea typeface="굴림" charset="-127"/>
              </a:rPr>
              <a:t>Benjamin </a:t>
            </a:r>
            <a:r>
              <a:rPr lang="en-US" altLang="ko-KR" sz="1700" dirty="0" err="1" smtClean="0">
                <a:ea typeface="굴림" charset="-127"/>
              </a:rPr>
              <a:t>Liebald</a:t>
            </a:r>
            <a:endParaRPr lang="en-US" altLang="ko-KR" sz="1700" dirty="0" smtClean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800" dirty="0" err="1"/>
              <a:t>Junning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Liu</a:t>
            </a:r>
          </a:p>
          <a:p>
            <a:pPr>
              <a:lnSpc>
                <a:spcPct val="90000"/>
              </a:lnSpc>
            </a:pPr>
            <a:r>
              <a:rPr lang="en-US" altLang="ko-KR" sz="1800" dirty="0" err="1"/>
              <a:t>Palash</a:t>
            </a:r>
            <a:r>
              <a:rPr lang="en-US" altLang="ko-KR" sz="1800" dirty="0"/>
              <a:t> </a:t>
            </a:r>
            <a:r>
              <a:rPr lang="en-US" altLang="ko-KR" sz="1800" dirty="0" err="1" smtClean="0"/>
              <a:t>Nandy</a:t>
            </a:r>
            <a:endParaRPr lang="en-US" altLang="ko-KR" sz="1800" dirty="0" smtClean="0"/>
          </a:p>
          <a:p>
            <a:pPr>
              <a:lnSpc>
                <a:spcPct val="90000"/>
              </a:lnSpc>
            </a:pPr>
            <a:r>
              <a:rPr lang="en-US" altLang="ko-KR" sz="1800" dirty="0"/>
              <a:t>Taylor Van </a:t>
            </a:r>
            <a:r>
              <a:rPr lang="en-US" altLang="ko-KR" sz="1800" dirty="0" err="1" smtClean="0"/>
              <a:t>Vleet</a:t>
            </a:r>
            <a:endParaRPr lang="en-US" altLang="ko-KR" sz="1800" dirty="0" smtClean="0"/>
          </a:p>
          <a:p>
            <a:pPr>
              <a:lnSpc>
                <a:spcPct val="90000"/>
              </a:lnSpc>
            </a:pPr>
            <a:r>
              <a:rPr lang="en-US" altLang="ko-KR" sz="1800" dirty="0" smtClean="0">
                <a:ea typeface="굴림" charset="-127"/>
              </a:rPr>
              <a:t>@Google</a:t>
            </a:r>
            <a:endParaRPr lang="en-US" altLang="ko-KR" sz="1800" dirty="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1700" dirty="0"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1700" dirty="0" smtClean="0">
                <a:ea typeface="굴림" charset="-127"/>
              </a:rPr>
              <a:t>ACM </a:t>
            </a:r>
            <a:r>
              <a:rPr lang="en-US" altLang="ko-KR" sz="1700" dirty="0" err="1" smtClean="0">
                <a:ea typeface="굴림" charset="-127"/>
              </a:rPr>
              <a:t>RecSys</a:t>
            </a:r>
            <a:r>
              <a:rPr lang="en-US" altLang="ko-KR" sz="1700" dirty="0" smtClean="0">
                <a:ea typeface="굴림" charset="-127"/>
              </a:rPr>
              <a:t> 2010</a:t>
            </a:r>
          </a:p>
          <a:p>
            <a:pPr algn="r" eaLnBrk="1" hangingPunct="1">
              <a:lnSpc>
                <a:spcPct val="90000"/>
              </a:lnSpc>
            </a:pPr>
            <a:r>
              <a:rPr lang="en-US" altLang="ko-KR" sz="1700" dirty="0" smtClean="0">
                <a:ea typeface="굴림" charset="-127"/>
              </a:rPr>
              <a:t>26 Dec. 2013</a:t>
            </a:r>
          </a:p>
          <a:p>
            <a:pPr algn="r" eaLnBrk="1" hangingPunct="1">
              <a:lnSpc>
                <a:spcPct val="90000"/>
              </a:lnSpc>
            </a:pPr>
            <a:r>
              <a:rPr lang="en-US" altLang="ko-KR" sz="1700" dirty="0" smtClean="0">
                <a:ea typeface="굴림" charset="-127"/>
              </a:rPr>
              <a:t>SNU IDB Lab.</a:t>
            </a:r>
          </a:p>
          <a:p>
            <a:pPr algn="r" eaLnBrk="1" hangingPunct="1">
              <a:lnSpc>
                <a:spcPct val="90000"/>
              </a:lnSpc>
            </a:pPr>
            <a:r>
              <a:rPr lang="en-US" altLang="ko-KR" sz="1700" dirty="0" smtClean="0">
                <a:ea typeface="굴림" charset="-127"/>
              </a:rPr>
              <a:t>Lee, </a:t>
            </a:r>
            <a:r>
              <a:rPr lang="en-US" altLang="ko-KR" sz="1700" dirty="0" err="1" smtClean="0">
                <a:ea typeface="굴림" charset="-127"/>
              </a:rPr>
              <a:t>Inhoe</a:t>
            </a:r>
            <a:endParaRPr lang="en-US" altLang="ko-KR" sz="1700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Ranking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Video quality</a:t>
            </a:r>
          </a:p>
          <a:p>
            <a:pPr lvl="1"/>
            <a:r>
              <a:rPr lang="en-US" dirty="0" smtClean="0"/>
              <a:t>View count, rating, </a:t>
            </a:r>
            <a:r>
              <a:rPr lang="en-US" dirty="0" err="1" smtClean="0"/>
              <a:t>commeting</a:t>
            </a:r>
            <a:r>
              <a:rPr lang="en-US" dirty="0" smtClean="0"/>
              <a:t>, </a:t>
            </a:r>
            <a:r>
              <a:rPr lang="en-US" dirty="0" err="1" smtClean="0"/>
              <a:t>favoriting</a:t>
            </a:r>
            <a:r>
              <a:rPr lang="en-US" dirty="0" smtClean="0"/>
              <a:t>, sharing activity</a:t>
            </a:r>
          </a:p>
          <a:p>
            <a:r>
              <a:rPr lang="en-US" dirty="0" smtClean="0"/>
              <a:t>2) User </a:t>
            </a:r>
            <a:r>
              <a:rPr lang="en-US" dirty="0" smtClean="0"/>
              <a:t>specificity</a:t>
            </a:r>
          </a:p>
          <a:p>
            <a:pPr lvl="1"/>
            <a:r>
              <a:rPr lang="en-US" dirty="0" smtClean="0"/>
              <a:t>User’s unique taste, user’s watch history</a:t>
            </a:r>
            <a:endParaRPr lang="en-US" dirty="0" smtClean="0"/>
          </a:p>
          <a:p>
            <a:r>
              <a:rPr lang="en-US" dirty="0" smtClean="0"/>
              <a:t>3) </a:t>
            </a:r>
            <a:r>
              <a:rPr lang="en-US" dirty="0" smtClean="0"/>
              <a:t>Diversification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altLang="ko-KR" dirty="0"/>
              <a:t>Using a linear </a:t>
            </a:r>
            <a:r>
              <a:rPr lang="en-US" altLang="ko-KR" dirty="0" smtClean="0"/>
              <a:t>combination of these signals we generate a ranked list of candidate videos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8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그림 3" descr="p293-davidson.pdf - Adobe Read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3" t="51111" r="7328" b="24445"/>
          <a:stretch/>
        </p:blipFill>
        <p:spPr>
          <a:xfrm>
            <a:off x="1252012" y="944159"/>
            <a:ext cx="6381959" cy="23016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820" y="3135269"/>
            <a:ext cx="6534359" cy="350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8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batch-oriented pre-computation </a:t>
            </a:r>
            <a:r>
              <a:rPr lang="en-US" altLang="ko-KR" dirty="0" smtClean="0"/>
              <a:t>approach</a:t>
            </a:r>
          </a:p>
          <a:p>
            <a:endParaRPr lang="en-US" dirty="0"/>
          </a:p>
          <a:p>
            <a:r>
              <a:rPr lang="en-US" dirty="0" smtClean="0"/>
              <a:t>1) Data collection</a:t>
            </a:r>
          </a:p>
          <a:p>
            <a:r>
              <a:rPr lang="en-US" dirty="0" smtClean="0"/>
              <a:t>2) Recommendation generation</a:t>
            </a:r>
          </a:p>
          <a:p>
            <a:r>
              <a:rPr lang="en-US" dirty="0" smtClean="0"/>
              <a:t>3)</a:t>
            </a:r>
            <a:r>
              <a:rPr lang="en-US" dirty="0"/>
              <a:t> </a:t>
            </a:r>
            <a:r>
              <a:rPr lang="en-US" dirty="0" smtClean="0"/>
              <a:t>Recommendation serving</a:t>
            </a:r>
          </a:p>
          <a:p>
            <a:endParaRPr lang="en-US" dirty="0"/>
          </a:p>
          <a:p>
            <a:r>
              <a:rPr lang="en-US" dirty="0" smtClean="0"/>
              <a:t>Input data</a:t>
            </a:r>
            <a:r>
              <a:rPr lang="en-US" dirty="0" smtClean="0"/>
              <a:t> stored in </a:t>
            </a:r>
            <a:r>
              <a:rPr lang="en-US" dirty="0" smtClean="0"/>
              <a:t>a </a:t>
            </a:r>
            <a:r>
              <a:rPr lang="en-US" dirty="0" err="1" smtClean="0"/>
              <a:t>Bigtable</a:t>
            </a:r>
            <a:endParaRPr lang="en-US" dirty="0" smtClean="0"/>
          </a:p>
          <a:p>
            <a:r>
              <a:rPr lang="en-US" dirty="0" smtClean="0"/>
              <a:t>Recommendation </a:t>
            </a:r>
            <a:r>
              <a:rPr lang="en-US" altLang="ko-KR" dirty="0"/>
              <a:t>are generated through a series of </a:t>
            </a:r>
            <a:r>
              <a:rPr lang="en-US" altLang="ko-KR" dirty="0" err="1" smtClean="0"/>
              <a:t>MapReduces</a:t>
            </a:r>
            <a:r>
              <a:rPr lang="en-US" altLang="ko-KR" dirty="0" smtClean="0"/>
              <a:t> </a:t>
            </a:r>
            <a:r>
              <a:rPr lang="en-US" altLang="ko-KR" dirty="0"/>
              <a:t>computations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574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Evaluation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A/B </a:t>
            </a:r>
            <a:r>
              <a:rPr lang="en-US" altLang="ko-KR" dirty="0" smtClean="0"/>
              <a:t>testing</a:t>
            </a:r>
          </a:p>
          <a:p>
            <a:endParaRPr lang="en-US" dirty="0"/>
          </a:p>
          <a:p>
            <a:r>
              <a:rPr lang="en-US" dirty="0" smtClean="0"/>
              <a:t>Metric</a:t>
            </a:r>
          </a:p>
          <a:p>
            <a:pPr lvl="1"/>
            <a:r>
              <a:rPr lang="en-US" dirty="0" smtClean="0"/>
              <a:t>Click through rate (CTR)</a:t>
            </a:r>
          </a:p>
          <a:p>
            <a:pPr lvl="1"/>
            <a:r>
              <a:rPr lang="en-US" dirty="0" smtClean="0"/>
              <a:t>Long CTR (watches of substantial fraction of the videos)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4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Results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60% of all video clicks from the </a:t>
            </a:r>
            <a:r>
              <a:rPr lang="en-US" altLang="ko-KR" dirty="0" smtClean="0"/>
              <a:t>home page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809098"/>
            <a:ext cx="6705600" cy="470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3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</a:t>
            </a:r>
            <a:r>
              <a:rPr lang="en-US" altLang="ko-KR" dirty="0" smtClean="0"/>
              <a:t>ideo </a:t>
            </a:r>
            <a:r>
              <a:rPr lang="en-US" altLang="ko-KR" dirty="0"/>
              <a:t>recommendation system in use </a:t>
            </a:r>
            <a:r>
              <a:rPr lang="en-US" altLang="ko-KR" dirty="0" smtClean="0"/>
              <a:t>at YouTube</a:t>
            </a:r>
          </a:p>
          <a:p>
            <a:r>
              <a:rPr lang="en-US" altLang="ko-KR" dirty="0" smtClean="0"/>
              <a:t>Users </a:t>
            </a:r>
            <a:r>
              <a:rPr lang="en-US" altLang="ko-KR" dirty="0"/>
              <a:t>based on </a:t>
            </a:r>
            <a:r>
              <a:rPr lang="en-US" altLang="ko-KR" dirty="0" smtClean="0"/>
              <a:t>their </a:t>
            </a:r>
            <a:r>
              <a:rPr lang="en-US" altLang="ko-KR" dirty="0"/>
              <a:t>activity on the </a:t>
            </a:r>
            <a:r>
              <a:rPr lang="en-US" altLang="ko-KR" dirty="0" smtClean="0"/>
              <a:t>site</a:t>
            </a:r>
          </a:p>
          <a:p>
            <a:r>
              <a:rPr lang="en-US" altLang="ko-KR" dirty="0"/>
              <a:t>V</a:t>
            </a:r>
            <a:r>
              <a:rPr lang="en-US" altLang="ko-KR" dirty="0" smtClean="0"/>
              <a:t>ery </a:t>
            </a:r>
            <a:r>
              <a:rPr lang="en-US" altLang="ko-KR" dirty="0"/>
              <a:t>successful</a:t>
            </a:r>
            <a:endParaRPr lang="en-US" dirty="0"/>
          </a:p>
          <a:p>
            <a:endParaRPr lang="en-US" dirty="0" smtClean="0"/>
          </a:p>
          <a:p>
            <a:r>
              <a:rPr lang="en-US" altLang="ko-KR" dirty="0"/>
              <a:t>Other normalization functions</a:t>
            </a:r>
            <a:endParaRPr lang="en-US" dirty="0"/>
          </a:p>
          <a:p>
            <a:pPr lvl="1"/>
            <a:r>
              <a:rPr lang="en-US" altLang="ko-KR" sz="1600" dirty="0"/>
              <a:t>E. </a:t>
            </a:r>
            <a:r>
              <a:rPr lang="en-US" altLang="ko-KR" sz="1600" dirty="0" err="1"/>
              <a:t>Spertus</a:t>
            </a:r>
            <a:r>
              <a:rPr lang="en-US" altLang="ko-KR" sz="1600" dirty="0"/>
              <a:t>, M. </a:t>
            </a:r>
            <a:r>
              <a:rPr lang="en-US" altLang="ko-KR" sz="1600" dirty="0" err="1"/>
              <a:t>Sahami</a:t>
            </a:r>
            <a:r>
              <a:rPr lang="en-US" altLang="ko-KR" sz="1600" dirty="0"/>
              <a:t>, and O. </a:t>
            </a:r>
            <a:r>
              <a:rPr lang="en-US" altLang="ko-KR" sz="1600" dirty="0" err="1"/>
              <a:t>Buyukkokten</a:t>
            </a:r>
            <a:r>
              <a:rPr lang="en-US" altLang="ko-KR" sz="1600" dirty="0" smtClean="0"/>
              <a:t>. Evaluating </a:t>
            </a:r>
            <a:r>
              <a:rPr lang="en-US" altLang="ko-KR" sz="1600" dirty="0"/>
              <a:t>similarity measures: a large-scale study </a:t>
            </a:r>
            <a:r>
              <a:rPr lang="en-US" altLang="ko-KR" sz="1600" dirty="0" smtClean="0"/>
              <a:t>in the </a:t>
            </a:r>
            <a:r>
              <a:rPr lang="en-US" altLang="ko-KR" sz="1600" dirty="0" err="1"/>
              <a:t>orkut</a:t>
            </a:r>
            <a:r>
              <a:rPr lang="en-US" altLang="ko-KR" sz="1600" dirty="0"/>
              <a:t> social network. In KDD ’05, pages 678–684</a:t>
            </a:r>
            <a:r>
              <a:rPr lang="en-US" altLang="ko-KR" sz="1600" dirty="0" smtClean="0"/>
              <a:t>, </a:t>
            </a:r>
            <a:r>
              <a:rPr lang="nn-NO" altLang="ko-KR" sz="1600" dirty="0" smtClean="0"/>
              <a:t>New </a:t>
            </a:r>
            <a:r>
              <a:rPr lang="nn-NO" altLang="ko-KR" sz="1600" dirty="0"/>
              <a:t>York, NY, USA, 2005. ACM.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554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Outline</a:t>
            </a:r>
            <a:endParaRPr lang="ko-KR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381000" y="1295400"/>
            <a:ext cx="8583613" cy="52292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charset="-127"/>
              </a:rPr>
              <a:t>Introduction</a:t>
            </a:r>
          </a:p>
          <a:p>
            <a:pPr>
              <a:defRPr/>
            </a:pPr>
            <a:r>
              <a:rPr lang="en-US" altLang="ko-KR" dirty="0" smtClean="0">
                <a:ea typeface="굴림" charset="-127"/>
              </a:rPr>
              <a:t>System Design</a:t>
            </a:r>
          </a:p>
          <a:p>
            <a:pPr lvl="1">
              <a:defRPr/>
            </a:pPr>
            <a:r>
              <a:rPr lang="en-US" altLang="ko-KR" dirty="0" smtClean="0">
                <a:ea typeface="굴림" charset="-127"/>
              </a:rPr>
              <a:t>Input Data</a:t>
            </a:r>
          </a:p>
          <a:p>
            <a:pPr lvl="1">
              <a:defRPr/>
            </a:pPr>
            <a:r>
              <a:rPr lang="en-US" altLang="ko-KR" dirty="0" smtClean="0">
                <a:ea typeface="굴림" charset="-127"/>
              </a:rPr>
              <a:t>Related Videos</a:t>
            </a:r>
          </a:p>
          <a:p>
            <a:pPr lvl="1">
              <a:defRPr/>
            </a:pPr>
            <a:r>
              <a:rPr lang="en-US" altLang="ko-KR" dirty="0" smtClean="0">
                <a:ea typeface="굴림" charset="-127"/>
              </a:rPr>
              <a:t>Generating Recommendation Candidates</a:t>
            </a:r>
          </a:p>
          <a:p>
            <a:pPr lvl="1">
              <a:defRPr/>
            </a:pPr>
            <a:r>
              <a:rPr lang="en-US" altLang="ko-KR" dirty="0" smtClean="0">
                <a:ea typeface="굴림" charset="-127"/>
              </a:rPr>
              <a:t>Ranking</a:t>
            </a:r>
          </a:p>
          <a:p>
            <a:pPr lvl="1">
              <a:defRPr/>
            </a:pPr>
            <a:r>
              <a:rPr lang="en-US" altLang="ko-KR" dirty="0" smtClean="0">
                <a:ea typeface="굴림" charset="-127"/>
              </a:rPr>
              <a:t>System Implementation</a:t>
            </a:r>
          </a:p>
          <a:p>
            <a:pPr>
              <a:defRPr/>
            </a:pPr>
            <a:r>
              <a:rPr lang="en-US" altLang="ko-KR" dirty="0" smtClean="0">
                <a:ea typeface="굴림" charset="-127"/>
              </a:rPr>
              <a:t>Evaluation</a:t>
            </a:r>
          </a:p>
          <a:p>
            <a:pPr>
              <a:defRPr/>
            </a:pPr>
            <a:r>
              <a:rPr lang="en-GB" altLang="ko-KR" dirty="0" smtClean="0"/>
              <a:t>Results</a:t>
            </a:r>
          </a:p>
          <a:p>
            <a:pPr>
              <a:defRPr/>
            </a:pPr>
            <a:r>
              <a:rPr lang="en-GB" altLang="ko-KR" dirty="0" smtClean="0"/>
              <a:t>Conclusions</a:t>
            </a:r>
          </a:p>
          <a:p>
            <a:pPr>
              <a:defRPr/>
            </a:pPr>
            <a:endParaRPr lang="en-GB" altLang="ko-KR" dirty="0" smtClean="0"/>
          </a:p>
          <a:p>
            <a:pPr>
              <a:defRPr/>
            </a:pPr>
            <a:endParaRPr lang="en-GB" altLang="ko-KR" dirty="0" smtClean="0"/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81000" y="1295401"/>
            <a:ext cx="8583613" cy="502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altLang="ko-KR" dirty="0" smtClean="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fontAlgn="auto">
              <a:spcAft>
                <a:spcPts val="0"/>
              </a:spcAft>
            </a:pPr>
            <a:endParaRPr lang="ko-KR" altLang="en-US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ko-KR" dirty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Introduction</a:t>
            </a:r>
            <a:endParaRPr lang="ko-KR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381000" y="1295401"/>
            <a:ext cx="8583613" cy="502919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a typeface="굴림" charset="-127"/>
              </a:rPr>
              <a:t>Personalized recommendations are key method</a:t>
            </a:r>
          </a:p>
          <a:p>
            <a:pPr lvl="1"/>
            <a:r>
              <a:rPr lang="en-US" altLang="ko-KR" dirty="0" smtClean="0">
                <a:ea typeface="굴림" charset="-127"/>
              </a:rPr>
              <a:t>Information retrieval</a:t>
            </a:r>
          </a:p>
          <a:p>
            <a:pPr lvl="1"/>
            <a:r>
              <a:rPr lang="en-US" altLang="ko-KR" dirty="0" smtClean="0">
                <a:ea typeface="굴림" charset="-127"/>
              </a:rPr>
              <a:t>Content discovery in information-rich environment</a:t>
            </a:r>
          </a:p>
          <a:p>
            <a:pPr lvl="1"/>
            <a:endParaRPr lang="en-US" altLang="ko-KR" dirty="0" smtClean="0">
              <a:ea typeface="굴림" charset="-127"/>
            </a:endParaRPr>
          </a:p>
          <a:p>
            <a:r>
              <a:rPr lang="en-US" altLang="ko-KR" dirty="0" smtClean="0">
                <a:ea typeface="굴림" charset="-127"/>
              </a:rPr>
              <a:t>YouTube is world’s most popular video site</a:t>
            </a:r>
          </a:p>
          <a:p>
            <a:endParaRPr lang="en-US" altLang="ko-KR" dirty="0" smtClean="0">
              <a:ea typeface="굴림" charset="-127"/>
            </a:endParaRPr>
          </a:p>
          <a:p>
            <a:r>
              <a:rPr lang="en-US" altLang="ko-KR" dirty="0" smtClean="0">
                <a:ea typeface="굴림" charset="-127"/>
              </a:rPr>
              <a:t>Video recommendation system</a:t>
            </a:r>
          </a:p>
          <a:p>
            <a:pPr lvl="1"/>
            <a:r>
              <a:rPr lang="en-US" altLang="ko-KR" dirty="0" smtClean="0">
                <a:ea typeface="굴림" charset="-127"/>
              </a:rPr>
              <a:t>Signed in user</a:t>
            </a:r>
          </a:p>
          <a:p>
            <a:pPr lvl="1"/>
            <a:r>
              <a:rPr lang="en-US" altLang="ko-KR" dirty="0" smtClean="0">
                <a:ea typeface="굴림" charset="-127"/>
              </a:rPr>
              <a:t>Previous activity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users find high quality videos relevant to their interest</a:t>
            </a:r>
          </a:p>
          <a:p>
            <a:endParaRPr lang="en-US" dirty="0" smtClean="0"/>
          </a:p>
          <a:p>
            <a:r>
              <a:rPr lang="en-US" dirty="0" smtClean="0"/>
              <a:t>Top-N recommender rather than a predictor</a:t>
            </a:r>
          </a:p>
          <a:p>
            <a:endParaRPr lang="en-US" dirty="0" smtClean="0"/>
          </a:p>
          <a:p>
            <a:r>
              <a:rPr lang="en-US" dirty="0" smtClean="0"/>
              <a:t>How we evaluate success of this system</a:t>
            </a:r>
          </a:p>
          <a:p>
            <a:r>
              <a:rPr lang="en-US" dirty="0" smtClean="0"/>
              <a:t>Maintain user privacy and provide explicit control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7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or very poor metadata</a:t>
            </a:r>
          </a:p>
          <a:p>
            <a:r>
              <a:rPr lang="en-US" dirty="0" smtClean="0"/>
              <a:t>Short form (under 10mins)</a:t>
            </a:r>
          </a:p>
          <a:p>
            <a:r>
              <a:rPr lang="en-US" dirty="0" smtClean="0"/>
              <a:t>User interaction short and noisy</a:t>
            </a:r>
            <a:endParaRPr lang="en-US" dirty="0"/>
          </a:p>
          <a:p>
            <a:r>
              <a:rPr lang="en-US" dirty="0" smtClean="0"/>
              <a:t>Compare to interaction with Netflix or Amazon</a:t>
            </a:r>
            <a:endParaRPr lang="en-US" dirty="0"/>
          </a:p>
          <a:p>
            <a:r>
              <a:rPr lang="en-US" dirty="0" smtClean="0"/>
              <a:t>Short life cycle</a:t>
            </a:r>
          </a:p>
        </p:txBody>
      </p:sp>
    </p:spTree>
    <p:extLst>
      <p:ext uri="{BB962C8B-B14F-4D97-AF65-F5344CB8AC3E}">
        <p14:creationId xmlns:p14="http://schemas.microsoft.com/office/powerpoint/2010/main" val="131539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Recent and fresh</a:t>
            </a:r>
          </a:p>
          <a:p>
            <a:r>
              <a:rPr lang="en-US" dirty="0" smtClean="0"/>
              <a:t>Diverse and relevant to user’s recent action</a:t>
            </a:r>
          </a:p>
          <a:p>
            <a:r>
              <a:rPr lang="en-US" dirty="0" smtClean="0"/>
              <a:t>Why a video was recommended</a:t>
            </a:r>
          </a:p>
          <a:p>
            <a:endParaRPr lang="en-US" dirty="0"/>
          </a:p>
          <a:p>
            <a:r>
              <a:rPr lang="en-US" dirty="0" smtClean="0"/>
              <a:t>Personal activity</a:t>
            </a:r>
          </a:p>
          <a:p>
            <a:pPr lvl="1"/>
            <a:r>
              <a:rPr lang="en-US" dirty="0" smtClean="0"/>
              <a:t>Watched, </a:t>
            </a:r>
            <a:r>
              <a:rPr lang="en-US" dirty="0" err="1" smtClean="0"/>
              <a:t>favorited</a:t>
            </a:r>
            <a:r>
              <a:rPr lang="en-US" dirty="0" smtClean="0"/>
              <a:t>, liked  </a:t>
            </a:r>
          </a:p>
        </p:txBody>
      </p:sp>
    </p:spTree>
    <p:extLst>
      <p:ext uri="{BB962C8B-B14F-4D97-AF65-F5344CB8AC3E}">
        <p14:creationId xmlns:p14="http://schemas.microsoft.com/office/powerpoint/2010/main" val="398871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Data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data</a:t>
            </a:r>
          </a:p>
          <a:p>
            <a:pPr lvl="1"/>
            <a:r>
              <a:rPr lang="en-US" dirty="0" smtClean="0"/>
              <a:t>Raw video streams and video </a:t>
            </a:r>
            <a:r>
              <a:rPr lang="en-US" dirty="0" smtClean="0"/>
              <a:t>meta</a:t>
            </a:r>
            <a:r>
              <a:rPr lang="en-US" dirty="0" smtClean="0"/>
              <a:t>data</a:t>
            </a:r>
            <a:endParaRPr lang="en-US" dirty="0" smtClean="0"/>
          </a:p>
          <a:p>
            <a:pPr lvl="1"/>
            <a:r>
              <a:rPr lang="en-US" dirty="0" smtClean="0"/>
              <a:t>Title, </a:t>
            </a:r>
            <a:r>
              <a:rPr lang="en-US" dirty="0" smtClean="0"/>
              <a:t>description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User activity </a:t>
            </a:r>
            <a:r>
              <a:rPr lang="en-US" dirty="0" smtClean="0"/>
              <a:t>data</a:t>
            </a:r>
            <a:endParaRPr lang="en-US" dirty="0" smtClean="0"/>
          </a:p>
          <a:p>
            <a:pPr lvl="1"/>
            <a:r>
              <a:rPr lang="en-US" dirty="0" smtClean="0"/>
              <a:t>Explicit: rating, </a:t>
            </a:r>
            <a:r>
              <a:rPr lang="en-US" dirty="0" err="1" smtClean="0"/>
              <a:t>favoriting</a:t>
            </a:r>
            <a:r>
              <a:rPr lang="en-US" dirty="0" smtClean="0"/>
              <a:t>, liking, subscribing</a:t>
            </a:r>
          </a:p>
          <a:p>
            <a:pPr lvl="1"/>
            <a:r>
              <a:rPr lang="en-US" dirty="0" smtClean="0"/>
              <a:t>Implicit: how large portion of video </a:t>
            </a:r>
            <a:r>
              <a:rPr lang="en-US" altLang="ko-KR" dirty="0"/>
              <a:t>watched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ko-KR" dirty="0"/>
              <a:t>Related </a:t>
            </a:r>
            <a:r>
              <a:rPr lang="en-GB" altLang="ko-KR" dirty="0" smtClean="0"/>
              <a:t>Videos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from a video (vi) to a set of related videos(</a:t>
            </a:r>
            <a:r>
              <a:rPr lang="en-US" dirty="0" err="1" smtClean="0"/>
              <a:t>Ri</a:t>
            </a:r>
            <a:r>
              <a:rPr lang="en-US" dirty="0" smtClean="0"/>
              <a:t>)</a:t>
            </a:r>
          </a:p>
          <a:p>
            <a:r>
              <a:rPr lang="en-US" dirty="0" smtClean="0"/>
              <a:t>Association rule or co-visitation counts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Directed graph (vi, </a:t>
            </a:r>
            <a:r>
              <a:rPr lang="en-US" dirty="0" err="1" smtClean="0"/>
              <a:t>vj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그림 4" descr="p293-davidson.pdf - Adobe Read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4" t="53333" r="3622" b="35556"/>
          <a:stretch/>
        </p:blipFill>
        <p:spPr>
          <a:xfrm>
            <a:off x="762000" y="4405848"/>
            <a:ext cx="3276600" cy="508000"/>
          </a:xfrm>
          <a:prstGeom prst="rect">
            <a:avLst/>
          </a:prstGeom>
        </p:spPr>
      </p:pic>
      <p:pic>
        <p:nvPicPr>
          <p:cNvPr id="6" name="그림 5" descr="p293-davidson.pdf - Adobe Reader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6" t="45555" r="9501" b="38889"/>
          <a:stretch/>
        </p:blipFill>
        <p:spPr>
          <a:xfrm>
            <a:off x="609600" y="2547388"/>
            <a:ext cx="4631425" cy="1246922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6375158" y="3896454"/>
            <a:ext cx="435256" cy="435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타원 8"/>
          <p:cNvSpPr/>
          <p:nvPr/>
        </p:nvSpPr>
        <p:spPr>
          <a:xfrm>
            <a:off x="6477000" y="4631324"/>
            <a:ext cx="333414" cy="33341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직선 화살표 연결선 10"/>
          <p:cNvCxnSpPr>
            <a:stCxn id="4" idx="4"/>
            <a:endCxn id="9" idx="0"/>
          </p:cNvCxnSpPr>
          <p:nvPr/>
        </p:nvCxnSpPr>
        <p:spPr>
          <a:xfrm>
            <a:off x="6592786" y="4331710"/>
            <a:ext cx="50921" cy="2996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4" idx="7"/>
            <a:endCxn id="34" idx="2"/>
          </p:cNvCxnSpPr>
          <p:nvPr/>
        </p:nvCxnSpPr>
        <p:spPr>
          <a:xfrm flipV="1">
            <a:off x="6746672" y="3816674"/>
            <a:ext cx="337673" cy="1435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4" idx="5"/>
            <a:endCxn id="33" idx="1"/>
          </p:cNvCxnSpPr>
          <p:nvPr/>
        </p:nvCxnSpPr>
        <p:spPr>
          <a:xfrm>
            <a:off x="6746672" y="4267968"/>
            <a:ext cx="689485" cy="4231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7387330" y="4642278"/>
            <a:ext cx="333414" cy="33341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타원 33"/>
          <p:cNvSpPr/>
          <p:nvPr/>
        </p:nvSpPr>
        <p:spPr>
          <a:xfrm>
            <a:off x="7084345" y="3649967"/>
            <a:ext cx="333414" cy="33341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타원 44"/>
          <p:cNvSpPr/>
          <p:nvPr/>
        </p:nvSpPr>
        <p:spPr>
          <a:xfrm>
            <a:off x="5950357" y="2986314"/>
            <a:ext cx="333414" cy="33341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타원 45"/>
          <p:cNvSpPr/>
          <p:nvPr/>
        </p:nvSpPr>
        <p:spPr>
          <a:xfrm>
            <a:off x="7004828" y="2819607"/>
            <a:ext cx="333414" cy="33341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7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Recommendation </a:t>
            </a:r>
            <a:r>
              <a:rPr lang="en-US" dirty="0" smtClean="0"/>
              <a:t>Candidates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Combine the </a:t>
            </a:r>
            <a:r>
              <a:rPr lang="en-US" altLang="ko-KR" dirty="0"/>
              <a:t>related videos association rules with a user’s </a:t>
            </a:r>
            <a:r>
              <a:rPr lang="en-US" altLang="ko-KR" dirty="0" smtClean="0"/>
              <a:t>personal activity</a:t>
            </a:r>
          </a:p>
          <a:p>
            <a:endParaRPr lang="en-US" dirty="0" smtClean="0"/>
          </a:p>
          <a:p>
            <a:r>
              <a:rPr lang="en-US" altLang="ko-KR" dirty="0"/>
              <a:t>seed set S,</a:t>
            </a:r>
            <a:endParaRPr lang="en-US" dirty="0"/>
          </a:p>
        </p:txBody>
      </p:sp>
      <p:pic>
        <p:nvPicPr>
          <p:cNvPr id="6" name="그림 5" descr="p293-davidson.pdf - Adobe Read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2" t="38889" r="26485" b="45556"/>
          <a:stretch/>
        </p:blipFill>
        <p:spPr>
          <a:xfrm>
            <a:off x="1053243" y="2743200"/>
            <a:ext cx="3124201" cy="1066800"/>
          </a:xfrm>
          <a:prstGeom prst="rect">
            <a:avLst/>
          </a:prstGeom>
        </p:spPr>
      </p:pic>
      <p:pic>
        <p:nvPicPr>
          <p:cNvPr id="7" name="그림 6" descr="p293-davidson.pdf - Adobe Reader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0" t="57778" r="21259" b="26666"/>
          <a:stretch/>
        </p:blipFill>
        <p:spPr>
          <a:xfrm>
            <a:off x="1053243" y="4038600"/>
            <a:ext cx="3810001" cy="10668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6375158" y="3896454"/>
            <a:ext cx="435256" cy="435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타원 9"/>
          <p:cNvSpPr/>
          <p:nvPr/>
        </p:nvSpPr>
        <p:spPr>
          <a:xfrm>
            <a:off x="6477000" y="4631324"/>
            <a:ext cx="333414" cy="33341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직선 화살표 연결선 10"/>
          <p:cNvCxnSpPr>
            <a:stCxn id="9" idx="4"/>
            <a:endCxn id="10" idx="0"/>
          </p:cNvCxnSpPr>
          <p:nvPr/>
        </p:nvCxnSpPr>
        <p:spPr>
          <a:xfrm>
            <a:off x="6592786" y="4331710"/>
            <a:ext cx="50921" cy="2996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7"/>
            <a:endCxn id="15" idx="2"/>
          </p:cNvCxnSpPr>
          <p:nvPr/>
        </p:nvCxnSpPr>
        <p:spPr>
          <a:xfrm flipV="1">
            <a:off x="6746672" y="3816674"/>
            <a:ext cx="337673" cy="1435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9" idx="5"/>
            <a:endCxn id="14" idx="1"/>
          </p:cNvCxnSpPr>
          <p:nvPr/>
        </p:nvCxnSpPr>
        <p:spPr>
          <a:xfrm>
            <a:off x="6746672" y="4267968"/>
            <a:ext cx="689485" cy="4231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7387330" y="4642278"/>
            <a:ext cx="333414" cy="33341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타원 14"/>
          <p:cNvSpPr/>
          <p:nvPr/>
        </p:nvSpPr>
        <p:spPr>
          <a:xfrm>
            <a:off x="7084345" y="3649967"/>
            <a:ext cx="333414" cy="33341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타원 15"/>
          <p:cNvSpPr/>
          <p:nvPr/>
        </p:nvSpPr>
        <p:spPr>
          <a:xfrm>
            <a:off x="5636213" y="5146439"/>
            <a:ext cx="333414" cy="3334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타원 17"/>
          <p:cNvSpPr/>
          <p:nvPr/>
        </p:nvSpPr>
        <p:spPr>
          <a:xfrm>
            <a:off x="6546543" y="5304701"/>
            <a:ext cx="333414" cy="3334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직선 화살표 연결선 19"/>
          <p:cNvCxnSpPr>
            <a:stCxn id="10" idx="3"/>
            <a:endCxn id="16" idx="7"/>
          </p:cNvCxnSpPr>
          <p:nvPr/>
        </p:nvCxnSpPr>
        <p:spPr>
          <a:xfrm flipH="1">
            <a:off x="5920800" y="4915911"/>
            <a:ext cx="605027" cy="2793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0" idx="4"/>
            <a:endCxn id="18" idx="0"/>
          </p:cNvCxnSpPr>
          <p:nvPr/>
        </p:nvCxnSpPr>
        <p:spPr>
          <a:xfrm>
            <a:off x="6643707" y="4964738"/>
            <a:ext cx="69543" cy="3399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7000901" y="2329615"/>
            <a:ext cx="435256" cy="435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타원 29"/>
          <p:cNvSpPr/>
          <p:nvPr/>
        </p:nvSpPr>
        <p:spPr>
          <a:xfrm>
            <a:off x="7019951" y="3008031"/>
            <a:ext cx="333414" cy="33341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직선 화살표 연결선 30"/>
          <p:cNvCxnSpPr>
            <a:stCxn id="29" idx="4"/>
            <a:endCxn id="30" idx="0"/>
          </p:cNvCxnSpPr>
          <p:nvPr/>
        </p:nvCxnSpPr>
        <p:spPr>
          <a:xfrm flipH="1">
            <a:off x="7186658" y="2764871"/>
            <a:ext cx="31871" cy="2431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9" idx="0"/>
            <a:endCxn id="35" idx="4"/>
          </p:cNvCxnSpPr>
          <p:nvPr/>
        </p:nvCxnSpPr>
        <p:spPr>
          <a:xfrm flipH="1" flipV="1">
            <a:off x="7046664" y="2024616"/>
            <a:ext cx="171865" cy="3049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9" idx="2"/>
            <a:endCxn id="34" idx="7"/>
          </p:cNvCxnSpPr>
          <p:nvPr/>
        </p:nvCxnSpPr>
        <p:spPr>
          <a:xfrm flipH="1">
            <a:off x="6567402" y="2547243"/>
            <a:ext cx="433499" cy="78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6282815" y="2576493"/>
            <a:ext cx="333414" cy="33341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타원 34"/>
          <p:cNvSpPr/>
          <p:nvPr/>
        </p:nvSpPr>
        <p:spPr>
          <a:xfrm>
            <a:off x="6879957" y="1691202"/>
            <a:ext cx="333414" cy="33341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타원 49"/>
          <p:cNvSpPr/>
          <p:nvPr/>
        </p:nvSpPr>
        <p:spPr>
          <a:xfrm>
            <a:off x="6192413" y="1867686"/>
            <a:ext cx="333414" cy="3334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타원 50"/>
          <p:cNvSpPr/>
          <p:nvPr/>
        </p:nvSpPr>
        <p:spPr>
          <a:xfrm>
            <a:off x="5926609" y="3055782"/>
            <a:ext cx="333414" cy="3334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직선 화살표 연결선 51"/>
          <p:cNvCxnSpPr>
            <a:stCxn id="35" idx="2"/>
            <a:endCxn id="50" idx="7"/>
          </p:cNvCxnSpPr>
          <p:nvPr/>
        </p:nvCxnSpPr>
        <p:spPr>
          <a:xfrm flipH="1">
            <a:off x="6477000" y="1857909"/>
            <a:ext cx="402957" cy="586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4" idx="3"/>
            <a:endCxn id="51" idx="7"/>
          </p:cNvCxnSpPr>
          <p:nvPr/>
        </p:nvCxnSpPr>
        <p:spPr>
          <a:xfrm flipH="1">
            <a:off x="6211196" y="2861080"/>
            <a:ext cx="120446" cy="2435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80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DB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IDB_Theme</Template>
  <TotalTime>3388</TotalTime>
  <Words>809</Words>
  <Application>Microsoft Office PowerPoint</Application>
  <PresentationFormat>화면 슬라이드 쇼(4:3)</PresentationFormat>
  <Paragraphs>176</Paragraphs>
  <Slides>15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굴림</vt:lpstr>
      <vt:lpstr>맑은 고딕</vt:lpstr>
      <vt:lpstr>Arial</vt:lpstr>
      <vt:lpstr>Calibri</vt:lpstr>
      <vt:lpstr>Times New Roman</vt:lpstr>
      <vt:lpstr>Wingdings</vt:lpstr>
      <vt:lpstr>IDB_Theme</vt:lpstr>
      <vt:lpstr>The YouTube Video Recommendation System</vt:lpstr>
      <vt:lpstr>Outline</vt:lpstr>
      <vt:lpstr>Introduction</vt:lpstr>
      <vt:lpstr>Goal</vt:lpstr>
      <vt:lpstr>Challenges</vt:lpstr>
      <vt:lpstr>System Design</vt:lpstr>
      <vt:lpstr>Input Data</vt:lpstr>
      <vt:lpstr>Related Videos</vt:lpstr>
      <vt:lpstr>Generating Recommendation Candidates</vt:lpstr>
      <vt:lpstr>Ranking</vt:lpstr>
      <vt:lpstr>User Interface</vt:lpstr>
      <vt:lpstr>System Implementation</vt:lpstr>
      <vt:lpstr>Evaluation</vt:lpstr>
      <vt:lpstr>Results</vt:lpstr>
      <vt:lpstr>Conclusions</vt:lpstr>
    </vt:vector>
  </TitlesOfParts>
  <Company>Dolemite's Total Experience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Support for Database Management</dc:title>
  <dc:creator>Andrew Gladstone</dc:creator>
  <cp:lastModifiedBy>InhoeLee</cp:lastModifiedBy>
  <cp:revision>274</cp:revision>
  <dcterms:created xsi:type="dcterms:W3CDTF">2007-03-20T20:28:13Z</dcterms:created>
  <dcterms:modified xsi:type="dcterms:W3CDTF">2013-12-26T04:29:08Z</dcterms:modified>
</cp:coreProperties>
</file>