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64" r:id="rId3"/>
    <p:sldId id="267" r:id="rId4"/>
    <p:sldId id="268" r:id="rId5"/>
    <p:sldId id="269" r:id="rId6"/>
    <p:sldId id="270" r:id="rId7"/>
    <p:sldId id="271" r:id="rId8"/>
    <p:sldId id="282" r:id="rId9"/>
    <p:sldId id="283" r:id="rId10"/>
    <p:sldId id="272" r:id="rId11"/>
    <p:sldId id="273" r:id="rId12"/>
    <p:sldId id="257" r:id="rId13"/>
    <p:sldId id="258" r:id="rId14"/>
    <p:sldId id="259" r:id="rId15"/>
    <p:sldId id="260" r:id="rId16"/>
    <p:sldId id="262" r:id="rId17"/>
    <p:sldId id="263" r:id="rId18"/>
    <p:sldId id="265" r:id="rId19"/>
    <p:sldId id="281" r:id="rId20"/>
    <p:sldId id="266" r:id="rId21"/>
    <p:sldId id="274" r:id="rId22"/>
    <p:sldId id="275" r:id="rId23"/>
    <p:sldId id="277" r:id="rId24"/>
    <p:sldId id="276" r:id="rId25"/>
    <p:sldId id="279" r:id="rId26"/>
    <p:sldId id="280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260" autoAdjust="0"/>
    <p:restoredTop sz="94660"/>
  </p:normalViewPr>
  <p:slideViewPr>
    <p:cSldViewPr>
      <p:cViewPr varScale="1">
        <p:scale>
          <a:sx n="78" d="100"/>
          <a:sy n="78" d="100"/>
        </p:scale>
        <p:origin x="-90" y="-11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740B5-830B-443B-94A2-89D4835DA83E}" type="datetimeFigureOut">
              <a:rPr lang="ko-KR" altLang="en-US" smtClean="0"/>
              <a:pPr/>
              <a:t>2010-06-23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011C5-1916-456A-88A5-5D9881296E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8561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1071546"/>
            <a:ext cx="8858312" cy="5643602"/>
          </a:xfrm>
        </p:spPr>
        <p:txBody>
          <a:bodyPr>
            <a:normAutofit/>
          </a:bodyPr>
          <a:lstStyle>
            <a:lvl1pPr marL="269875" indent="-269875">
              <a:defRPr sz="2000">
                <a:latin typeface="+mn-ea"/>
                <a:ea typeface="+mn-ea"/>
              </a:defRPr>
            </a:lvl1pPr>
            <a:lvl2pPr marL="541338" indent="-276225">
              <a:defRPr sz="1800">
                <a:latin typeface="+mn-ea"/>
                <a:ea typeface="+mn-ea"/>
              </a:defRPr>
            </a:lvl2pPr>
            <a:lvl3pPr marL="804863" indent="-265113">
              <a:defRPr sz="1600">
                <a:latin typeface="+mn-ea"/>
                <a:ea typeface="+mn-ea"/>
              </a:defRPr>
            </a:lvl3pPr>
            <a:lvl4pPr marL="1079500" indent="-228600">
              <a:defRPr sz="1400">
                <a:latin typeface="+mn-ea"/>
                <a:ea typeface="+mn-ea"/>
              </a:defRPr>
            </a:lvl4pPr>
            <a:lvl5pPr marL="1252538" indent="-228600"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18</a:t>
            </a:r>
            <a:endParaRPr lang="ko-KR" altLang="en-US" dirty="0"/>
          </a:p>
        </p:txBody>
      </p:sp>
      <p:pic>
        <p:nvPicPr>
          <p:cNvPr id="8" name="Picture 16" descr="iDB_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8000" y="6197600"/>
            <a:ext cx="10160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113AC81A-9BD6-423C-8759-8C9D08542710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18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Hadoop</a:t>
            </a:r>
            <a:r>
              <a:rPr lang="en-US" altLang="ko-KR" dirty="0" smtClean="0"/>
              <a:t>: The Definitive Guide</a:t>
            </a:r>
            <a:br>
              <a:rPr lang="en-US" altLang="ko-KR" dirty="0" smtClean="0"/>
            </a:br>
            <a:r>
              <a:rPr lang="en-US" altLang="ko-KR" dirty="0" smtClean="0"/>
              <a:t>Chap. 4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I/O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pPr algn="r"/>
            <a:r>
              <a:rPr lang="en-US" altLang="ko-KR" dirty="0" err="1" smtClean="0"/>
              <a:t>Kisung</a:t>
            </a:r>
            <a:r>
              <a:rPr lang="en-US" altLang="ko-KR" dirty="0" smtClean="0"/>
              <a:t>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97677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142860"/>
            <a:ext cx="8801104" cy="78581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finish()</a:t>
            </a:r>
          </a:p>
          <a:p>
            <a:pPr lvl="1"/>
            <a:r>
              <a:rPr lang="en-US" altLang="ko-KR" dirty="0" smtClean="0"/>
              <a:t>Tell </a:t>
            </a:r>
            <a:r>
              <a:rPr lang="en-US" altLang="ko-KR" dirty="0" smtClean="0"/>
              <a:t>the compressor to finish writing to the </a:t>
            </a:r>
            <a:r>
              <a:rPr lang="en-US" altLang="ko-KR" dirty="0" smtClean="0"/>
              <a:t>compressed stream</a:t>
            </a:r>
            <a:r>
              <a:rPr lang="en-US" altLang="ko-KR" dirty="0" smtClean="0"/>
              <a:t>, but doesn’t close the stream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10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0100" y="1214422"/>
            <a:ext cx="7072362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07315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</a:pPr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StreamCompressor</a:t>
            </a:r>
            <a:r>
              <a:rPr lang="en-US" altLang="ko-KR" sz="1400" dirty="0" smtClean="0"/>
              <a:t> {</a:t>
            </a:r>
          </a:p>
          <a:p>
            <a:pPr defTabSz="107315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</a:pPr>
            <a:r>
              <a:rPr lang="en-US" altLang="ko-KR" sz="1400" dirty="0" smtClean="0"/>
              <a:t>	public static void main(String[]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throws Exception {</a:t>
            </a:r>
          </a:p>
          <a:p>
            <a:pPr defTabSz="107315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</a:pPr>
            <a:r>
              <a:rPr lang="en-US" altLang="ko-KR" sz="1400" dirty="0" smtClean="0"/>
              <a:t>		String </a:t>
            </a:r>
            <a:r>
              <a:rPr lang="en-US" altLang="ko-KR" sz="1400" dirty="0" err="1" smtClean="0"/>
              <a:t>codecClassname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[0];</a:t>
            </a:r>
          </a:p>
          <a:p>
            <a:pPr defTabSz="107315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</a:pPr>
            <a:r>
              <a:rPr lang="en-US" altLang="ko-KR" sz="1400" dirty="0" smtClean="0"/>
              <a:t>		Class&lt;?&gt; </a:t>
            </a:r>
            <a:r>
              <a:rPr lang="en-US" altLang="ko-KR" sz="1400" dirty="0" err="1" smtClean="0"/>
              <a:t>codecClass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Class.forName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codecClassname</a:t>
            </a:r>
            <a:r>
              <a:rPr lang="en-US" altLang="ko-KR" sz="1400" dirty="0" smtClean="0"/>
              <a:t>);</a:t>
            </a:r>
          </a:p>
          <a:p>
            <a:pPr defTabSz="107315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</a:pPr>
            <a:r>
              <a:rPr lang="en-US" altLang="ko-KR" sz="1400" dirty="0" smtClean="0"/>
              <a:t>		Configuration conf = new Configuration();</a:t>
            </a:r>
          </a:p>
          <a:p>
            <a:pPr defTabSz="107315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</a:pPr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CompressionCodec</a:t>
            </a:r>
            <a:r>
              <a:rPr lang="en-US" altLang="ko-KR" sz="1400" dirty="0" smtClean="0"/>
              <a:t> codec = (</a:t>
            </a:r>
            <a:r>
              <a:rPr lang="en-US" altLang="ko-KR" sz="1400" dirty="0" err="1" smtClean="0"/>
              <a:t>CompressionCodec</a:t>
            </a:r>
            <a:r>
              <a:rPr lang="en-US" altLang="ko-KR" sz="1400" dirty="0" smtClean="0"/>
              <a:t>)</a:t>
            </a:r>
          </a:p>
          <a:p>
            <a:pPr defTabSz="107315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</a:pPr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ReflectionUtils.newInstance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codecClass</a:t>
            </a:r>
            <a:r>
              <a:rPr lang="en-US" altLang="ko-KR" sz="1400" dirty="0" smtClean="0"/>
              <a:t>, conf);</a:t>
            </a:r>
          </a:p>
          <a:p>
            <a:pPr defTabSz="107315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</a:pPr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CompressionOutputStream</a:t>
            </a:r>
            <a:r>
              <a:rPr lang="en-US" altLang="ko-KR" sz="1400" dirty="0" smtClean="0"/>
              <a:t> out </a:t>
            </a:r>
            <a:r>
              <a:rPr lang="en-US" altLang="ko-KR" sz="1400" b="1" dirty="0" smtClean="0"/>
              <a:t>= </a:t>
            </a:r>
            <a:r>
              <a:rPr lang="en-US" altLang="ko-KR" sz="1400" b="1" dirty="0" err="1" smtClean="0"/>
              <a:t>codec.createOutputStream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System.out</a:t>
            </a:r>
            <a:r>
              <a:rPr lang="en-US" altLang="ko-KR" sz="1400" b="1" dirty="0" smtClean="0"/>
              <a:t>)</a:t>
            </a:r>
            <a:r>
              <a:rPr lang="en-US" altLang="ko-KR" sz="1400" dirty="0" smtClean="0"/>
              <a:t>;</a:t>
            </a:r>
          </a:p>
          <a:p>
            <a:pPr defTabSz="107315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</a:pPr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IOUtils.copyBytes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System.in</a:t>
            </a:r>
            <a:r>
              <a:rPr lang="en-US" altLang="ko-KR" sz="1400" dirty="0" smtClean="0"/>
              <a:t>, out, 4096, false);</a:t>
            </a:r>
          </a:p>
          <a:p>
            <a:pPr defTabSz="107315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</a:pPr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out.finish</a:t>
            </a:r>
            <a:r>
              <a:rPr lang="en-US" altLang="ko-KR" sz="1400" dirty="0" smtClean="0"/>
              <a:t>();</a:t>
            </a:r>
          </a:p>
          <a:p>
            <a:pPr defTabSz="107315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</a:pPr>
            <a:r>
              <a:rPr lang="en-US" altLang="ko-KR" sz="1400" dirty="0" smtClean="0"/>
              <a:t>	}</a:t>
            </a:r>
          </a:p>
          <a:p>
            <a:pPr defTabSz="107315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</a:pPr>
            <a:r>
              <a:rPr lang="en-US" altLang="ko-KR" sz="1400" dirty="0" smtClean="0"/>
              <a:t>}</a:t>
            </a:r>
            <a:endParaRPr lang="ko-KR" altLang="en-US" sz="1400" dirty="0">
              <a:latin typeface="Lucida Sans Typewriter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2910" y="5643578"/>
            <a:ext cx="8143932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% </a:t>
            </a:r>
            <a:r>
              <a:rPr lang="en-US" altLang="ko-KR" sz="1400" b="1" dirty="0" smtClean="0"/>
              <a:t>echo "Text" | </a:t>
            </a:r>
            <a:r>
              <a:rPr lang="en-US" altLang="ko-KR" sz="1400" b="1" dirty="0" err="1" smtClean="0"/>
              <a:t>hadoop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StreamCompressor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org.apache.hadoop.io.compress.GzipCodec</a:t>
            </a:r>
            <a:r>
              <a:rPr lang="en-US" altLang="ko-KR" sz="1400" b="1" dirty="0" smtClean="0"/>
              <a:t> \</a:t>
            </a:r>
          </a:p>
          <a:p>
            <a:r>
              <a:rPr lang="en-US" altLang="ko-KR" sz="1400" b="1" dirty="0" smtClean="0"/>
              <a:t>| </a:t>
            </a:r>
            <a:r>
              <a:rPr lang="en-US" altLang="ko-KR" sz="1400" b="1" dirty="0" err="1" smtClean="0"/>
              <a:t>gunzip</a:t>
            </a:r>
            <a:r>
              <a:rPr lang="en-US" altLang="ko-KR" sz="1400" b="1" dirty="0" smtClean="0"/>
              <a:t> -</a:t>
            </a:r>
          </a:p>
          <a:p>
            <a:r>
              <a:rPr lang="en-US" altLang="ko-KR" sz="1400" dirty="0" smtClean="0"/>
              <a:t>Text</a:t>
            </a:r>
            <a:endParaRPr lang="ko-KR" altLang="en-US" sz="1400" dirty="0">
              <a:latin typeface="Lucida Sans Typewriter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Compression and Input Splits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When considering how to compress data that will be processed by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, it </a:t>
            </a:r>
            <a:r>
              <a:rPr lang="en-US" altLang="ko-KR" dirty="0" smtClean="0"/>
              <a:t>is important </a:t>
            </a:r>
            <a:r>
              <a:rPr lang="en-US" altLang="ko-KR" dirty="0" smtClean="0"/>
              <a:t>to understand whether the compression format supports splitting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Example of not-</a:t>
            </a:r>
            <a:r>
              <a:rPr lang="en-US" altLang="ko-KR" dirty="0" err="1" smtClean="0"/>
              <a:t>splitable</a:t>
            </a:r>
            <a:r>
              <a:rPr lang="en-US" altLang="ko-KR" dirty="0" smtClean="0"/>
              <a:t> compression problem</a:t>
            </a:r>
          </a:p>
          <a:p>
            <a:pPr lvl="1"/>
            <a:r>
              <a:rPr lang="en-US" altLang="ko-KR" dirty="0" smtClean="0"/>
              <a:t>A </a:t>
            </a:r>
            <a:r>
              <a:rPr lang="en-US" altLang="ko-KR" dirty="0" smtClean="0"/>
              <a:t>file is a </a:t>
            </a:r>
            <a:r>
              <a:rPr lang="en-US" altLang="ko-KR" dirty="0" err="1" smtClean="0"/>
              <a:t>gzip</a:t>
            </a:r>
            <a:r>
              <a:rPr lang="en-US" altLang="ko-KR" dirty="0" smtClean="0"/>
              <a:t>-compressed file whose compressed size is 1 </a:t>
            </a:r>
            <a:r>
              <a:rPr lang="en-US" altLang="ko-KR" dirty="0" smtClean="0"/>
              <a:t>GB</a:t>
            </a:r>
          </a:p>
          <a:p>
            <a:pPr lvl="1"/>
            <a:r>
              <a:rPr lang="en-US" altLang="ko-KR" dirty="0" smtClean="0"/>
              <a:t>Creating </a:t>
            </a:r>
            <a:r>
              <a:rPr lang="en-US" altLang="ko-KR" dirty="0" smtClean="0"/>
              <a:t>a split for each block </a:t>
            </a:r>
            <a:r>
              <a:rPr lang="en-US" altLang="ko-KR" dirty="0" smtClean="0"/>
              <a:t>won’t work </a:t>
            </a:r>
            <a:r>
              <a:rPr lang="en-US" altLang="ko-KR" dirty="0" smtClean="0"/>
              <a:t>since it is impossible to start reading at an arbitrary point in the </a:t>
            </a:r>
            <a:r>
              <a:rPr lang="en-US" altLang="ko-KR" dirty="0" err="1" smtClean="0"/>
              <a:t>gzip</a:t>
            </a:r>
            <a:r>
              <a:rPr lang="en-US" altLang="ko-KR" dirty="0" smtClean="0"/>
              <a:t> stream, </a:t>
            </a:r>
            <a:r>
              <a:rPr lang="en-US" altLang="ko-KR" dirty="0" smtClean="0"/>
              <a:t>and therefore impossible </a:t>
            </a:r>
            <a:r>
              <a:rPr lang="en-US" altLang="ko-KR" dirty="0" smtClean="0"/>
              <a:t>for a map task to read its split independently of the </a:t>
            </a:r>
            <a:r>
              <a:rPr lang="en-US" altLang="ko-KR" dirty="0" smtClean="0"/>
              <a:t>others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11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Serialization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Process of turning structured objects into a byte stream for </a:t>
            </a:r>
            <a:r>
              <a:rPr lang="en-US" altLang="ko-KR" u="sng" dirty="0" smtClean="0"/>
              <a:t>transmission over a network</a:t>
            </a:r>
            <a:r>
              <a:rPr lang="en-US" altLang="ko-KR" dirty="0" smtClean="0"/>
              <a:t> or for </a:t>
            </a:r>
            <a:r>
              <a:rPr lang="en-US" altLang="ko-KR" u="sng" dirty="0" smtClean="0"/>
              <a:t>writing to persistent storage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Deserialization</a:t>
            </a:r>
            <a:r>
              <a:rPr lang="en-US" altLang="ko-KR" dirty="0" smtClean="0"/>
              <a:t> is the reverse process of serialization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Requirements</a:t>
            </a:r>
          </a:p>
          <a:p>
            <a:pPr lvl="1"/>
            <a:r>
              <a:rPr lang="en-US" altLang="ko-KR" dirty="0" smtClean="0"/>
              <a:t>Compact</a:t>
            </a:r>
          </a:p>
          <a:p>
            <a:pPr lvl="2"/>
            <a:r>
              <a:rPr lang="en-US" altLang="ko-KR" dirty="0" smtClean="0"/>
              <a:t>To make efficient use of storage space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Fast</a:t>
            </a:r>
          </a:p>
          <a:p>
            <a:pPr lvl="2"/>
            <a:r>
              <a:rPr lang="en-US" altLang="ko-KR" dirty="0" smtClean="0"/>
              <a:t>The overhead in reading and writing of data is minimal</a:t>
            </a:r>
          </a:p>
          <a:p>
            <a:pPr lvl="1"/>
            <a:r>
              <a:rPr lang="en-US" altLang="ko-KR" dirty="0" smtClean="0"/>
              <a:t>Extensible</a:t>
            </a:r>
          </a:p>
          <a:p>
            <a:pPr lvl="2"/>
            <a:r>
              <a:rPr lang="en-US" altLang="ko-KR" dirty="0" smtClean="0"/>
              <a:t>We can transparently read data written in an older format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Interoperable</a:t>
            </a:r>
          </a:p>
          <a:p>
            <a:pPr lvl="2"/>
            <a:r>
              <a:rPr lang="en-US" altLang="ko-KR" dirty="0" smtClean="0"/>
              <a:t>We can read or write persistent data using different language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12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Writable</a:t>
            </a:r>
            <a:r>
              <a:rPr lang="en-US" altLang="ko-KR" dirty="0" smtClean="0"/>
              <a:t> Interface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Writable</a:t>
            </a:r>
            <a:r>
              <a:rPr lang="en-US" altLang="ko-KR" dirty="0" smtClean="0"/>
              <a:t> interface defines two methods</a:t>
            </a:r>
          </a:p>
          <a:p>
            <a:pPr lvl="1"/>
            <a:r>
              <a:rPr lang="en-US" altLang="ko-KR" b="1" dirty="0" smtClean="0"/>
              <a:t>write() </a:t>
            </a:r>
            <a:r>
              <a:rPr lang="en-US" altLang="ko-KR" dirty="0" smtClean="0"/>
              <a:t>for writing its state to a </a:t>
            </a:r>
            <a:r>
              <a:rPr lang="en-US" altLang="ko-KR" b="1" dirty="0" err="1" smtClean="0"/>
              <a:t>DataOutput</a:t>
            </a:r>
            <a:r>
              <a:rPr lang="en-US" altLang="ko-KR" dirty="0" smtClean="0"/>
              <a:t> binary stream</a:t>
            </a:r>
          </a:p>
          <a:p>
            <a:pPr lvl="1"/>
            <a:r>
              <a:rPr lang="en-US" altLang="ko-KR" b="1" dirty="0" err="1" smtClean="0"/>
              <a:t>readFields</a:t>
            </a:r>
            <a:r>
              <a:rPr lang="en-US" altLang="ko-KR" b="1" dirty="0" smtClean="0"/>
              <a:t>() </a:t>
            </a:r>
            <a:r>
              <a:rPr lang="en-US" altLang="ko-KR" dirty="0" smtClean="0"/>
              <a:t>for reading its state from a </a:t>
            </a:r>
            <a:r>
              <a:rPr lang="en-US" altLang="ko-KR" b="1" dirty="0" err="1" smtClean="0"/>
              <a:t>DataInput</a:t>
            </a:r>
            <a:r>
              <a:rPr lang="en-US" altLang="ko-KR" dirty="0" smtClean="0"/>
              <a:t> binary stream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Example: </a:t>
            </a:r>
            <a:r>
              <a:rPr lang="en-US" altLang="ko-KR" dirty="0" err="1" smtClean="0"/>
              <a:t>IntWritable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13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71604" y="2117703"/>
            <a:ext cx="5929354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23900" algn="l"/>
              </a:tabLst>
            </a:pPr>
            <a:r>
              <a:rPr lang="en-US" altLang="ko-KR" sz="1400" dirty="0" smtClean="0">
                <a:latin typeface="Lucida Sans Typewriter" pitchFamily="49" charset="0"/>
              </a:rPr>
              <a:t>public interface Writable 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altLang="ko-KR" sz="1400" dirty="0" smtClean="0">
                <a:latin typeface="Lucida Sans Typewriter" pitchFamily="49" charset="0"/>
              </a:rPr>
              <a:t>	void </a:t>
            </a:r>
            <a:r>
              <a:rPr lang="en-US" altLang="ko-KR" sz="1400" b="1" dirty="0" smtClean="0">
                <a:latin typeface="Lucida Sans Typewriter" pitchFamily="49" charset="0"/>
              </a:rPr>
              <a:t>write</a:t>
            </a:r>
            <a:r>
              <a:rPr lang="en-US" altLang="ko-KR" sz="1400" dirty="0" smtClean="0">
                <a:latin typeface="Lucida Sans Typewriter" pitchFamily="49" charset="0"/>
              </a:rPr>
              <a:t>(</a:t>
            </a:r>
            <a:r>
              <a:rPr lang="en-US" altLang="ko-KR" sz="1400" dirty="0" err="1" smtClean="0">
                <a:latin typeface="Lucida Sans Typewriter" pitchFamily="49" charset="0"/>
              </a:rPr>
              <a:t>DataOutput</a:t>
            </a:r>
            <a:r>
              <a:rPr lang="en-US" altLang="ko-KR" sz="1400" dirty="0" smtClean="0">
                <a:latin typeface="Lucida Sans Typewriter" pitchFamily="49" charset="0"/>
              </a:rPr>
              <a:t> out) throws </a:t>
            </a:r>
            <a:r>
              <a:rPr lang="en-US" altLang="ko-KR" sz="1400" dirty="0" err="1" smtClean="0">
                <a:latin typeface="Lucida Sans Typewriter" pitchFamily="49" charset="0"/>
              </a:rPr>
              <a:t>IOException</a:t>
            </a:r>
            <a:r>
              <a:rPr lang="en-US" altLang="ko-KR" sz="1400" dirty="0" smtClean="0">
                <a:latin typeface="Lucida Sans Typewriter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altLang="ko-KR" sz="1400" dirty="0" smtClean="0">
                <a:latin typeface="Lucida Sans Typewriter" pitchFamily="49" charset="0"/>
              </a:rPr>
              <a:t>	void </a:t>
            </a:r>
            <a:r>
              <a:rPr lang="en-US" altLang="ko-KR" sz="1400" b="1" dirty="0" err="1" smtClean="0">
                <a:latin typeface="Lucida Sans Typewriter" pitchFamily="49" charset="0"/>
              </a:rPr>
              <a:t>readFields</a:t>
            </a:r>
            <a:r>
              <a:rPr lang="en-US" altLang="ko-KR" sz="1400" dirty="0" smtClean="0">
                <a:latin typeface="Lucida Sans Typewriter" pitchFamily="49" charset="0"/>
              </a:rPr>
              <a:t>(</a:t>
            </a:r>
            <a:r>
              <a:rPr lang="en-US" altLang="ko-KR" sz="1400" dirty="0" err="1" smtClean="0">
                <a:latin typeface="Lucida Sans Typewriter" pitchFamily="49" charset="0"/>
              </a:rPr>
              <a:t>DataInput</a:t>
            </a:r>
            <a:r>
              <a:rPr lang="en-US" altLang="ko-KR" sz="1400" dirty="0" smtClean="0">
                <a:latin typeface="Lucida Sans Typewriter" pitchFamily="49" charset="0"/>
              </a:rPr>
              <a:t> in) throws </a:t>
            </a:r>
            <a:r>
              <a:rPr lang="en-US" altLang="ko-KR" sz="1400" dirty="0" err="1" smtClean="0">
                <a:latin typeface="Lucida Sans Typewriter" pitchFamily="49" charset="0"/>
              </a:rPr>
              <a:t>IOException</a:t>
            </a:r>
            <a:r>
              <a:rPr lang="en-US" altLang="ko-KR" sz="1400" dirty="0" smtClean="0">
                <a:latin typeface="Lucida Sans Typewriter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altLang="ko-KR" sz="1400" dirty="0" smtClean="0">
                <a:latin typeface="Lucida Sans Typewriter" pitchFamily="49" charset="0"/>
              </a:rPr>
              <a:t>}</a:t>
            </a:r>
            <a:endParaRPr lang="ko-KR" altLang="en-US" sz="1400" dirty="0">
              <a:latin typeface="Lucida Sans Typewriter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71604" y="3477284"/>
            <a:ext cx="592935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23900" algn="l"/>
              </a:tabLst>
            </a:pPr>
            <a:r>
              <a:rPr lang="en-US" altLang="ko-KR" sz="1400" dirty="0" err="1" smtClean="0">
                <a:latin typeface="Lucida Sans Typewriter" pitchFamily="49" charset="0"/>
              </a:rPr>
              <a:t>IntWritable</a:t>
            </a:r>
            <a:r>
              <a:rPr lang="en-US" altLang="ko-KR" sz="1400" dirty="0" smtClean="0">
                <a:latin typeface="Lucida Sans Typewriter" pitchFamily="49" charset="0"/>
              </a:rPr>
              <a:t> writable = new </a:t>
            </a:r>
            <a:r>
              <a:rPr lang="en-US" altLang="ko-KR" sz="1400" dirty="0" err="1" smtClean="0">
                <a:latin typeface="Lucida Sans Typewriter" pitchFamily="49" charset="0"/>
              </a:rPr>
              <a:t>IntWritable</a:t>
            </a:r>
            <a:r>
              <a:rPr lang="en-US" altLang="ko-KR" sz="1400" dirty="0" smtClean="0">
                <a:latin typeface="Lucida Sans Typewriter" pitchFamily="49" charset="0"/>
              </a:rPr>
              <a:t>();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altLang="ko-KR" sz="1400" dirty="0" err="1" smtClean="0">
                <a:latin typeface="Lucida Sans Typewriter" pitchFamily="49" charset="0"/>
              </a:rPr>
              <a:t>writable.set</a:t>
            </a:r>
            <a:r>
              <a:rPr lang="en-US" altLang="ko-KR" sz="1400" dirty="0" smtClean="0">
                <a:latin typeface="Lucida Sans Typewriter" pitchFamily="49" charset="0"/>
              </a:rPr>
              <a:t>(163);</a:t>
            </a:r>
            <a:endParaRPr lang="ko-KR" altLang="en-US" sz="1400" dirty="0">
              <a:latin typeface="Lucida Sans Typewriter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7224" y="4114578"/>
            <a:ext cx="7786742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23900" algn="l"/>
              </a:tabLst>
            </a:pPr>
            <a:r>
              <a:rPr lang="en-US" altLang="ko-KR" sz="1400" dirty="0" smtClean="0">
                <a:latin typeface="Lucida Sans Typewriter" pitchFamily="49" charset="0"/>
              </a:rPr>
              <a:t>public static byte[] </a:t>
            </a:r>
            <a:r>
              <a:rPr lang="en-US" altLang="ko-KR" sz="1400" b="1" dirty="0" smtClean="0">
                <a:latin typeface="Lucida Sans Typewriter" pitchFamily="49" charset="0"/>
              </a:rPr>
              <a:t>serialize</a:t>
            </a:r>
            <a:r>
              <a:rPr lang="en-US" altLang="ko-KR" sz="1400" dirty="0" smtClean="0">
                <a:latin typeface="Lucida Sans Typewriter" pitchFamily="49" charset="0"/>
              </a:rPr>
              <a:t>(Writable </a:t>
            </a:r>
            <a:r>
              <a:rPr lang="en-US" altLang="ko-KR" sz="1400" dirty="0" err="1" smtClean="0">
                <a:latin typeface="Lucida Sans Typewriter" pitchFamily="49" charset="0"/>
              </a:rPr>
              <a:t>writable</a:t>
            </a:r>
            <a:r>
              <a:rPr lang="en-US" altLang="ko-KR" sz="1400" dirty="0" smtClean="0">
                <a:latin typeface="Lucida Sans Typewriter" pitchFamily="49" charset="0"/>
              </a:rPr>
              <a:t>) throws </a:t>
            </a:r>
            <a:r>
              <a:rPr lang="en-US" altLang="ko-KR" sz="1400" dirty="0" err="1" smtClean="0">
                <a:latin typeface="Lucida Sans Typewriter" pitchFamily="49" charset="0"/>
              </a:rPr>
              <a:t>IOException</a:t>
            </a:r>
            <a:r>
              <a:rPr lang="en-US" altLang="ko-KR" sz="1400" dirty="0" smtClean="0">
                <a:latin typeface="Lucida Sans Typewriter" pitchFamily="49" charset="0"/>
              </a:rPr>
              <a:t> 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altLang="ko-KR" sz="1400" dirty="0" smtClean="0">
                <a:latin typeface="Lucida Sans Typewriter" pitchFamily="49" charset="0"/>
              </a:rPr>
              <a:t>	</a:t>
            </a:r>
            <a:r>
              <a:rPr lang="en-US" altLang="ko-KR" sz="1400" dirty="0" err="1" smtClean="0">
                <a:latin typeface="Lucida Sans Typewriter" pitchFamily="49" charset="0"/>
              </a:rPr>
              <a:t>ByteArrayOutputStream</a:t>
            </a:r>
            <a:r>
              <a:rPr lang="en-US" altLang="ko-KR" sz="1400" dirty="0" smtClean="0">
                <a:latin typeface="Lucida Sans Typewriter" pitchFamily="49" charset="0"/>
              </a:rPr>
              <a:t> out = new </a:t>
            </a:r>
            <a:r>
              <a:rPr lang="en-US" altLang="ko-KR" sz="1400" dirty="0" err="1" smtClean="0">
                <a:latin typeface="Lucida Sans Typewriter" pitchFamily="49" charset="0"/>
              </a:rPr>
              <a:t>ByteArrayOutputStream</a:t>
            </a:r>
            <a:r>
              <a:rPr lang="en-US" altLang="ko-KR" sz="1400" dirty="0" smtClean="0">
                <a:latin typeface="Lucida Sans Typewriter" pitchFamily="49" charset="0"/>
              </a:rPr>
              <a:t>();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altLang="ko-KR" sz="1400" dirty="0" smtClean="0">
                <a:latin typeface="Lucida Sans Typewriter" pitchFamily="49" charset="0"/>
              </a:rPr>
              <a:t>	</a:t>
            </a:r>
            <a:r>
              <a:rPr lang="en-US" altLang="ko-KR" sz="1400" dirty="0" err="1" smtClean="0">
                <a:latin typeface="Lucida Sans Typewriter" pitchFamily="49" charset="0"/>
              </a:rPr>
              <a:t>DataOutputStream</a:t>
            </a:r>
            <a:r>
              <a:rPr lang="en-US" altLang="ko-KR" sz="1400" dirty="0" smtClean="0">
                <a:latin typeface="Lucida Sans Typewriter" pitchFamily="49" charset="0"/>
              </a:rPr>
              <a:t> </a:t>
            </a:r>
            <a:r>
              <a:rPr lang="en-US" altLang="ko-KR" sz="1400" dirty="0" err="1" smtClean="0">
                <a:latin typeface="Lucida Sans Typewriter" pitchFamily="49" charset="0"/>
              </a:rPr>
              <a:t>dataOut</a:t>
            </a:r>
            <a:r>
              <a:rPr lang="en-US" altLang="ko-KR" sz="1400" dirty="0" smtClean="0">
                <a:latin typeface="Lucida Sans Typewriter" pitchFamily="49" charset="0"/>
              </a:rPr>
              <a:t> = new </a:t>
            </a:r>
            <a:r>
              <a:rPr lang="en-US" altLang="ko-KR" sz="1400" dirty="0" err="1" smtClean="0">
                <a:latin typeface="Lucida Sans Typewriter" pitchFamily="49" charset="0"/>
              </a:rPr>
              <a:t>DataOutputStream</a:t>
            </a:r>
            <a:r>
              <a:rPr lang="en-US" altLang="ko-KR" sz="1400" dirty="0" smtClean="0">
                <a:latin typeface="Lucida Sans Typewriter" pitchFamily="49" charset="0"/>
              </a:rPr>
              <a:t>(out);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altLang="ko-KR" sz="1400" dirty="0" smtClean="0">
                <a:latin typeface="Lucida Sans Typewriter" pitchFamily="49" charset="0"/>
              </a:rPr>
              <a:t>	</a:t>
            </a:r>
            <a:r>
              <a:rPr lang="en-US" altLang="ko-KR" sz="1400" dirty="0" err="1" smtClean="0">
                <a:latin typeface="Lucida Sans Typewriter" pitchFamily="49" charset="0"/>
              </a:rPr>
              <a:t>writable.</a:t>
            </a:r>
            <a:r>
              <a:rPr lang="en-US" altLang="ko-KR" sz="1400" b="1" dirty="0" err="1" smtClean="0">
                <a:latin typeface="Lucida Sans Typewriter" pitchFamily="49" charset="0"/>
              </a:rPr>
              <a:t>write</a:t>
            </a:r>
            <a:r>
              <a:rPr lang="en-US" altLang="ko-KR" sz="1400" dirty="0" smtClean="0">
                <a:latin typeface="Lucida Sans Typewriter" pitchFamily="49" charset="0"/>
              </a:rPr>
              <a:t>(</a:t>
            </a:r>
            <a:r>
              <a:rPr lang="en-US" altLang="ko-KR" sz="1400" dirty="0" err="1" smtClean="0">
                <a:latin typeface="Lucida Sans Typewriter" pitchFamily="49" charset="0"/>
              </a:rPr>
              <a:t>dataOut</a:t>
            </a:r>
            <a:r>
              <a:rPr lang="en-US" altLang="ko-KR" sz="1400" dirty="0" smtClean="0">
                <a:latin typeface="Lucida Sans Typewriter" pitchFamily="49" charset="0"/>
              </a:rPr>
              <a:t>);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altLang="ko-KR" sz="1400" dirty="0" smtClean="0">
                <a:latin typeface="Lucida Sans Typewriter" pitchFamily="49" charset="0"/>
              </a:rPr>
              <a:t>	</a:t>
            </a:r>
            <a:r>
              <a:rPr lang="en-US" altLang="ko-KR" sz="1400" dirty="0" err="1" smtClean="0">
                <a:latin typeface="Lucida Sans Typewriter" pitchFamily="49" charset="0"/>
              </a:rPr>
              <a:t>dataOut.close</a:t>
            </a:r>
            <a:r>
              <a:rPr lang="en-US" altLang="ko-KR" sz="1400" dirty="0" smtClean="0">
                <a:latin typeface="Lucida Sans Typewriter" pitchFamily="49" charset="0"/>
              </a:rPr>
              <a:t>();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altLang="ko-KR" sz="1400" dirty="0" smtClean="0">
                <a:latin typeface="Lucida Sans Typewriter" pitchFamily="49" charset="0"/>
              </a:rPr>
              <a:t>	return </a:t>
            </a:r>
            <a:r>
              <a:rPr lang="en-US" altLang="ko-KR" sz="1400" dirty="0" err="1" smtClean="0">
                <a:latin typeface="Lucida Sans Typewriter" pitchFamily="49" charset="0"/>
              </a:rPr>
              <a:t>out.toByteArray</a:t>
            </a:r>
            <a:r>
              <a:rPr lang="en-US" altLang="ko-KR" sz="1400" dirty="0" smtClean="0">
                <a:latin typeface="Lucida Sans Typewriter" pitchFamily="49" charset="0"/>
              </a:rPr>
              <a:t>();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altLang="ko-KR" sz="1400" dirty="0" smtClean="0">
                <a:latin typeface="Lucida Sans Typewriter" pitchFamily="49" charset="0"/>
              </a:rPr>
              <a:t>}</a:t>
            </a:r>
            <a:endParaRPr lang="ko-KR" altLang="en-US" sz="1400" dirty="0">
              <a:latin typeface="Lucida Sans Typewriter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14414" y="5834738"/>
            <a:ext cx="685804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23900" algn="l"/>
              </a:tabLst>
            </a:pPr>
            <a:r>
              <a:rPr lang="en-US" altLang="ko-KR" sz="1400" dirty="0" smtClean="0">
                <a:latin typeface="Lucida Sans Typewriter" pitchFamily="49" charset="0"/>
              </a:rPr>
              <a:t>byte[] bytes = </a:t>
            </a:r>
            <a:r>
              <a:rPr lang="en-US" altLang="ko-KR" sz="1400" b="1" dirty="0" smtClean="0">
                <a:latin typeface="Lucida Sans Typewriter" pitchFamily="49" charset="0"/>
              </a:rPr>
              <a:t>serialize</a:t>
            </a:r>
            <a:r>
              <a:rPr lang="en-US" altLang="ko-KR" sz="1400" dirty="0" smtClean="0">
                <a:latin typeface="Lucida Sans Typewriter" pitchFamily="49" charset="0"/>
              </a:rPr>
              <a:t>(writable);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altLang="ko-KR" sz="1400" dirty="0" err="1" smtClean="0">
                <a:latin typeface="Lucida Sans Typewriter" pitchFamily="49" charset="0"/>
              </a:rPr>
              <a:t>assertThat</a:t>
            </a:r>
            <a:r>
              <a:rPr lang="en-US" altLang="ko-KR" sz="1400" dirty="0" smtClean="0">
                <a:latin typeface="Lucida Sans Typewriter" pitchFamily="49" charset="0"/>
              </a:rPr>
              <a:t>(</a:t>
            </a:r>
            <a:r>
              <a:rPr lang="en-US" altLang="ko-KR" sz="1400" dirty="0" err="1" smtClean="0">
                <a:latin typeface="Lucida Sans Typewriter" pitchFamily="49" charset="0"/>
              </a:rPr>
              <a:t>bytes.length</a:t>
            </a:r>
            <a:r>
              <a:rPr lang="en-US" altLang="ko-KR" sz="1400" dirty="0" smtClean="0">
                <a:latin typeface="Lucida Sans Typewriter" pitchFamily="49" charset="0"/>
              </a:rPr>
              <a:t>, is(4));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altLang="ko-KR" sz="1400" dirty="0" err="1" smtClean="0">
                <a:latin typeface="Lucida Sans Typewriter" pitchFamily="49" charset="0"/>
              </a:rPr>
              <a:t>assertThat</a:t>
            </a:r>
            <a:r>
              <a:rPr lang="en-US" altLang="ko-KR" sz="1400" dirty="0" smtClean="0">
                <a:latin typeface="Lucida Sans Typewriter" pitchFamily="49" charset="0"/>
              </a:rPr>
              <a:t>(</a:t>
            </a:r>
            <a:r>
              <a:rPr lang="en-US" altLang="ko-KR" sz="1400" dirty="0" err="1" smtClean="0">
                <a:latin typeface="Lucida Sans Typewriter" pitchFamily="49" charset="0"/>
              </a:rPr>
              <a:t>StringUtils.byteToHexString</a:t>
            </a:r>
            <a:r>
              <a:rPr lang="en-US" altLang="ko-KR" sz="1400" dirty="0" smtClean="0">
                <a:latin typeface="Lucida Sans Typewriter" pitchFamily="49" charset="0"/>
              </a:rPr>
              <a:t>(bytes), is("000000a3"));</a:t>
            </a:r>
            <a:endParaRPr lang="ko-KR" altLang="en-US" sz="1400" dirty="0">
              <a:latin typeface="Lucida Sans Typewriter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WritableComparable</a:t>
            </a:r>
            <a:r>
              <a:rPr lang="en-US" altLang="ko-KR" dirty="0" smtClean="0"/>
              <a:t> and </a:t>
            </a:r>
            <a:r>
              <a:rPr lang="en-US" altLang="ko-KR" b="1" dirty="0" smtClean="0"/>
              <a:t>Comparator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 smtClean="0"/>
              <a:t>IntWritable</a:t>
            </a:r>
            <a:r>
              <a:rPr lang="en-US" altLang="ko-KR" dirty="0" smtClean="0"/>
              <a:t> implements the </a:t>
            </a:r>
            <a:r>
              <a:rPr lang="en-US" altLang="ko-KR" b="1" dirty="0" err="1" smtClean="0"/>
              <a:t>WritableComparable</a:t>
            </a:r>
            <a:r>
              <a:rPr lang="en-US" altLang="ko-KR" dirty="0" smtClean="0"/>
              <a:t> interface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Comparison of types is crucial for </a:t>
            </a:r>
            <a:r>
              <a:rPr lang="en-US" altLang="ko-KR" dirty="0" err="1" smtClean="0"/>
              <a:t>MapReduce</a:t>
            </a:r>
            <a:endParaRPr lang="en-US" altLang="ko-KR" dirty="0" smtClean="0"/>
          </a:p>
          <a:p>
            <a:r>
              <a:rPr lang="en-US" altLang="ko-KR" dirty="0" smtClean="0"/>
              <a:t>Optimization: </a:t>
            </a:r>
            <a:r>
              <a:rPr lang="en-US" altLang="ko-KR" b="1" dirty="0" err="1" smtClean="0"/>
              <a:t>RawComparator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Compare records read from a stream without </a:t>
            </a:r>
            <a:r>
              <a:rPr lang="en-US" altLang="ko-KR" dirty="0" err="1" smtClean="0"/>
              <a:t>deserializing</a:t>
            </a:r>
            <a:r>
              <a:rPr lang="en-US" altLang="ko-KR" dirty="0" smtClean="0"/>
              <a:t> them into objects</a:t>
            </a:r>
          </a:p>
          <a:p>
            <a:r>
              <a:rPr lang="en-US" altLang="ko-KR" b="1" dirty="0" err="1" smtClean="0"/>
              <a:t>WritableComparator</a:t>
            </a:r>
            <a:r>
              <a:rPr lang="en-US" altLang="ko-KR" dirty="0" smtClean="0"/>
              <a:t> is a general-purpose implementation of </a:t>
            </a:r>
            <a:r>
              <a:rPr lang="en-US" altLang="ko-KR" b="1" dirty="0" err="1" smtClean="0"/>
              <a:t>RawComparator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Provide a default implementation of the raw </a:t>
            </a:r>
            <a:r>
              <a:rPr lang="en-US" altLang="ko-KR" b="1" dirty="0" smtClean="0"/>
              <a:t>compare() </a:t>
            </a:r>
            <a:r>
              <a:rPr lang="en-US" altLang="ko-KR" dirty="0" smtClean="0"/>
              <a:t>method</a:t>
            </a:r>
          </a:p>
          <a:p>
            <a:pPr lvl="2"/>
            <a:r>
              <a:rPr lang="en-US" altLang="ko-KR" dirty="0" err="1" smtClean="0"/>
              <a:t>Deserialize</a:t>
            </a:r>
            <a:r>
              <a:rPr lang="en-US" altLang="ko-KR" dirty="0" smtClean="0"/>
              <a:t> the objects and invokes the object </a:t>
            </a:r>
            <a:r>
              <a:rPr lang="en-US" altLang="ko-KR" b="1" dirty="0" smtClean="0"/>
              <a:t>compare() </a:t>
            </a:r>
            <a:r>
              <a:rPr lang="en-US" altLang="ko-KR" dirty="0" smtClean="0"/>
              <a:t>method</a:t>
            </a:r>
          </a:p>
          <a:p>
            <a:pPr lvl="1"/>
            <a:r>
              <a:rPr lang="en-US" altLang="ko-KR" dirty="0" smtClean="0"/>
              <a:t>Act as a factory for </a:t>
            </a:r>
            <a:r>
              <a:rPr lang="en-US" altLang="ko-KR" dirty="0" err="1" smtClean="0"/>
              <a:t>RawComparator</a:t>
            </a:r>
            <a:r>
              <a:rPr lang="en-US" altLang="ko-KR" dirty="0" smtClean="0"/>
              <a:t> instances</a:t>
            </a:r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14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1472" y="1500174"/>
            <a:ext cx="800105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23900" algn="l"/>
              </a:tabLst>
            </a:pPr>
            <a:r>
              <a:rPr lang="en-US" altLang="ko-KR" sz="1400" dirty="0" smtClean="0">
                <a:latin typeface="Lucida Sans Typewriter" pitchFamily="49" charset="0"/>
              </a:rPr>
              <a:t>public interface </a:t>
            </a:r>
            <a:r>
              <a:rPr lang="en-US" altLang="ko-KR" sz="1400" dirty="0" err="1" smtClean="0">
                <a:latin typeface="Lucida Sans Typewriter" pitchFamily="49" charset="0"/>
              </a:rPr>
              <a:t>WritableComparable</a:t>
            </a:r>
            <a:r>
              <a:rPr lang="en-US" altLang="ko-KR" sz="1400" dirty="0" smtClean="0">
                <a:latin typeface="Lucida Sans Typewriter" pitchFamily="49" charset="0"/>
              </a:rPr>
              <a:t>&lt;T&gt; extends Writable, Comparable&lt;T&gt; 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altLang="ko-KR" sz="1400" dirty="0" smtClean="0">
                <a:latin typeface="Lucida Sans Typewriter" pitchFamily="49" charset="0"/>
              </a:rPr>
              <a:t>}</a:t>
            </a:r>
            <a:endParaRPr lang="ko-KR" altLang="en-US" sz="1400" dirty="0">
              <a:latin typeface="Lucida Sans Typewriter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406" y="4906044"/>
            <a:ext cx="8929718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23900" algn="l"/>
              </a:tabLst>
            </a:pPr>
            <a:r>
              <a:rPr lang="en-US" altLang="ko-KR" sz="1400" dirty="0" err="1" smtClean="0">
                <a:latin typeface="Lucida Sans Typewriter" pitchFamily="49" charset="0"/>
              </a:rPr>
              <a:t>RawComparator</a:t>
            </a:r>
            <a:r>
              <a:rPr lang="en-US" altLang="ko-KR" sz="1400" dirty="0" smtClean="0">
                <a:latin typeface="Lucida Sans Typewriter" pitchFamily="49" charset="0"/>
              </a:rPr>
              <a:t>&lt;</a:t>
            </a:r>
            <a:r>
              <a:rPr lang="en-US" altLang="ko-KR" sz="1400" dirty="0" err="1" smtClean="0">
                <a:latin typeface="Lucida Sans Typewriter" pitchFamily="49" charset="0"/>
              </a:rPr>
              <a:t>IntWritable</a:t>
            </a:r>
            <a:r>
              <a:rPr lang="en-US" altLang="ko-KR" sz="1400" dirty="0" smtClean="0">
                <a:latin typeface="Lucida Sans Typewriter" pitchFamily="49" charset="0"/>
              </a:rPr>
              <a:t>&gt; comparator = </a:t>
            </a:r>
            <a:r>
              <a:rPr lang="en-US" altLang="ko-KR" sz="1400" dirty="0" err="1" smtClean="0">
                <a:latin typeface="Lucida Sans Typewriter" pitchFamily="49" charset="0"/>
              </a:rPr>
              <a:t>WritableComparator.get</a:t>
            </a:r>
            <a:r>
              <a:rPr lang="en-US" altLang="ko-KR" sz="1400" dirty="0" smtClean="0">
                <a:latin typeface="Lucida Sans Typewriter" pitchFamily="49" charset="0"/>
              </a:rPr>
              <a:t>(</a:t>
            </a:r>
            <a:r>
              <a:rPr lang="en-US" altLang="ko-KR" sz="1400" dirty="0" err="1" smtClean="0">
                <a:latin typeface="Lucida Sans Typewriter" pitchFamily="49" charset="0"/>
              </a:rPr>
              <a:t>IntWritable.class</a:t>
            </a:r>
            <a:r>
              <a:rPr lang="en-US" altLang="ko-KR" sz="1400" dirty="0" smtClean="0">
                <a:latin typeface="Lucida Sans Typewriter" pitchFamily="49" charset="0"/>
              </a:rPr>
              <a:t>);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altLang="ko-KR" sz="1400" dirty="0" err="1" smtClean="0">
                <a:latin typeface="Lucida Sans Typewriter" pitchFamily="49" charset="0"/>
              </a:rPr>
              <a:t>IntWritable</a:t>
            </a:r>
            <a:r>
              <a:rPr lang="en-US" altLang="ko-KR" sz="1400" dirty="0" smtClean="0">
                <a:latin typeface="Lucida Sans Typewriter" pitchFamily="49" charset="0"/>
              </a:rPr>
              <a:t> w1 = new </a:t>
            </a:r>
            <a:r>
              <a:rPr lang="en-US" altLang="ko-KR" sz="1400" dirty="0" err="1" smtClean="0">
                <a:latin typeface="Lucida Sans Typewriter" pitchFamily="49" charset="0"/>
              </a:rPr>
              <a:t>IntWritable</a:t>
            </a:r>
            <a:r>
              <a:rPr lang="en-US" altLang="ko-KR" sz="1400" dirty="0" smtClean="0">
                <a:latin typeface="Lucida Sans Typewriter" pitchFamily="49" charset="0"/>
              </a:rPr>
              <a:t>(163);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altLang="ko-KR" sz="1400" dirty="0" err="1" smtClean="0">
                <a:latin typeface="Lucida Sans Typewriter" pitchFamily="49" charset="0"/>
              </a:rPr>
              <a:t>IntWritable</a:t>
            </a:r>
            <a:r>
              <a:rPr lang="en-US" altLang="ko-KR" sz="1400" dirty="0" smtClean="0">
                <a:latin typeface="Lucida Sans Typewriter" pitchFamily="49" charset="0"/>
              </a:rPr>
              <a:t> w2 = new </a:t>
            </a:r>
            <a:r>
              <a:rPr lang="en-US" altLang="ko-KR" sz="1400" dirty="0" err="1" smtClean="0">
                <a:latin typeface="Lucida Sans Typewriter" pitchFamily="49" charset="0"/>
              </a:rPr>
              <a:t>IntWritable</a:t>
            </a:r>
            <a:r>
              <a:rPr lang="en-US" altLang="ko-KR" sz="1400" dirty="0" smtClean="0">
                <a:latin typeface="Lucida Sans Typewriter" pitchFamily="49" charset="0"/>
              </a:rPr>
              <a:t>(67);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altLang="ko-KR" sz="1400" dirty="0" err="1" smtClean="0">
                <a:latin typeface="Lucida Sans Typewriter" pitchFamily="49" charset="0"/>
              </a:rPr>
              <a:t>assertThat</a:t>
            </a:r>
            <a:r>
              <a:rPr lang="en-US" altLang="ko-KR" sz="1400" dirty="0" smtClean="0">
                <a:latin typeface="Lucida Sans Typewriter" pitchFamily="49" charset="0"/>
              </a:rPr>
              <a:t>(</a:t>
            </a:r>
            <a:r>
              <a:rPr lang="en-US" altLang="ko-KR" sz="1400" dirty="0" err="1" smtClean="0">
                <a:latin typeface="Lucida Sans Typewriter" pitchFamily="49" charset="0"/>
              </a:rPr>
              <a:t>comparator.compare</a:t>
            </a:r>
            <a:r>
              <a:rPr lang="en-US" altLang="ko-KR" sz="1400" dirty="0" smtClean="0">
                <a:latin typeface="Lucida Sans Typewriter" pitchFamily="49" charset="0"/>
              </a:rPr>
              <a:t>(w1, w2), </a:t>
            </a:r>
            <a:r>
              <a:rPr lang="en-US" altLang="ko-KR" sz="1400" dirty="0" err="1" smtClean="0">
                <a:latin typeface="Lucida Sans Typewriter" pitchFamily="49" charset="0"/>
              </a:rPr>
              <a:t>greaterThan</a:t>
            </a:r>
            <a:r>
              <a:rPr lang="en-US" altLang="ko-KR" sz="1400" dirty="0" smtClean="0">
                <a:latin typeface="Lucida Sans Typewriter" pitchFamily="49" charset="0"/>
              </a:rPr>
              <a:t>(0));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altLang="ko-KR" sz="1400" dirty="0" smtClean="0">
                <a:latin typeface="Lucida Sans Typewriter" pitchFamily="49" charset="0"/>
              </a:rPr>
              <a:t>byte[] b1 = serialize(w1); byte[] b2 = serialize(w2);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altLang="ko-KR" sz="1400" dirty="0" err="1" smtClean="0">
                <a:latin typeface="Lucida Sans Typewriter" pitchFamily="49" charset="0"/>
              </a:rPr>
              <a:t>assertThat</a:t>
            </a:r>
            <a:r>
              <a:rPr lang="en-US" altLang="ko-KR" sz="1400" dirty="0" smtClean="0">
                <a:latin typeface="Lucida Sans Typewriter" pitchFamily="49" charset="0"/>
              </a:rPr>
              <a:t>(</a:t>
            </a:r>
            <a:r>
              <a:rPr lang="en-US" altLang="ko-KR" sz="1400" dirty="0" err="1" smtClean="0">
                <a:latin typeface="Lucida Sans Typewriter" pitchFamily="49" charset="0"/>
              </a:rPr>
              <a:t>comparator.compare</a:t>
            </a:r>
            <a:r>
              <a:rPr lang="en-US" altLang="ko-KR" sz="1400" dirty="0" smtClean="0">
                <a:latin typeface="Lucida Sans Typewriter" pitchFamily="49" charset="0"/>
              </a:rPr>
              <a:t>(b1, 0, b1.length, b2, 0, b2.length), </a:t>
            </a:r>
            <a:r>
              <a:rPr lang="en-US" altLang="ko-KR" sz="1400" dirty="0" err="1" smtClean="0">
                <a:latin typeface="Lucida Sans Typewriter" pitchFamily="49" charset="0"/>
              </a:rPr>
              <a:t>greaterThan</a:t>
            </a:r>
            <a:r>
              <a:rPr lang="en-US" altLang="ko-KR" sz="1400" dirty="0" smtClean="0">
                <a:latin typeface="Lucida Sans Typewriter" pitchFamily="49" charset="0"/>
              </a:rPr>
              <a:t>(0));</a:t>
            </a:r>
            <a:endParaRPr lang="ko-KR" altLang="en-US" sz="1400" dirty="0">
              <a:latin typeface="Lucida Sans Typewriter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Writable </a:t>
            </a:r>
            <a:r>
              <a:rPr lang="en-US" altLang="ko-KR" dirty="0" smtClean="0"/>
              <a:t>Classes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Writable</a:t>
            </a:r>
            <a:r>
              <a:rPr lang="en-US" altLang="ko-KR" dirty="0" smtClean="0"/>
              <a:t> class hierarchy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15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  <p:grpSp>
        <p:nvGrpSpPr>
          <p:cNvPr id="52" name="그룹 51"/>
          <p:cNvGrpSpPr/>
          <p:nvPr/>
        </p:nvGrpSpPr>
        <p:grpSpPr>
          <a:xfrm>
            <a:off x="500034" y="1214422"/>
            <a:ext cx="8143932" cy="5500726"/>
            <a:chOff x="285720" y="1071546"/>
            <a:chExt cx="8143932" cy="5500726"/>
          </a:xfrm>
        </p:grpSpPr>
        <p:cxnSp>
          <p:nvCxnSpPr>
            <p:cNvPr id="50" name="직선 화살표 연결선 49"/>
            <p:cNvCxnSpPr/>
            <p:nvPr/>
          </p:nvCxnSpPr>
          <p:spPr>
            <a:xfrm rot="10800000" flipV="1">
              <a:off x="2357423" y="5214948"/>
              <a:ext cx="357191" cy="2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rot="10800000" flipV="1">
              <a:off x="2357422" y="5857890"/>
              <a:ext cx="357191" cy="2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rot="10800000" flipV="1">
              <a:off x="2357422" y="4643446"/>
              <a:ext cx="357191" cy="2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모서리가 둥근 직사각형 32"/>
            <p:cNvSpPr/>
            <p:nvPr/>
          </p:nvSpPr>
          <p:spPr>
            <a:xfrm>
              <a:off x="5072066" y="1071546"/>
              <a:ext cx="3357586" cy="4429156"/>
            </a:xfrm>
            <a:prstGeom prst="roundRect">
              <a:avLst>
                <a:gd name="adj" fmla="val 481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ko-KR" altLang="en-US" sz="1100" dirty="0" smtClean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85720" y="1798626"/>
              <a:ext cx="1785950" cy="64633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/>
                <a:t>&lt;&lt;interface&gt;&gt;</a:t>
              </a:r>
            </a:p>
            <a:p>
              <a:pPr algn="ctr"/>
              <a:r>
                <a:rPr lang="en-US" altLang="ko-KR" sz="1200" dirty="0" smtClean="0"/>
                <a:t>Writable</a:t>
              </a:r>
            </a:p>
            <a:p>
              <a:pPr algn="ctr"/>
              <a:r>
                <a:rPr lang="en-US" altLang="ko-KR" sz="1200" dirty="0" smtClean="0"/>
                <a:t>org.apache.hdaoop.io</a:t>
              </a:r>
              <a:endParaRPr lang="ko-KR" altLang="en-US" sz="1200" dirty="0" smtClean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09836" y="1882764"/>
              <a:ext cx="1785950" cy="46166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/>
                <a:t>&lt;&lt;interface&gt;&gt;</a:t>
              </a:r>
            </a:p>
            <a:p>
              <a:pPr algn="ctr"/>
              <a:r>
                <a:rPr lang="en-US" altLang="ko-KR" sz="1200" dirty="0" err="1" smtClean="0"/>
                <a:t>WritableComparable</a:t>
              </a:r>
              <a:endParaRPr lang="ko-KR" altLang="en-US" sz="1200" dirty="0" smtClean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14942" y="1428736"/>
              <a:ext cx="1428760" cy="42862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200" dirty="0" err="1" smtClean="0"/>
                <a:t>BooleanWritable</a:t>
              </a:r>
              <a:endParaRPr lang="ko-KR" altLang="en-US" sz="1200" dirty="0" smtClean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14942" y="1928802"/>
              <a:ext cx="1428760" cy="42862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200" dirty="0" err="1" smtClean="0"/>
                <a:t>ByteWritable</a:t>
              </a:r>
              <a:endParaRPr lang="ko-KR" altLang="en-US" sz="1200" dirty="0" smtClean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214942" y="2428868"/>
              <a:ext cx="1428760" cy="42862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200" dirty="0" err="1" smtClean="0"/>
                <a:t>IntWritable</a:t>
              </a:r>
              <a:endParaRPr lang="ko-KR" altLang="en-US" sz="1200" dirty="0" smtClean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214942" y="2928934"/>
              <a:ext cx="1428760" cy="42862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200" dirty="0" err="1" smtClean="0"/>
                <a:t>VIntWritable</a:t>
              </a:r>
              <a:endParaRPr lang="ko-KR" altLang="en-US" sz="1200" dirty="0" smtClean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214942" y="3429000"/>
              <a:ext cx="1428760" cy="42862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200" dirty="0" err="1" smtClean="0"/>
                <a:t>FloatWritable</a:t>
              </a:r>
              <a:endParaRPr lang="ko-KR" altLang="en-US" sz="1200" dirty="0" smtClean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214942" y="3929066"/>
              <a:ext cx="1428760" cy="42862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200" dirty="0" err="1" smtClean="0"/>
                <a:t>LongWritable</a:t>
              </a:r>
              <a:endParaRPr lang="ko-KR" altLang="en-US" sz="1200" dirty="0" smtClean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214942" y="4429132"/>
              <a:ext cx="1428760" cy="42862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200" dirty="0" err="1" smtClean="0"/>
                <a:t>VLongWritable</a:t>
              </a:r>
              <a:endParaRPr lang="ko-KR" altLang="en-US" sz="1200" dirty="0" smtClean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214942" y="4929198"/>
              <a:ext cx="1428760" cy="42862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200" dirty="0" err="1" smtClean="0"/>
                <a:t>DoubleWritable</a:t>
              </a:r>
              <a:endParaRPr lang="ko-KR" altLang="en-US" sz="1200" dirty="0" smtClean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858016" y="1428736"/>
              <a:ext cx="1428760" cy="42862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200" dirty="0" err="1" smtClean="0"/>
                <a:t>NullWritable</a:t>
              </a:r>
              <a:endParaRPr lang="ko-KR" altLang="en-US" sz="1200" dirty="0" smtClean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58016" y="1928802"/>
              <a:ext cx="1428760" cy="42862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200" dirty="0" smtClean="0"/>
                <a:t>Text</a:t>
              </a:r>
              <a:endParaRPr lang="ko-KR" altLang="en-US" sz="1200" dirty="0" smtClean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858016" y="2428868"/>
              <a:ext cx="1428760" cy="42862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200" dirty="0" err="1" smtClean="0"/>
                <a:t>BytesWritable</a:t>
              </a:r>
              <a:endParaRPr lang="ko-KR" altLang="en-US" sz="1200" dirty="0" smtClean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858016" y="2928934"/>
              <a:ext cx="1428760" cy="42862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200" dirty="0" smtClean="0"/>
                <a:t>MD5Hash</a:t>
              </a:r>
              <a:endParaRPr lang="ko-KR" altLang="en-US" sz="1200" dirty="0" smtClean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858016" y="3429000"/>
              <a:ext cx="1428760" cy="42862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200" dirty="0" err="1" smtClean="0"/>
                <a:t>ObjectWritable</a:t>
              </a:r>
              <a:endParaRPr lang="ko-KR" altLang="en-US" sz="1200" dirty="0" smtClean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858016" y="3929066"/>
              <a:ext cx="1428760" cy="42862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200" dirty="0" err="1" smtClean="0"/>
                <a:t>GenericWritable</a:t>
              </a:r>
              <a:endParaRPr lang="ko-KR" altLang="en-US" sz="1200" dirty="0" smtClean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681274" y="4429132"/>
              <a:ext cx="1428760" cy="42862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200" dirty="0" err="1" smtClean="0"/>
                <a:t>ArrayWritable</a:t>
              </a:r>
              <a:endParaRPr lang="ko-KR" altLang="en-US" sz="1200" dirty="0" smtClean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681274" y="5000636"/>
              <a:ext cx="1571636" cy="42862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200" dirty="0" err="1" smtClean="0"/>
                <a:t>TwoDArrayWritable</a:t>
              </a:r>
              <a:endParaRPr lang="ko-KR" altLang="en-US" sz="1200" dirty="0" smtClean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681274" y="5572140"/>
              <a:ext cx="1785950" cy="42862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200" dirty="0" err="1" smtClean="0"/>
                <a:t>AbstractMapWritable</a:t>
              </a:r>
              <a:endParaRPr lang="ko-KR" altLang="en-US" sz="1200" dirty="0" smtClean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214942" y="5643578"/>
              <a:ext cx="1428760" cy="42862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200" dirty="0" err="1" smtClean="0"/>
                <a:t>MapWritable</a:t>
              </a:r>
              <a:endParaRPr lang="ko-KR" altLang="en-US" sz="1200" dirty="0" smtClean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214942" y="6143644"/>
              <a:ext cx="1643074" cy="42862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200" dirty="0" err="1" smtClean="0"/>
                <a:t>SortedMapWritable</a:t>
              </a:r>
              <a:endParaRPr lang="ko-KR" altLang="en-US" sz="1200" dirty="0" smtClean="0"/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 rot="10800000">
              <a:off x="2071670" y="2143113"/>
              <a:ext cx="500066" cy="2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 rot="10800000">
              <a:off x="4429124" y="2143116"/>
              <a:ext cx="500066" cy="2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rot="10800000">
              <a:off x="4429124" y="5857892"/>
              <a:ext cx="714380" cy="1588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 rot="10800000" flipV="1">
              <a:off x="4786315" y="6345255"/>
              <a:ext cx="357191" cy="2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rot="5400000" flipH="1" flipV="1">
              <a:off x="4536281" y="6107925"/>
              <a:ext cx="500066" cy="1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 rot="5400000" flipH="1" flipV="1">
              <a:off x="500033" y="4000505"/>
              <a:ext cx="3714778" cy="1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5500694" y="120228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Primitives</a:t>
            </a: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143768" y="120228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Others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Writable</a:t>
            </a:r>
            <a:r>
              <a:rPr lang="en-US" altLang="ko-KR" dirty="0" smtClean="0"/>
              <a:t> Wrappers for Java Primitives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There are </a:t>
            </a:r>
            <a:r>
              <a:rPr lang="en-US" altLang="ko-KR" b="1" dirty="0" smtClean="0"/>
              <a:t>Writable</a:t>
            </a:r>
            <a:r>
              <a:rPr lang="en-US" altLang="ko-KR" dirty="0" smtClean="0"/>
              <a:t> wrappers for all the Java primitive types except shot and char(both of which can be stored in an </a:t>
            </a:r>
            <a:r>
              <a:rPr lang="en-US" altLang="ko-KR" b="1" dirty="0" err="1" smtClean="0"/>
              <a:t>IntWritable</a:t>
            </a:r>
            <a:r>
              <a:rPr lang="en-US" altLang="ko-KR" dirty="0" smtClean="0"/>
              <a:t>)</a:t>
            </a:r>
          </a:p>
          <a:p>
            <a:r>
              <a:rPr lang="en-US" altLang="ko-KR" b="1" dirty="0" smtClean="0"/>
              <a:t>get() </a:t>
            </a:r>
            <a:r>
              <a:rPr lang="en-US" altLang="ko-KR" dirty="0" smtClean="0"/>
              <a:t>for retrieving and </a:t>
            </a:r>
            <a:r>
              <a:rPr lang="en-US" altLang="ko-KR" b="1" dirty="0" smtClean="0"/>
              <a:t>set() </a:t>
            </a:r>
            <a:r>
              <a:rPr lang="en-US" altLang="ko-KR" dirty="0" smtClean="0"/>
              <a:t>for storing the wrapped value</a:t>
            </a:r>
          </a:p>
          <a:p>
            <a:r>
              <a:rPr lang="en-US" altLang="ko-KR" dirty="0" smtClean="0"/>
              <a:t>Variable-length formats</a:t>
            </a:r>
          </a:p>
          <a:p>
            <a:pPr lvl="1"/>
            <a:r>
              <a:rPr lang="en-US" altLang="ko-KR" dirty="0" smtClean="0"/>
              <a:t>If a value is between -122 and 127, use only a single byte</a:t>
            </a:r>
          </a:p>
          <a:p>
            <a:pPr lvl="1"/>
            <a:r>
              <a:rPr lang="en-US" altLang="ko-KR" dirty="0" smtClean="0"/>
              <a:t>Otherwise, use first byte to indicate whether the value is positive or negative and how many bytes follow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16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  <p:graphicFrame>
        <p:nvGraphicFramePr>
          <p:cNvPr id="6" name="내용 개체 틀 4"/>
          <p:cNvGraphicFramePr>
            <a:graphicFrameLocks/>
          </p:cNvGraphicFramePr>
          <p:nvPr/>
        </p:nvGraphicFramePr>
        <p:xfrm>
          <a:off x="4071934" y="3571876"/>
          <a:ext cx="4929222" cy="29565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285884"/>
                <a:gridCol w="2286016"/>
                <a:gridCol w="1357322"/>
              </a:tblGrid>
              <a:tr h="2994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Java 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Primitive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Writable Implementation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Serialized Size</a:t>
                      </a:r>
                      <a:r>
                        <a:rPr lang="en-US" altLang="ko-KR" sz="1400" baseline="0" dirty="0" smtClean="0"/>
                        <a:t> (bytes)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boolean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BooleanWritable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byte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ByteWritable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int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IntWritable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VIntWritable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1~5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float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FloatWritable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long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LongWritable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VLongWritable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1~9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double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DoubleWritable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571604" y="3857628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163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14348" y="4500570"/>
            <a:ext cx="2061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VIntWritable</a:t>
            </a:r>
            <a:r>
              <a:rPr lang="en-US" altLang="ko-KR" dirty="0" smtClean="0"/>
              <a:t>: 8fa3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4348" y="5143512"/>
            <a:ext cx="245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1000 1111 1010 0011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953178" y="4929198"/>
            <a:ext cx="1285884" cy="78581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ko-KR" altLang="en-US" sz="11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2292910" y="5715016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163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65580" y="4929198"/>
            <a:ext cx="1285884" cy="78581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ko-KR" altLang="en-US" sz="11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357158" y="5715016"/>
            <a:ext cx="19802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-123</a:t>
            </a:r>
          </a:p>
          <a:p>
            <a:pPr algn="ctr"/>
            <a:r>
              <a:rPr lang="en-US" altLang="ko-KR" dirty="0" smtClean="0"/>
              <a:t>(2’s complement)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Text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Writable</a:t>
            </a:r>
            <a:r>
              <a:rPr lang="en-US" altLang="ko-KR" dirty="0" smtClean="0"/>
              <a:t> for UTF-8 sequences</a:t>
            </a:r>
          </a:p>
          <a:p>
            <a:r>
              <a:rPr lang="en-US" altLang="ko-KR" dirty="0" smtClean="0"/>
              <a:t>Can be thought of as the </a:t>
            </a:r>
            <a:r>
              <a:rPr lang="en-US" altLang="ko-KR" b="1" dirty="0" smtClean="0"/>
              <a:t>Writable</a:t>
            </a:r>
            <a:r>
              <a:rPr lang="en-US" altLang="ko-KR" dirty="0" smtClean="0"/>
              <a:t> equivalent of </a:t>
            </a:r>
            <a:r>
              <a:rPr lang="en-US" altLang="ko-KR" b="1" dirty="0" err="1" smtClean="0"/>
              <a:t>java.lang.String</a:t>
            </a:r>
            <a:endParaRPr lang="en-US" altLang="ko-KR" b="1" dirty="0" smtClean="0"/>
          </a:p>
          <a:p>
            <a:r>
              <a:rPr lang="en-US" altLang="ko-KR" dirty="0" smtClean="0"/>
              <a:t>Replacement for the </a:t>
            </a:r>
            <a:r>
              <a:rPr lang="en-US" altLang="ko-KR" b="1" dirty="0" smtClean="0"/>
              <a:t>org.apache.hadoop.io.UTF8</a:t>
            </a:r>
            <a:r>
              <a:rPr lang="en-US" altLang="ko-KR" dirty="0" smtClean="0"/>
              <a:t> class (deprecated)</a:t>
            </a:r>
          </a:p>
          <a:p>
            <a:r>
              <a:rPr lang="en-US" altLang="ko-KR" dirty="0" smtClean="0"/>
              <a:t>Maximum size is 2GB</a:t>
            </a:r>
          </a:p>
          <a:p>
            <a:r>
              <a:rPr lang="en-US" altLang="ko-KR" dirty="0" smtClean="0"/>
              <a:t>Use standard UTF-8</a:t>
            </a:r>
          </a:p>
          <a:p>
            <a:pPr lvl="1"/>
            <a:r>
              <a:rPr lang="en-US" altLang="ko-KR" b="1" dirty="0" smtClean="0"/>
              <a:t>org.apache.hadoop.io.UTF8</a:t>
            </a:r>
            <a:r>
              <a:rPr lang="en-US" altLang="ko-KR" dirty="0" smtClean="0"/>
              <a:t> used Java’s modified UTF-8</a:t>
            </a:r>
          </a:p>
          <a:p>
            <a:r>
              <a:rPr lang="en-US" altLang="ko-KR" dirty="0" smtClean="0"/>
              <a:t>Indexing for the </a:t>
            </a:r>
            <a:r>
              <a:rPr lang="en-US" altLang="ko-KR" b="1" dirty="0" smtClean="0"/>
              <a:t>Text</a:t>
            </a:r>
            <a:r>
              <a:rPr lang="en-US" altLang="ko-KR" dirty="0" smtClean="0"/>
              <a:t> class is in terms of position </a:t>
            </a:r>
            <a:r>
              <a:rPr lang="en-US" altLang="ko-KR" u="sng" dirty="0" smtClean="0"/>
              <a:t>in the encoded byte sequence</a:t>
            </a:r>
          </a:p>
          <a:p>
            <a:r>
              <a:rPr lang="en-US" altLang="ko-KR" b="1" dirty="0" smtClean="0"/>
              <a:t>Text</a:t>
            </a:r>
            <a:r>
              <a:rPr lang="en-US" altLang="ko-KR" dirty="0" smtClean="0"/>
              <a:t> is </a:t>
            </a:r>
            <a:r>
              <a:rPr lang="en-US" altLang="ko-KR" u="sng" dirty="0" smtClean="0"/>
              <a:t>mutable</a:t>
            </a:r>
            <a:r>
              <a:rPr lang="en-US" altLang="ko-KR" dirty="0" smtClean="0"/>
              <a:t> (like all </a:t>
            </a:r>
            <a:r>
              <a:rPr lang="en-US" altLang="ko-KR" b="1" dirty="0" smtClean="0"/>
              <a:t>Writable</a:t>
            </a:r>
            <a:r>
              <a:rPr lang="en-US" altLang="ko-KR" dirty="0" smtClean="0"/>
              <a:t> implementations, except </a:t>
            </a:r>
            <a:r>
              <a:rPr lang="en-US" altLang="ko-KR" b="1" dirty="0" err="1" smtClean="0"/>
              <a:t>NullWritable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You can reuse a </a:t>
            </a:r>
            <a:r>
              <a:rPr lang="en-US" altLang="ko-KR" b="1" dirty="0" smtClean="0"/>
              <a:t>Text</a:t>
            </a:r>
            <a:r>
              <a:rPr lang="en-US" altLang="ko-KR" dirty="0" smtClean="0"/>
              <a:t> instance by calling one of the </a:t>
            </a:r>
            <a:r>
              <a:rPr lang="en-US" altLang="ko-KR" b="1" dirty="0" smtClean="0"/>
              <a:t>set() </a:t>
            </a:r>
            <a:r>
              <a:rPr lang="en-US" altLang="ko-KR" dirty="0" smtClean="0"/>
              <a:t>method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17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14546" y="4929198"/>
            <a:ext cx="4857784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23900" algn="l"/>
              </a:tabLst>
            </a:pPr>
            <a:r>
              <a:rPr lang="en-US" altLang="ko-KR" sz="1400" dirty="0" smtClean="0">
                <a:latin typeface="Lucida Sans Typewriter" pitchFamily="49" charset="0"/>
              </a:rPr>
              <a:t>Text t = new Text("</a:t>
            </a:r>
            <a:r>
              <a:rPr lang="en-US" altLang="ko-KR" sz="1400" dirty="0" err="1" smtClean="0">
                <a:latin typeface="Lucida Sans Typewriter" pitchFamily="49" charset="0"/>
              </a:rPr>
              <a:t>hadoop</a:t>
            </a:r>
            <a:r>
              <a:rPr lang="en-US" altLang="ko-KR" sz="1400" dirty="0" smtClean="0">
                <a:latin typeface="Lucida Sans Typewriter" pitchFamily="49" charset="0"/>
              </a:rPr>
              <a:t>");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altLang="ko-KR" sz="1400" dirty="0" err="1" smtClean="0">
                <a:latin typeface="Lucida Sans Typewriter" pitchFamily="49" charset="0"/>
              </a:rPr>
              <a:t>t.set</a:t>
            </a:r>
            <a:r>
              <a:rPr lang="en-US" altLang="ko-KR" sz="1400" dirty="0" smtClean="0">
                <a:latin typeface="Lucida Sans Typewriter" pitchFamily="49" charset="0"/>
              </a:rPr>
              <a:t>("pig");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altLang="ko-KR" sz="1400" dirty="0" err="1" smtClean="0">
                <a:latin typeface="Lucida Sans Typewriter" pitchFamily="49" charset="0"/>
              </a:rPr>
              <a:t>assertThat</a:t>
            </a:r>
            <a:r>
              <a:rPr lang="en-US" altLang="ko-KR" sz="1400" dirty="0" smtClean="0">
                <a:latin typeface="Lucida Sans Typewriter" pitchFamily="49" charset="0"/>
              </a:rPr>
              <a:t>(</a:t>
            </a:r>
            <a:r>
              <a:rPr lang="en-US" altLang="ko-KR" sz="1400" dirty="0" err="1" smtClean="0">
                <a:latin typeface="Lucida Sans Typewriter" pitchFamily="49" charset="0"/>
              </a:rPr>
              <a:t>t.getLength</a:t>
            </a:r>
            <a:r>
              <a:rPr lang="en-US" altLang="ko-KR" sz="1400" dirty="0" smtClean="0">
                <a:latin typeface="Lucida Sans Typewriter" pitchFamily="49" charset="0"/>
              </a:rPr>
              <a:t>(), is(3));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altLang="ko-KR" sz="1400" dirty="0" err="1" smtClean="0">
                <a:latin typeface="Lucida Sans Typewriter" pitchFamily="49" charset="0"/>
              </a:rPr>
              <a:t>assertThat</a:t>
            </a:r>
            <a:r>
              <a:rPr lang="en-US" altLang="ko-KR" sz="1400" dirty="0" smtClean="0">
                <a:latin typeface="Lucida Sans Typewriter" pitchFamily="49" charset="0"/>
              </a:rPr>
              <a:t>(</a:t>
            </a:r>
            <a:r>
              <a:rPr lang="en-US" altLang="ko-KR" sz="1400" dirty="0" err="1" smtClean="0">
                <a:latin typeface="Lucida Sans Typewriter" pitchFamily="49" charset="0"/>
              </a:rPr>
              <a:t>t.getBytes</a:t>
            </a:r>
            <a:r>
              <a:rPr lang="en-US" altLang="ko-KR" sz="1400" dirty="0" smtClean="0">
                <a:latin typeface="Lucida Sans Typewriter" pitchFamily="49" charset="0"/>
              </a:rPr>
              <a:t>().length, is(3));</a:t>
            </a:r>
            <a:endParaRPr lang="ko-KR" altLang="en-US" sz="1400" dirty="0">
              <a:latin typeface="Lucida Sans Typewriter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Etc.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 smtClean="0"/>
              <a:t>BytesWritable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Wrapper for an array of binary data</a:t>
            </a:r>
          </a:p>
          <a:p>
            <a:r>
              <a:rPr lang="en-US" altLang="ko-KR" b="1" dirty="0" err="1" smtClean="0"/>
              <a:t>NullWritable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Zero-length serialization</a:t>
            </a:r>
          </a:p>
          <a:p>
            <a:pPr lvl="1"/>
            <a:r>
              <a:rPr lang="en-US" altLang="ko-KR" dirty="0" smtClean="0"/>
              <a:t>Used as a placeholder</a:t>
            </a:r>
          </a:p>
          <a:p>
            <a:pPr lvl="1"/>
            <a:r>
              <a:rPr lang="en-US" altLang="ko-KR" dirty="0" smtClean="0"/>
              <a:t>A key </a:t>
            </a:r>
            <a:r>
              <a:rPr lang="en-US" altLang="ko-KR" dirty="0" smtClean="0"/>
              <a:t>or </a:t>
            </a:r>
            <a:r>
              <a:rPr lang="en-US" altLang="ko-KR" dirty="0" smtClean="0"/>
              <a:t>a value can be declared as a </a:t>
            </a:r>
            <a:r>
              <a:rPr lang="en-US" altLang="ko-KR" b="1" dirty="0" err="1" smtClean="0"/>
              <a:t>NullWritable</a:t>
            </a:r>
            <a:r>
              <a:rPr lang="en-US" altLang="ko-KR" dirty="0" smtClean="0"/>
              <a:t> when you don’t need to use that position</a:t>
            </a:r>
          </a:p>
          <a:p>
            <a:r>
              <a:rPr lang="en-US" altLang="ko-KR" b="1" dirty="0" err="1" smtClean="0"/>
              <a:t>ObjectWritable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General-purpose wrapper for Java primitives, </a:t>
            </a:r>
            <a:r>
              <a:rPr lang="en-US" altLang="ko-KR" b="1" dirty="0" smtClean="0"/>
              <a:t>String, </a:t>
            </a:r>
            <a:r>
              <a:rPr lang="en-US" altLang="ko-KR" b="1" dirty="0" err="1" smtClean="0"/>
              <a:t>enum</a:t>
            </a:r>
            <a:r>
              <a:rPr lang="en-US" altLang="ko-KR" b="1" dirty="0" smtClean="0"/>
              <a:t>, Writable</a:t>
            </a:r>
            <a:r>
              <a:rPr lang="en-US" altLang="ko-KR" dirty="0" smtClean="0"/>
              <a:t>, null, </a:t>
            </a:r>
            <a:r>
              <a:rPr lang="en-US" altLang="ko-KR" u="sng" dirty="0" smtClean="0"/>
              <a:t>arrays</a:t>
            </a:r>
            <a:r>
              <a:rPr lang="en-US" altLang="ko-KR" dirty="0" smtClean="0"/>
              <a:t> of any of these types</a:t>
            </a:r>
          </a:p>
          <a:p>
            <a:pPr lvl="1"/>
            <a:r>
              <a:rPr lang="en-US" altLang="ko-KR" dirty="0" smtClean="0"/>
              <a:t>Useful when a field can be of more than one type</a:t>
            </a:r>
          </a:p>
          <a:p>
            <a:r>
              <a:rPr lang="en-US" altLang="ko-KR" b="1" dirty="0" smtClean="0"/>
              <a:t>Writable</a:t>
            </a:r>
            <a:r>
              <a:rPr lang="en-US" altLang="ko-KR" dirty="0" smtClean="0"/>
              <a:t> collections</a:t>
            </a:r>
          </a:p>
          <a:p>
            <a:pPr lvl="1"/>
            <a:r>
              <a:rPr lang="en-US" altLang="ko-KR" b="1" dirty="0" err="1" smtClean="0"/>
              <a:t>ArrayWritable</a:t>
            </a:r>
            <a:endParaRPr lang="en-US" altLang="ko-KR" b="1" dirty="0" smtClean="0"/>
          </a:p>
          <a:p>
            <a:pPr lvl="1"/>
            <a:r>
              <a:rPr lang="en-US" altLang="ko-KR" b="1" dirty="0" err="1" smtClean="0"/>
              <a:t>TwoDArrayWritable</a:t>
            </a:r>
            <a:endParaRPr lang="en-US" altLang="ko-KR" b="1" dirty="0" smtClean="0"/>
          </a:p>
          <a:p>
            <a:pPr lvl="1"/>
            <a:r>
              <a:rPr lang="en-US" altLang="ko-KR" b="1" dirty="0" err="1" smtClean="0"/>
              <a:t>MapWritable</a:t>
            </a:r>
            <a:endParaRPr lang="en-US" altLang="ko-KR" b="1" dirty="0" smtClean="0"/>
          </a:p>
          <a:p>
            <a:pPr lvl="1"/>
            <a:r>
              <a:rPr lang="en-US" altLang="ko-KR" b="1" dirty="0" err="1" smtClean="0"/>
              <a:t>SortedMapWritable</a:t>
            </a:r>
            <a:endParaRPr lang="en-US" altLang="ko-KR" b="1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18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Serialization Frameworks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Using Writable is not mandated by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API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Only requirement</a:t>
            </a:r>
          </a:p>
          <a:p>
            <a:pPr lvl="1"/>
            <a:r>
              <a:rPr lang="en-US" altLang="ko-KR" dirty="0" smtClean="0"/>
              <a:t>Mechanism that translates to and from a binary representation of each type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Hadoop</a:t>
            </a:r>
            <a:r>
              <a:rPr lang="en-US" altLang="ko-KR" dirty="0" smtClean="0"/>
              <a:t> has an API for pluggable serialization </a:t>
            </a:r>
            <a:r>
              <a:rPr lang="en-US" altLang="ko-KR" dirty="0" smtClean="0"/>
              <a:t>frameworks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 serialization framework is represented by an implementation of </a:t>
            </a:r>
            <a:r>
              <a:rPr lang="en-US" altLang="ko-KR" b="1" dirty="0" smtClean="0"/>
              <a:t>Serialization</a:t>
            </a:r>
            <a:r>
              <a:rPr lang="en-US" altLang="ko-KR" dirty="0" smtClean="0"/>
              <a:t> (in </a:t>
            </a:r>
            <a:r>
              <a:rPr lang="en-US" altLang="ko-KR" b="1" dirty="0" err="1" smtClean="0"/>
              <a:t>org.apache.hadoop.io.serializer</a:t>
            </a:r>
            <a:r>
              <a:rPr lang="en-US" altLang="ko-KR" dirty="0" smtClean="0"/>
              <a:t> package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 </a:t>
            </a:r>
            <a:r>
              <a:rPr lang="en-US" altLang="ko-KR" b="1" dirty="0" smtClean="0"/>
              <a:t>Serialization</a:t>
            </a:r>
            <a:r>
              <a:rPr lang="en-US" altLang="ko-KR" dirty="0" smtClean="0"/>
              <a:t> defines a mapping from types to </a:t>
            </a:r>
            <a:r>
              <a:rPr lang="en-US" altLang="ko-KR" b="1" dirty="0" err="1" smtClean="0"/>
              <a:t>Serializer</a:t>
            </a:r>
            <a:r>
              <a:rPr lang="en-US" altLang="ko-KR" dirty="0" smtClean="0"/>
              <a:t> instances and </a:t>
            </a:r>
            <a:r>
              <a:rPr lang="en-US" altLang="ko-KR" b="1" dirty="0" err="1" smtClean="0"/>
              <a:t>Deserializer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instances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Set the </a:t>
            </a:r>
            <a:r>
              <a:rPr lang="en-US" altLang="ko-KR" b="1" dirty="0" err="1" smtClean="0"/>
              <a:t>io.serializations</a:t>
            </a:r>
            <a:r>
              <a:rPr lang="en-US" altLang="ko-KR" dirty="0" smtClean="0"/>
              <a:t> property to a comma-separated list of </a:t>
            </a:r>
            <a:r>
              <a:rPr lang="en-US" altLang="ko-KR" dirty="0" err="1" smtClean="0"/>
              <a:t>classnames</a:t>
            </a:r>
            <a:r>
              <a:rPr lang="en-US" altLang="ko-KR" dirty="0" smtClean="0"/>
              <a:t> to register </a:t>
            </a:r>
            <a:r>
              <a:rPr lang="en-US" altLang="ko-KR" b="1" dirty="0" smtClean="0"/>
              <a:t>Serialization </a:t>
            </a:r>
            <a:r>
              <a:rPr lang="en-US" altLang="ko-KR" dirty="0" smtClean="0"/>
              <a:t>implementations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19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Integrity</a:t>
            </a:r>
          </a:p>
          <a:p>
            <a:r>
              <a:rPr lang="en-US" altLang="ko-KR" dirty="0" smtClean="0"/>
              <a:t>Compression</a:t>
            </a:r>
            <a:endParaRPr lang="en-US" altLang="ko-KR" dirty="0" smtClean="0"/>
          </a:p>
          <a:p>
            <a:r>
              <a:rPr lang="en-US" altLang="ko-KR" dirty="0" smtClean="0"/>
              <a:t>Serialization</a:t>
            </a:r>
          </a:p>
          <a:p>
            <a:r>
              <a:rPr lang="en-US" altLang="ko-KR" dirty="0" smtClean="0"/>
              <a:t>File-based Data Structure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SequenceFile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Persistent data structure for binary key-value </a:t>
            </a:r>
            <a:r>
              <a:rPr lang="en-US" altLang="ko-KR" dirty="0" smtClean="0"/>
              <a:t>pairs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Usage example</a:t>
            </a:r>
          </a:p>
          <a:p>
            <a:pPr lvl="1"/>
            <a:r>
              <a:rPr lang="en-US" altLang="ko-KR" dirty="0" smtClean="0"/>
              <a:t>Binary log file</a:t>
            </a:r>
          </a:p>
          <a:p>
            <a:pPr lvl="2"/>
            <a:r>
              <a:rPr lang="en-US" altLang="ko-KR" dirty="0" smtClean="0"/>
              <a:t>Key: timestamp</a:t>
            </a:r>
          </a:p>
          <a:p>
            <a:pPr lvl="2"/>
            <a:r>
              <a:rPr lang="en-US" altLang="ko-KR" dirty="0" smtClean="0"/>
              <a:t>Value: log</a:t>
            </a:r>
          </a:p>
          <a:p>
            <a:pPr lvl="1"/>
            <a:r>
              <a:rPr lang="en-US" altLang="ko-KR" dirty="0" smtClean="0"/>
              <a:t>Container for smaller </a:t>
            </a:r>
            <a:r>
              <a:rPr lang="en-US" altLang="ko-KR" dirty="0" smtClean="0"/>
              <a:t>files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The keys and values stored in a </a:t>
            </a:r>
            <a:r>
              <a:rPr lang="en-US" altLang="ko-KR" b="1" dirty="0" err="1" smtClean="0"/>
              <a:t>SequenceFile</a:t>
            </a:r>
            <a:r>
              <a:rPr lang="en-US" altLang="ko-KR" dirty="0" smtClean="0"/>
              <a:t> do not necessarily need to be </a:t>
            </a:r>
            <a:r>
              <a:rPr lang="en-US" altLang="ko-KR" b="1" dirty="0" smtClean="0"/>
              <a:t>Writable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Any types that can be serialized and </a:t>
            </a:r>
            <a:r>
              <a:rPr lang="en-US" altLang="ko-KR" dirty="0" err="1" smtClean="0"/>
              <a:t>deserialized</a:t>
            </a:r>
            <a:r>
              <a:rPr lang="en-US" altLang="ko-KR" dirty="0" smtClean="0"/>
              <a:t> by a </a:t>
            </a:r>
            <a:r>
              <a:rPr lang="en-US" altLang="ko-KR" b="1" dirty="0" smtClean="0"/>
              <a:t>Serialization</a:t>
            </a:r>
            <a:r>
              <a:rPr lang="en-US" altLang="ko-KR" dirty="0" smtClean="0"/>
              <a:t> may be used</a:t>
            </a:r>
            <a:endParaRPr lang="en-US" altLang="ko-KR" dirty="0" smtClean="0"/>
          </a:p>
          <a:p>
            <a:endParaRPr lang="en-US" altLang="ko-KR" dirty="0" smtClean="0"/>
          </a:p>
          <a:p>
            <a:pPr lvl="1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20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Writing a </a:t>
            </a:r>
            <a:r>
              <a:rPr lang="en-US" altLang="ko-KR" b="1" dirty="0" err="1" smtClean="0"/>
              <a:t>SequenceFile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21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142983"/>
            <a:ext cx="5143536" cy="541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Reading a </a:t>
            </a:r>
            <a:r>
              <a:rPr lang="en-US" altLang="ko-KR" b="1" dirty="0" err="1" smtClean="0"/>
              <a:t>SequenceFile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22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428735"/>
            <a:ext cx="6429420" cy="5118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Sync Point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Point in the stream which can be used to resynchronize with a record boundary if the reader is “lost”—for example, after seeking to an arbitrary position in the stream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sync(long </a:t>
            </a:r>
            <a:r>
              <a:rPr lang="en-US" altLang="ko-KR" b="1" i="1" dirty="0" smtClean="0"/>
              <a:t>position</a:t>
            </a:r>
            <a:r>
              <a:rPr lang="en-US" altLang="ko-KR" b="1" dirty="0" smtClean="0"/>
              <a:t>)</a:t>
            </a:r>
          </a:p>
          <a:p>
            <a:pPr lvl="1"/>
            <a:r>
              <a:rPr lang="en-US" altLang="ko-KR" dirty="0" smtClean="0"/>
              <a:t>Position the reader at the next sync point after </a:t>
            </a:r>
            <a:r>
              <a:rPr lang="en-US" altLang="ko-KR" i="1" dirty="0" smtClean="0"/>
              <a:t>position</a:t>
            </a:r>
          </a:p>
          <a:p>
            <a:pPr lvl="1"/>
            <a:endParaRPr lang="en-US" altLang="ko-KR" i="1" dirty="0" smtClean="0"/>
          </a:p>
          <a:p>
            <a:pPr lvl="1"/>
            <a:endParaRPr lang="en-US" altLang="ko-KR" i="1" dirty="0" smtClean="0"/>
          </a:p>
          <a:p>
            <a:pPr lvl="1"/>
            <a:endParaRPr lang="en-US" altLang="ko-KR" i="1" dirty="0" smtClean="0"/>
          </a:p>
          <a:p>
            <a:pPr lvl="1"/>
            <a:endParaRPr lang="en-US" altLang="ko-KR" i="1" dirty="0" smtClean="0"/>
          </a:p>
          <a:p>
            <a:r>
              <a:rPr lang="en-US" altLang="ko-KR" i="1" dirty="0" smtClean="0"/>
              <a:t>Do not confuse with </a:t>
            </a:r>
            <a:r>
              <a:rPr lang="en-US" altLang="ko-KR" b="1" i="1" dirty="0" smtClean="0"/>
              <a:t>sync() </a:t>
            </a:r>
            <a:r>
              <a:rPr lang="en-US" altLang="ko-KR" i="1" dirty="0" smtClean="0"/>
              <a:t>method defined by the </a:t>
            </a:r>
            <a:r>
              <a:rPr lang="en-US" altLang="ko-KR" b="1" i="1" dirty="0" err="1" smtClean="0"/>
              <a:t>Syncable</a:t>
            </a:r>
            <a:r>
              <a:rPr lang="en-US" altLang="ko-KR" i="1" dirty="0" smtClean="0"/>
              <a:t> interface for synchronizing buffers to the underlying device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23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214554"/>
            <a:ext cx="4257675" cy="6191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3000372"/>
            <a:ext cx="4448175" cy="4953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7422" y="4714884"/>
            <a:ext cx="4210050" cy="10191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SequenceFile</a:t>
            </a:r>
            <a:r>
              <a:rPr lang="en-US" altLang="ko-KR" dirty="0" smtClean="0"/>
              <a:t> Format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Header contains the version number, the names of the key and value classes, compression details, </a:t>
            </a:r>
            <a:r>
              <a:rPr lang="en-US" altLang="ko-KR" dirty="0" smtClean="0"/>
              <a:t>user-defined </a:t>
            </a:r>
            <a:r>
              <a:rPr lang="en-US" altLang="ko-KR" dirty="0" smtClean="0"/>
              <a:t>metadata, and the sync marker</a:t>
            </a:r>
          </a:p>
          <a:p>
            <a:r>
              <a:rPr lang="en-US" altLang="ko-KR" dirty="0" smtClean="0"/>
              <a:t>Record format</a:t>
            </a:r>
          </a:p>
          <a:p>
            <a:pPr lvl="1"/>
            <a:r>
              <a:rPr lang="en-US" altLang="ko-KR" dirty="0" smtClean="0"/>
              <a:t>No compression</a:t>
            </a:r>
          </a:p>
          <a:p>
            <a:pPr lvl="1"/>
            <a:r>
              <a:rPr lang="en-US" altLang="ko-KR" dirty="0" smtClean="0"/>
              <a:t>Record compression</a:t>
            </a:r>
          </a:p>
          <a:p>
            <a:pPr lvl="1"/>
            <a:r>
              <a:rPr lang="en-US" altLang="ko-KR" dirty="0" smtClean="0"/>
              <a:t>Block compression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24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5" y="3714752"/>
            <a:ext cx="4643470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4214818"/>
            <a:ext cx="4281495" cy="151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MapFile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Sorted </a:t>
            </a:r>
            <a:r>
              <a:rPr lang="en-US" altLang="ko-KR" b="1" dirty="0" err="1" smtClean="0"/>
              <a:t>SequenceFile</a:t>
            </a:r>
            <a:r>
              <a:rPr lang="en-US" altLang="ko-KR" dirty="0" smtClean="0"/>
              <a:t> with an index to permit lookups by key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Keys must be instances of </a:t>
            </a:r>
            <a:r>
              <a:rPr lang="en-US" altLang="ko-KR" b="1" dirty="0" err="1" smtClean="0"/>
              <a:t>WritableComparable</a:t>
            </a:r>
            <a:r>
              <a:rPr lang="en-US" altLang="ko-KR" dirty="0" smtClean="0"/>
              <a:t> and values must be </a:t>
            </a:r>
            <a:r>
              <a:rPr lang="en-US" altLang="ko-KR" b="1" dirty="0" smtClean="0"/>
              <a:t>Writable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25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733696"/>
            <a:ext cx="440055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54137" y="2714620"/>
            <a:ext cx="28479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2928932"/>
            <a:ext cx="37719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3504" y="4214818"/>
            <a:ext cx="287655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Reading a </a:t>
            </a:r>
            <a:r>
              <a:rPr lang="en-US" altLang="ko-KR" dirty="0" err="1" smtClean="0"/>
              <a:t>MapFile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Call the next() method until it returns false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Random access lookup can be performed by calling the get() method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Read the index file into memory</a:t>
            </a:r>
          </a:p>
          <a:p>
            <a:pPr lvl="1"/>
            <a:r>
              <a:rPr lang="en-US" altLang="ko-KR" dirty="0" smtClean="0"/>
              <a:t>Perform a binary search on the in-memory index</a:t>
            </a:r>
          </a:p>
          <a:p>
            <a:r>
              <a:rPr lang="en-US" altLang="ko-KR" dirty="0" smtClean="0"/>
              <a:t>Very large </a:t>
            </a:r>
            <a:r>
              <a:rPr lang="en-US" altLang="ko-KR" dirty="0" err="1" smtClean="0"/>
              <a:t>MapFile</a:t>
            </a:r>
            <a:r>
              <a:rPr lang="en-US" altLang="ko-KR" dirty="0" smtClean="0"/>
              <a:t> index</a:t>
            </a:r>
          </a:p>
          <a:p>
            <a:pPr lvl="1"/>
            <a:r>
              <a:rPr lang="en-US" altLang="ko-KR" dirty="0" err="1" smtClean="0"/>
              <a:t>Reindex</a:t>
            </a:r>
            <a:r>
              <a:rPr lang="en-US" altLang="ko-KR" dirty="0" smtClean="0"/>
              <a:t> to change the index interval</a:t>
            </a:r>
          </a:p>
          <a:p>
            <a:pPr lvl="1"/>
            <a:r>
              <a:rPr lang="en-US" altLang="ko-KR" dirty="0" smtClean="0"/>
              <a:t>Load only a fraction of the index keys into memory by setting the </a:t>
            </a:r>
            <a:r>
              <a:rPr lang="en-US" altLang="ko-KR" dirty="0" err="1" smtClean="0"/>
              <a:t>io.map.index.skip</a:t>
            </a:r>
            <a:r>
              <a:rPr lang="en-US" altLang="ko-KR" dirty="0" smtClean="0"/>
              <a:t> property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26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285992"/>
            <a:ext cx="6527392" cy="92869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Integrity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When the volumes of data flowing through the system are as large as the ones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is capable of handling, the chance of data corruption occurring is high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Checksum</a:t>
            </a:r>
          </a:p>
          <a:p>
            <a:pPr lvl="1"/>
            <a:r>
              <a:rPr lang="en-US" altLang="ko-KR" dirty="0" smtClean="0"/>
              <a:t>Usual way of detecting corrupted data</a:t>
            </a:r>
          </a:p>
          <a:p>
            <a:pPr lvl="1"/>
            <a:r>
              <a:rPr lang="en-US" altLang="ko-KR" dirty="0" smtClean="0"/>
              <a:t>Technique for only error detection (cannot fix the corrupted data)</a:t>
            </a:r>
          </a:p>
          <a:p>
            <a:pPr lvl="1"/>
            <a:r>
              <a:rPr lang="en-US" altLang="ko-KR" dirty="0" smtClean="0"/>
              <a:t>CRC-32 (cyclic redundancy check)</a:t>
            </a:r>
          </a:p>
          <a:p>
            <a:pPr lvl="2"/>
            <a:r>
              <a:rPr lang="en-US" altLang="ko-KR" dirty="0" smtClean="0"/>
              <a:t>Compute a 32-bit integer checksum for input of any size</a:t>
            </a:r>
          </a:p>
          <a:p>
            <a:pPr lvl="2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Integrity in HDFS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HDFS transparently checksums all data written to it and by default verifies checksums when reading data</a:t>
            </a:r>
          </a:p>
          <a:p>
            <a:pPr lvl="1"/>
            <a:r>
              <a:rPr lang="en-US" altLang="ko-KR" b="1" dirty="0" err="1" smtClean="0"/>
              <a:t>io.bytes.per.checksum</a:t>
            </a:r>
            <a:endParaRPr lang="en-US" altLang="ko-KR" b="1" dirty="0" smtClean="0"/>
          </a:p>
          <a:p>
            <a:pPr lvl="2"/>
            <a:r>
              <a:rPr lang="en-US" altLang="ko-KR" dirty="0" smtClean="0"/>
              <a:t>Data size to compute checksums</a:t>
            </a:r>
          </a:p>
          <a:p>
            <a:pPr lvl="2"/>
            <a:r>
              <a:rPr lang="en-US" altLang="ko-KR" dirty="0" smtClean="0"/>
              <a:t>Default is 512 bytes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Datanodes</a:t>
            </a:r>
            <a:r>
              <a:rPr lang="en-US" altLang="ko-KR" dirty="0" smtClean="0"/>
              <a:t> are responsible for verifying the data they receive before storing the data and its checksum</a:t>
            </a:r>
          </a:p>
          <a:p>
            <a:pPr lvl="1"/>
            <a:r>
              <a:rPr lang="en-US" altLang="ko-KR" dirty="0" smtClean="0"/>
              <a:t>If it detects an error, the client receives a </a:t>
            </a:r>
            <a:r>
              <a:rPr lang="en-US" altLang="ko-KR" b="1" dirty="0" err="1" smtClean="0"/>
              <a:t>ChecksumException</a:t>
            </a:r>
            <a:r>
              <a:rPr lang="en-US" altLang="ko-KR" dirty="0" smtClean="0"/>
              <a:t>, a subclass of </a:t>
            </a:r>
            <a:r>
              <a:rPr lang="en-US" altLang="ko-KR" b="1" dirty="0" err="1" smtClean="0"/>
              <a:t>IOException</a:t>
            </a:r>
            <a:endParaRPr lang="en-US" altLang="ko-KR" b="1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When clients read data from </a:t>
            </a:r>
            <a:r>
              <a:rPr lang="en-US" altLang="ko-KR" dirty="0" err="1" smtClean="0"/>
              <a:t>datanodes</a:t>
            </a:r>
            <a:r>
              <a:rPr lang="en-US" altLang="ko-KR" dirty="0" smtClean="0"/>
              <a:t>, they verify checksums as well, comparing them with the ones stored at the </a:t>
            </a:r>
            <a:r>
              <a:rPr lang="en-US" altLang="ko-KR" dirty="0" err="1" smtClean="0"/>
              <a:t>datanode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Checksum verification log </a:t>
            </a:r>
          </a:p>
          <a:p>
            <a:pPr lvl="1"/>
            <a:r>
              <a:rPr lang="en-US" altLang="ko-KR" dirty="0" smtClean="0"/>
              <a:t>Each </a:t>
            </a:r>
            <a:r>
              <a:rPr lang="en-US" altLang="ko-KR" dirty="0" err="1" smtClean="0"/>
              <a:t>datanode</a:t>
            </a:r>
            <a:r>
              <a:rPr lang="en-US" altLang="ko-KR" dirty="0" smtClean="0"/>
              <a:t> keeps a persistent log to know the last time each of its blocks was verified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When a client successfully verifies a block, it tells the </a:t>
            </a:r>
            <a:r>
              <a:rPr lang="en-US" altLang="ko-KR" dirty="0" err="1" smtClean="0"/>
              <a:t>datanode</a:t>
            </a:r>
            <a:r>
              <a:rPr lang="en-US" altLang="ko-KR" dirty="0" smtClean="0"/>
              <a:t> who sends the block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Then, the </a:t>
            </a:r>
            <a:r>
              <a:rPr lang="en-US" altLang="ko-KR" dirty="0" err="1" smtClean="0"/>
              <a:t>datanode</a:t>
            </a:r>
            <a:r>
              <a:rPr lang="en-US" altLang="ko-KR" dirty="0" smtClean="0"/>
              <a:t> updates its log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Integrity in HDFS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 smtClean="0"/>
              <a:t>DataBlockScanner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Background thread that periodically verifies all the blocks stored on the </a:t>
            </a:r>
            <a:r>
              <a:rPr lang="en-US" altLang="ko-KR" dirty="0" err="1" smtClean="0"/>
              <a:t>datanode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Guard against corruption due to “bit rot” in the physical storage media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Healing corrupted blocks</a:t>
            </a:r>
          </a:p>
          <a:p>
            <a:pPr lvl="1"/>
            <a:r>
              <a:rPr lang="en-US" altLang="ko-KR" dirty="0" smtClean="0"/>
              <a:t>If a client detects an error when reading a block, it reports </a:t>
            </a:r>
            <a:r>
              <a:rPr lang="en-US" altLang="ko-KR" u="sng" dirty="0" smtClean="0"/>
              <a:t>the bad block and the </a:t>
            </a:r>
            <a:r>
              <a:rPr lang="en-US" altLang="ko-KR" u="sng" dirty="0" err="1" smtClean="0"/>
              <a:t>datanode</a:t>
            </a:r>
            <a:r>
              <a:rPr lang="en-US" altLang="ko-KR" dirty="0" smtClean="0"/>
              <a:t> to the </a:t>
            </a:r>
            <a:r>
              <a:rPr lang="en-US" altLang="ko-KR" dirty="0" err="1" smtClean="0"/>
              <a:t>namenode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Namenode</a:t>
            </a:r>
            <a:r>
              <a:rPr lang="en-US" altLang="ko-KR" dirty="0" smtClean="0"/>
              <a:t> marks the block replica as corrupt</a:t>
            </a:r>
          </a:p>
          <a:p>
            <a:pPr lvl="1"/>
            <a:r>
              <a:rPr lang="en-US" altLang="ko-KR" dirty="0" err="1" smtClean="0"/>
              <a:t>Namenode</a:t>
            </a:r>
            <a:r>
              <a:rPr lang="en-US" altLang="ko-KR" dirty="0" smtClean="0"/>
              <a:t> schedules a copy of the block to be replicated on another </a:t>
            </a:r>
            <a:r>
              <a:rPr lang="en-US" altLang="ko-KR" dirty="0" err="1" smtClean="0"/>
              <a:t>datanode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The corrupt replica is deleted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Disabling verification of checksum</a:t>
            </a:r>
          </a:p>
          <a:p>
            <a:pPr lvl="1"/>
            <a:r>
              <a:rPr lang="en-US" altLang="ko-KR" dirty="0" smtClean="0"/>
              <a:t>Pass false to the </a:t>
            </a:r>
            <a:r>
              <a:rPr lang="en-US" altLang="ko-KR" b="1" dirty="0" err="1" smtClean="0"/>
              <a:t>setVerifyCheckSum</a:t>
            </a:r>
            <a:r>
              <a:rPr lang="en-US" altLang="ko-KR" dirty="0" smtClean="0"/>
              <a:t>() method on </a:t>
            </a:r>
            <a:r>
              <a:rPr lang="en-US" altLang="ko-KR" b="1" dirty="0" err="1" smtClean="0"/>
              <a:t>FileSystem</a:t>
            </a:r>
            <a:endParaRPr lang="en-US" altLang="ko-KR" b="1" dirty="0" smtClean="0"/>
          </a:p>
          <a:p>
            <a:pPr lvl="1"/>
            <a:r>
              <a:rPr lang="en-US" altLang="ko-KR" b="1" dirty="0" smtClean="0"/>
              <a:t>-</a:t>
            </a:r>
            <a:r>
              <a:rPr lang="en-US" altLang="ko-KR" b="1" dirty="0" err="1" smtClean="0"/>
              <a:t>ignoreCrc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option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Integrity in HDFS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 smtClean="0"/>
              <a:t>LocalFileSystem</a:t>
            </a:r>
            <a:endParaRPr lang="en-US" altLang="ko-KR" b="1" dirty="0" smtClean="0"/>
          </a:p>
          <a:p>
            <a:pPr lvl="1"/>
            <a:r>
              <a:rPr lang="en-US" altLang="ko-KR" dirty="0" err="1" smtClean="0"/>
              <a:t>Performes</a:t>
            </a:r>
            <a:r>
              <a:rPr lang="en-US" altLang="ko-KR" dirty="0" smtClean="0"/>
              <a:t> </a:t>
            </a:r>
            <a:r>
              <a:rPr lang="en-US" altLang="ko-KR" u="sng" dirty="0" smtClean="0"/>
              <a:t>client-side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checksumming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When you write a file called </a:t>
            </a:r>
            <a:r>
              <a:rPr lang="en-US" altLang="ko-KR" i="1" dirty="0" smtClean="0"/>
              <a:t>filename</a:t>
            </a:r>
            <a:r>
              <a:rPr lang="en-US" altLang="ko-KR" dirty="0" smtClean="0"/>
              <a:t>, the FS client transparently creates a hidden file, </a:t>
            </a:r>
            <a:r>
              <a:rPr lang="en-US" altLang="ko-KR" i="1" dirty="0" smtClean="0"/>
              <a:t>.</a:t>
            </a:r>
            <a:r>
              <a:rPr lang="en-US" altLang="ko-KR" i="1" dirty="0" err="1" smtClean="0"/>
              <a:t>filename.crc</a:t>
            </a:r>
            <a:r>
              <a:rPr lang="en-US" altLang="ko-KR" dirty="0" smtClean="0"/>
              <a:t>, in the same directory containing the checksums for each chunk of the </a:t>
            </a:r>
            <a:r>
              <a:rPr lang="en-US" altLang="ko-KR" dirty="0" smtClean="0"/>
              <a:t>file</a:t>
            </a:r>
          </a:p>
          <a:p>
            <a:pPr lvl="1"/>
            <a:endParaRPr lang="en-US" altLang="ko-KR" dirty="0" smtClean="0"/>
          </a:p>
          <a:p>
            <a:r>
              <a:rPr lang="en-US" altLang="ko-KR" b="1" dirty="0" err="1" smtClean="0"/>
              <a:t>RawLocalFileSystem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Disable checksums</a:t>
            </a:r>
          </a:p>
          <a:p>
            <a:pPr lvl="1"/>
            <a:r>
              <a:rPr lang="en-US" altLang="ko-KR" dirty="0" smtClean="0"/>
              <a:t>Use when you don’t need checksums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err="1" smtClean="0"/>
              <a:t>ChecksumFileSystem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Wrapper around </a:t>
            </a:r>
            <a:r>
              <a:rPr lang="en-US" altLang="ko-KR" b="1" dirty="0" err="1" smtClean="0"/>
              <a:t>FileSystem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Make </a:t>
            </a:r>
            <a:r>
              <a:rPr lang="en-US" altLang="ko-KR" dirty="0" smtClean="0"/>
              <a:t>it easy to add </a:t>
            </a:r>
            <a:r>
              <a:rPr lang="en-US" altLang="ko-KR" dirty="0" err="1" smtClean="0"/>
              <a:t>checksumming</a:t>
            </a:r>
            <a:r>
              <a:rPr lang="en-US" altLang="ko-KR" dirty="0" smtClean="0"/>
              <a:t> to other (</a:t>
            </a:r>
            <a:r>
              <a:rPr lang="en-US" altLang="ko-KR" dirty="0" err="1" smtClean="0"/>
              <a:t>nonchecksummed</a:t>
            </a:r>
            <a:r>
              <a:rPr lang="en-US" altLang="ko-KR" dirty="0" smtClean="0"/>
              <a:t>) FS</a:t>
            </a:r>
          </a:p>
          <a:p>
            <a:pPr lvl="1"/>
            <a:r>
              <a:rPr lang="en-US" altLang="ko-KR" dirty="0" smtClean="0"/>
              <a:t>Underlying FS is called the </a:t>
            </a:r>
            <a:r>
              <a:rPr lang="en-US" altLang="ko-KR" i="1" dirty="0" smtClean="0"/>
              <a:t>raw</a:t>
            </a:r>
            <a:r>
              <a:rPr lang="en-US" altLang="ko-KR" dirty="0" smtClean="0"/>
              <a:t> FS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71604" y="5786454"/>
            <a:ext cx="635798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23900" algn="l"/>
              </a:tabLst>
            </a:pPr>
            <a:r>
              <a:rPr lang="en-US" altLang="ko-KR" sz="1400" dirty="0" err="1" smtClean="0">
                <a:latin typeface="Lucida Sans Typewriter" pitchFamily="49" charset="0"/>
              </a:rPr>
              <a:t>FileSystem</a:t>
            </a:r>
            <a:r>
              <a:rPr lang="en-US" altLang="ko-KR" sz="1400" dirty="0" smtClean="0">
                <a:latin typeface="Lucida Sans Typewriter" pitchFamily="49" charset="0"/>
              </a:rPr>
              <a:t> </a:t>
            </a:r>
            <a:r>
              <a:rPr lang="en-US" altLang="ko-KR" sz="1400" dirty="0" err="1" smtClean="0">
                <a:latin typeface="Lucida Sans Typewriter" pitchFamily="49" charset="0"/>
              </a:rPr>
              <a:t>rawFs</a:t>
            </a:r>
            <a:r>
              <a:rPr lang="en-US" altLang="ko-KR" sz="1400" dirty="0" smtClean="0">
                <a:latin typeface="Lucida Sans Typewriter" pitchFamily="49" charset="0"/>
              </a:rPr>
              <a:t> = ...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altLang="ko-KR" sz="1400" dirty="0" err="1" smtClean="0">
                <a:latin typeface="Lucida Sans Typewriter" pitchFamily="49" charset="0"/>
              </a:rPr>
              <a:t>FileSystem</a:t>
            </a:r>
            <a:r>
              <a:rPr lang="en-US" altLang="ko-KR" sz="1400" dirty="0" smtClean="0">
                <a:latin typeface="Lucida Sans Typewriter" pitchFamily="49" charset="0"/>
              </a:rPr>
              <a:t> </a:t>
            </a:r>
            <a:r>
              <a:rPr lang="en-US" altLang="ko-KR" sz="1400" dirty="0" err="1" smtClean="0">
                <a:latin typeface="Lucida Sans Typewriter" pitchFamily="49" charset="0"/>
              </a:rPr>
              <a:t>checksummedFs</a:t>
            </a:r>
            <a:r>
              <a:rPr lang="en-US" altLang="ko-KR" sz="1400" dirty="0" smtClean="0">
                <a:latin typeface="Lucida Sans Typewriter" pitchFamily="49" charset="0"/>
              </a:rPr>
              <a:t> = new </a:t>
            </a:r>
            <a:r>
              <a:rPr lang="en-US" altLang="ko-KR" sz="1400" dirty="0" err="1" smtClean="0">
                <a:latin typeface="Lucida Sans Typewriter" pitchFamily="49" charset="0"/>
              </a:rPr>
              <a:t>ChecksumFileSystem</a:t>
            </a:r>
            <a:r>
              <a:rPr lang="en-US" altLang="ko-KR" sz="1400" dirty="0" smtClean="0">
                <a:latin typeface="Lucida Sans Typewriter" pitchFamily="49" charset="0"/>
              </a:rPr>
              <a:t>(</a:t>
            </a:r>
            <a:r>
              <a:rPr lang="en-US" altLang="ko-KR" sz="1400" dirty="0" err="1" smtClean="0">
                <a:latin typeface="Lucida Sans Typewriter" pitchFamily="49" charset="0"/>
              </a:rPr>
              <a:t>rawFs</a:t>
            </a:r>
            <a:r>
              <a:rPr lang="en-US" altLang="ko-KR" sz="1400" dirty="0" smtClean="0">
                <a:latin typeface="Lucida Sans Typewriter" pitchFamily="49" charset="0"/>
              </a:rPr>
              <a:t>);</a:t>
            </a:r>
            <a:endParaRPr lang="ko-KR" altLang="en-US" sz="1400" dirty="0">
              <a:latin typeface="Lucida Sans Typewriter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Two major benefits of file compression</a:t>
            </a:r>
          </a:p>
          <a:p>
            <a:pPr lvl="1"/>
            <a:r>
              <a:rPr lang="en-US" altLang="ko-KR" dirty="0" smtClean="0"/>
              <a:t>Reduce the space needed to store files</a:t>
            </a:r>
          </a:p>
          <a:p>
            <a:pPr lvl="1"/>
            <a:r>
              <a:rPr lang="en-US" altLang="ko-KR" dirty="0" smtClean="0"/>
              <a:t>Speed up data transfer across the network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When dealing with large volumes of data, both of these savings can be significant, so it pays to carefully consider how to use compression in </a:t>
            </a:r>
            <a:r>
              <a:rPr lang="en-US" altLang="ko-KR" dirty="0" err="1" smtClean="0"/>
              <a:t>Hadoop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7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Compression Formats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Compression formats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“</a:t>
            </a:r>
            <a:r>
              <a:rPr lang="en-US" altLang="ko-KR" dirty="0" err="1" smtClean="0"/>
              <a:t>Splittable</a:t>
            </a:r>
            <a:r>
              <a:rPr lang="en-US" altLang="ko-KR" dirty="0" smtClean="0"/>
              <a:t>” </a:t>
            </a:r>
            <a:r>
              <a:rPr lang="en-US" altLang="ko-KR" dirty="0" smtClean="0"/>
              <a:t>column</a:t>
            </a:r>
          </a:p>
          <a:p>
            <a:pPr lvl="1"/>
            <a:r>
              <a:rPr lang="en-US" altLang="ko-KR" dirty="0" smtClean="0"/>
              <a:t>Indicates </a:t>
            </a:r>
            <a:r>
              <a:rPr lang="en-US" altLang="ko-KR" dirty="0" smtClean="0"/>
              <a:t>whether the compression format </a:t>
            </a:r>
            <a:r>
              <a:rPr lang="en-US" altLang="ko-KR" dirty="0" smtClean="0"/>
              <a:t>supports splitting</a:t>
            </a:r>
          </a:p>
          <a:p>
            <a:pPr lvl="1"/>
            <a:r>
              <a:rPr lang="en-US" altLang="ko-KR" dirty="0" smtClean="0"/>
              <a:t>Whether </a:t>
            </a:r>
            <a:r>
              <a:rPr lang="en-US" altLang="ko-KR" dirty="0" smtClean="0"/>
              <a:t>you can seek to any point in the stream and start </a:t>
            </a:r>
            <a:r>
              <a:rPr lang="en-US" altLang="ko-KR" dirty="0" smtClean="0"/>
              <a:t>reading from </a:t>
            </a:r>
            <a:r>
              <a:rPr lang="en-US" altLang="ko-KR" dirty="0" smtClean="0"/>
              <a:t>some point further </a:t>
            </a:r>
            <a:r>
              <a:rPr lang="en-US" altLang="ko-KR" dirty="0" smtClean="0"/>
              <a:t>on</a:t>
            </a:r>
          </a:p>
          <a:p>
            <a:pPr lvl="1"/>
            <a:r>
              <a:rPr lang="en-US" altLang="ko-KR" dirty="0" err="1" smtClean="0"/>
              <a:t>Splittable</a:t>
            </a:r>
            <a:r>
              <a:rPr lang="en-US" altLang="ko-KR" dirty="0" smtClean="0"/>
              <a:t> </a:t>
            </a:r>
            <a:r>
              <a:rPr lang="en-US" altLang="ko-KR" dirty="0" smtClean="0"/>
              <a:t>compression formats are especially suitable </a:t>
            </a:r>
            <a:r>
              <a:rPr lang="en-US" altLang="ko-KR" dirty="0" smtClean="0"/>
              <a:t>for </a:t>
            </a:r>
            <a:r>
              <a:rPr lang="en-US" altLang="ko-KR" dirty="0" err="1" smtClean="0"/>
              <a:t>MapReduce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8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42912" y="1500174"/>
          <a:ext cx="7715303" cy="2014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96"/>
                <a:gridCol w="785818"/>
                <a:gridCol w="1285884"/>
                <a:gridCol w="1571637"/>
                <a:gridCol w="1285884"/>
                <a:gridCol w="1285884"/>
              </a:tblGrid>
              <a:tr h="460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Compression Format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Tool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Algorithm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Filename Extension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Multiple Files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Splittable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041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DEFLATE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N/A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DEFLATE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.deflate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041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gzip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gzip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DEFLATE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.</a:t>
                      </a:r>
                      <a:r>
                        <a:rPr lang="en-US" altLang="ko-KR" sz="1200" dirty="0" err="1" smtClean="0"/>
                        <a:t>gz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041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ZIP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zip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DEFLATE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.zip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YES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YES, at file boundaries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041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bzip2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bzip2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bzip2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.bz2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YES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041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LZO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lzop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LZO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.</a:t>
                      </a:r>
                      <a:r>
                        <a:rPr lang="en-US" altLang="ko-KR" sz="1200" dirty="0" err="1" smtClean="0"/>
                        <a:t>lzo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Implementation </a:t>
            </a:r>
            <a:r>
              <a:rPr lang="en-US" altLang="ko-KR" dirty="0" smtClean="0"/>
              <a:t>of a compression-decompression </a:t>
            </a:r>
            <a:r>
              <a:rPr lang="en-US" altLang="ko-KR" dirty="0" smtClean="0"/>
              <a:t>algorithm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The LZO libraries are GPL-licensed and may not be included in Apache </a:t>
            </a:r>
            <a:r>
              <a:rPr lang="en-US" altLang="ko-KR" dirty="0" smtClean="0"/>
              <a:t>distributions</a:t>
            </a:r>
          </a:p>
          <a:p>
            <a:r>
              <a:rPr lang="en-US" altLang="ko-KR" b="1" dirty="0" err="1" smtClean="0"/>
              <a:t>CompressionCodec</a:t>
            </a:r>
            <a:endParaRPr lang="en-US" altLang="ko-KR" b="1" dirty="0" smtClean="0"/>
          </a:p>
          <a:p>
            <a:pPr lvl="1"/>
            <a:r>
              <a:rPr lang="en-US" altLang="ko-KR" b="1" dirty="0" err="1" smtClean="0"/>
              <a:t>createOutputStream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OutputStream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out</a:t>
            </a:r>
            <a:r>
              <a:rPr lang="en-US" altLang="ko-KR" b="1" dirty="0" smtClean="0"/>
              <a:t>):</a:t>
            </a:r>
            <a:r>
              <a:rPr lang="en-US" altLang="ko-KR" dirty="0" smtClean="0"/>
              <a:t> create </a:t>
            </a:r>
            <a:r>
              <a:rPr lang="en-US" altLang="ko-KR" dirty="0" smtClean="0"/>
              <a:t>a </a:t>
            </a:r>
            <a:r>
              <a:rPr lang="en-US" altLang="ko-KR" b="1" dirty="0" err="1" smtClean="0"/>
              <a:t>CompressionOutputStream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to which </a:t>
            </a:r>
            <a:r>
              <a:rPr lang="en-US" altLang="ko-KR" dirty="0" smtClean="0"/>
              <a:t>you write </a:t>
            </a:r>
            <a:r>
              <a:rPr lang="en-US" altLang="ko-KR" dirty="0" smtClean="0"/>
              <a:t>your uncompressed data to have it written in compressed form to the </a:t>
            </a:r>
            <a:r>
              <a:rPr lang="en-US" altLang="ko-KR" dirty="0" smtClean="0"/>
              <a:t>underlying stream</a:t>
            </a:r>
          </a:p>
          <a:p>
            <a:pPr lvl="1"/>
            <a:r>
              <a:rPr lang="en-US" altLang="ko-KR" b="1" dirty="0" err="1" smtClean="0"/>
              <a:t>createInputStream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InputStream</a:t>
            </a:r>
            <a:r>
              <a:rPr lang="en-US" altLang="ko-KR" b="1" dirty="0" smtClean="0"/>
              <a:t> in):</a:t>
            </a:r>
            <a:r>
              <a:rPr lang="en-US" altLang="ko-KR" dirty="0" smtClean="0"/>
              <a:t> obtain a </a:t>
            </a:r>
            <a:r>
              <a:rPr lang="en-US" altLang="ko-KR" b="1" dirty="0" err="1" smtClean="0"/>
              <a:t>CompressionInputStream</a:t>
            </a:r>
            <a:r>
              <a:rPr lang="en-US" altLang="ko-KR" dirty="0" smtClean="0"/>
              <a:t>, which </a:t>
            </a:r>
            <a:r>
              <a:rPr lang="en-US" altLang="ko-KR" dirty="0" smtClean="0"/>
              <a:t>allows you </a:t>
            </a:r>
            <a:r>
              <a:rPr lang="en-US" altLang="ko-KR" dirty="0" smtClean="0"/>
              <a:t>to read uncompressed data from the underlying stream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C81A-9BD6-423C-8759-8C9D08542710}" type="slidenum">
              <a:rPr lang="ko-KR" altLang="en-US" smtClean="0"/>
              <a:pPr/>
              <a:t>9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28662" y="1571612"/>
          <a:ext cx="70009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78"/>
                <a:gridCol w="478634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Compression</a:t>
                      </a:r>
                      <a:r>
                        <a:rPr lang="en-US" altLang="ko-KR" sz="1600" baseline="0" dirty="0" smtClean="0"/>
                        <a:t> Format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Hadoop</a:t>
                      </a:r>
                      <a:r>
                        <a:rPr lang="en-US" altLang="ko-KR" sz="1400" dirty="0" smtClean="0"/>
                        <a:t> Compression Codec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DEFLATE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org.apache.hadoop.io.compression.DefaultCodec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gzip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org.apache.hadoop.io.compression.GzipCodec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Bzip2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org.apache.hadoop.io.compression.BZip2Codec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LZO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com.hadoop.compression.lzo.LzopCodec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ID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rtlCol="0" anchor="ctr">
        <a:spAutoFit/>
      </a:bodyPr>
      <a:lstStyle>
        <a:defPPr algn="ctr">
          <a:defRPr sz="11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IDB</Template>
  <TotalTime>4559</TotalTime>
  <Words>1708</Words>
  <Application>Microsoft Office PowerPoint</Application>
  <PresentationFormat>화면 슬라이드 쇼(4:3)</PresentationFormat>
  <Paragraphs>412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IDB</vt:lpstr>
      <vt:lpstr>Hadoop: The Definitive Guide Chap. 4 Hadoop I/O</vt:lpstr>
      <vt:lpstr>Contents</vt:lpstr>
      <vt:lpstr>Data Integrity</vt:lpstr>
      <vt:lpstr>Data Integrity in HDFS</vt:lpstr>
      <vt:lpstr>Data Integrity in HDFS</vt:lpstr>
      <vt:lpstr>Data Integrity in HDFS</vt:lpstr>
      <vt:lpstr>Compression</vt:lpstr>
      <vt:lpstr>Compression Formats</vt:lpstr>
      <vt:lpstr>Codes</vt:lpstr>
      <vt:lpstr>Example</vt:lpstr>
      <vt:lpstr>Compression and Input Splits</vt:lpstr>
      <vt:lpstr>Serialization</vt:lpstr>
      <vt:lpstr>Writable Interface</vt:lpstr>
      <vt:lpstr>WritableComparable and Comparator</vt:lpstr>
      <vt:lpstr>Writable Classes</vt:lpstr>
      <vt:lpstr>Writable Wrappers for Java Primitives</vt:lpstr>
      <vt:lpstr>Text</vt:lpstr>
      <vt:lpstr>Etc.</vt:lpstr>
      <vt:lpstr>Serialization Frameworks</vt:lpstr>
      <vt:lpstr>SequenceFile</vt:lpstr>
      <vt:lpstr>Writing a SequenceFile</vt:lpstr>
      <vt:lpstr>Reading a SequenceFile</vt:lpstr>
      <vt:lpstr>Sync Point</vt:lpstr>
      <vt:lpstr>SequenceFile Format</vt:lpstr>
      <vt:lpstr>MapFile</vt:lpstr>
      <vt:lpstr>Reading a MapFile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Definitive Hadoop Chap. 2 MapReduce</dc:title>
  <dc:creator>kisung</dc:creator>
  <cp:lastModifiedBy>Windows 사용자</cp:lastModifiedBy>
  <cp:revision>382</cp:revision>
  <dcterms:created xsi:type="dcterms:W3CDTF">2010-05-27T03:27:48Z</dcterms:created>
  <dcterms:modified xsi:type="dcterms:W3CDTF">2010-06-24T01:04:01Z</dcterms:modified>
</cp:coreProperties>
</file>