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4" r:id="rId4"/>
    <p:sldId id="270" r:id="rId5"/>
    <p:sldId id="269" r:id="rId6"/>
    <p:sldId id="265" r:id="rId7"/>
    <p:sldId id="266" r:id="rId8"/>
    <p:sldId id="280" r:id="rId9"/>
    <p:sldId id="267" r:id="rId10"/>
    <p:sldId id="277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82014" autoAdjust="0"/>
  </p:normalViewPr>
  <p:slideViewPr>
    <p:cSldViewPr snapToGrid="0">
      <p:cViewPr varScale="1">
        <p:scale>
          <a:sx n="95" d="100"/>
          <a:sy n="95" d="100"/>
        </p:scale>
        <p:origin x="23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EDBB-0E09-4398-9728-D12EF16A48D8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8028-4959-43A0-BE8D-9934E1ED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F14-0F00-4FE5-9284-E6B7FC60FC89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B8FD-D65A-4E81-8017-34B3AC1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2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0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4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5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02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21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8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6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3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7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7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0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2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‹#›</a:t>
            </a:fld>
            <a:r>
              <a:rPr lang="en-US" altLang="ko-KR" dirty="0" smtClean="0"/>
              <a:t>/18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1pPr>
            <a:lvl2pPr marL="602456" indent="-259556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540544" algn="l"/>
              </a:tabLst>
              <a:defRPr sz="1500"/>
            </a:lvl2pPr>
            <a:lvl3pPr marL="8572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350"/>
            </a:lvl3pPr>
            <a:lvl4pPr marL="1200150" indent="-171450">
              <a:buClr>
                <a:srgbClr val="083E88"/>
              </a:buClr>
              <a:buFont typeface="Calibri" panose="020F0502020204030204" pitchFamily="34" charset="0"/>
              <a:buChar char="‒"/>
              <a:defRPr sz="1200"/>
            </a:lvl4pPr>
            <a:lvl5pPr marL="15430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7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2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DE2D-E7F2-4E46-B7E0-49E39F1C9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Generic text summarization using relevance measure and latent semantic analysis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636836"/>
            <a:ext cx="6735336" cy="115662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Gong </a:t>
            </a:r>
            <a:r>
              <a:rPr lang="en-US" altLang="ko-KR" dirty="0" err="1" smtClean="0"/>
              <a:t>Yihong</a:t>
            </a:r>
            <a:r>
              <a:rPr lang="en-US" altLang="ko-KR" dirty="0" smtClean="0"/>
              <a:t> </a:t>
            </a:r>
            <a:r>
              <a:rPr lang="en-US" altLang="ko-KR" dirty="0"/>
              <a:t>and Xin </a:t>
            </a:r>
            <a:r>
              <a:rPr lang="en-US" altLang="ko-KR" dirty="0" smtClean="0"/>
              <a:t>Liu</a:t>
            </a:r>
          </a:p>
          <a:p>
            <a:r>
              <a:rPr lang="en-US" altLang="ko-KR" dirty="0" smtClean="0"/>
              <a:t>SIGIR, 2001</a:t>
            </a:r>
          </a:p>
          <a:p>
            <a:endParaRPr lang="en-US" altLang="ko-KR" dirty="0"/>
          </a:p>
          <a:p>
            <a:r>
              <a:rPr lang="en-US" altLang="ko-KR" dirty="0" smtClean="0"/>
              <a:t>21 April 2015</a:t>
            </a:r>
          </a:p>
          <a:p>
            <a:r>
              <a:rPr lang="en-US" altLang="ko-KR" dirty="0" err="1" smtClean="0"/>
              <a:t>Yubin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Semantic point of view</a:t>
            </a:r>
          </a:p>
          <a:p>
            <a:pPr lvl="1"/>
            <a:r>
              <a:rPr lang="en-US" altLang="ko-KR" dirty="0" smtClean="0"/>
              <a:t>Derive latent semantic structure represented by matrix A</a:t>
            </a:r>
          </a:p>
          <a:p>
            <a:pPr lvl="1"/>
            <a:r>
              <a:rPr lang="en-US" altLang="ko-KR" dirty="0" smtClean="0"/>
              <a:t>Reflect breakdown of original document into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linearly-independent base vectors</a:t>
            </a:r>
          </a:p>
          <a:p>
            <a:pPr lvl="2"/>
            <a:r>
              <a:rPr lang="en-US" altLang="ko-KR" dirty="0" smtClean="0"/>
              <a:t>Term and sentence jointly indexed by base vectors</a:t>
            </a:r>
          </a:p>
          <a:p>
            <a:pPr lvl="1"/>
            <a:r>
              <a:rPr lang="en-US" altLang="ko-KR" dirty="0" smtClean="0"/>
              <a:t>SVD can semantically cluster by capturing and modeling interrelationships among terms</a:t>
            </a:r>
          </a:p>
          <a:p>
            <a:pPr lvl="2"/>
            <a:r>
              <a:rPr lang="en-US" altLang="ko-KR" dirty="0" smtClean="0"/>
              <a:t>doctor, physician are mapped near in r-dimensional singular vector space</a:t>
            </a:r>
          </a:p>
          <a:p>
            <a:pPr lvl="1"/>
            <a:r>
              <a:rPr lang="en-US" altLang="ko-KR" dirty="0" smtClean="0"/>
              <a:t>Salient and recurring word combination pattern will be captured and represented by singular vector</a:t>
            </a:r>
          </a:p>
          <a:p>
            <a:pPr lvl="2"/>
            <a:r>
              <a:rPr lang="en-US" altLang="ko-KR" dirty="0" smtClean="0"/>
              <a:t>Magnitude of corresponding singular value is importance</a:t>
            </a:r>
          </a:p>
          <a:p>
            <a:pPr lvl="2"/>
            <a:r>
              <a:rPr lang="en-US" altLang="ko-KR" dirty="0" smtClean="0"/>
              <a:t>Best described pattern have largest index value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2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Summarization by Latent Semantic </a:t>
            </a:r>
            <a:r>
              <a:rPr lang="en-US" altLang="ko-KR" dirty="0" smtClean="0"/>
              <a:t>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Decompose document into sentences and form candidate sentence set </a:t>
            </a:r>
            <a:r>
              <a:rPr lang="en-US" altLang="ko-KR" dirty="0" smtClean="0"/>
              <a:t>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Construct terms by sentences matrix A for document 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Perform SVD on A to obtain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matrix ∑ and V</a:t>
            </a:r>
            <a:r>
              <a:rPr lang="en-US" altLang="ko-KR" baseline="30000" dirty="0"/>
              <a:t>T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k’th</a:t>
            </a:r>
            <a:r>
              <a:rPr lang="en-US" altLang="ko-KR" dirty="0" smtClean="0"/>
              <a:t> right singular vector from </a:t>
            </a:r>
            <a:r>
              <a:rPr lang="en-US" altLang="ko-KR" dirty="0"/>
              <a:t>V</a:t>
            </a:r>
            <a:r>
              <a:rPr lang="en-US" altLang="ko-KR" baseline="30000" dirty="0"/>
              <a:t>T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Select sentence with largest index value with </a:t>
            </a:r>
            <a:r>
              <a:rPr lang="en-US" altLang="ko-KR" dirty="0" err="1" smtClean="0"/>
              <a:t>k’th</a:t>
            </a:r>
            <a:r>
              <a:rPr lang="en-US" altLang="ko-KR" dirty="0" smtClean="0"/>
              <a:t> RSV and include in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If number of sentences = </a:t>
            </a:r>
            <a:r>
              <a:rPr lang="en-US" altLang="ko-KR" dirty="0" smtClean="0"/>
              <a:t>N, </a:t>
            </a:r>
            <a:r>
              <a:rPr lang="en-US" altLang="ko-KR" dirty="0"/>
              <a:t>terminate. Else, go to Step </a:t>
            </a:r>
            <a:r>
              <a:rPr lang="en-US" altLang="ko-KR" dirty="0" smtClean="0"/>
              <a:t>4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6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corpus</a:t>
            </a:r>
          </a:p>
          <a:p>
            <a:pPr lvl="1"/>
            <a:r>
              <a:rPr lang="en-US" altLang="ko-KR" dirty="0" smtClean="0"/>
              <a:t>CNN Worldview news with more than 10 sentences</a:t>
            </a:r>
          </a:p>
          <a:p>
            <a:r>
              <a:rPr lang="en-US" altLang="ko-KR" dirty="0" smtClean="0"/>
              <a:t>Three human evaluators select exactly 5 sentences which they deem the most important for summary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95" y="2996583"/>
            <a:ext cx="2768824" cy="135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376" y="4466324"/>
            <a:ext cx="505946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Evaluation measure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Performance measures are quite compatible (BNN)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60" y="2283962"/>
            <a:ext cx="5450681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7" y="3448050"/>
            <a:ext cx="4086225" cy="16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Weighting Schemes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Possible local weighting </a:t>
            </a:r>
            <a:r>
              <a:rPr lang="en-US" altLang="ko-KR" i="1" dirty="0" smtClean="0"/>
              <a:t>L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No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</a:t>
            </a:r>
            <a:r>
              <a:rPr lang="en-US" altLang="ko-KR" i="1" dirty="0" err="1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/>
              <a:t>Binary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/>
              <a:t>) </a:t>
            </a:r>
            <a:r>
              <a:rPr lang="en-US" altLang="ko-KR" dirty="0" smtClean="0"/>
              <a:t>= 1, if term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appears at least once; else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0</a:t>
            </a:r>
            <a:endParaRPr lang="en-US" altLang="ko-KR" dirty="0"/>
          </a:p>
          <a:p>
            <a:pPr lvl="2"/>
            <a:r>
              <a:rPr lang="en-US" altLang="ko-KR" dirty="0"/>
              <a:t>Augmented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0.5+0.5 * (</a:t>
            </a:r>
            <a:r>
              <a:rPr lang="en-US" altLang="ko-KR" i="1" dirty="0" err="1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)/</a:t>
            </a:r>
            <a:r>
              <a:rPr lang="en-US" altLang="ko-KR" i="1" dirty="0" err="1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max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2"/>
            <a:r>
              <a:rPr lang="en-US" altLang="ko-KR" dirty="0"/>
              <a:t>Logarithm </a:t>
            </a:r>
            <a:r>
              <a:rPr lang="en-US" altLang="ko-KR" dirty="0" smtClean="0"/>
              <a:t>weight : </a:t>
            </a:r>
            <a:r>
              <a:rPr lang="en-US" altLang="ko-KR" i="1" dirty="0"/>
              <a:t>L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log(1+</a:t>
            </a:r>
            <a:r>
              <a:rPr lang="en-US" altLang="ko-KR" i="1" dirty="0" smtClean="0"/>
              <a:t>tf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Possible global </a:t>
            </a:r>
            <a:r>
              <a:rPr lang="en-US" altLang="ko-KR" dirty="0"/>
              <a:t>weighting </a:t>
            </a:r>
            <a:r>
              <a:rPr lang="en-US" altLang="ko-KR" i="1" dirty="0" smtClean="0"/>
              <a:t>G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No </a:t>
            </a:r>
            <a:r>
              <a:rPr lang="en-US" altLang="ko-KR" dirty="0" smtClean="0"/>
              <a:t>weight : </a:t>
            </a:r>
            <a:r>
              <a:rPr lang="en-US" altLang="ko-KR" i="1" dirty="0"/>
              <a:t>G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1 </a:t>
            </a:r>
            <a:endParaRPr lang="en-US" altLang="ko-KR" dirty="0"/>
          </a:p>
          <a:p>
            <a:pPr lvl="2"/>
            <a:r>
              <a:rPr lang="en-US" altLang="ko-KR" dirty="0" smtClean="0"/>
              <a:t>Inverse document frequency : </a:t>
            </a:r>
            <a:r>
              <a:rPr lang="en-US" altLang="ko-KR" i="1" dirty="0"/>
              <a:t>G</a:t>
            </a:r>
            <a:r>
              <a:rPr lang="en-US" altLang="ko-KR" dirty="0"/>
              <a:t>(</a:t>
            </a:r>
            <a:r>
              <a:rPr lang="en-US" altLang="ko-KR" i="1" dirty="0" err="1"/>
              <a:t>i</a:t>
            </a:r>
            <a:r>
              <a:rPr lang="en-US" altLang="ko-KR" dirty="0" smtClean="0"/>
              <a:t>) = log(N/</a:t>
            </a:r>
            <a:r>
              <a:rPr lang="en-US" altLang="ko-KR" i="1" dirty="0" smtClean="0"/>
              <a:t>n(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)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weighted TF vector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is created using one of weighting schemes</a:t>
            </a:r>
          </a:p>
          <a:p>
            <a:pPr lvl="2"/>
            <a:r>
              <a:rPr lang="en-US" altLang="ko-KR" dirty="0" smtClean="0"/>
              <a:t>Normalization : normalizes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k</a:t>
            </a:r>
            <a:r>
              <a:rPr lang="en-US" altLang="ko-KR" dirty="0" smtClean="0"/>
              <a:t> by length |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|</a:t>
            </a:r>
          </a:p>
          <a:p>
            <a:pPr lvl="2"/>
            <a:r>
              <a:rPr lang="en-US" altLang="ko-KR" dirty="0" smtClean="0"/>
              <a:t>No normalization : use original </a:t>
            </a:r>
            <a:r>
              <a:rPr lang="en-US" altLang="ko-KR" dirty="0" err="1" smtClean="0"/>
              <a:t>A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1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1028700" lvl="3" indent="0">
              <a:buNone/>
            </a:pPr>
            <a:r>
              <a:rPr lang="en-US" altLang="ko-KR" sz="1350" dirty="0"/>
              <a:t>	</a:t>
            </a:r>
            <a:r>
              <a:rPr lang="en-US" altLang="ko-KR" sz="1350" dirty="0"/>
              <a:t>      </a:t>
            </a:r>
            <a:r>
              <a:rPr lang="en-US" altLang="ko-KR" sz="1350" dirty="0"/>
              <a:t>Evaluator </a:t>
            </a:r>
            <a:r>
              <a:rPr lang="en-US" altLang="ko-KR" sz="1350" dirty="0"/>
              <a:t>1				             Evaluator 2</a:t>
            </a:r>
            <a:endParaRPr lang="ko-KR" altLang="en-US" sz="135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92" y="2491078"/>
            <a:ext cx="7108031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	       Evaluator 3				</a:t>
            </a:r>
            <a:r>
              <a:rPr lang="en-US" altLang="ko-KR" dirty="0"/>
              <a:t> </a:t>
            </a:r>
            <a:r>
              <a:rPr lang="en-US" altLang="ko-KR" dirty="0" smtClean="0"/>
              <a:t>         Majority Vote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79" y="2526797"/>
            <a:ext cx="7079456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2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Performance can be variable by manual summarization method</a:t>
            </a:r>
          </a:p>
          <a:p>
            <a:pPr lvl="1"/>
            <a:r>
              <a:rPr lang="en-US" altLang="ko-KR" dirty="0" smtClean="0"/>
              <a:t>Low performance using evaluator 2’s results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Observation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88" y="2802459"/>
            <a:ext cx="2814638" cy="26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Machine learning incorporating additional features</a:t>
            </a:r>
          </a:p>
          <a:p>
            <a:pPr lvl="1"/>
            <a:r>
              <a:rPr lang="en-US" altLang="ko-KR" dirty="0" smtClean="0"/>
              <a:t>Linguistic features : discourse structure, anaphoric chains…</a:t>
            </a:r>
          </a:p>
          <a:p>
            <a:pPr lvl="1"/>
            <a:r>
              <a:rPr lang="en-US" altLang="ko-KR" dirty="0" smtClean="0"/>
              <a:t>Semantic features : name entity, time, location information…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Interrelationship between image, audio acoustic features and text summarization quality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03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Generic Summaries</a:t>
            </a:r>
          </a:p>
          <a:p>
            <a:r>
              <a:rPr lang="en-US" altLang="ko-KR" dirty="0" smtClean="0"/>
              <a:t>Creating </a:t>
            </a:r>
            <a:r>
              <a:rPr lang="en-US" altLang="ko-KR" dirty="0"/>
              <a:t>Generic </a:t>
            </a:r>
            <a:r>
              <a:rPr lang="en-US" altLang="ko-KR" dirty="0" smtClean="0"/>
              <a:t>Summary</a:t>
            </a:r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/>
              <a:t>Further </a:t>
            </a:r>
            <a:r>
              <a:rPr lang="en-US" altLang="ko-KR" dirty="0" smtClean="0"/>
              <a:t>Observation</a:t>
            </a:r>
          </a:p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5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Dramatically increased scale of information dissemination</a:t>
            </a:r>
          </a:p>
          <a:p>
            <a:pPr lvl="1"/>
            <a:r>
              <a:rPr lang="en-US" altLang="ko-KR" dirty="0" smtClean="0"/>
              <a:t>Conventional IR technology have become more and more insufficient</a:t>
            </a:r>
          </a:p>
          <a:p>
            <a:pPr marL="1028700" lvl="3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How to identify relevant document?</a:t>
            </a:r>
          </a:p>
          <a:p>
            <a:pPr lvl="1"/>
            <a:r>
              <a:rPr lang="en-US" altLang="ko-KR" dirty="0" smtClean="0"/>
              <a:t>Text search</a:t>
            </a:r>
          </a:p>
          <a:p>
            <a:pPr lvl="1"/>
            <a:r>
              <a:rPr lang="en-US" altLang="ko-KR" dirty="0"/>
              <a:t>Summarization</a:t>
            </a:r>
          </a:p>
          <a:p>
            <a:pPr marL="685800" lvl="2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Query-relevant summary</a:t>
            </a:r>
          </a:p>
          <a:p>
            <a:pPr lvl="1"/>
            <a:r>
              <a:rPr lang="en-US" altLang="ko-KR" dirty="0" smtClean="0"/>
              <a:t>Contents related to initial search query</a:t>
            </a:r>
          </a:p>
          <a:p>
            <a:pPr lvl="1"/>
            <a:r>
              <a:rPr lang="en-US" altLang="ko-KR" dirty="0" smtClean="0"/>
              <a:t>Retrieval query relevant sentences from document</a:t>
            </a:r>
          </a:p>
          <a:p>
            <a:pPr lvl="1"/>
            <a:r>
              <a:rPr lang="en-US" altLang="ko-KR" dirty="0" smtClean="0"/>
              <a:t>Query-biased</a:t>
            </a:r>
          </a:p>
          <a:p>
            <a:pPr lvl="1"/>
            <a:r>
              <a:rPr lang="en-US" altLang="ko-KR" dirty="0" smtClean="0"/>
              <a:t>Inappropriate for content overview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Generic summary</a:t>
            </a:r>
          </a:p>
          <a:p>
            <a:pPr lvl="1"/>
            <a:r>
              <a:rPr lang="en-US" altLang="ko-KR" dirty="0" smtClean="0"/>
              <a:t>Overall sense of contents with minimum redundancy</a:t>
            </a:r>
          </a:p>
          <a:p>
            <a:pPr lvl="1"/>
            <a:r>
              <a:rPr lang="en-US" altLang="ko-KR" dirty="0" smtClean="0"/>
              <a:t>No query, no topic</a:t>
            </a:r>
          </a:p>
          <a:p>
            <a:pPr lvl="1"/>
            <a:r>
              <a:rPr lang="en-US" altLang="ko-KR" dirty="0" smtClean="0"/>
              <a:t>Challenging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Query-relevant vs Generic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0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Summarization by Relevance Measure</a:t>
            </a:r>
          </a:p>
          <a:p>
            <a:pPr lvl="1"/>
            <a:r>
              <a:rPr lang="en-US" altLang="ko-KR" dirty="0" smtClean="0"/>
              <a:t>Uses standard IR method</a:t>
            </a:r>
          </a:p>
          <a:p>
            <a:pPr marL="1028700" lvl="3" indent="0">
              <a:buNone/>
            </a:pPr>
            <a:endParaRPr lang="en-US" altLang="ko-KR" dirty="0" smtClean="0"/>
          </a:p>
          <a:p>
            <a:r>
              <a:rPr lang="en-US" altLang="ko-KR" dirty="0"/>
              <a:t>Summarization by </a:t>
            </a:r>
            <a:r>
              <a:rPr lang="en-US" altLang="ko-KR" dirty="0" smtClean="0"/>
              <a:t>Latent Semantic Analysis</a:t>
            </a:r>
          </a:p>
          <a:p>
            <a:pPr lvl="1"/>
            <a:r>
              <a:rPr lang="en-US" altLang="ko-KR" dirty="0" smtClean="0"/>
              <a:t>Identify semantically important sentences</a:t>
            </a:r>
          </a:p>
          <a:p>
            <a:pPr marL="1028700" lvl="3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Both strive to select highly ranked and different sentences</a:t>
            </a:r>
          </a:p>
          <a:p>
            <a:r>
              <a:rPr lang="en-US" altLang="ko-KR" dirty="0" smtClean="0"/>
              <a:t>Performance evaluation by comparing with manual summaries generated by human evaluators</a:t>
            </a:r>
            <a:endParaRPr lang="en-US" altLang="ko-KR" dirty="0"/>
          </a:p>
          <a:p>
            <a:pPr marL="8335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Generic Summaries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0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Common process</a:t>
            </a:r>
          </a:p>
          <a:p>
            <a:pPr lvl="1"/>
            <a:r>
              <a:rPr lang="en-US" altLang="ko-KR" dirty="0" smtClean="0"/>
              <a:t>First, decompose document into individual sentences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Create term-frequency vector for each passage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 = [t</a:t>
            </a:r>
            <a:r>
              <a:rPr lang="en-US" altLang="ko-KR" sz="1800" baseline="-25000" dirty="0"/>
              <a:t>1i</a:t>
            </a:r>
            <a:r>
              <a:rPr lang="en-US" altLang="ko-KR" sz="1800" dirty="0"/>
              <a:t>, t</a:t>
            </a:r>
            <a:r>
              <a:rPr lang="en-US" altLang="ko-KR" sz="1800" baseline="-25000" dirty="0"/>
              <a:t>2i</a:t>
            </a:r>
            <a:r>
              <a:rPr lang="en-US" altLang="ko-KR" sz="1800" dirty="0"/>
              <a:t> … 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ni</a:t>
            </a:r>
            <a:r>
              <a:rPr lang="en-US" altLang="ko-KR" sz="1800" dirty="0"/>
              <a:t>]</a:t>
            </a:r>
            <a:r>
              <a:rPr lang="en-US" altLang="ko-KR" sz="1800" baseline="30000" dirty="0"/>
              <a:t>T</a:t>
            </a:r>
            <a:endParaRPr lang="en-US" altLang="ko-KR" sz="1500" baseline="30000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Weighted term-frequency vector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 err="1"/>
              <a:t>a</a:t>
            </a:r>
            <a:r>
              <a:rPr lang="en-US" altLang="ko-KR" sz="1800" baseline="-25000" dirty="0" err="1"/>
              <a:t>ji</a:t>
            </a:r>
            <a:r>
              <a:rPr lang="en-US" altLang="ko-KR" sz="1800" dirty="0"/>
              <a:t> = L(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ji</a:t>
            </a:r>
            <a:r>
              <a:rPr lang="en-US" altLang="ko-KR" sz="1800" dirty="0"/>
              <a:t>) ∙ G(</a:t>
            </a:r>
            <a:r>
              <a:rPr lang="en-US" altLang="ko-KR" sz="1800" dirty="0" err="1"/>
              <a:t>t</a:t>
            </a:r>
            <a:r>
              <a:rPr lang="en-US" altLang="ko-KR" sz="1800" baseline="-25000" dirty="0" err="1"/>
              <a:t>ji</a:t>
            </a:r>
            <a:r>
              <a:rPr lang="en-US" altLang="ko-KR" sz="1800" dirty="0"/>
              <a:t>)</a:t>
            </a:r>
          </a:p>
          <a:p>
            <a:pPr lvl="2">
              <a:lnSpc>
                <a:spcPct val="130000"/>
              </a:lnSpc>
            </a:pPr>
            <a:r>
              <a:rPr lang="en-US" altLang="ko-KR" sz="1800" dirty="0"/>
              <a:t>A</a:t>
            </a:r>
            <a:r>
              <a:rPr lang="en-US" altLang="ko-KR" sz="1800" baseline="-25000" dirty="0"/>
              <a:t>i</a:t>
            </a:r>
            <a:r>
              <a:rPr lang="en-US" altLang="ko-KR" sz="1800" dirty="0"/>
              <a:t> </a:t>
            </a:r>
            <a:r>
              <a:rPr lang="en-US" altLang="ko-KR" sz="1800" dirty="0"/>
              <a:t>= [a</a:t>
            </a:r>
            <a:r>
              <a:rPr lang="en-US" altLang="ko-KR" sz="1800" baseline="-25000" dirty="0"/>
              <a:t>1i</a:t>
            </a:r>
            <a:r>
              <a:rPr lang="en-US" altLang="ko-KR" sz="1800" dirty="0"/>
              <a:t>, a</a:t>
            </a:r>
            <a:r>
              <a:rPr lang="en-US" altLang="ko-KR" sz="1800" baseline="-25000" dirty="0"/>
              <a:t>2i</a:t>
            </a:r>
            <a:r>
              <a:rPr lang="en-US" altLang="ko-KR" sz="1800" dirty="0"/>
              <a:t> … </a:t>
            </a:r>
            <a:r>
              <a:rPr lang="en-US" altLang="ko-KR" sz="1800" dirty="0" err="1"/>
              <a:t>a</a:t>
            </a:r>
            <a:r>
              <a:rPr lang="en-US" altLang="ko-KR" sz="1800" baseline="-25000" dirty="0" err="1"/>
              <a:t>ni</a:t>
            </a:r>
            <a:r>
              <a:rPr lang="en-US" altLang="ko-KR" sz="1800" dirty="0"/>
              <a:t>]</a:t>
            </a:r>
            <a:r>
              <a:rPr lang="en-US" altLang="ko-KR" sz="1800" baseline="30000" dirty="0"/>
              <a:t>T</a:t>
            </a:r>
          </a:p>
          <a:p>
            <a:pPr lvl="2">
              <a:lnSpc>
                <a:spcPct val="130000"/>
              </a:lnSpc>
            </a:pPr>
            <a:endParaRPr lang="en-US" altLang="ko-KR" sz="1800" b="1" dirty="0"/>
          </a:p>
          <a:p>
            <a:pPr marL="685800" lvl="2" indent="0">
              <a:lnSpc>
                <a:spcPct val="130000"/>
              </a:lnSpc>
              <a:buNone/>
            </a:pPr>
            <a:endParaRPr lang="en-US" altLang="ko-KR" dirty="0" smtClean="0"/>
          </a:p>
          <a:p>
            <a:pPr marL="342900" lvl="1" indent="0">
              <a:lnSpc>
                <a:spcPct val="130000"/>
              </a:lnSpc>
              <a:buNone/>
            </a:pPr>
            <a:r>
              <a:rPr lang="en-US" altLang="ko-KR" dirty="0" smtClean="0"/>
              <a:t>		</a:t>
            </a:r>
            <a:endParaRPr lang="en-US" altLang="ko-KR" baseline="30000" dirty="0" smtClean="0"/>
          </a:p>
          <a:p>
            <a:pPr marL="342900" lvl="1" indent="0">
              <a:lnSpc>
                <a:spcPct val="130000"/>
              </a:lnSpc>
              <a:buNone/>
            </a:pPr>
            <a:r>
              <a:rPr lang="en-US" altLang="ko-KR" baseline="30000" dirty="0"/>
              <a:t>	</a:t>
            </a:r>
            <a:r>
              <a:rPr lang="en-US" altLang="ko-KR" baseline="30000" dirty="0" smtClean="0"/>
              <a:t>	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 smtClean="0"/>
          </a:p>
          <a:p>
            <a:pPr marL="342900" lvl="1" indent="0" algn="just">
              <a:lnSpc>
                <a:spcPct val="13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Generic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5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Summarization by Relevance Measure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Decompose document into sentences and form candidate sentence set 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Create weighted TF vector A</a:t>
            </a:r>
            <a:r>
              <a:rPr lang="en-US" altLang="ko-KR" sz="1500" baseline="-25000" dirty="0"/>
              <a:t>i </a:t>
            </a:r>
            <a:r>
              <a:rPr lang="en-US" altLang="ko-KR" sz="1500" dirty="0"/>
              <a:t>for S and D for whole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Compute relevance score between </a:t>
            </a:r>
            <a:r>
              <a:rPr lang="en-US" altLang="ko-KR" sz="1500" dirty="0"/>
              <a:t>A</a:t>
            </a:r>
            <a:r>
              <a:rPr lang="en-US" altLang="ko-KR" sz="1500" baseline="-25000" dirty="0"/>
              <a:t>i</a:t>
            </a:r>
            <a:r>
              <a:rPr lang="en-US" altLang="ko-KR" sz="1500" dirty="0"/>
              <a:t> and 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Select sentence k with highest relevance score and add it to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Delete k from S and eliminate all terms in k from document.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/>
              <a:t>Recompute</a:t>
            </a:r>
            <a:r>
              <a:rPr lang="en-US" altLang="ko-KR" sz="1500" dirty="0"/>
              <a:t> TF vector 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If number of sentences = N, terminate. Else, go to Step 3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SVD (Singular Value Decomposition)</a:t>
            </a:r>
          </a:p>
          <a:p>
            <a:pPr marL="685800" lvl="2" indent="0">
              <a:lnSpc>
                <a:spcPct val="114000"/>
              </a:lnSpc>
              <a:buNone/>
            </a:pPr>
            <a:r>
              <a:rPr lang="en-US" altLang="ko-KR" sz="1800" dirty="0"/>
              <a:t>	A  =  U∑V</a:t>
            </a:r>
            <a:r>
              <a:rPr lang="en-US" altLang="ko-KR" sz="1800" baseline="30000" dirty="0"/>
              <a:t>T</a:t>
            </a:r>
            <a:endParaRPr lang="en-US" altLang="ko-KR" sz="1800" dirty="0"/>
          </a:p>
          <a:p>
            <a:pPr lvl="1"/>
            <a:r>
              <a:rPr lang="en-US" altLang="ko-KR" dirty="0"/>
              <a:t>U = [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ij</a:t>
            </a:r>
            <a:r>
              <a:rPr lang="en-US" altLang="ko-KR" dirty="0"/>
              <a:t>] m x m column-orthonormal matrix, left singular vector</a:t>
            </a:r>
          </a:p>
          <a:p>
            <a:pPr lvl="1"/>
            <a:r>
              <a:rPr lang="en-US" altLang="ko-KR" dirty="0"/>
              <a:t>∑ = </a:t>
            </a:r>
            <a:r>
              <a:rPr lang="en-US" altLang="ko-KR" dirty="0" err="1"/>
              <a:t>diag</a:t>
            </a:r>
            <a:r>
              <a:rPr lang="en-US" altLang="ko-KR" dirty="0"/>
              <a:t>(</a:t>
            </a:r>
            <a:r>
              <a:rPr lang="el-GR" altLang="ko-KR" dirty="0"/>
              <a:t>σ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l-GR" altLang="ko-KR" dirty="0"/>
              <a:t>σ</a:t>
            </a:r>
            <a:r>
              <a:rPr lang="en-US" altLang="ko-KR" baseline="-25000" dirty="0"/>
              <a:t>2</a:t>
            </a:r>
            <a:r>
              <a:rPr lang="en-US" altLang="ko-KR" dirty="0"/>
              <a:t>, …, </a:t>
            </a:r>
            <a:r>
              <a:rPr lang="el-GR" altLang="ko-KR" dirty="0"/>
              <a:t>σ</a:t>
            </a:r>
            <a:r>
              <a:rPr lang="en-US" altLang="ko-KR" baseline="-25000" dirty="0"/>
              <a:t>n</a:t>
            </a:r>
            <a:r>
              <a:rPr lang="en-US" altLang="ko-KR" dirty="0"/>
              <a:t>) n x n diagonal </a:t>
            </a:r>
            <a:r>
              <a:rPr lang="en-US" altLang="ko-KR" dirty="0" smtClean="0"/>
              <a:t>matrix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rank(A) = r , </a:t>
            </a:r>
            <a:r>
              <a:rPr lang="el-GR" altLang="ko-KR" dirty="0"/>
              <a:t>σ</a:t>
            </a:r>
            <a:r>
              <a:rPr lang="el-GR" altLang="ko-KR" baseline="-25000" dirty="0"/>
              <a:t>1</a:t>
            </a:r>
            <a:r>
              <a:rPr lang="en-US" altLang="ko-KR" dirty="0" smtClean="0"/>
              <a:t> ≥ </a:t>
            </a:r>
            <a:r>
              <a:rPr lang="el-GR" altLang="ko-KR" dirty="0" smtClean="0"/>
              <a:t>σ</a:t>
            </a:r>
            <a:r>
              <a:rPr lang="en-US" altLang="ko-KR" baseline="-25000" dirty="0"/>
              <a:t>2</a:t>
            </a:r>
            <a:r>
              <a:rPr lang="en-US" altLang="ko-KR" dirty="0" smtClean="0"/>
              <a:t> ··· ≥ </a:t>
            </a:r>
            <a:r>
              <a:rPr lang="el-GR" altLang="ko-KR" dirty="0" smtClean="0"/>
              <a:t>σ</a:t>
            </a:r>
            <a:r>
              <a:rPr lang="en-US" altLang="ko-KR" baseline="-25000" dirty="0"/>
              <a:t>r</a:t>
            </a:r>
            <a:r>
              <a:rPr lang="en-US" altLang="ko-KR" dirty="0" smtClean="0"/>
              <a:t> &gt; </a:t>
            </a:r>
            <a:r>
              <a:rPr lang="el-GR" altLang="ko-KR" dirty="0" smtClean="0"/>
              <a:t>σ</a:t>
            </a:r>
            <a:r>
              <a:rPr lang="en-US" altLang="ko-KR" baseline="-25000" dirty="0" smtClean="0"/>
              <a:t>r+1</a:t>
            </a:r>
            <a:r>
              <a:rPr lang="el-GR" altLang="ko-KR" baseline="-25000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/>
              <a:t>···</a:t>
            </a:r>
            <a:r>
              <a:rPr lang="en-US" altLang="ko-KR" dirty="0" smtClean="0"/>
              <a:t> = </a:t>
            </a:r>
            <a:r>
              <a:rPr lang="el-GR" altLang="ko-KR" dirty="0" smtClean="0"/>
              <a:t>σ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 = 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V = [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ij</a:t>
            </a:r>
            <a:r>
              <a:rPr lang="en-US" altLang="ko-KR" dirty="0"/>
              <a:t>] n x n </a:t>
            </a:r>
            <a:r>
              <a:rPr lang="en-US" altLang="ko-KR" dirty="0" err="1" smtClean="0"/>
              <a:t>orthonorm</a:t>
            </a:r>
            <a:r>
              <a:rPr lang="en-US" altLang="ko-KR" dirty="0" smtClean="0"/>
              <a:t>        al </a:t>
            </a:r>
            <a:r>
              <a:rPr lang="en-US" altLang="ko-KR" dirty="0"/>
              <a:t>matrix, right singular </a:t>
            </a:r>
            <a:r>
              <a:rPr lang="en-US" altLang="ko-KR" dirty="0" smtClean="0"/>
              <a:t>vector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72" y="3346180"/>
            <a:ext cx="1528763" cy="1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Summarization by Latent Semantic Analysis</a:t>
            </a:r>
          </a:p>
          <a:p>
            <a:pPr lvl="1"/>
            <a:r>
              <a:rPr lang="en-US" altLang="ko-KR" dirty="0" smtClean="0"/>
              <a:t>Create terms by sentences matrix A = [A</a:t>
            </a:r>
            <a:r>
              <a:rPr lang="en-US" altLang="ko-KR" baseline="-25000" dirty="0" smtClean="0"/>
              <a:t>1  </a:t>
            </a:r>
            <a:r>
              <a:rPr lang="en-US" altLang="ko-KR" dirty="0" smtClean="0"/>
              <a:t>A</a:t>
            </a:r>
            <a:r>
              <a:rPr lang="en-US" altLang="ko-KR" baseline="-25000" dirty="0" smtClean="0"/>
              <a:t>2 </a:t>
            </a:r>
            <a:r>
              <a:rPr lang="en-US" altLang="ko-KR" dirty="0" smtClean="0"/>
              <a:t> …  A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] </a:t>
            </a:r>
          </a:p>
          <a:p>
            <a:pPr marL="342900" lvl="1" indent="0">
              <a:lnSpc>
                <a:spcPct val="124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m </a:t>
            </a:r>
            <a:r>
              <a:rPr lang="en-US" altLang="ko-KR" dirty="0"/>
              <a:t>x n matrix A, for m terms and n </a:t>
            </a:r>
            <a:r>
              <a:rPr lang="en-US" altLang="ko-KR" dirty="0" smtClean="0"/>
              <a:t>sentences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Apply SVD</a:t>
            </a:r>
            <a:endParaRPr lang="en-US" altLang="ko-KR" dirty="0" smtClean="0"/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ko-KR" sz="2100" dirty="0"/>
              <a:t>		</a:t>
            </a:r>
            <a:r>
              <a:rPr lang="en-US" altLang="ko-KR" sz="1800" dirty="0"/>
              <a:t>A  =  </a:t>
            </a:r>
            <a:r>
              <a:rPr lang="en-US" altLang="ko-KR" sz="1800" dirty="0"/>
              <a:t>U ∑ V</a:t>
            </a:r>
            <a:r>
              <a:rPr lang="en-US" altLang="ko-KR" sz="1800" baseline="30000" dirty="0"/>
              <a:t>T</a:t>
            </a:r>
            <a:endParaRPr lang="en-US" altLang="ko-KR" sz="2100" baseline="30000" dirty="0"/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Transformation point of view</a:t>
            </a:r>
          </a:p>
          <a:p>
            <a:pPr lvl="1"/>
            <a:r>
              <a:rPr lang="en-US" altLang="ko-KR" dirty="0"/>
              <a:t>Map m-dimensional space spanned by weighted TF vector and r-dimensional singular vector space</a:t>
            </a:r>
          </a:p>
          <a:p>
            <a:pPr lvl="2"/>
            <a:r>
              <a:rPr lang="en-US" altLang="ko-KR" dirty="0"/>
              <a:t>Project column vector </a:t>
            </a:r>
            <a:r>
              <a:rPr lang="en-US" altLang="ko-KR" i="1" dirty="0" err="1"/>
              <a:t>i</a:t>
            </a:r>
            <a:r>
              <a:rPr lang="en-US" altLang="ko-KR" dirty="0"/>
              <a:t> in Matrix A to column vector </a:t>
            </a:r>
            <a:r>
              <a:rPr lang="el-GR" altLang="ko-KR" i="1" dirty="0"/>
              <a:t>ψ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 = [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i1</a:t>
            </a:r>
            <a:r>
              <a:rPr lang="en-US" altLang="ko-KR" i="1" dirty="0"/>
              <a:t> v</a:t>
            </a:r>
            <a:r>
              <a:rPr lang="en-US" altLang="ko-KR" i="1" baseline="-25000" dirty="0"/>
              <a:t>i2</a:t>
            </a:r>
            <a:r>
              <a:rPr lang="en-US" altLang="ko-KR" i="1" dirty="0"/>
              <a:t> … 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ir</a:t>
            </a:r>
            <a:r>
              <a:rPr lang="en-US" altLang="ko-KR" dirty="0"/>
              <a:t>]</a:t>
            </a:r>
            <a:r>
              <a:rPr lang="en-US" altLang="ko-KR" baseline="30000" dirty="0"/>
              <a:t>T</a:t>
            </a:r>
            <a:r>
              <a:rPr lang="en-US" altLang="ko-KR" dirty="0"/>
              <a:t> of V</a:t>
            </a:r>
            <a:r>
              <a:rPr lang="en-US" altLang="ko-KR" baseline="30000" dirty="0"/>
              <a:t>T</a:t>
            </a:r>
          </a:p>
          <a:p>
            <a:pPr lvl="1"/>
            <a:r>
              <a:rPr lang="en-US" altLang="ko-KR" dirty="0"/>
              <a:t>Map row vector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</a:t>
            </a:r>
            <a:r>
              <a:rPr lang="en-US" altLang="ko-KR" dirty="0"/>
              <a:t>in Matrix A to row vector </a:t>
            </a:r>
            <a:r>
              <a:rPr lang="el-GR" altLang="ko-KR" i="1" dirty="0"/>
              <a:t>φ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 = [</a:t>
            </a:r>
            <a:r>
              <a:rPr lang="en-US" altLang="ko-KR" i="1" dirty="0"/>
              <a:t>u</a:t>
            </a:r>
            <a:r>
              <a:rPr lang="en-US" altLang="ko-KR" i="1" baseline="-25000" dirty="0"/>
              <a:t>i1</a:t>
            </a:r>
            <a:r>
              <a:rPr lang="en-US" altLang="ko-KR" i="1" dirty="0"/>
              <a:t> u</a:t>
            </a:r>
            <a:r>
              <a:rPr lang="en-US" altLang="ko-KR" i="1" baseline="-25000" dirty="0"/>
              <a:t>i2</a:t>
            </a:r>
            <a:r>
              <a:rPr lang="en-US" altLang="ko-KR" i="1" dirty="0"/>
              <a:t> … </a:t>
            </a:r>
            <a:r>
              <a:rPr lang="en-US" altLang="ko-KR" i="1" dirty="0" err="1"/>
              <a:t>u</a:t>
            </a:r>
            <a:r>
              <a:rPr lang="en-US" altLang="ko-KR" i="1" baseline="-25000" dirty="0" err="1"/>
              <a:t>ir</a:t>
            </a:r>
            <a:r>
              <a:rPr lang="en-US" altLang="ko-KR" dirty="0" smtClean="0"/>
              <a:t>] </a:t>
            </a:r>
            <a:r>
              <a:rPr lang="en-US" altLang="ko-KR" dirty="0"/>
              <a:t>of </a:t>
            </a:r>
            <a:r>
              <a:rPr lang="en-US" altLang="ko-KR" dirty="0" smtClean="0"/>
              <a:t>U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lnSpc>
                <a:spcPct val="114000"/>
              </a:lnSpc>
              <a:buNone/>
            </a:pPr>
            <a:endParaRPr lang="en-US" altLang="ko-KR" dirty="0"/>
          </a:p>
          <a:p>
            <a:pPr lvl="1">
              <a:lnSpc>
                <a:spcPct val="114000"/>
              </a:lnSpc>
            </a:pP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Generic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ED2DE20E-CA1E-4145-AEFC-05669E6160E6}" vid="{FA954C5C-E7FB-4E3E-BD15-F8A1F2B148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1814</TotalTime>
  <Words>684</Words>
  <Application>Microsoft Office PowerPoint</Application>
  <PresentationFormat>화면 슬라이드 쇼(4:3)</PresentationFormat>
  <Paragraphs>169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Times New Roman</vt:lpstr>
      <vt:lpstr>Wingdings</vt:lpstr>
      <vt:lpstr>IDB</vt:lpstr>
      <vt:lpstr>Generic text summarization using relevance measure and latent semantic analysis</vt:lpstr>
      <vt:lpstr>Outline</vt:lpstr>
      <vt:lpstr>Introduction</vt:lpstr>
      <vt:lpstr>Query-relevant vs Generic Summary</vt:lpstr>
      <vt:lpstr>Generic Summaries</vt:lpstr>
      <vt:lpstr>Creating Generic Summary</vt:lpstr>
      <vt:lpstr>Creating Generic Summary</vt:lpstr>
      <vt:lpstr>Creating Generic Summary</vt:lpstr>
      <vt:lpstr>Creating Generic Summary</vt:lpstr>
      <vt:lpstr>Creating Generic Summary</vt:lpstr>
      <vt:lpstr>Creating Generic Summary</vt:lpstr>
      <vt:lpstr>Performance Evaluation</vt:lpstr>
      <vt:lpstr>Performance Evaluation</vt:lpstr>
      <vt:lpstr>Performance Evaluation</vt:lpstr>
      <vt:lpstr>Performance Evaluation</vt:lpstr>
      <vt:lpstr>Performance Evaluation</vt:lpstr>
      <vt:lpstr>Further Observation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text summarization using relevance measure and latent semantic analysis</dc:title>
  <dc:creator>YB</dc:creator>
  <cp:lastModifiedBy>YB</cp:lastModifiedBy>
  <cp:revision>55</cp:revision>
  <dcterms:created xsi:type="dcterms:W3CDTF">2015-04-17T12:49:09Z</dcterms:created>
  <dcterms:modified xsi:type="dcterms:W3CDTF">2015-04-21T09:09:29Z</dcterms:modified>
</cp:coreProperties>
</file>