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57"/>
  </p:notesMasterIdLst>
  <p:sldIdLst>
    <p:sldId id="256" r:id="rId2"/>
    <p:sldId id="432" r:id="rId3"/>
    <p:sldId id="443" r:id="rId4"/>
    <p:sldId id="483" r:id="rId5"/>
    <p:sldId id="482" r:id="rId6"/>
    <p:sldId id="455" r:id="rId7"/>
    <p:sldId id="444" r:id="rId8"/>
    <p:sldId id="445" r:id="rId9"/>
    <p:sldId id="447" r:id="rId10"/>
    <p:sldId id="456" r:id="rId11"/>
    <p:sldId id="459" r:id="rId12"/>
    <p:sldId id="460" r:id="rId13"/>
    <p:sldId id="464" r:id="rId14"/>
    <p:sldId id="465" r:id="rId15"/>
    <p:sldId id="466" r:id="rId16"/>
    <p:sldId id="446" r:id="rId17"/>
    <p:sldId id="448" r:id="rId18"/>
    <p:sldId id="449" r:id="rId19"/>
    <p:sldId id="457" r:id="rId20"/>
    <p:sldId id="458" r:id="rId21"/>
    <p:sldId id="461" r:id="rId22"/>
    <p:sldId id="450" r:id="rId23"/>
    <p:sldId id="462" r:id="rId24"/>
    <p:sldId id="451" r:id="rId25"/>
    <p:sldId id="463" r:id="rId26"/>
    <p:sldId id="467" r:id="rId27"/>
    <p:sldId id="468" r:id="rId28"/>
    <p:sldId id="469" r:id="rId29"/>
    <p:sldId id="470" r:id="rId30"/>
    <p:sldId id="471" r:id="rId31"/>
    <p:sldId id="472" r:id="rId32"/>
    <p:sldId id="473" r:id="rId33"/>
    <p:sldId id="474" r:id="rId34"/>
    <p:sldId id="475" r:id="rId35"/>
    <p:sldId id="476" r:id="rId36"/>
    <p:sldId id="477" r:id="rId37"/>
    <p:sldId id="478" r:id="rId38"/>
    <p:sldId id="479" r:id="rId39"/>
    <p:sldId id="484" r:id="rId40"/>
    <p:sldId id="322" r:id="rId41"/>
    <p:sldId id="321" r:id="rId42"/>
    <p:sldId id="320" r:id="rId43"/>
    <p:sldId id="319" r:id="rId44"/>
    <p:sldId id="318" r:id="rId45"/>
    <p:sldId id="317" r:id="rId46"/>
    <p:sldId id="316" r:id="rId47"/>
    <p:sldId id="315" r:id="rId48"/>
    <p:sldId id="485" r:id="rId49"/>
    <p:sldId id="312" r:id="rId50"/>
    <p:sldId id="311" r:id="rId51"/>
    <p:sldId id="310" r:id="rId52"/>
    <p:sldId id="309" r:id="rId53"/>
    <p:sldId id="308" r:id="rId54"/>
    <p:sldId id="307" r:id="rId55"/>
    <p:sldId id="306" r:id="rId56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8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8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8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8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CCFF"/>
    <a:srgbClr val="00CCFF"/>
    <a:srgbClr val="FF9900"/>
    <a:srgbClr val="FF6600"/>
    <a:srgbClr val="FF0000"/>
    <a:srgbClr val="CCECFF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44" autoAdjust="0"/>
    <p:restoredTop sz="89146" autoAdjust="0"/>
  </p:normalViewPr>
  <p:slideViewPr>
    <p:cSldViewPr>
      <p:cViewPr>
        <p:scale>
          <a:sx n="83" d="100"/>
          <a:sy n="83" d="100"/>
        </p:scale>
        <p:origin x="-942" y="-3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810"/>
    </p:cViewPr>
  </p:sorterViewPr>
  <p:notesViewPr>
    <p:cSldViewPr>
      <p:cViewPr varScale="1">
        <p:scale>
          <a:sx n="58" d="100"/>
          <a:sy n="58" d="100"/>
        </p:scale>
        <p:origin x="-169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D38C032-6ADD-4680-975D-A82485F167F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729094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E694DE-1D9D-4FA5-BD67-9B4B5476FAEA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31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 장에서는 </a:t>
            </a:r>
            <a:r>
              <a:rPr lang="en-US" altLang="ko-KR"/>
              <a:t>XML</a:t>
            </a:r>
            <a:r>
              <a:rPr lang="ko-KR" altLang="en-US"/>
              <a:t>에서의 </a:t>
            </a:r>
            <a:r>
              <a:rPr lang="en-US" altLang="ko-KR"/>
              <a:t>Link</a:t>
            </a:r>
            <a:r>
              <a:rPr lang="ko-KR" altLang="en-US"/>
              <a:t>와 </a:t>
            </a:r>
            <a:r>
              <a:rPr lang="en-US" altLang="ko-KR"/>
              <a:t>White space, </a:t>
            </a:r>
            <a:r>
              <a:rPr lang="ko-KR" altLang="en-US"/>
              <a:t>그리고 </a:t>
            </a:r>
            <a:r>
              <a:rPr lang="en-US" altLang="ko-KR"/>
              <a:t>Name space</a:t>
            </a:r>
            <a:r>
              <a:rPr lang="ko-KR" altLang="en-US"/>
              <a:t>에 대해서 다룬다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DFE868-8B81-4E2E-A483-6FC06FB4DED3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32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A</a:t>
            </a:r>
            <a:r>
              <a:rPr lang="ko-KR" altLang="en-US"/>
              <a:t>라는 </a:t>
            </a:r>
            <a:r>
              <a:rPr lang="en-US" altLang="ko-KR"/>
              <a:t>Link Element</a:t>
            </a:r>
            <a:r>
              <a:rPr lang="ko-KR" altLang="en-US"/>
              <a:t>에서 </a:t>
            </a:r>
            <a:r>
              <a:rPr lang="en-US" altLang="ko-KR"/>
              <a:t>B</a:t>
            </a:r>
            <a:r>
              <a:rPr lang="ko-KR" altLang="en-US"/>
              <a:t>를 가리킬 때 </a:t>
            </a:r>
            <a:r>
              <a:rPr lang="en-US" altLang="ko-KR"/>
              <a:t>A Link Element</a:t>
            </a:r>
            <a:r>
              <a:rPr lang="ko-KR" altLang="en-US"/>
              <a:t>에 </a:t>
            </a:r>
            <a:r>
              <a:rPr lang="en-US" altLang="ko-KR"/>
              <a:t>Title</a:t>
            </a:r>
            <a:r>
              <a:rPr lang="ko-KR" altLang="en-US"/>
              <a:t>이나 </a:t>
            </a:r>
            <a:r>
              <a:rPr lang="en-US" altLang="ko-KR"/>
              <a:t>Role </a:t>
            </a:r>
            <a:r>
              <a:rPr lang="ko-KR" altLang="en-US"/>
              <a:t>이라는 </a:t>
            </a:r>
            <a:r>
              <a:rPr lang="en-US" altLang="ko-KR"/>
              <a:t>Attribute</a:t>
            </a:r>
            <a:r>
              <a:rPr lang="ko-KR" altLang="en-US"/>
              <a:t>를 </a:t>
            </a:r>
            <a:r>
              <a:rPr lang="en-US" altLang="ko-KR"/>
              <a:t>B</a:t>
            </a:r>
            <a:r>
              <a:rPr lang="ko-KR" altLang="en-US"/>
              <a:t>를 </a:t>
            </a:r>
            <a:r>
              <a:rPr lang="en-US" altLang="ko-KR"/>
              <a:t>Link</a:t>
            </a:r>
            <a:r>
              <a:rPr lang="ko-KR" altLang="en-US"/>
              <a:t>하는데 대한 정보를 줄 수 있고 </a:t>
            </a:r>
            <a:r>
              <a:rPr lang="en-US" altLang="ko-KR"/>
              <a:t>Content role</a:t>
            </a:r>
            <a:r>
              <a:rPr lang="ko-KR" altLang="en-US"/>
              <a:t>이나 </a:t>
            </a:r>
            <a:r>
              <a:rPr lang="en-US" altLang="ko-KR"/>
              <a:t>Content Title</a:t>
            </a:r>
            <a:r>
              <a:rPr lang="ko-KR" altLang="en-US"/>
              <a:t>을 써서 </a:t>
            </a:r>
            <a:r>
              <a:rPr lang="en-US" altLang="ko-KR"/>
              <a:t>B</a:t>
            </a:r>
            <a:r>
              <a:rPr lang="ko-KR" altLang="en-US"/>
              <a:t>에서 </a:t>
            </a:r>
            <a:r>
              <a:rPr lang="en-US" altLang="ko-KR"/>
              <a:t>A</a:t>
            </a:r>
            <a:r>
              <a:rPr lang="ko-KR" altLang="en-US"/>
              <a:t>로 역방향으로 돌아오고자 할 때 역방향 </a:t>
            </a:r>
            <a:r>
              <a:rPr lang="en-US" altLang="ko-KR"/>
              <a:t>Link</a:t>
            </a:r>
            <a:r>
              <a:rPr lang="ko-KR" altLang="en-US"/>
              <a:t>에 대한 정보를 알려준다</a:t>
            </a:r>
            <a:r>
              <a:rPr lang="en-US" altLang="ko-KR"/>
              <a:t>.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E47A5A-829C-4F79-BDA2-E40595F4C532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‘Are you going ti Scarbough fair’ </a:t>
            </a:r>
            <a:r>
              <a:rPr lang="ko-KR" altLang="en-US"/>
              <a:t>에서  </a:t>
            </a:r>
            <a:r>
              <a:rPr lang="en-US" altLang="ko-KR"/>
              <a:t>Scarbough </a:t>
            </a:r>
            <a:r>
              <a:rPr lang="ko-KR" altLang="en-US"/>
              <a:t>를 </a:t>
            </a:r>
            <a:r>
              <a:rPr lang="en-US" altLang="ko-KR"/>
              <a:t>Click</a:t>
            </a:r>
            <a:r>
              <a:rPr lang="ko-KR" altLang="en-US"/>
              <a:t>했을 때 갈 수 있는 </a:t>
            </a:r>
            <a:r>
              <a:rPr lang="en-US" altLang="ko-KR"/>
              <a:t>Link</a:t>
            </a:r>
            <a:r>
              <a:rPr lang="ko-KR" altLang="en-US"/>
              <a:t>를 두가지를 설정을 했다</a:t>
            </a:r>
            <a:r>
              <a:rPr lang="en-US" altLang="ko-KR"/>
              <a:t>. </a:t>
            </a:r>
            <a:r>
              <a:rPr lang="ko-KR" altLang="en-US"/>
              <a:t>하나는 </a:t>
            </a:r>
            <a:r>
              <a:rPr lang="en-US" altLang="ko-KR"/>
              <a:t>location</a:t>
            </a:r>
            <a:r>
              <a:rPr lang="ko-KR" altLang="en-US"/>
              <a:t>이라는 </a:t>
            </a:r>
            <a:r>
              <a:rPr lang="en-US" altLang="ko-KR"/>
              <a:t>title</a:t>
            </a:r>
            <a:r>
              <a:rPr lang="ko-KR" altLang="en-US"/>
              <a:t>을 가지는 </a:t>
            </a:r>
            <a:r>
              <a:rPr lang="en-US" altLang="ko-KR"/>
              <a:t>Link</a:t>
            </a:r>
            <a:r>
              <a:rPr lang="ko-KR" altLang="en-US"/>
              <a:t>이고 다른 하나는 </a:t>
            </a:r>
            <a:r>
              <a:rPr lang="en-US" altLang="ko-KR"/>
              <a:t>history</a:t>
            </a:r>
            <a:r>
              <a:rPr lang="ko-KR" altLang="en-US"/>
              <a:t>라는 </a:t>
            </a:r>
            <a:r>
              <a:rPr lang="en-US" altLang="ko-KR"/>
              <a:t>title</a:t>
            </a:r>
            <a:r>
              <a:rPr lang="ko-KR" altLang="en-US"/>
              <a:t>을 가지는 </a:t>
            </a:r>
            <a:r>
              <a:rPr lang="en-US" altLang="ko-KR"/>
              <a:t>Link</a:t>
            </a:r>
            <a:r>
              <a:rPr lang="ko-KR" altLang="en-US"/>
              <a:t>이다</a:t>
            </a:r>
            <a:r>
              <a:rPr lang="en-US" altLang="ko-KR"/>
              <a:t>. </a:t>
            </a:r>
            <a:r>
              <a:rPr lang="ko-KR" altLang="en-US"/>
              <a:t>그리고 ‘</a:t>
            </a:r>
            <a:r>
              <a:rPr lang="en-US" altLang="ko-KR"/>
              <a:t>Are you going to Scarbough fair’ </a:t>
            </a:r>
            <a:r>
              <a:rPr lang="ko-KR" altLang="en-US"/>
              <a:t>에서 자신은 </a:t>
            </a:r>
            <a:r>
              <a:rPr lang="en-US" altLang="ko-KR"/>
              <a:t>song title</a:t>
            </a:r>
            <a:r>
              <a:rPr lang="ko-KR" altLang="en-US"/>
              <a:t>을 가진다고 설정을 했다</a:t>
            </a:r>
            <a:r>
              <a:rPr lang="en-US" altLang="ko-KR"/>
              <a:t>.</a:t>
            </a:r>
          </a:p>
          <a:p>
            <a:r>
              <a:rPr lang="ko-KR" altLang="en-US"/>
              <a:t>이렇게 했을 때 </a:t>
            </a:r>
            <a:r>
              <a:rPr lang="en-US" altLang="ko-KR"/>
              <a:t>Scarborough</a:t>
            </a:r>
            <a:r>
              <a:rPr lang="ko-KR" altLang="en-US"/>
              <a:t>에 마우스를 가져가면 </a:t>
            </a:r>
            <a:r>
              <a:rPr lang="en-US" altLang="ko-KR"/>
              <a:t>location</a:t>
            </a:r>
            <a:r>
              <a:rPr lang="ko-KR" altLang="en-US"/>
              <a:t>과 </a:t>
            </a:r>
            <a:r>
              <a:rPr lang="en-US" altLang="ko-KR"/>
              <a:t>history </a:t>
            </a:r>
            <a:r>
              <a:rPr lang="ko-KR" altLang="en-US"/>
              <a:t>두개의 </a:t>
            </a:r>
            <a:r>
              <a:rPr lang="en-US" altLang="ko-KR"/>
              <a:t>title</a:t>
            </a:r>
            <a:r>
              <a:rPr lang="ko-KR" altLang="en-US"/>
              <a:t>이 떠서 사용자로 하여금 선택을 하도록 하고 사용자가 </a:t>
            </a:r>
            <a:r>
              <a:rPr lang="en-US" altLang="ko-KR"/>
              <a:t>location</a:t>
            </a:r>
            <a:r>
              <a:rPr lang="ko-KR" altLang="en-US"/>
              <a:t>을 선택해서 </a:t>
            </a:r>
            <a:r>
              <a:rPr lang="en-US" altLang="ko-KR"/>
              <a:t>location</a:t>
            </a:r>
            <a:r>
              <a:rPr lang="ko-KR" altLang="en-US"/>
              <a:t>에 해당하는 문서에 가면 그 문서에서는 </a:t>
            </a:r>
            <a:r>
              <a:rPr lang="en-US" altLang="ko-KR"/>
              <a:t>title</a:t>
            </a:r>
            <a:r>
              <a:rPr lang="ko-KR" altLang="en-US"/>
              <a:t>에 </a:t>
            </a:r>
            <a:r>
              <a:rPr lang="en-US" altLang="ko-KR"/>
              <a:t>song</a:t>
            </a:r>
            <a:r>
              <a:rPr lang="ko-KR" altLang="en-US"/>
              <a:t>이라는 것이 떠서 다시 그 전 문서로 돌아올 수 있는 </a:t>
            </a:r>
            <a:r>
              <a:rPr lang="en-US" altLang="ko-KR"/>
              <a:t>Link</a:t>
            </a:r>
            <a:r>
              <a:rPr lang="ko-KR" altLang="en-US"/>
              <a:t>를 마련해준다</a:t>
            </a:r>
            <a:r>
              <a:rPr lang="en-US" altLang="ko-KR"/>
              <a:t>.</a:t>
            </a:r>
          </a:p>
          <a:p>
            <a:endParaRPr lang="en-US" altLang="ko-K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B1225D-EE30-4261-B968-28FF10E91F7B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32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ko-KR" sz="1000" i="1"/>
              <a:t>&lt;link href=“/xml/myfiles/detail.xml”&gt;See details&lt;/link&gt;</a:t>
            </a:r>
          </a:p>
          <a:p>
            <a:pPr lvl="1"/>
            <a:r>
              <a:rPr lang="ko-KR" altLang="en-US" sz="1000"/>
              <a:t>은 </a:t>
            </a:r>
            <a:r>
              <a:rPr lang="en-US" altLang="ko-KR" sz="1000"/>
              <a:t>detail.xml</a:t>
            </a:r>
            <a:r>
              <a:rPr lang="ko-KR" altLang="en-US" sz="1000"/>
              <a:t>이라는 문서 전체가 </a:t>
            </a:r>
            <a:r>
              <a:rPr lang="en-US" altLang="ko-KR" sz="1000"/>
              <a:t>Target</a:t>
            </a:r>
            <a:r>
              <a:rPr lang="ko-KR" altLang="en-US" sz="1000"/>
              <a:t>이 되는 경우이다</a:t>
            </a:r>
            <a:r>
              <a:rPr lang="en-US" altLang="ko-KR" sz="1000"/>
              <a:t>.</a:t>
            </a:r>
          </a:p>
          <a:p>
            <a:pPr lvl="1"/>
            <a:r>
              <a:rPr lang="en-US" altLang="ko-KR" sz="1000" i="1"/>
              <a:t>&lt;link href=“../myfiles/detail.xml#part3”&gt;See details, part 3&lt;/link&gt;</a:t>
            </a:r>
            <a:endParaRPr lang="en-US" altLang="ko-KR" i="1"/>
          </a:p>
          <a:p>
            <a:pPr lvl="1"/>
            <a:r>
              <a:rPr lang="ko-KR" altLang="en-US" sz="1000"/>
              <a:t>는 </a:t>
            </a:r>
            <a:r>
              <a:rPr lang="en-US" altLang="ko-KR" sz="1000"/>
              <a:t>detail.xml</a:t>
            </a:r>
            <a:r>
              <a:rPr lang="ko-KR" altLang="en-US" sz="1000"/>
              <a:t>의 </a:t>
            </a:r>
            <a:r>
              <a:rPr lang="en-US" altLang="ko-KR" sz="1000"/>
              <a:t>part3 </a:t>
            </a:r>
            <a:r>
              <a:rPr lang="ko-KR" altLang="en-US" sz="1000"/>
              <a:t>부분을 </a:t>
            </a:r>
            <a:r>
              <a:rPr lang="en-US" altLang="ko-KR" sz="1000"/>
              <a:t>Link</a:t>
            </a:r>
            <a:r>
              <a:rPr lang="ko-KR" altLang="en-US" sz="1000"/>
              <a:t>하는 것인데 브라우저로 </a:t>
            </a:r>
            <a:r>
              <a:rPr lang="en-US" altLang="ko-KR" sz="1000"/>
              <a:t>deliver </a:t>
            </a:r>
            <a:r>
              <a:rPr lang="ko-KR" altLang="en-US" sz="1000"/>
              <a:t>될 때는 전체 문서가  다 </a:t>
            </a:r>
            <a:r>
              <a:rPr lang="en-US" altLang="ko-KR" sz="1000"/>
              <a:t>deliver </a:t>
            </a:r>
            <a:r>
              <a:rPr lang="ko-KR" altLang="en-US" sz="1000"/>
              <a:t>된다</a:t>
            </a:r>
            <a:r>
              <a:rPr lang="en-US" altLang="ko-KR" sz="1000"/>
              <a:t>.</a:t>
            </a:r>
          </a:p>
          <a:p>
            <a:pPr lvl="1"/>
            <a:r>
              <a:rPr lang="en-US" altLang="ko-KR" sz="1000" i="1"/>
              <a:t>&lt;link href=“../myfiles/detail.xml|part3”&gt;See details, part 3&lt;/link&gt;</a:t>
            </a:r>
            <a:endParaRPr lang="en-US" altLang="ko-KR" sz="1000"/>
          </a:p>
          <a:p>
            <a:pPr lvl="1"/>
            <a:r>
              <a:rPr lang="en-US" altLang="ko-KR" sz="1000"/>
              <a:t>detail.xml</a:t>
            </a:r>
            <a:r>
              <a:rPr lang="ko-KR" altLang="en-US" sz="1000"/>
              <a:t>에서 </a:t>
            </a:r>
            <a:r>
              <a:rPr lang="en-US" altLang="ko-KR" sz="1000"/>
              <a:t>part3</a:t>
            </a:r>
            <a:r>
              <a:rPr lang="ko-KR" altLang="en-US" sz="1000"/>
              <a:t>만을 </a:t>
            </a:r>
            <a:r>
              <a:rPr lang="en-US" altLang="ko-KR" sz="1000"/>
              <a:t>deliver</a:t>
            </a:r>
            <a:r>
              <a:rPr lang="ko-KR" altLang="en-US" sz="1000"/>
              <a:t>하기 원할 때 쓰인다</a:t>
            </a:r>
            <a:r>
              <a:rPr lang="en-US" altLang="ko-KR" sz="1000"/>
              <a:t>.</a:t>
            </a:r>
          </a:p>
          <a:p>
            <a:endParaRPr lang="en-US" altLang="ko-K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017352-2163-46EB-B188-F8145CB7B167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Link behavior</a:t>
            </a:r>
            <a:r>
              <a:rPr lang="ko-KR" altLang="en-US"/>
              <a:t>를 나타내는 </a:t>
            </a:r>
            <a:r>
              <a:rPr lang="en-US" altLang="ko-KR"/>
              <a:t>Attribute</a:t>
            </a:r>
            <a:r>
              <a:rPr lang="ko-KR" altLang="en-US"/>
              <a:t>에는 </a:t>
            </a:r>
            <a:r>
              <a:rPr lang="en-US" altLang="ko-KR"/>
              <a:t>Actuate</a:t>
            </a:r>
            <a:r>
              <a:rPr lang="ko-KR" altLang="en-US"/>
              <a:t>와 </a:t>
            </a:r>
            <a:r>
              <a:rPr lang="en-US" altLang="ko-KR"/>
              <a:t>Show</a:t>
            </a:r>
            <a:r>
              <a:rPr lang="ko-KR" altLang="en-US"/>
              <a:t>가 있다</a:t>
            </a:r>
            <a:r>
              <a:rPr lang="en-US" altLang="ko-KR"/>
              <a:t>.</a:t>
            </a:r>
          </a:p>
          <a:p>
            <a:r>
              <a:rPr lang="en-US" altLang="ko-KR"/>
              <a:t>Actuate</a:t>
            </a:r>
            <a:r>
              <a:rPr lang="ko-KR" altLang="en-US"/>
              <a:t>는 </a:t>
            </a:r>
            <a:r>
              <a:rPr lang="en-US" altLang="ko-KR"/>
              <a:t>Link</a:t>
            </a:r>
            <a:r>
              <a:rPr lang="ko-KR" altLang="en-US"/>
              <a:t>가 나타나면 자동으로 </a:t>
            </a:r>
            <a:r>
              <a:rPr lang="en-US" altLang="ko-KR"/>
              <a:t>Link</a:t>
            </a:r>
            <a:r>
              <a:rPr lang="ko-KR" altLang="en-US"/>
              <a:t>문서를 보여줄건지 사용자의 선택에 의해서 보여줄 것인지를 결정한다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Show</a:t>
            </a:r>
            <a:r>
              <a:rPr lang="ko-KR" altLang="en-US"/>
              <a:t>는 </a:t>
            </a:r>
            <a:r>
              <a:rPr lang="en-US" altLang="ko-KR"/>
              <a:t>Link</a:t>
            </a:r>
            <a:r>
              <a:rPr lang="ko-KR" altLang="en-US"/>
              <a:t>된 문서를 새 창에서 보여줄건지 기존 창에서 보여줄건지 </a:t>
            </a:r>
            <a:r>
              <a:rPr lang="en-US" altLang="ko-KR"/>
              <a:t>Link</a:t>
            </a:r>
            <a:r>
              <a:rPr lang="ko-KR" altLang="en-US"/>
              <a:t>하는 문서에 끼워서 보여줄 것인지를 결정한다</a:t>
            </a:r>
            <a:r>
              <a:rPr lang="en-US" altLang="ko-KR"/>
              <a:t>.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F8BFE9-8B86-4E95-B41D-8201BE38375F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33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ko-KR"/>
              <a:t>&lt;extend show=“new”&gt;</a:t>
            </a:r>
          </a:p>
          <a:p>
            <a:pPr lvl="1"/>
            <a:r>
              <a:rPr lang="en-US" altLang="ko-KR"/>
              <a:t>Link</a:t>
            </a:r>
            <a:r>
              <a:rPr lang="ko-KR" altLang="en-US"/>
              <a:t>된 문서들을 새 창에서 보여주겠다는 것을 의미한다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&lt;locate href=“…” /&gt;</a:t>
            </a:r>
          </a:p>
          <a:p>
            <a:pPr lvl="1"/>
            <a:r>
              <a:rPr lang="en-US" altLang="ko-KR"/>
              <a:t>&lt;locate href=“…” show=“embed” /&gt;</a:t>
            </a:r>
          </a:p>
          <a:p>
            <a:pPr lvl="1"/>
            <a:r>
              <a:rPr lang="en-US" altLang="ko-KR"/>
              <a:t>“...”</a:t>
            </a:r>
            <a:r>
              <a:rPr lang="ko-KR" altLang="en-US"/>
              <a:t>에 해당하는 문서를 현재 이 자리에 삽입해서 보여준다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&lt;/extend&gt;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9DB347-B455-4D81-BCDA-D9BC7C80A6CF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331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XLink</a:t>
            </a:r>
            <a:r>
              <a:rPr lang="ko-KR" altLang="en-US"/>
              <a:t>에는 두가지가 있다</a:t>
            </a:r>
            <a:r>
              <a:rPr lang="en-US" altLang="ko-KR"/>
              <a:t>.</a:t>
            </a:r>
          </a:p>
          <a:p>
            <a:r>
              <a:rPr lang="en-US" altLang="ko-KR"/>
              <a:t>Simple Link</a:t>
            </a:r>
            <a:r>
              <a:rPr lang="ko-KR" altLang="en-US"/>
              <a:t>는 </a:t>
            </a:r>
            <a:r>
              <a:rPr lang="en-US" altLang="ko-KR"/>
              <a:t>HTML</a:t>
            </a:r>
            <a:r>
              <a:rPr lang="ko-KR" altLang="en-US"/>
              <a:t>의 </a:t>
            </a:r>
            <a:r>
              <a:rPr lang="en-US" altLang="ko-KR"/>
              <a:t>Link</a:t>
            </a:r>
            <a:r>
              <a:rPr lang="ko-KR" altLang="en-US"/>
              <a:t>와 유사한 성격을 가지고 한 방향으로의 </a:t>
            </a:r>
            <a:r>
              <a:rPr lang="en-US" altLang="ko-KR"/>
              <a:t>Link</a:t>
            </a:r>
            <a:r>
              <a:rPr lang="ko-KR" altLang="en-US"/>
              <a:t>를 제공한다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Extended Link</a:t>
            </a:r>
          </a:p>
          <a:p>
            <a:r>
              <a:rPr lang="ko-KR" altLang="en-US"/>
              <a:t>다방향 </a:t>
            </a:r>
            <a:r>
              <a:rPr lang="en-US" altLang="ko-KR"/>
              <a:t>Link</a:t>
            </a:r>
            <a:r>
              <a:rPr lang="ko-KR" altLang="en-US"/>
              <a:t>를 제공한다</a:t>
            </a:r>
            <a:r>
              <a:rPr lang="en-US" altLang="ko-KR"/>
              <a:t>.</a:t>
            </a:r>
          </a:p>
          <a:p>
            <a:endParaRPr lang="en-US" altLang="ko-K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EA8580-FF78-47A7-A809-E5EE239EE5D2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33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Simple Link</a:t>
            </a:r>
            <a:r>
              <a:rPr lang="ko-KR" altLang="en-US"/>
              <a:t>는 </a:t>
            </a:r>
            <a:r>
              <a:rPr lang="en-US" altLang="ko-KR"/>
              <a:t>Target</a:t>
            </a:r>
            <a:r>
              <a:rPr lang="ko-KR" altLang="en-US"/>
              <a:t>을 가리키는 ‘</a:t>
            </a:r>
            <a:r>
              <a:rPr lang="en-US" altLang="ko-KR"/>
              <a:t>href’</a:t>
            </a:r>
            <a:r>
              <a:rPr lang="ko-KR" altLang="en-US"/>
              <a:t>와 </a:t>
            </a:r>
            <a:r>
              <a:rPr lang="en-US" altLang="ko-KR"/>
              <a:t>Link</a:t>
            </a:r>
            <a:r>
              <a:rPr lang="ko-KR" altLang="en-US"/>
              <a:t>가 </a:t>
            </a:r>
            <a:r>
              <a:rPr lang="en-US" altLang="ko-KR"/>
              <a:t>activated</a:t>
            </a:r>
            <a:r>
              <a:rPr lang="ko-KR" altLang="en-US"/>
              <a:t>되는 방법을 가리키는  ‘</a:t>
            </a:r>
            <a:r>
              <a:rPr lang="en-US" altLang="ko-KR"/>
              <a:t>actuate’, Link</a:t>
            </a:r>
            <a:r>
              <a:rPr lang="ko-KR" altLang="en-US"/>
              <a:t>가 </a:t>
            </a:r>
            <a:r>
              <a:rPr lang="en-US" altLang="ko-KR"/>
              <a:t>activated</a:t>
            </a:r>
            <a:r>
              <a:rPr lang="ko-KR" altLang="en-US"/>
              <a:t>될 때 표시되는 방식을 나타내는 ‘</a:t>
            </a:r>
            <a:r>
              <a:rPr lang="en-US" altLang="ko-KR"/>
              <a:t>show’ attribute</a:t>
            </a:r>
            <a:r>
              <a:rPr lang="ko-KR" altLang="en-US"/>
              <a:t>를 가진다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02DF53-43EE-48F3-BF08-79E2F6DCBC87}" type="slidenum">
              <a:rPr lang="en-US" altLang="ko-KR"/>
              <a:pPr/>
              <a:t>18</a:t>
            </a:fld>
            <a:endParaRPr lang="en-US" altLang="ko-KR"/>
          </a:p>
        </p:txBody>
      </p:sp>
      <p:sp>
        <p:nvSpPr>
          <p:cNvPr id="33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Extended Link</a:t>
            </a:r>
            <a:r>
              <a:rPr lang="ko-KR" altLang="en-US"/>
              <a:t>는 여러 개의 </a:t>
            </a:r>
            <a:r>
              <a:rPr lang="en-US" altLang="ko-KR"/>
              <a:t>locator type</a:t>
            </a:r>
            <a:r>
              <a:rPr lang="ko-KR" altLang="en-US"/>
              <a:t>의 </a:t>
            </a:r>
            <a:r>
              <a:rPr lang="en-US" altLang="ko-KR"/>
              <a:t>link element</a:t>
            </a:r>
            <a:r>
              <a:rPr lang="ko-KR" altLang="en-US"/>
              <a:t>를 가질 수 있고 </a:t>
            </a:r>
            <a:r>
              <a:rPr lang="en-US" altLang="ko-KR"/>
              <a:t>locator type</a:t>
            </a:r>
            <a:r>
              <a:rPr lang="ko-KR" altLang="en-US"/>
              <a:t>의 </a:t>
            </a:r>
            <a:r>
              <a:rPr lang="en-US" altLang="ko-KR"/>
              <a:t>element </a:t>
            </a:r>
            <a:r>
              <a:rPr lang="ko-KR" altLang="en-US"/>
              <a:t>들은 각각 </a:t>
            </a:r>
            <a:r>
              <a:rPr lang="en-US" altLang="ko-KR"/>
              <a:t>resource</a:t>
            </a:r>
            <a:r>
              <a:rPr lang="ko-KR" altLang="en-US"/>
              <a:t>를 가리킨다</a:t>
            </a:r>
            <a:r>
              <a:rPr lang="en-US" altLang="ko-KR"/>
              <a:t>.</a:t>
            </a:r>
          </a:p>
          <a:p>
            <a:r>
              <a:rPr lang="en-US" altLang="ko-KR"/>
              <a:t>Extended Link</a:t>
            </a:r>
            <a:r>
              <a:rPr lang="ko-KR" altLang="en-US"/>
              <a:t>에서는 </a:t>
            </a:r>
            <a:r>
              <a:rPr lang="en-US" altLang="ko-KR"/>
              <a:t>sub element</a:t>
            </a:r>
            <a:r>
              <a:rPr lang="ko-KR" altLang="en-US"/>
              <a:t>가 가리키는 </a:t>
            </a:r>
            <a:r>
              <a:rPr lang="en-US" altLang="ko-KR"/>
              <a:t>resource </a:t>
            </a:r>
            <a:r>
              <a:rPr lang="ko-KR" altLang="en-US"/>
              <a:t>간에 여러 방식의 </a:t>
            </a:r>
            <a:r>
              <a:rPr lang="en-US" altLang="ko-KR"/>
              <a:t>traverse</a:t>
            </a:r>
            <a:r>
              <a:rPr lang="ko-KR" altLang="en-US"/>
              <a:t>를 정의할 수 있다</a:t>
            </a:r>
            <a:r>
              <a:rPr lang="en-US" altLang="ko-KR"/>
              <a:t>.</a:t>
            </a:r>
          </a:p>
          <a:p>
            <a:r>
              <a:rPr lang="ko-KR" altLang="en-US"/>
              <a:t>예를 들어 문서가 </a:t>
            </a:r>
            <a:r>
              <a:rPr lang="en-US" altLang="ko-KR"/>
              <a:t>A, B, C, D, E, F</a:t>
            </a:r>
            <a:r>
              <a:rPr lang="ko-KR" altLang="en-US"/>
              <a:t>라는 것이 있고 </a:t>
            </a:r>
            <a:r>
              <a:rPr lang="en-US" altLang="ko-KR"/>
              <a:t>A</a:t>
            </a:r>
            <a:r>
              <a:rPr lang="ko-KR" altLang="en-US"/>
              <a:t>라는 문서에 </a:t>
            </a:r>
            <a:r>
              <a:rPr lang="en-US" altLang="ko-KR"/>
              <a:t>Extended Link</a:t>
            </a:r>
            <a:r>
              <a:rPr lang="ko-KR" altLang="en-US"/>
              <a:t>가 정의되어 있고 그 </a:t>
            </a:r>
            <a:r>
              <a:rPr lang="en-US" altLang="ko-KR"/>
              <a:t>Extended Link</a:t>
            </a:r>
            <a:r>
              <a:rPr lang="ko-KR" altLang="en-US"/>
              <a:t>는 </a:t>
            </a:r>
            <a:r>
              <a:rPr lang="en-US" altLang="ko-KR"/>
              <a:t>Sub Element</a:t>
            </a:r>
            <a:r>
              <a:rPr lang="ko-KR" altLang="en-US"/>
              <a:t>로 </a:t>
            </a:r>
            <a:r>
              <a:rPr lang="en-US" altLang="ko-KR"/>
              <a:t>B, C, D, E, F</a:t>
            </a:r>
            <a:r>
              <a:rPr lang="ko-KR" altLang="en-US"/>
              <a:t>를 가리키는   </a:t>
            </a:r>
            <a:r>
              <a:rPr lang="en-US" altLang="ko-KR"/>
              <a:t>locator</a:t>
            </a:r>
            <a:r>
              <a:rPr lang="ko-KR" altLang="en-US"/>
              <a:t>를 가지고 </a:t>
            </a:r>
            <a:r>
              <a:rPr lang="en-US" altLang="ko-KR"/>
              <a:t>A-&gt;B, B-&gt;C, C-&gt;B,D-&gt;E, E-&gt;F </a:t>
            </a:r>
            <a:r>
              <a:rPr lang="ko-KR" altLang="en-US"/>
              <a:t>등등 여러 방향의 </a:t>
            </a:r>
            <a:r>
              <a:rPr lang="en-US" altLang="ko-KR"/>
              <a:t>traverse</a:t>
            </a:r>
            <a:r>
              <a:rPr lang="ko-KR" altLang="en-US"/>
              <a:t>를 정의할 수 있다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A9AC2D-4CED-425B-BB87-32DB4DF872F4}" type="slidenum">
              <a:rPr lang="en-US" altLang="ko-KR"/>
              <a:pPr/>
              <a:t>19</a:t>
            </a:fld>
            <a:endParaRPr lang="en-US" altLang="ko-KR"/>
          </a:p>
        </p:txBody>
      </p:sp>
      <p:sp>
        <p:nvSpPr>
          <p:cNvPr id="334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Extended Link Element</a:t>
            </a:r>
            <a:r>
              <a:rPr lang="ko-KR" altLang="en-US"/>
              <a:t>와  </a:t>
            </a:r>
            <a:r>
              <a:rPr lang="en-US" altLang="ko-KR"/>
              <a:t>Attribute</a:t>
            </a:r>
            <a:r>
              <a:rPr lang="ko-KR" altLang="en-US"/>
              <a:t>를 정의할 때 </a:t>
            </a:r>
            <a:r>
              <a:rPr lang="en-US" altLang="ko-KR"/>
              <a:t>DTD</a:t>
            </a:r>
            <a:r>
              <a:rPr lang="ko-KR" altLang="en-US"/>
              <a:t>를 만드는 사람은 반드시 </a:t>
            </a:r>
            <a:r>
              <a:rPr lang="en-US" altLang="ko-KR"/>
              <a:t>Extended Link</a:t>
            </a:r>
            <a:r>
              <a:rPr lang="ko-KR" altLang="en-US"/>
              <a:t>는 </a:t>
            </a:r>
            <a:r>
              <a:rPr lang="en-US" altLang="ko-KR"/>
              <a:t>Sub Element</a:t>
            </a:r>
            <a:r>
              <a:rPr lang="ko-KR" altLang="en-US"/>
              <a:t>로 </a:t>
            </a:r>
            <a:r>
              <a:rPr lang="en-US" altLang="ko-KR"/>
              <a:t>Locator Element</a:t>
            </a:r>
            <a:r>
              <a:rPr lang="ko-KR" altLang="en-US"/>
              <a:t>를 반드시 가지게 해야한다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F5221B-1AE3-4236-B861-D336DC125A72}" type="slidenum">
              <a:rPr lang="en-US" altLang="ko-KR"/>
              <a:pPr/>
              <a:t>21</a:t>
            </a:fld>
            <a:endParaRPr lang="en-US" altLang="ko-KR"/>
          </a:p>
        </p:txBody>
      </p:sp>
      <p:sp>
        <p:nvSpPr>
          <p:cNvPr id="335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In-line link</a:t>
            </a:r>
            <a:r>
              <a:rPr lang="ko-KR" altLang="en-US"/>
              <a:t>는 </a:t>
            </a:r>
            <a:r>
              <a:rPr lang="en-US" altLang="ko-KR"/>
              <a:t>Link</a:t>
            </a:r>
            <a:r>
              <a:rPr lang="ko-KR" altLang="en-US"/>
              <a:t>하고자 하는 </a:t>
            </a:r>
            <a:r>
              <a:rPr lang="en-US" altLang="ko-KR"/>
              <a:t>Text</a:t>
            </a:r>
            <a:r>
              <a:rPr lang="ko-KR" altLang="en-US"/>
              <a:t>안에 </a:t>
            </a:r>
            <a:r>
              <a:rPr lang="en-US" altLang="ko-KR"/>
              <a:t>Link</a:t>
            </a:r>
            <a:r>
              <a:rPr lang="ko-KR" altLang="en-US"/>
              <a:t>정보가 들어간 것을 말한다</a:t>
            </a:r>
            <a:r>
              <a:rPr lang="en-US" altLang="ko-KR"/>
              <a:t>.</a:t>
            </a:r>
          </a:p>
          <a:p>
            <a:r>
              <a:rPr lang="en-US" altLang="ko-KR"/>
              <a:t>A-&gt;B</a:t>
            </a:r>
            <a:r>
              <a:rPr lang="ko-KR" altLang="en-US"/>
              <a:t>로 가는  </a:t>
            </a:r>
            <a:r>
              <a:rPr lang="en-US" altLang="ko-KR"/>
              <a:t>Link</a:t>
            </a:r>
            <a:r>
              <a:rPr lang="ko-KR" altLang="en-US"/>
              <a:t>를 만들 때 </a:t>
            </a:r>
            <a:r>
              <a:rPr lang="en-US" altLang="ko-KR"/>
              <a:t>A</a:t>
            </a:r>
            <a:r>
              <a:rPr lang="ko-KR" altLang="en-US"/>
              <a:t>에서 </a:t>
            </a:r>
            <a:r>
              <a:rPr lang="en-US" altLang="ko-KR"/>
              <a:t>B</a:t>
            </a:r>
            <a:r>
              <a:rPr lang="ko-KR" altLang="en-US"/>
              <a:t>를 </a:t>
            </a:r>
            <a:r>
              <a:rPr lang="en-US" altLang="ko-KR"/>
              <a:t>Link</a:t>
            </a:r>
            <a:r>
              <a:rPr lang="ko-KR" altLang="en-US"/>
              <a:t>하는 </a:t>
            </a:r>
            <a:r>
              <a:rPr lang="en-US" altLang="ko-KR"/>
              <a:t>Element</a:t>
            </a:r>
            <a:r>
              <a:rPr lang="ko-KR" altLang="en-US"/>
              <a:t>를 삽입하는 것이 </a:t>
            </a:r>
            <a:r>
              <a:rPr lang="en-US" altLang="ko-KR"/>
              <a:t>In-line link</a:t>
            </a:r>
            <a:r>
              <a:rPr lang="ko-KR" altLang="en-US"/>
              <a:t>이고 </a:t>
            </a:r>
          </a:p>
          <a:p>
            <a:r>
              <a:rPr lang="en-US" altLang="ko-KR"/>
              <a:t>C</a:t>
            </a:r>
            <a:r>
              <a:rPr lang="ko-KR" altLang="en-US"/>
              <a:t>라는 </a:t>
            </a:r>
            <a:r>
              <a:rPr lang="en-US" altLang="ko-KR"/>
              <a:t>Element</a:t>
            </a:r>
            <a:r>
              <a:rPr lang="ko-KR" altLang="en-US"/>
              <a:t>에 </a:t>
            </a:r>
            <a:r>
              <a:rPr lang="en-US" altLang="ko-KR"/>
              <a:t>A</a:t>
            </a:r>
            <a:r>
              <a:rPr lang="ko-KR" altLang="en-US"/>
              <a:t>와 </a:t>
            </a:r>
            <a:r>
              <a:rPr lang="en-US" altLang="ko-KR"/>
              <a:t>B</a:t>
            </a:r>
            <a:r>
              <a:rPr lang="ko-KR" altLang="en-US"/>
              <a:t>를 가리키는 </a:t>
            </a:r>
            <a:r>
              <a:rPr lang="en-US" altLang="ko-KR"/>
              <a:t>Locator Element</a:t>
            </a:r>
            <a:r>
              <a:rPr lang="ko-KR" altLang="en-US"/>
              <a:t>를 두고 </a:t>
            </a:r>
            <a:r>
              <a:rPr lang="en-US" altLang="ko-KR"/>
              <a:t>C Element </a:t>
            </a:r>
            <a:r>
              <a:rPr lang="ko-KR" altLang="en-US"/>
              <a:t>안에서 </a:t>
            </a:r>
            <a:r>
              <a:rPr lang="en-US" altLang="ko-KR"/>
              <a:t>A-&gt;B</a:t>
            </a:r>
            <a:r>
              <a:rPr lang="ko-KR" altLang="en-US"/>
              <a:t>로 가는 </a:t>
            </a:r>
            <a:r>
              <a:rPr lang="en-US" altLang="ko-KR"/>
              <a:t>Link</a:t>
            </a:r>
            <a:r>
              <a:rPr lang="ko-KR" altLang="en-US"/>
              <a:t>를 정의하는 것이 </a:t>
            </a:r>
            <a:r>
              <a:rPr lang="en-US" altLang="ko-KR"/>
              <a:t>Out-of–line link</a:t>
            </a:r>
            <a:r>
              <a:rPr lang="ko-KR" altLang="en-US"/>
              <a:t>이다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In-line link</a:t>
            </a:r>
            <a:r>
              <a:rPr lang="ko-KR" altLang="en-US"/>
              <a:t>는 쓰기가 가능한 문서에만 </a:t>
            </a:r>
            <a:r>
              <a:rPr lang="en-US" altLang="ko-KR"/>
              <a:t>Link</a:t>
            </a:r>
            <a:r>
              <a:rPr lang="ko-KR" altLang="en-US"/>
              <a:t>를 삽입할 수 있지만 </a:t>
            </a:r>
            <a:r>
              <a:rPr lang="en-US" altLang="ko-KR"/>
              <a:t>Out-of-line</a:t>
            </a:r>
            <a:r>
              <a:rPr lang="ko-KR" altLang="en-US"/>
              <a:t>은 읽기만 가능한 문서라도 </a:t>
            </a:r>
            <a:r>
              <a:rPr lang="en-US" altLang="ko-KR"/>
              <a:t>Link</a:t>
            </a:r>
            <a:r>
              <a:rPr lang="ko-KR" altLang="en-US"/>
              <a:t>정보를 만들 수 있다</a:t>
            </a:r>
            <a:r>
              <a:rPr lang="en-US" altLang="ko-KR"/>
              <a:t>.</a:t>
            </a:r>
          </a:p>
          <a:p>
            <a:r>
              <a:rPr lang="en-US" altLang="ko-KR"/>
              <a:t> </a:t>
            </a:r>
          </a:p>
          <a:p>
            <a:endParaRPr lang="en-US" altLang="ko-KR"/>
          </a:p>
          <a:p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CDD866-0FE6-4211-9C52-CC37420A73B7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XML Link</a:t>
            </a:r>
            <a:r>
              <a:rPr lang="ko-KR" altLang="en-US"/>
              <a:t>에 대해서 살펴보자</a:t>
            </a:r>
            <a:r>
              <a:rPr lang="en-US" altLang="ko-KR"/>
              <a:t>.</a:t>
            </a:r>
          </a:p>
          <a:p>
            <a:r>
              <a:rPr lang="ko-KR" altLang="en-US"/>
              <a:t>먼저 </a:t>
            </a:r>
            <a:r>
              <a:rPr lang="en-US" altLang="ko-KR"/>
              <a:t>HTML</a:t>
            </a:r>
            <a:r>
              <a:rPr lang="ko-KR" altLang="en-US"/>
              <a:t>에서의 </a:t>
            </a:r>
            <a:r>
              <a:rPr lang="en-US" altLang="ko-KR"/>
              <a:t>Link</a:t>
            </a:r>
            <a:r>
              <a:rPr lang="ko-KR" altLang="en-US"/>
              <a:t>와 </a:t>
            </a:r>
            <a:r>
              <a:rPr lang="en-US" altLang="ko-KR"/>
              <a:t>XML</a:t>
            </a:r>
            <a:r>
              <a:rPr lang="ko-KR" altLang="en-US"/>
              <a:t>에서의 </a:t>
            </a:r>
            <a:r>
              <a:rPr lang="en-US" altLang="ko-KR"/>
              <a:t>Link</a:t>
            </a:r>
            <a:r>
              <a:rPr lang="ko-KR" altLang="en-US"/>
              <a:t>를 비교해보고 </a:t>
            </a:r>
          </a:p>
          <a:p>
            <a:r>
              <a:rPr lang="en-US" altLang="ko-KR"/>
              <a:t>XML Link Concept</a:t>
            </a:r>
            <a:r>
              <a:rPr lang="ko-KR" altLang="en-US"/>
              <a:t>에 대해서 살펴본다</a:t>
            </a:r>
            <a:r>
              <a:rPr lang="en-US" altLang="ko-KR"/>
              <a:t>.</a:t>
            </a:r>
          </a:p>
          <a:p>
            <a:r>
              <a:rPr lang="en-US" altLang="ko-KR"/>
              <a:t>XML Link </a:t>
            </a:r>
            <a:r>
              <a:rPr lang="ko-KR" altLang="en-US"/>
              <a:t>방식에 따라 </a:t>
            </a:r>
            <a:r>
              <a:rPr lang="en-US" altLang="ko-KR"/>
              <a:t>simple link</a:t>
            </a:r>
            <a:r>
              <a:rPr lang="ko-KR" altLang="en-US"/>
              <a:t>와 </a:t>
            </a:r>
            <a:r>
              <a:rPr lang="en-US" altLang="ko-KR"/>
              <a:t>extended link</a:t>
            </a:r>
            <a:r>
              <a:rPr lang="ko-KR" altLang="en-US"/>
              <a:t>로 나눌 수 있는데 그 각각에 대해서 살펴보고 </a:t>
            </a:r>
            <a:r>
              <a:rPr lang="en-US" altLang="ko-KR"/>
              <a:t>XPointer</a:t>
            </a:r>
            <a:r>
              <a:rPr lang="ko-KR" altLang="en-US"/>
              <a:t>에 대해 살펴본다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3B9DC1-5C5B-444B-9AAE-57E2B5F948C0}" type="slidenum">
              <a:rPr lang="en-US" altLang="ko-KR"/>
              <a:pPr/>
              <a:t>22</a:t>
            </a:fld>
            <a:endParaRPr lang="en-US" altLang="ko-KR"/>
          </a:p>
        </p:txBody>
      </p:sp>
      <p:sp>
        <p:nvSpPr>
          <p:cNvPr id="336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D53578-C2F0-4E9D-BD85-2E6C533F87BB}" type="slidenum">
              <a:rPr lang="en-US" altLang="ko-KR"/>
              <a:pPr/>
              <a:t>23</a:t>
            </a:fld>
            <a:endParaRPr lang="en-US" altLang="ko-KR"/>
          </a:p>
        </p:txBody>
      </p:sp>
      <p:sp>
        <p:nvSpPr>
          <p:cNvPr id="337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예제에서 </a:t>
            </a:r>
            <a:r>
              <a:rPr lang="en-US" altLang="ko-KR"/>
              <a:t>inline attribute</a:t>
            </a:r>
            <a:r>
              <a:rPr lang="ko-KR" altLang="en-US"/>
              <a:t>가 </a:t>
            </a:r>
            <a:r>
              <a:rPr lang="en-US" altLang="ko-KR"/>
              <a:t>true</a:t>
            </a:r>
            <a:r>
              <a:rPr lang="ko-KR" altLang="en-US"/>
              <a:t>라고 되어있으면 파란 문서에서 </a:t>
            </a:r>
            <a:r>
              <a:rPr lang="en-US" altLang="ko-KR"/>
              <a:t>A</a:t>
            </a:r>
            <a:r>
              <a:rPr lang="ko-KR" altLang="en-US"/>
              <a:t>와 </a:t>
            </a:r>
            <a:r>
              <a:rPr lang="en-US" altLang="ko-KR"/>
              <a:t>B</a:t>
            </a:r>
            <a:r>
              <a:rPr lang="ko-KR" altLang="en-US"/>
              <a:t>를 가리키는 </a:t>
            </a:r>
            <a:r>
              <a:rPr lang="en-US" altLang="ko-KR"/>
              <a:t>In-line-link</a:t>
            </a:r>
            <a:r>
              <a:rPr lang="ko-KR" altLang="en-US"/>
              <a:t>로 작용을 하고 </a:t>
            </a:r>
            <a:r>
              <a:rPr lang="en-US" altLang="ko-KR"/>
              <a:t>inline attribute</a:t>
            </a:r>
            <a:r>
              <a:rPr lang="ko-KR" altLang="en-US"/>
              <a:t>가 </a:t>
            </a:r>
            <a:r>
              <a:rPr lang="en-US" altLang="ko-KR"/>
              <a:t>false</a:t>
            </a:r>
            <a:r>
              <a:rPr lang="ko-KR" altLang="en-US"/>
              <a:t>인 경우에는 파란 문서에서 </a:t>
            </a:r>
            <a:r>
              <a:rPr lang="en-US" altLang="ko-KR"/>
              <a:t>A</a:t>
            </a:r>
            <a:r>
              <a:rPr lang="ko-KR" altLang="en-US"/>
              <a:t>와 </a:t>
            </a:r>
            <a:r>
              <a:rPr lang="en-US" altLang="ko-KR"/>
              <a:t>B</a:t>
            </a:r>
            <a:r>
              <a:rPr lang="ko-KR" altLang="en-US"/>
              <a:t>를 가리키는 </a:t>
            </a:r>
            <a:r>
              <a:rPr lang="en-US" altLang="ko-KR"/>
              <a:t>Link</a:t>
            </a:r>
            <a:r>
              <a:rPr lang="ko-KR" altLang="en-US"/>
              <a:t>를 제공하는 것이 아니라 파란 문서에서는 </a:t>
            </a:r>
            <a:r>
              <a:rPr lang="en-US" altLang="ko-KR"/>
              <a:t>A</a:t>
            </a:r>
            <a:r>
              <a:rPr lang="ko-KR" altLang="en-US"/>
              <a:t>와 </a:t>
            </a:r>
            <a:r>
              <a:rPr lang="en-US" altLang="ko-KR"/>
              <a:t>B</a:t>
            </a:r>
            <a:r>
              <a:rPr lang="ko-KR" altLang="en-US"/>
              <a:t>간의 </a:t>
            </a:r>
            <a:r>
              <a:rPr lang="en-US" altLang="ko-KR"/>
              <a:t>Link</a:t>
            </a:r>
            <a:r>
              <a:rPr lang="ko-KR" altLang="en-US"/>
              <a:t>를 제공하는 </a:t>
            </a:r>
            <a:r>
              <a:rPr lang="en-US" altLang="ko-KR"/>
              <a:t>Out-of-line link</a:t>
            </a:r>
            <a:r>
              <a:rPr lang="ko-KR" altLang="en-US"/>
              <a:t>를 제공하는 역할 을 한다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B1CEAC-F257-4E8B-8125-ED44B79B64AF}" type="slidenum">
              <a:rPr lang="en-US" altLang="ko-KR"/>
              <a:pPr/>
              <a:t>26</a:t>
            </a:fld>
            <a:endParaRPr lang="en-US" altLang="ko-KR"/>
          </a:p>
        </p:txBody>
      </p:sp>
      <p:sp>
        <p:nvSpPr>
          <p:cNvPr id="338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XPointer</a:t>
            </a:r>
            <a:r>
              <a:rPr lang="ko-KR" altLang="en-US"/>
              <a:t>는 </a:t>
            </a:r>
            <a:r>
              <a:rPr lang="en-US" altLang="ko-KR"/>
              <a:t>resource</a:t>
            </a:r>
            <a:r>
              <a:rPr lang="ko-KR" altLang="en-US"/>
              <a:t>를 인식하기 위한 메카니즘이다</a:t>
            </a:r>
            <a:r>
              <a:rPr lang="en-US" altLang="ko-KR"/>
              <a:t>.</a:t>
            </a:r>
          </a:p>
          <a:p>
            <a:r>
              <a:rPr lang="en-US" altLang="ko-KR"/>
              <a:t>XPointer</a:t>
            </a:r>
            <a:r>
              <a:rPr lang="ko-KR" altLang="en-US"/>
              <a:t>를 이용하여 문서의 특정 부분을 가리킬 수 있다</a:t>
            </a:r>
            <a:r>
              <a:rPr lang="en-US" altLang="ko-KR"/>
              <a:t>.</a:t>
            </a:r>
          </a:p>
          <a:p>
            <a:r>
              <a:rPr lang="ko-KR" altLang="en-US"/>
              <a:t>문서에서 한 </a:t>
            </a:r>
            <a:r>
              <a:rPr lang="en-US" altLang="ko-KR"/>
              <a:t>Element</a:t>
            </a:r>
            <a:r>
              <a:rPr lang="ko-KR" altLang="en-US"/>
              <a:t>를 가리키거나 그 </a:t>
            </a:r>
            <a:r>
              <a:rPr lang="en-US" altLang="ko-KR"/>
              <a:t>Element</a:t>
            </a:r>
            <a:r>
              <a:rPr lang="ko-KR" altLang="en-US"/>
              <a:t>의 </a:t>
            </a:r>
            <a:r>
              <a:rPr lang="en-US" altLang="ko-KR"/>
              <a:t>Parent</a:t>
            </a:r>
            <a:r>
              <a:rPr lang="ko-KR" altLang="en-US"/>
              <a:t>나 </a:t>
            </a:r>
            <a:r>
              <a:rPr lang="en-US" altLang="ko-KR"/>
              <a:t>Sibling, Children</a:t>
            </a:r>
            <a:r>
              <a:rPr lang="ko-KR" altLang="en-US"/>
              <a:t>을 가리킬 수는 </a:t>
            </a:r>
            <a:r>
              <a:rPr lang="en-US" altLang="ko-KR"/>
              <a:t>mechanism</a:t>
            </a:r>
            <a:r>
              <a:rPr lang="ko-KR" altLang="en-US"/>
              <a:t>을 제공한다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B2E97A-2179-4CEC-AF42-7A986F926AC0}" type="slidenum">
              <a:rPr lang="en-US" altLang="ko-KR"/>
              <a:pPr/>
              <a:t>27</a:t>
            </a:fld>
            <a:endParaRPr lang="en-US" altLang="ko-KR"/>
          </a:p>
        </p:txBody>
      </p:sp>
      <p:sp>
        <p:nvSpPr>
          <p:cNvPr id="33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첫번째 예제는 </a:t>
            </a:r>
            <a:r>
              <a:rPr lang="en-US" altLang="ko-KR"/>
              <a:t>doc9</a:t>
            </a:r>
            <a:r>
              <a:rPr lang="ko-KR" altLang="en-US"/>
              <a:t>문서의 </a:t>
            </a:r>
            <a:r>
              <a:rPr lang="en-US" altLang="ko-KR"/>
              <a:t>root</a:t>
            </a:r>
            <a:r>
              <a:rPr lang="ko-KR" altLang="en-US"/>
              <a:t>의 세번째 </a:t>
            </a:r>
            <a:r>
              <a:rPr lang="en-US" altLang="ko-KR"/>
              <a:t>chap</a:t>
            </a:r>
            <a:r>
              <a:rPr lang="ko-KR" altLang="en-US"/>
              <a:t>에서 </a:t>
            </a:r>
            <a:r>
              <a:rPr lang="en-US" altLang="ko-KR"/>
              <a:t>7</a:t>
            </a:r>
            <a:r>
              <a:rPr lang="ko-KR" altLang="en-US"/>
              <a:t>번째 </a:t>
            </a:r>
            <a:r>
              <a:rPr lang="en-US" altLang="ko-KR"/>
              <a:t>Napoleon</a:t>
            </a:r>
            <a:r>
              <a:rPr lang="ko-KR" altLang="en-US"/>
              <a:t>의 첫번째 글자</a:t>
            </a:r>
          </a:p>
          <a:p>
            <a:endParaRPr lang="en-US" altLang="ko-K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57DF6E-CB38-44A3-B723-C8B360B7EC3F}" type="slidenum">
              <a:rPr lang="en-US" altLang="ko-KR"/>
              <a:pPr/>
              <a:t>28</a:t>
            </a:fld>
            <a:endParaRPr lang="en-US" altLang="ko-KR"/>
          </a:p>
        </p:txBody>
      </p:sp>
      <p:sp>
        <p:nvSpPr>
          <p:cNvPr id="340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HERE()</a:t>
            </a:r>
          </a:p>
          <a:p>
            <a:r>
              <a:rPr lang="en-US" altLang="ko-KR"/>
              <a:t>  current element</a:t>
            </a:r>
            <a:r>
              <a:rPr lang="ko-KR" altLang="en-US"/>
              <a:t>를 가리킴</a:t>
            </a:r>
          </a:p>
          <a:p>
            <a:r>
              <a:rPr lang="en-US" altLang="ko-KR"/>
              <a:t>ID()</a:t>
            </a:r>
          </a:p>
          <a:p>
            <a:r>
              <a:rPr lang="en-US" altLang="ko-KR"/>
              <a:t> </a:t>
            </a:r>
            <a:r>
              <a:rPr lang="en-US" altLang="ko-KR" sz="1000"/>
              <a:t>ID(sec17)</a:t>
            </a:r>
          </a:p>
          <a:p>
            <a:pPr lvl="1"/>
            <a:r>
              <a:rPr lang="en-US" altLang="ko-KR" sz="1000"/>
              <a:t>		&lt;section id=“sec17”&gt;…&lt;/section&gt;’</a:t>
            </a:r>
          </a:p>
          <a:p>
            <a:pPr lvl="1"/>
            <a:r>
              <a:rPr lang="en-US" altLang="ko-KR" sz="1000"/>
              <a:t>id</a:t>
            </a:r>
            <a:r>
              <a:rPr lang="ko-KR" altLang="en-US" sz="1000"/>
              <a:t>가 </a:t>
            </a:r>
            <a:r>
              <a:rPr lang="en-US" altLang="ko-KR" sz="1000"/>
              <a:t>sec17</a:t>
            </a:r>
            <a:r>
              <a:rPr lang="ko-KR" altLang="en-US" sz="1000"/>
              <a:t>인 것을 가리킴</a:t>
            </a:r>
            <a:endParaRPr lang="ko-KR" altLang="en-US" sz="1100"/>
          </a:p>
          <a:p>
            <a:pPr lvl="1"/>
            <a:endParaRPr lang="ko-KR" altLang="en-US"/>
          </a:p>
          <a:p>
            <a:r>
              <a:rPr lang="en-US" altLang="ko-KR"/>
              <a:t>HTML()</a:t>
            </a:r>
          </a:p>
          <a:p>
            <a:pPr lvl="1"/>
            <a:r>
              <a:rPr lang="en-US" altLang="ko-KR" sz="1000"/>
              <a:t>HTML(para3)</a:t>
            </a:r>
          </a:p>
          <a:p>
            <a:pPr lvl="1"/>
            <a:r>
              <a:rPr lang="en-US" altLang="ko-KR" sz="1000"/>
              <a:t>	&lt;p&gt;&lt;a name=“para3”&gt;The third paragraph.&lt;/a&gt;…&lt;/p&gt;</a:t>
            </a:r>
          </a:p>
          <a:p>
            <a:pPr lvl="1"/>
            <a:r>
              <a:rPr lang="en-US" altLang="ko-KR" sz="1000"/>
              <a:t>html </a:t>
            </a:r>
            <a:r>
              <a:rPr lang="ko-KR" altLang="en-US" sz="1000"/>
              <a:t>문서에서 </a:t>
            </a:r>
            <a:r>
              <a:rPr lang="en-US" altLang="ko-KR" sz="1000"/>
              <a:t>para3</a:t>
            </a:r>
            <a:r>
              <a:rPr lang="ko-KR" altLang="en-US" sz="1000"/>
              <a:t>이라는 </a:t>
            </a:r>
            <a:r>
              <a:rPr lang="en-US" altLang="ko-KR" sz="1000"/>
              <a:t>anchor element</a:t>
            </a:r>
            <a:r>
              <a:rPr lang="ko-KR" altLang="en-US" sz="1000"/>
              <a:t>를 가리킴 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AF4EF1-1A3E-41CF-9825-560E0DCB0B14}" type="slidenum">
              <a:rPr lang="en-US" altLang="ko-KR"/>
              <a:pPr/>
              <a:t>29</a:t>
            </a:fld>
            <a:endParaRPr lang="en-US" altLang="ko-KR"/>
          </a:p>
        </p:txBody>
      </p:sp>
      <p:sp>
        <p:nvSpPr>
          <p:cNvPr id="342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ROOT()</a:t>
            </a:r>
          </a:p>
          <a:p>
            <a:r>
              <a:rPr lang="ko-KR" altLang="en-US"/>
              <a:t>한 </a:t>
            </a:r>
            <a:r>
              <a:rPr lang="en-US" altLang="ko-KR"/>
              <a:t>document</a:t>
            </a:r>
            <a:r>
              <a:rPr lang="ko-KR" altLang="en-US"/>
              <a:t>의 </a:t>
            </a:r>
            <a:r>
              <a:rPr lang="en-US" altLang="ko-KR"/>
              <a:t>root element</a:t>
            </a:r>
          </a:p>
          <a:p>
            <a:endParaRPr lang="en-US" altLang="ko-KR"/>
          </a:p>
          <a:p>
            <a:r>
              <a:rPr lang="en-US" altLang="ko-KR"/>
              <a:t>DITTO()</a:t>
            </a:r>
          </a:p>
          <a:p>
            <a:r>
              <a:rPr lang="ko-KR" altLang="en-US"/>
              <a:t>첫번째 </a:t>
            </a:r>
            <a:r>
              <a:rPr lang="en-US" altLang="ko-KR"/>
              <a:t>search</a:t>
            </a:r>
            <a:r>
              <a:rPr lang="ko-KR" altLang="en-US"/>
              <a:t>의 결과를 두번째 </a:t>
            </a:r>
            <a:r>
              <a:rPr lang="en-US" altLang="ko-KR"/>
              <a:t>Search</a:t>
            </a:r>
            <a:r>
              <a:rPr lang="ko-KR" altLang="en-US"/>
              <a:t>의 시작점으로 함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7A7F53-190D-4E46-8733-8916F48C9A54}" type="slidenum">
              <a:rPr lang="en-US" altLang="ko-KR"/>
              <a:pPr/>
              <a:t>30</a:t>
            </a:fld>
            <a:endParaRPr lang="en-US" altLang="ko-KR"/>
          </a:p>
        </p:txBody>
      </p:sp>
      <p:sp>
        <p:nvSpPr>
          <p:cNvPr id="34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000"/>
              <a:t>CHILD(3, .)</a:t>
            </a:r>
          </a:p>
          <a:p>
            <a:r>
              <a:rPr lang="en-US" altLang="ko-KR" sz="1000"/>
              <a:t>  </a:t>
            </a:r>
            <a:r>
              <a:rPr lang="ko-KR" altLang="en-US" sz="1000"/>
              <a:t>현재 </a:t>
            </a:r>
            <a:r>
              <a:rPr lang="en-US" altLang="ko-KR" sz="1000"/>
              <a:t>element</a:t>
            </a:r>
            <a:r>
              <a:rPr lang="ko-KR" altLang="en-US" sz="1000"/>
              <a:t>의 세번째 </a:t>
            </a:r>
            <a:r>
              <a:rPr lang="en-US" altLang="ko-KR" sz="1000"/>
              <a:t>child(Element </a:t>
            </a:r>
            <a:r>
              <a:rPr lang="ko-KR" altLang="en-US" sz="1000"/>
              <a:t>숫자만 셈</a:t>
            </a:r>
            <a:r>
              <a:rPr lang="en-US" altLang="ko-KR" sz="1000"/>
              <a:t>)</a:t>
            </a:r>
          </a:p>
          <a:p>
            <a:r>
              <a:rPr lang="en-US" altLang="ko-KR" sz="1000"/>
              <a:t>CHILD(3,*)</a:t>
            </a:r>
          </a:p>
          <a:p>
            <a:r>
              <a:rPr lang="en-US" altLang="ko-KR" sz="1000"/>
              <a:t> Element</a:t>
            </a:r>
            <a:r>
              <a:rPr lang="ko-KR" altLang="en-US" sz="1000"/>
              <a:t>와 </a:t>
            </a:r>
            <a:r>
              <a:rPr lang="en-US" altLang="ko-KR" sz="1000"/>
              <a:t>CDATA</a:t>
            </a:r>
            <a:r>
              <a:rPr lang="ko-KR" altLang="en-US" sz="1000"/>
              <a:t>를 합쳐서 세번째 </a:t>
            </a:r>
            <a:r>
              <a:rPr lang="en-US" altLang="ko-KR" sz="1000"/>
              <a:t>Child </a:t>
            </a:r>
          </a:p>
          <a:p>
            <a:endParaRPr lang="en-US" altLang="ko-K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3A2BDC-0BBA-42CB-BC88-ACB15C901697}" type="slidenum">
              <a:rPr lang="en-US" altLang="ko-KR"/>
              <a:pPr/>
              <a:t>31</a:t>
            </a:fld>
            <a:endParaRPr lang="en-US" altLang="ko-KR"/>
          </a:p>
        </p:txBody>
      </p:sp>
      <p:sp>
        <p:nvSpPr>
          <p:cNvPr id="344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CHILD(1,CDATA)</a:t>
            </a:r>
          </a:p>
          <a:p>
            <a:r>
              <a:rPr lang="en-US" altLang="ko-KR"/>
              <a:t>	CDATA </a:t>
            </a:r>
            <a:r>
              <a:rPr lang="ko-KR" altLang="en-US"/>
              <a:t>중 첫번째 </a:t>
            </a:r>
            <a:r>
              <a:rPr lang="en-US" altLang="ko-KR"/>
              <a:t>Child</a:t>
            </a:r>
          </a:p>
          <a:p>
            <a:endParaRPr lang="en-US" altLang="ko-KR"/>
          </a:p>
          <a:p>
            <a:r>
              <a:rPr lang="en-US" altLang="ko-KR"/>
              <a:t>CHILD(3,para)</a:t>
            </a:r>
          </a:p>
          <a:p>
            <a:r>
              <a:rPr lang="en-US" altLang="ko-KR"/>
              <a:t>	&lt;para&gt; element </a:t>
            </a:r>
            <a:r>
              <a:rPr lang="ko-KR" altLang="en-US"/>
              <a:t>중 세번째에 해당하는 것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19B7D3-2427-40CB-B56C-7755E91C5F2A}" type="slidenum">
              <a:rPr lang="en-US" altLang="ko-KR"/>
              <a:pPr/>
              <a:t>32</a:t>
            </a:fld>
            <a:endParaRPr lang="en-US" altLang="ko-KR"/>
          </a:p>
        </p:txBody>
      </p:sp>
      <p:sp>
        <p:nvSpPr>
          <p:cNvPr id="34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900"/>
              <a:t>CHILD(3, para, status, secret)</a:t>
            </a:r>
          </a:p>
          <a:p>
            <a:r>
              <a:rPr lang="en-US" altLang="ko-KR" sz="900"/>
              <a:t>	para element </a:t>
            </a:r>
            <a:r>
              <a:rPr lang="ko-KR" altLang="en-US" sz="900"/>
              <a:t>중 </a:t>
            </a:r>
            <a:r>
              <a:rPr lang="en-US" altLang="ko-KR" sz="900"/>
              <a:t>status </a:t>
            </a:r>
            <a:r>
              <a:rPr lang="ko-KR" altLang="en-US" sz="900"/>
              <a:t>값을 </a:t>
            </a:r>
            <a:r>
              <a:rPr lang="en-US" altLang="ko-KR" sz="900"/>
              <a:t>secret</a:t>
            </a:r>
            <a:r>
              <a:rPr lang="ko-KR" altLang="en-US" sz="900"/>
              <a:t>를 가지는 것 중 세번째 </a:t>
            </a:r>
            <a:r>
              <a:rPr lang="en-US" altLang="ko-KR" sz="900"/>
              <a:t>child</a:t>
            </a:r>
          </a:p>
          <a:p>
            <a:r>
              <a:rPr lang="en-US" altLang="ko-KR" sz="900"/>
              <a:t>	secret</a:t>
            </a:r>
            <a:r>
              <a:rPr lang="ko-KR" altLang="en-US" sz="900"/>
              <a:t>는 대소문자 구분 없음</a:t>
            </a:r>
          </a:p>
          <a:p>
            <a:r>
              <a:rPr lang="en-US" altLang="ko-KR" sz="900"/>
              <a:t>CHILD(2, para, author, “D. Adams”)</a:t>
            </a:r>
          </a:p>
          <a:p>
            <a:r>
              <a:rPr lang="en-US" altLang="ko-KR" sz="900"/>
              <a:t>	para element</a:t>
            </a:r>
            <a:r>
              <a:rPr lang="ko-KR" altLang="en-US" sz="900"/>
              <a:t>의 </a:t>
            </a:r>
            <a:r>
              <a:rPr lang="en-US" altLang="ko-KR" sz="900"/>
              <a:t>author</a:t>
            </a:r>
            <a:r>
              <a:rPr lang="ko-KR" altLang="en-US" sz="900"/>
              <a:t>가 “</a:t>
            </a:r>
            <a:r>
              <a:rPr lang="en-US" altLang="ko-KR" sz="900"/>
              <a:t>D. Adams”</a:t>
            </a:r>
            <a:r>
              <a:rPr lang="ko-KR" altLang="en-US" sz="900"/>
              <a:t>인 것 중 두 번째</a:t>
            </a:r>
          </a:p>
          <a:p>
            <a:r>
              <a:rPr lang="ko-KR" altLang="en-US" sz="900"/>
              <a:t>         대소문자 구분 함</a:t>
            </a:r>
          </a:p>
          <a:p>
            <a:r>
              <a:rPr lang="ko-KR" altLang="en-US" sz="900"/>
              <a:t>          </a:t>
            </a:r>
          </a:p>
          <a:p>
            <a:endParaRPr lang="ko-KR" altLang="en-US" sz="900"/>
          </a:p>
          <a:p>
            <a:endParaRPr lang="ko-KR" altLang="en-US" sz="900"/>
          </a:p>
          <a:p>
            <a:endParaRPr lang="ko-KR" altLang="en-US" sz="900"/>
          </a:p>
          <a:p>
            <a:endParaRPr lang="en-US" altLang="ko-K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784E9B-FBD9-4EBA-AC7D-767C3631702C}" type="slidenum">
              <a:rPr lang="en-US" altLang="ko-KR"/>
              <a:pPr/>
              <a:t>33</a:t>
            </a:fld>
            <a:endParaRPr lang="en-US" altLang="ko-KR"/>
          </a:p>
        </p:txBody>
      </p:sp>
      <p:sp>
        <p:nvSpPr>
          <p:cNvPr id="34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900"/>
              <a:t>CHILD(3, para, status, *IMPLIED)</a:t>
            </a:r>
          </a:p>
          <a:p>
            <a:r>
              <a:rPr lang="en-US" altLang="ko-KR"/>
              <a:t>	status</a:t>
            </a:r>
            <a:r>
              <a:rPr lang="ko-KR" altLang="en-US"/>
              <a:t>가 생략된 세번째 </a:t>
            </a:r>
            <a:r>
              <a:rPr lang="en-US" altLang="ko-KR"/>
              <a:t>para</a:t>
            </a:r>
          </a:p>
          <a:p>
            <a:endParaRPr lang="en-US" altLang="ko-KR"/>
          </a:p>
          <a:p>
            <a:r>
              <a:rPr lang="en-US" altLang="ko-KR" sz="900"/>
              <a:t>CHILD(3, PARA, STATUS, *)</a:t>
            </a:r>
          </a:p>
          <a:p>
            <a:r>
              <a:rPr lang="en-US" altLang="ko-KR" sz="900"/>
              <a:t>	status</a:t>
            </a:r>
            <a:r>
              <a:rPr lang="ko-KR" altLang="en-US" sz="900"/>
              <a:t>를 가지는 세번째 </a:t>
            </a:r>
            <a:r>
              <a:rPr lang="en-US" altLang="ko-KR" sz="900"/>
              <a:t>para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171FDA-C3B1-4F99-A211-184F33BC3B40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31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HTML Link</a:t>
            </a:r>
            <a:r>
              <a:rPr lang="ko-KR" altLang="en-US"/>
              <a:t>에서는 한 방향으로의 </a:t>
            </a:r>
            <a:r>
              <a:rPr lang="en-US" altLang="ko-KR"/>
              <a:t>Link</a:t>
            </a:r>
            <a:r>
              <a:rPr lang="ko-KR" altLang="en-US"/>
              <a:t>만 가능하다</a:t>
            </a:r>
            <a:r>
              <a:rPr lang="en-US" altLang="ko-KR"/>
              <a:t>.</a:t>
            </a:r>
          </a:p>
          <a:p>
            <a:r>
              <a:rPr lang="en-US" altLang="ko-KR"/>
              <a:t>A</a:t>
            </a:r>
            <a:r>
              <a:rPr lang="ko-KR" altLang="en-US"/>
              <a:t>라는 문서에서 </a:t>
            </a:r>
            <a:r>
              <a:rPr lang="en-US" altLang="ko-KR"/>
              <a:t>B</a:t>
            </a:r>
            <a:r>
              <a:rPr lang="ko-KR" altLang="en-US"/>
              <a:t>라는 문서로 가는 </a:t>
            </a:r>
            <a:r>
              <a:rPr lang="en-US" altLang="ko-KR"/>
              <a:t>Link</a:t>
            </a:r>
            <a:r>
              <a:rPr lang="ko-KR" altLang="en-US"/>
              <a:t>를 만들고자 할 때 </a:t>
            </a:r>
            <a:r>
              <a:rPr lang="en-US" altLang="ko-KR"/>
              <a:t>A </a:t>
            </a:r>
            <a:r>
              <a:rPr lang="ko-KR" altLang="en-US"/>
              <a:t>문서에 </a:t>
            </a:r>
            <a:r>
              <a:rPr lang="en-US" altLang="ko-KR"/>
              <a:t>Limk </a:t>
            </a:r>
            <a:r>
              <a:rPr lang="ko-KR" altLang="en-US"/>
              <a:t>정보를 넣어줘야 하기에 </a:t>
            </a:r>
            <a:r>
              <a:rPr lang="en-US" altLang="ko-KR"/>
              <a:t>A</a:t>
            </a:r>
            <a:r>
              <a:rPr lang="ko-KR" altLang="en-US"/>
              <a:t>라는 문서를 소유하고 있는 사람 만이 </a:t>
            </a:r>
            <a:r>
              <a:rPr lang="en-US" altLang="ko-KR"/>
              <a:t>Link</a:t>
            </a:r>
            <a:r>
              <a:rPr lang="ko-KR" altLang="en-US"/>
              <a:t>를 만들 수 있다</a:t>
            </a:r>
            <a:r>
              <a:rPr lang="en-US" altLang="ko-KR"/>
              <a:t>.</a:t>
            </a:r>
          </a:p>
          <a:p>
            <a:r>
              <a:rPr lang="ko-KR" altLang="en-US"/>
              <a:t>그리고 </a:t>
            </a:r>
            <a:r>
              <a:rPr lang="en-US" altLang="ko-KR"/>
              <a:t>B</a:t>
            </a:r>
            <a:r>
              <a:rPr lang="ko-KR" altLang="en-US"/>
              <a:t>의 특정 부분으로 가는 </a:t>
            </a:r>
            <a:r>
              <a:rPr lang="en-US" altLang="ko-KR"/>
              <a:t>Link</a:t>
            </a:r>
            <a:r>
              <a:rPr lang="ko-KR" altLang="en-US"/>
              <a:t>를 만들고자 할 때는 마찬가지로 </a:t>
            </a:r>
            <a:r>
              <a:rPr lang="en-US" altLang="ko-KR"/>
              <a:t>B </a:t>
            </a:r>
            <a:r>
              <a:rPr lang="ko-KR" altLang="en-US"/>
              <a:t>문서에 쓰기 권한이 있어야 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XML</a:t>
            </a:r>
            <a:r>
              <a:rPr lang="ko-KR" altLang="en-US"/>
              <a:t>에서는 </a:t>
            </a:r>
            <a:r>
              <a:rPr lang="en-US" altLang="ko-KR"/>
              <a:t>Link </a:t>
            </a:r>
            <a:r>
              <a:rPr lang="ko-KR" altLang="en-US"/>
              <a:t>하고자 하는 문서에 직접 </a:t>
            </a:r>
            <a:r>
              <a:rPr lang="en-US" altLang="ko-KR"/>
              <a:t>Link </a:t>
            </a:r>
            <a:r>
              <a:rPr lang="ko-KR" altLang="en-US"/>
              <a:t>정보를 기입 할 필요 없이 제 </a:t>
            </a:r>
            <a:r>
              <a:rPr lang="en-US" altLang="ko-KR"/>
              <a:t>3</a:t>
            </a:r>
            <a:r>
              <a:rPr lang="ko-KR" altLang="en-US"/>
              <a:t>의 문서에 </a:t>
            </a:r>
            <a:r>
              <a:rPr lang="en-US" altLang="ko-KR"/>
              <a:t>Link</a:t>
            </a:r>
            <a:r>
              <a:rPr lang="ko-KR" altLang="en-US"/>
              <a:t>정보를 담을 수 있는 </a:t>
            </a:r>
            <a:r>
              <a:rPr lang="en-US" altLang="ko-KR"/>
              <a:t>extended Link</a:t>
            </a:r>
            <a:r>
              <a:rPr lang="ko-KR" altLang="en-US"/>
              <a:t>와 문서내의 임의의 위치를 가리키는 </a:t>
            </a:r>
            <a:r>
              <a:rPr lang="en-US" altLang="ko-KR"/>
              <a:t>XPointer</a:t>
            </a:r>
            <a:r>
              <a:rPr lang="ko-KR" altLang="en-US"/>
              <a:t>를 제공하기에 다방향 </a:t>
            </a:r>
            <a:r>
              <a:rPr lang="en-US" altLang="ko-KR"/>
              <a:t>Link</a:t>
            </a:r>
            <a:r>
              <a:rPr lang="ko-KR" altLang="en-US"/>
              <a:t>가 가능하고 자신이 소유하지 않은 두 문서 사이의 </a:t>
            </a:r>
            <a:r>
              <a:rPr lang="en-US" altLang="ko-KR"/>
              <a:t>Link</a:t>
            </a:r>
            <a:r>
              <a:rPr lang="ko-KR" altLang="en-US"/>
              <a:t>도 정의할 수 있다</a:t>
            </a:r>
            <a:r>
              <a:rPr lang="en-US" altLang="ko-KR"/>
              <a:t>.</a:t>
            </a:r>
          </a:p>
          <a:p>
            <a:r>
              <a:rPr lang="en-US" altLang="ko-KR"/>
              <a:t>   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AC0C66-70C8-47F1-9F52-6842018D8FFF}" type="slidenum">
              <a:rPr lang="en-US" altLang="ko-KR"/>
              <a:pPr/>
              <a:t>34</a:t>
            </a:fld>
            <a:endParaRPr lang="en-US" altLang="ko-KR"/>
          </a:p>
        </p:txBody>
      </p:sp>
      <p:sp>
        <p:nvSpPr>
          <p:cNvPr id="34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ANCESTOR()</a:t>
            </a:r>
          </a:p>
          <a:p>
            <a:r>
              <a:rPr lang="en-US" altLang="ko-KR"/>
              <a:t> </a:t>
            </a:r>
            <a:r>
              <a:rPr lang="ko-KR" altLang="en-US"/>
              <a:t>부모를 가리킴</a:t>
            </a:r>
          </a:p>
          <a:p>
            <a:endParaRPr lang="ko-KR" altLang="en-US"/>
          </a:p>
          <a:p>
            <a:r>
              <a:rPr lang="en-US" altLang="ko-KR"/>
              <a:t>FSIBLING()</a:t>
            </a:r>
          </a:p>
          <a:p>
            <a:r>
              <a:rPr lang="en-US" altLang="ko-KR"/>
              <a:t>	</a:t>
            </a:r>
            <a:r>
              <a:rPr lang="ko-KR" altLang="en-US"/>
              <a:t>다음 </a:t>
            </a:r>
            <a:r>
              <a:rPr lang="en-US" altLang="ko-KR"/>
              <a:t>SIBLING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0FCF46-9435-4FF4-9FDA-83037F24ACB7}" type="slidenum">
              <a:rPr lang="en-US" altLang="ko-KR"/>
              <a:pPr/>
              <a:t>35</a:t>
            </a:fld>
            <a:endParaRPr lang="en-US" altLang="ko-KR"/>
          </a:p>
        </p:txBody>
      </p:sp>
      <p:sp>
        <p:nvSpPr>
          <p:cNvPr id="348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PSIBLING()</a:t>
            </a:r>
          </a:p>
          <a:p>
            <a:r>
              <a:rPr lang="en-US" altLang="ko-KR"/>
              <a:t>	</a:t>
            </a:r>
            <a:r>
              <a:rPr lang="ko-KR" altLang="en-US"/>
              <a:t>바로 전 </a:t>
            </a:r>
            <a:r>
              <a:rPr lang="en-US" altLang="ko-KR"/>
              <a:t>SIBLING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143DDF-9C31-40FC-9280-FA69864FAD03}" type="slidenum">
              <a:rPr lang="en-US" altLang="ko-KR"/>
              <a:pPr/>
              <a:t>36</a:t>
            </a:fld>
            <a:endParaRPr lang="en-US" altLang="ko-KR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DESCENDANT()</a:t>
            </a:r>
          </a:p>
          <a:p>
            <a:r>
              <a:rPr lang="en-US" altLang="ko-KR"/>
              <a:t>	</a:t>
            </a:r>
            <a:r>
              <a:rPr lang="ko-KR" altLang="en-US"/>
              <a:t>현재 </a:t>
            </a:r>
            <a:r>
              <a:rPr lang="en-US" altLang="ko-KR"/>
              <a:t>element</a:t>
            </a:r>
            <a:r>
              <a:rPr lang="ko-KR" altLang="en-US"/>
              <a:t>의 </a:t>
            </a:r>
            <a:r>
              <a:rPr lang="en-US" altLang="ko-KR"/>
              <a:t>end tag </a:t>
            </a:r>
            <a:r>
              <a:rPr lang="ko-KR" altLang="en-US"/>
              <a:t>내에서 찾음</a:t>
            </a:r>
          </a:p>
          <a:p>
            <a:r>
              <a:rPr lang="en-US" altLang="ko-KR"/>
              <a:t>FOLLOWING()</a:t>
            </a:r>
          </a:p>
          <a:p>
            <a:r>
              <a:rPr lang="en-US" altLang="ko-KR"/>
              <a:t>	</a:t>
            </a:r>
            <a:r>
              <a:rPr lang="ko-KR" altLang="en-US"/>
              <a:t>현재 문서 끝까지에서 </a:t>
            </a:r>
            <a:r>
              <a:rPr lang="en-US" altLang="ko-KR"/>
              <a:t>search</a:t>
            </a:r>
          </a:p>
          <a:p>
            <a:r>
              <a:rPr lang="en-US" altLang="ko-KR"/>
              <a:t>PRECEDING()</a:t>
            </a:r>
          </a:p>
          <a:p>
            <a:r>
              <a:rPr lang="en-US" altLang="ko-KR"/>
              <a:t>	back search</a:t>
            </a:r>
          </a:p>
          <a:p>
            <a:r>
              <a:rPr lang="en-US" altLang="ko-KR"/>
              <a:t>	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34A4B2-85FC-4CE3-B34A-BD9A6E7B2DF1}" type="slidenum">
              <a:rPr lang="en-US" altLang="ko-KR"/>
              <a:pPr/>
              <a:t>37</a:t>
            </a:fld>
            <a:endParaRPr lang="en-US" altLang="ko-KR"/>
          </a:p>
        </p:txBody>
      </p:sp>
      <p:sp>
        <p:nvSpPr>
          <p:cNvPr id="350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000"/>
              <a:t>STRING(n ,</a:t>
            </a:r>
            <a:r>
              <a:rPr lang="en-US" altLang="ko-KR" sz="1000" i="1"/>
              <a:t> string </a:t>
            </a:r>
            <a:r>
              <a:rPr lang="en-US" altLang="ko-KR" sz="1000"/>
              <a:t>, m)</a:t>
            </a:r>
          </a:p>
          <a:p>
            <a:r>
              <a:rPr lang="en-US" altLang="ko-KR" sz="1000"/>
              <a:t>n</a:t>
            </a:r>
            <a:r>
              <a:rPr lang="ko-KR" altLang="en-US" sz="1000"/>
              <a:t>번째 </a:t>
            </a:r>
            <a:r>
              <a:rPr lang="en-US" altLang="ko-KR" sz="1000" i="1"/>
              <a:t>string</a:t>
            </a:r>
            <a:r>
              <a:rPr lang="ko-KR" altLang="en-US" sz="1000"/>
              <a:t>에서 </a:t>
            </a:r>
            <a:r>
              <a:rPr lang="en-US" altLang="ko-KR" sz="1000"/>
              <a:t>m+1</a:t>
            </a:r>
            <a:r>
              <a:rPr lang="ko-KR" altLang="en-US" sz="1000"/>
              <a:t>번째 문자를 가리킴</a:t>
            </a:r>
            <a:endParaRPr lang="ko-KR" altLang="en-US" sz="1000" i="1"/>
          </a:p>
          <a:p>
            <a:endParaRPr lang="en-US" altLang="ko-K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F3ADD8-DB45-46E1-9455-9BDED6E24DDD}" type="slidenum">
              <a:rPr lang="en-US" altLang="ko-KR"/>
              <a:pPr/>
              <a:t>39</a:t>
            </a:fld>
            <a:endParaRPr lang="en-US" altLang="ko-KR"/>
          </a:p>
        </p:txBody>
      </p:sp>
      <p:sp>
        <p:nvSpPr>
          <p:cNvPr id="35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두 번째  </a:t>
            </a:r>
            <a:r>
              <a:rPr lang="en-US" altLang="ko-KR"/>
              <a:t>Issue</a:t>
            </a:r>
            <a:r>
              <a:rPr lang="ko-KR" altLang="en-US"/>
              <a:t>는 </a:t>
            </a:r>
            <a:r>
              <a:rPr lang="en-US" altLang="ko-KR"/>
              <a:t>White space</a:t>
            </a:r>
            <a:r>
              <a:rPr lang="ko-KR" altLang="en-US"/>
              <a:t>이다</a:t>
            </a:r>
            <a:r>
              <a:rPr lang="en-US" altLang="ko-KR"/>
              <a:t>.</a:t>
            </a:r>
          </a:p>
          <a:p>
            <a:r>
              <a:rPr lang="en-US" altLang="ko-KR"/>
              <a:t>White space</a:t>
            </a:r>
            <a:r>
              <a:rPr lang="ko-KR" altLang="en-US"/>
              <a:t>는 </a:t>
            </a:r>
            <a:r>
              <a:rPr lang="en-US" altLang="ko-KR"/>
              <a:t>XML</a:t>
            </a:r>
            <a:r>
              <a:rPr lang="ko-KR" altLang="en-US"/>
              <a:t>에서의 공문자열 처리에 대해서 설명한다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608290-A07F-4430-AAA6-A4E689034011}" type="slidenum">
              <a:rPr lang="en-US" altLang="ko-KR"/>
              <a:pPr/>
              <a:t>40</a:t>
            </a:fld>
            <a:endParaRPr lang="en-US" altLang="ko-KR"/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White space</a:t>
            </a:r>
            <a:r>
              <a:rPr lang="ko-KR" altLang="en-US"/>
              <a:t>는 먼저 </a:t>
            </a:r>
            <a:r>
              <a:rPr lang="en-US" altLang="ko-KR"/>
              <a:t>concept</a:t>
            </a:r>
            <a:r>
              <a:rPr lang="ko-KR" altLang="en-US"/>
              <a:t>을 살펴보고 </a:t>
            </a:r>
            <a:r>
              <a:rPr lang="en-US" altLang="ko-KR"/>
              <a:t>Line-end normalization, White space in markup, Element content space, Preserved space, Ambiguous space</a:t>
            </a:r>
            <a:r>
              <a:rPr lang="ko-KR" altLang="en-US"/>
              <a:t>에 대해 살펴보자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37A52A-32ED-4581-B345-C16331616423}" type="slidenum">
              <a:rPr lang="en-US" altLang="ko-KR"/>
              <a:pPr/>
              <a:t>41</a:t>
            </a:fld>
            <a:endParaRPr lang="en-US" altLang="ko-KR"/>
          </a:p>
        </p:txBody>
      </p:sp>
      <p:sp>
        <p:nvSpPr>
          <p:cNvPr id="35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white space</a:t>
            </a:r>
            <a:r>
              <a:rPr lang="ko-KR" altLang="en-US"/>
              <a:t>는 눈에 보이지는 않지만 문서에서 포맷을 결정하는 중요한 역할을 하는 데 사용된다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9508F7-113C-4650-A36C-D6F32347F098}" type="slidenum">
              <a:rPr lang="en-US" altLang="ko-KR"/>
              <a:pPr/>
              <a:t>42</a:t>
            </a:fld>
            <a:endParaRPr lang="en-US" altLang="ko-KR"/>
          </a:p>
        </p:txBody>
      </p:sp>
      <p:sp>
        <p:nvSpPr>
          <p:cNvPr id="35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ASCII</a:t>
            </a:r>
            <a:r>
              <a:rPr lang="ko-KR" altLang="en-US"/>
              <a:t>에서는 </a:t>
            </a:r>
            <a:r>
              <a:rPr lang="en-US" altLang="ko-KR"/>
              <a:t>CR(Carriage Return)</a:t>
            </a:r>
            <a:r>
              <a:rPr lang="ko-KR" altLang="en-US"/>
              <a:t>과 </a:t>
            </a:r>
            <a:r>
              <a:rPr lang="en-US" altLang="ko-KR"/>
              <a:t>LF(Line Feed)</a:t>
            </a:r>
            <a:r>
              <a:rPr lang="ko-KR" altLang="en-US"/>
              <a:t>를 </a:t>
            </a:r>
            <a:r>
              <a:rPr lang="en-US" altLang="ko-KR"/>
              <a:t>line-end caracter</a:t>
            </a:r>
            <a:r>
              <a:rPr lang="ko-KR" altLang="en-US"/>
              <a:t>로 제공하고 있고 </a:t>
            </a:r>
            <a:r>
              <a:rPr lang="en-US" altLang="ko-KR"/>
              <a:t>XML processor</a:t>
            </a:r>
            <a:r>
              <a:rPr lang="ko-KR" altLang="en-US"/>
              <a:t>는 </a:t>
            </a:r>
            <a:r>
              <a:rPr lang="en-US" altLang="ko-KR"/>
              <a:t>LF</a:t>
            </a:r>
            <a:r>
              <a:rPr lang="ko-KR" altLang="en-US"/>
              <a:t>를 라인의 끝을 나타내는 문자로 사용한다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EBA849-FAE9-4D71-8469-E1191E19088A}" type="slidenum">
              <a:rPr lang="en-US" altLang="ko-KR"/>
              <a:pPr/>
              <a:t>43</a:t>
            </a:fld>
            <a:endParaRPr lang="en-US" altLang="ko-KR"/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White space</a:t>
            </a:r>
            <a:r>
              <a:rPr lang="ko-KR" altLang="en-US"/>
              <a:t>가 </a:t>
            </a:r>
            <a:r>
              <a:rPr lang="en-US" altLang="ko-KR"/>
              <a:t>attribute</a:t>
            </a:r>
            <a:r>
              <a:rPr lang="ko-KR" altLang="en-US"/>
              <a:t>나 </a:t>
            </a:r>
            <a:r>
              <a:rPr lang="en-US" altLang="ko-KR"/>
              <a:t>parameter</a:t>
            </a:r>
            <a:r>
              <a:rPr lang="ko-KR" altLang="en-US"/>
              <a:t>를 분리하기 위해 쓰인 경우다</a:t>
            </a:r>
            <a:r>
              <a:rPr lang="en-US" altLang="ko-KR"/>
              <a:t>.</a:t>
            </a:r>
          </a:p>
          <a:p>
            <a:r>
              <a:rPr lang="ko-KR" altLang="en-US"/>
              <a:t>이 경우에 </a:t>
            </a:r>
            <a:r>
              <a:rPr lang="en-US" altLang="ko-KR"/>
              <a:t>White space</a:t>
            </a:r>
            <a:r>
              <a:rPr lang="ko-KR" altLang="en-US"/>
              <a:t>는 하나의 </a:t>
            </a:r>
            <a:r>
              <a:rPr lang="en-US" altLang="ko-KR"/>
              <a:t>space character</a:t>
            </a:r>
            <a:r>
              <a:rPr lang="ko-KR" altLang="en-US"/>
              <a:t>와 같은 역할을 한다</a:t>
            </a:r>
            <a:r>
              <a:rPr lang="en-US" altLang="ko-KR"/>
              <a:t>.</a:t>
            </a:r>
          </a:p>
          <a:p>
            <a:endParaRPr lang="en-US" altLang="ko-K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42201B-8E09-4A44-BC7B-21CC54E54BE0}" type="slidenum">
              <a:rPr lang="en-US" altLang="ko-KR"/>
              <a:pPr/>
              <a:t>44</a:t>
            </a:fld>
            <a:endParaRPr lang="en-US" altLang="ko-KR"/>
          </a:p>
        </p:txBody>
      </p:sp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문서를 보기 쉽게 하기 위하여 </a:t>
            </a:r>
            <a:r>
              <a:rPr lang="en-US" altLang="ko-KR"/>
              <a:t>Element</a:t>
            </a:r>
            <a:r>
              <a:rPr lang="ko-KR" altLang="en-US"/>
              <a:t>간에 </a:t>
            </a:r>
            <a:r>
              <a:rPr lang="en-US" altLang="ko-KR"/>
              <a:t>White Space</a:t>
            </a:r>
            <a:r>
              <a:rPr lang="ko-KR" altLang="en-US"/>
              <a:t>를 첨가할 수도 있다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369622-EB80-413A-86EE-F44994A2756B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320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XML</a:t>
            </a:r>
            <a:r>
              <a:rPr lang="ko-KR" altLang="en-US"/>
              <a:t>에서 </a:t>
            </a:r>
            <a:r>
              <a:rPr lang="en-US" altLang="ko-KR"/>
              <a:t>Link</a:t>
            </a:r>
            <a:r>
              <a:rPr lang="ko-KR" altLang="en-US"/>
              <a:t>를 정의하는 언어에는 </a:t>
            </a:r>
            <a:r>
              <a:rPr lang="en-US" altLang="ko-KR"/>
              <a:t>XLink</a:t>
            </a:r>
            <a:r>
              <a:rPr lang="ko-KR" altLang="en-US"/>
              <a:t>와 </a:t>
            </a:r>
            <a:r>
              <a:rPr lang="en-US" altLang="ko-KR"/>
              <a:t>XPointer </a:t>
            </a:r>
            <a:r>
              <a:rPr lang="ko-KR" altLang="en-US"/>
              <a:t>두가지가 있다</a:t>
            </a:r>
            <a:r>
              <a:rPr lang="en-US" altLang="ko-KR"/>
              <a:t>.</a:t>
            </a:r>
          </a:p>
          <a:p>
            <a:r>
              <a:rPr lang="en-US" altLang="ko-KR"/>
              <a:t>XLink</a:t>
            </a:r>
            <a:r>
              <a:rPr lang="ko-KR" altLang="en-US"/>
              <a:t>는 문서들 간의 </a:t>
            </a:r>
            <a:r>
              <a:rPr lang="en-US" altLang="ko-KR"/>
              <a:t>Link</a:t>
            </a:r>
            <a:r>
              <a:rPr lang="ko-KR" altLang="en-US"/>
              <a:t>를 정의하는 것이고 </a:t>
            </a:r>
            <a:r>
              <a:rPr lang="en-US" altLang="ko-KR"/>
              <a:t>XPointer</a:t>
            </a:r>
            <a:r>
              <a:rPr lang="ko-KR" altLang="en-US"/>
              <a:t>는 문서에서 문서 안의 부분으로의 </a:t>
            </a:r>
            <a:r>
              <a:rPr lang="en-US" altLang="ko-KR"/>
              <a:t>Link</a:t>
            </a:r>
            <a:r>
              <a:rPr lang="ko-KR" altLang="en-US"/>
              <a:t>를 정의하는 것이다</a:t>
            </a:r>
            <a:r>
              <a:rPr lang="en-US" altLang="ko-KR"/>
              <a:t>.</a:t>
            </a:r>
          </a:p>
          <a:p>
            <a:endParaRPr lang="en-US" altLang="ko-K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879864-79C5-479C-90BA-99CB70A37F76}" type="slidenum">
              <a:rPr lang="en-US" altLang="ko-KR"/>
              <a:pPr/>
              <a:t>45</a:t>
            </a:fld>
            <a:endParaRPr lang="en-US" altLang="ko-KR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XML </a:t>
            </a:r>
            <a:r>
              <a:rPr lang="ko-KR" altLang="en-US"/>
              <a:t>문서가 </a:t>
            </a:r>
            <a:r>
              <a:rPr lang="en-US" altLang="ko-KR"/>
              <a:t>tag</a:t>
            </a:r>
            <a:r>
              <a:rPr lang="ko-KR" altLang="en-US"/>
              <a:t>를 제외한 문서로 나타날 때 실제로 공백을 추가하기 위해서 </a:t>
            </a:r>
            <a:r>
              <a:rPr lang="en-US" altLang="ko-KR"/>
              <a:t>white space</a:t>
            </a:r>
            <a:r>
              <a:rPr lang="ko-KR" altLang="en-US"/>
              <a:t>를 넣을 수도 있다</a:t>
            </a:r>
            <a:r>
              <a:rPr lang="en-US" altLang="ko-KR"/>
              <a:t>.</a:t>
            </a:r>
          </a:p>
          <a:p>
            <a:r>
              <a:rPr lang="ko-KR" altLang="en-US"/>
              <a:t>만일 </a:t>
            </a:r>
            <a:r>
              <a:rPr lang="en-US" altLang="ko-KR" sz="2000"/>
              <a:t>&lt;para xml:space=“preserve”&gt;</a:t>
            </a:r>
            <a:r>
              <a:rPr lang="ko-KR" altLang="en-US" sz="2000"/>
              <a:t>이렇게 설정되어있지 않다면 왼쪽 문서가 </a:t>
            </a:r>
          </a:p>
          <a:p>
            <a:r>
              <a:rPr lang="en-US" altLang="ko-KR" sz="2000"/>
              <a:t>Mrs White Newtown England</a:t>
            </a:r>
            <a:r>
              <a:rPr lang="ko-KR" altLang="en-US" sz="2000"/>
              <a:t>로 나타날 수도 있다</a:t>
            </a:r>
            <a:r>
              <a:rPr lang="en-US" altLang="ko-KR" sz="2000"/>
              <a:t>.</a:t>
            </a: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B223C1-0420-4C4B-8056-89E46CB3F5E0}" type="slidenum">
              <a:rPr lang="en-US" altLang="ko-KR"/>
              <a:pPr/>
              <a:t>46</a:t>
            </a:fld>
            <a:endParaRPr lang="en-US" altLang="ko-KR"/>
          </a:p>
        </p:txBody>
      </p:sp>
      <p:sp>
        <p:nvSpPr>
          <p:cNvPr id="35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White space</a:t>
            </a:r>
            <a:r>
              <a:rPr lang="ko-KR" altLang="en-US"/>
              <a:t>가 공백을 추가하기 위해서 넣었는지 단지 </a:t>
            </a:r>
            <a:r>
              <a:rPr lang="en-US" altLang="ko-KR"/>
              <a:t>XML </a:t>
            </a:r>
            <a:r>
              <a:rPr lang="ko-KR" altLang="en-US"/>
              <a:t>문서 상에서 읽기 편하도록 넣었는지에 대해 애매한 경우가 있다</a:t>
            </a:r>
            <a:r>
              <a:rPr lang="en-US" altLang="ko-KR"/>
              <a:t>. </a:t>
            </a:r>
          </a:p>
          <a:p>
            <a:r>
              <a:rPr lang="en-US" altLang="ko-KR"/>
              <a:t>&lt;para&gt;[CR]</a:t>
            </a:r>
          </a:p>
          <a:p>
            <a:r>
              <a:rPr lang="en-US" altLang="ko-KR"/>
              <a:t>This paragraph is bounded by element tags.[CR]</a:t>
            </a:r>
          </a:p>
          <a:p>
            <a:r>
              <a:rPr lang="en-US" altLang="ko-KR"/>
              <a:t>&lt;/para&gt;</a:t>
            </a:r>
          </a:p>
          <a:p>
            <a:r>
              <a:rPr lang="ko-KR" altLang="en-US"/>
              <a:t>를</a:t>
            </a:r>
          </a:p>
          <a:p>
            <a:r>
              <a:rPr lang="en-US" altLang="ko-KR"/>
              <a:t>^This paragraph is bounded by element tags.^</a:t>
            </a:r>
            <a:r>
              <a:rPr lang="ko-KR" altLang="en-US"/>
              <a:t>로 볼 곳인지</a:t>
            </a:r>
          </a:p>
          <a:p>
            <a:r>
              <a:rPr lang="en-US" altLang="ko-KR"/>
              <a:t>This paragraph is bounded by element tags</a:t>
            </a:r>
            <a:r>
              <a:rPr lang="ko-KR" altLang="en-US"/>
              <a:t>로 볼 것인지도 애매하다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D03A88-DD50-4AC6-A19B-A7D07EDC9260}" type="slidenum">
              <a:rPr lang="en-US" altLang="ko-KR"/>
              <a:pPr/>
              <a:t>47</a:t>
            </a:fld>
            <a:endParaRPr lang="en-US" altLang="ko-KR"/>
          </a:p>
        </p:txBody>
      </p:sp>
      <p:sp>
        <p:nvSpPr>
          <p:cNvPr id="35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HTML</a:t>
            </a:r>
            <a:r>
              <a:rPr lang="ko-KR" altLang="en-US"/>
              <a:t>에서는 </a:t>
            </a:r>
            <a:r>
              <a:rPr lang="en-US" altLang="ko-KR"/>
              <a:t>block element </a:t>
            </a:r>
            <a:r>
              <a:rPr lang="ko-KR" altLang="en-US"/>
              <a:t>간의 </a:t>
            </a:r>
            <a:r>
              <a:rPr lang="en-US" altLang="ko-KR"/>
              <a:t>white space</a:t>
            </a:r>
            <a:r>
              <a:rPr lang="ko-KR" altLang="en-US"/>
              <a:t>는 무시된다</a:t>
            </a:r>
            <a:r>
              <a:rPr lang="en-US" altLang="ko-KR"/>
              <a:t>.</a:t>
            </a:r>
          </a:p>
          <a:p>
            <a:r>
              <a:rPr lang="en-US" altLang="ko-KR"/>
              <a:t>SCML</a:t>
            </a:r>
            <a:r>
              <a:rPr lang="ko-KR" altLang="en-US"/>
              <a:t>에서는 </a:t>
            </a:r>
            <a:r>
              <a:rPr lang="en-US" altLang="ko-KR"/>
              <a:t>[RS],{RE] </a:t>
            </a:r>
            <a:r>
              <a:rPr lang="ko-KR" altLang="en-US"/>
              <a:t>를 이용해서 </a:t>
            </a:r>
            <a:r>
              <a:rPr lang="en-US" altLang="ko-KR"/>
              <a:t>record</a:t>
            </a:r>
            <a:r>
              <a:rPr lang="ko-KR" altLang="en-US"/>
              <a:t>의 처음과 끝을 구분한다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1CB1EC-811D-4A2F-A27B-E40E76F23A37}" type="slidenum">
              <a:rPr lang="en-US" altLang="ko-KR"/>
              <a:pPr/>
              <a:t>48</a:t>
            </a:fld>
            <a:endParaRPr lang="en-US" altLang="ko-KR"/>
          </a:p>
        </p:txBody>
      </p:sp>
      <p:sp>
        <p:nvSpPr>
          <p:cNvPr id="36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세번째  </a:t>
            </a:r>
            <a:r>
              <a:rPr lang="en-US" altLang="ko-KR"/>
              <a:t>ISSUE </a:t>
            </a:r>
            <a:r>
              <a:rPr lang="ko-KR" altLang="en-US"/>
              <a:t>는 </a:t>
            </a:r>
            <a:r>
              <a:rPr lang="en-US" altLang="ko-KR"/>
              <a:t>Name space</a:t>
            </a:r>
            <a:r>
              <a:rPr lang="ko-KR" altLang="en-US"/>
              <a:t>이다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33D05-B2A7-4461-A0AF-95E5B6516DA8}" type="slidenum">
              <a:rPr lang="en-US" altLang="ko-KR"/>
              <a:pPr/>
              <a:t>49</a:t>
            </a:fld>
            <a:endParaRPr lang="en-US" altLang="ko-KR"/>
          </a:p>
        </p:txBody>
      </p:sp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Name space</a:t>
            </a:r>
            <a:r>
              <a:rPr lang="ko-KR" altLang="en-US"/>
              <a:t>의 목차는</a:t>
            </a:r>
          </a:p>
          <a:p>
            <a:r>
              <a:rPr lang="en-US" altLang="ko-KR"/>
              <a:t>Compound documents</a:t>
            </a:r>
          </a:p>
          <a:p>
            <a:r>
              <a:rPr lang="en-US" altLang="ko-KR"/>
              <a:t>The Standard</a:t>
            </a:r>
          </a:p>
          <a:p>
            <a:r>
              <a:rPr lang="en-US" altLang="ko-KR"/>
              <a:t>Namespace identification</a:t>
            </a:r>
          </a:p>
          <a:p>
            <a:r>
              <a:rPr lang="en-US" altLang="ko-KR"/>
              <a:t>Using name spaces</a:t>
            </a:r>
          </a:p>
          <a:p>
            <a:r>
              <a:rPr lang="en-US" altLang="ko-KR"/>
              <a:t>Simplification techniques</a:t>
            </a:r>
          </a:p>
          <a:p>
            <a:r>
              <a:rPr lang="en-US" altLang="ko-KR"/>
              <a:t>DTD issues</a:t>
            </a:r>
            <a:r>
              <a:rPr lang="ko-KR" altLang="en-US"/>
              <a:t>로 나누어 설명한다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1D109A-9360-4BFF-BC84-B1252EB850AB}" type="slidenum">
              <a:rPr lang="en-US" altLang="ko-KR"/>
              <a:pPr/>
              <a:t>50</a:t>
            </a:fld>
            <a:endParaRPr lang="en-US" altLang="ko-KR"/>
          </a:p>
        </p:txBody>
      </p:sp>
      <p:sp>
        <p:nvSpPr>
          <p:cNvPr id="36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하나의 </a:t>
            </a:r>
            <a:r>
              <a:rPr lang="en-US" altLang="ko-KR"/>
              <a:t>XML </a:t>
            </a:r>
            <a:r>
              <a:rPr lang="ko-KR" altLang="en-US"/>
              <a:t>문서에 다른 </a:t>
            </a:r>
            <a:r>
              <a:rPr lang="en-US" altLang="ko-KR"/>
              <a:t>DTD</a:t>
            </a:r>
            <a:r>
              <a:rPr lang="ko-KR" altLang="en-US"/>
              <a:t>를 따르는 </a:t>
            </a:r>
            <a:r>
              <a:rPr lang="en-US" altLang="ko-KR"/>
              <a:t>fragment</a:t>
            </a:r>
            <a:r>
              <a:rPr lang="ko-KR" altLang="en-US"/>
              <a:t>를 포함하는 것은 가능하다</a:t>
            </a:r>
            <a:r>
              <a:rPr lang="en-US" altLang="ko-KR"/>
              <a:t>.</a:t>
            </a:r>
          </a:p>
          <a:p>
            <a:r>
              <a:rPr lang="ko-KR" altLang="en-US"/>
              <a:t>하지만 이렇게 했을 경우에 두 가지 문제가 발생한다</a:t>
            </a:r>
            <a:r>
              <a:rPr lang="en-US" altLang="ko-KR"/>
              <a:t>.</a:t>
            </a:r>
          </a:p>
          <a:p>
            <a:r>
              <a:rPr lang="ko-KR" altLang="en-US"/>
              <a:t>첫번째 문제는 특정 </a:t>
            </a:r>
            <a:r>
              <a:rPr lang="en-US" altLang="ko-KR"/>
              <a:t>element</a:t>
            </a:r>
            <a:r>
              <a:rPr lang="ko-KR" altLang="en-US"/>
              <a:t>가 어떤 </a:t>
            </a:r>
            <a:r>
              <a:rPr lang="en-US" altLang="ko-KR"/>
              <a:t>schema</a:t>
            </a:r>
            <a:r>
              <a:rPr lang="ko-KR" altLang="en-US"/>
              <a:t>를 따르는가를 어떻게 </a:t>
            </a:r>
            <a:r>
              <a:rPr lang="en-US" altLang="ko-KR"/>
              <a:t>identify</a:t>
            </a:r>
            <a:r>
              <a:rPr lang="ko-KR" altLang="en-US"/>
              <a:t>할 것이냐는 문제고 두 번째는 </a:t>
            </a:r>
            <a:r>
              <a:rPr lang="en-US" altLang="ko-KR"/>
              <a:t>element</a:t>
            </a:r>
            <a:r>
              <a:rPr lang="ko-KR" altLang="en-US"/>
              <a:t>와 </a:t>
            </a:r>
            <a:r>
              <a:rPr lang="en-US" altLang="ko-KR"/>
              <a:t>attribute </a:t>
            </a:r>
            <a:r>
              <a:rPr lang="ko-KR" altLang="en-US"/>
              <a:t>이름간에 중복이 생기면 어떻게 해결할 것인가 하는 문제이다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예를 들어 </a:t>
            </a:r>
            <a:r>
              <a:rPr lang="en-US" altLang="ko-KR"/>
              <a:t>footwear DTD</a:t>
            </a:r>
            <a:r>
              <a:rPr lang="ko-KR" altLang="en-US"/>
              <a:t>는 </a:t>
            </a:r>
          </a:p>
          <a:p>
            <a:r>
              <a:rPr lang="en-US" altLang="ko-KR"/>
              <a:t>&lt;shoe&gt;</a:t>
            </a:r>
          </a:p>
          <a:p>
            <a:r>
              <a:rPr lang="en-US" altLang="ko-KR"/>
              <a:t>&lt;boot&gt;</a:t>
            </a:r>
          </a:p>
          <a:p>
            <a:r>
              <a:rPr lang="en-US" altLang="ko-KR"/>
              <a:t>&lt;slipper&gt;</a:t>
            </a:r>
            <a:r>
              <a:rPr lang="ko-KR" altLang="en-US"/>
              <a:t>이고</a:t>
            </a:r>
          </a:p>
          <a:p>
            <a:endParaRPr lang="ko-KR" altLang="en-US"/>
          </a:p>
          <a:p>
            <a:r>
              <a:rPr lang="en-US" altLang="ko-KR"/>
              <a:t>vehicle DTD</a:t>
            </a:r>
            <a:r>
              <a:rPr lang="ko-KR" altLang="en-US"/>
              <a:t>는</a:t>
            </a:r>
          </a:p>
          <a:p>
            <a:r>
              <a:rPr lang="en-US" altLang="ko-KR"/>
              <a:t>&lt;bonnet&gt;</a:t>
            </a:r>
          </a:p>
          <a:p>
            <a:r>
              <a:rPr lang="en-US" altLang="ko-KR"/>
              <a:t>&lt;boot&gt;</a:t>
            </a:r>
          </a:p>
          <a:p>
            <a:r>
              <a:rPr lang="en-US" altLang="ko-KR"/>
              <a:t>&lt;wheel&gt;</a:t>
            </a:r>
          </a:p>
          <a:p>
            <a:r>
              <a:rPr lang="ko-KR" altLang="en-US"/>
              <a:t>일 때 </a:t>
            </a:r>
            <a:r>
              <a:rPr lang="en-US" altLang="ko-KR"/>
              <a:t>a.xml</a:t>
            </a:r>
            <a:r>
              <a:rPr lang="ko-KR" altLang="en-US"/>
              <a:t>이란 문서에 </a:t>
            </a:r>
            <a:r>
              <a:rPr lang="en-US" altLang="ko-KR"/>
              <a:t>&lt;boot&gt;</a:t>
            </a:r>
            <a:r>
              <a:rPr lang="ko-KR" altLang="en-US"/>
              <a:t>라는 </a:t>
            </a:r>
            <a:r>
              <a:rPr lang="en-US" altLang="ko-KR"/>
              <a:t>element</a:t>
            </a:r>
            <a:r>
              <a:rPr lang="ko-KR" altLang="en-US"/>
              <a:t>가 있다면 이것이 어느 </a:t>
            </a:r>
            <a:r>
              <a:rPr lang="en-US" altLang="ko-KR"/>
              <a:t>DTD</a:t>
            </a:r>
            <a:r>
              <a:rPr lang="ko-KR" altLang="en-US"/>
              <a:t>를 따르는 것인지 애매하다</a:t>
            </a:r>
            <a:r>
              <a:rPr lang="en-US" altLang="ko-KR"/>
              <a:t>.</a:t>
            </a:r>
          </a:p>
          <a:p>
            <a:endParaRPr lang="en-US" altLang="ko-KR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10A50F-ECBA-4111-B720-C2E83A810548}" type="slidenum">
              <a:rPr lang="en-US" altLang="ko-KR"/>
              <a:pPr/>
              <a:t>51</a:t>
            </a:fld>
            <a:endParaRPr lang="en-US" altLang="ko-KR"/>
          </a:p>
        </p:txBody>
      </p:sp>
      <p:sp>
        <p:nvSpPr>
          <p:cNvPr id="363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이러한 문제 해결을 위해서 </a:t>
            </a:r>
            <a:r>
              <a:rPr lang="en-US" altLang="ko-KR"/>
              <a:t>W3C</a:t>
            </a:r>
            <a:r>
              <a:rPr lang="ko-KR" altLang="en-US"/>
              <a:t>에서는 </a:t>
            </a:r>
            <a:r>
              <a:rPr lang="en-US" altLang="ko-KR"/>
              <a:t>Namespace </a:t>
            </a:r>
            <a:r>
              <a:rPr lang="ko-KR" altLang="en-US"/>
              <a:t>표준을 만들었다</a:t>
            </a:r>
            <a:r>
              <a:rPr lang="en-US" altLang="ko-KR"/>
              <a:t>.</a:t>
            </a:r>
          </a:p>
          <a:p>
            <a:r>
              <a:rPr lang="ko-KR" altLang="en-US"/>
              <a:t>이 표준은 두 가지를 포함하는데 하나는 한 문서가 특정 </a:t>
            </a:r>
            <a:r>
              <a:rPr lang="en-US" altLang="ko-KR"/>
              <a:t>Namespace</a:t>
            </a:r>
            <a:r>
              <a:rPr lang="ko-KR" altLang="en-US"/>
              <a:t>를 따르는 것을 어떻게 </a:t>
            </a:r>
            <a:r>
              <a:rPr lang="en-US" altLang="ko-KR"/>
              <a:t>identify</a:t>
            </a:r>
            <a:r>
              <a:rPr lang="ko-KR" altLang="en-US"/>
              <a:t>할 것인가 그리고 두번째는 측정 </a:t>
            </a:r>
            <a:r>
              <a:rPr lang="en-US" altLang="ko-KR"/>
              <a:t>Element</a:t>
            </a:r>
            <a:r>
              <a:rPr lang="ko-KR" altLang="en-US"/>
              <a:t>와 </a:t>
            </a:r>
            <a:r>
              <a:rPr lang="en-US" altLang="ko-KR"/>
              <a:t>Attribute</a:t>
            </a:r>
            <a:r>
              <a:rPr lang="ko-KR" altLang="en-US"/>
              <a:t>가 따르는 </a:t>
            </a:r>
            <a:r>
              <a:rPr lang="en-US" altLang="ko-KR"/>
              <a:t>Namespace</a:t>
            </a:r>
            <a:r>
              <a:rPr lang="ko-KR" altLang="en-US"/>
              <a:t>를 어떻게 </a:t>
            </a:r>
            <a:r>
              <a:rPr lang="en-US" altLang="ko-KR"/>
              <a:t>identify</a:t>
            </a:r>
            <a:r>
              <a:rPr lang="ko-KR" altLang="en-US"/>
              <a:t>할 것인가 하는 것이다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 </a:t>
            </a:r>
            <a:r>
              <a:rPr lang="en-US" altLang="ko-KR"/>
              <a:t>standard</a:t>
            </a:r>
            <a:r>
              <a:rPr lang="ko-KR" altLang="en-US"/>
              <a:t>는 </a:t>
            </a:r>
            <a:r>
              <a:rPr lang="en-US" altLang="ko-KR"/>
              <a:t>http://www.w3.org/TR/REC-xml-names/</a:t>
            </a:r>
            <a:r>
              <a:rPr lang="ko-KR" altLang="en-US"/>
              <a:t>에 있다</a:t>
            </a:r>
            <a:r>
              <a:rPr lang="en-US" altLang="ko-KR"/>
              <a:t>. </a:t>
            </a: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D24F76-C1E0-4442-A477-61BF3139218F}" type="slidenum">
              <a:rPr lang="en-US" altLang="ko-KR"/>
              <a:pPr/>
              <a:t>52</a:t>
            </a:fld>
            <a:endParaRPr lang="en-US" altLang="ko-KR"/>
          </a:p>
        </p:txBody>
      </p:sp>
      <p:sp>
        <p:nvSpPr>
          <p:cNvPr id="364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URL</a:t>
            </a:r>
            <a:r>
              <a:rPr lang="ko-KR" altLang="en-US"/>
              <a:t>을 </a:t>
            </a:r>
            <a:r>
              <a:rPr lang="en-US" altLang="ko-KR"/>
              <a:t>Namespace identification</a:t>
            </a:r>
            <a:r>
              <a:rPr lang="ko-KR" altLang="en-US"/>
              <a:t>에 이용한다</a:t>
            </a:r>
            <a:r>
              <a:rPr lang="en-US" altLang="ko-KR"/>
              <a:t>.</a:t>
            </a:r>
          </a:p>
          <a:p>
            <a:r>
              <a:rPr lang="en-US" altLang="ko-KR"/>
              <a:t>prefix:name </a:t>
            </a:r>
            <a:r>
              <a:rPr lang="ko-KR" altLang="en-US"/>
              <a:t>을 이용해서 </a:t>
            </a:r>
            <a:r>
              <a:rPr lang="en-US" altLang="ko-KR"/>
              <a:t>name </a:t>
            </a:r>
            <a:r>
              <a:rPr lang="ko-KR" altLang="en-US"/>
              <a:t>충돌이 일어나는 것을 해결한다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BEB4F1-DACC-478A-8757-D4A39357A9CF}" type="slidenum">
              <a:rPr lang="en-US" altLang="ko-KR"/>
              <a:pPr/>
              <a:t>53</a:t>
            </a:fld>
            <a:endParaRPr lang="en-US" altLang="ko-KR"/>
          </a:p>
        </p:txBody>
      </p:sp>
      <p:sp>
        <p:nvSpPr>
          <p:cNvPr id="365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X</a:t>
            </a:r>
            <a:r>
              <a:rPr lang="ko-KR" altLang="en-US"/>
              <a:t>를 </a:t>
            </a:r>
            <a:r>
              <a:rPr lang="en-US" altLang="ko-KR" sz="2000"/>
              <a:t>http://www.w3.org/TR/REC-html40</a:t>
            </a:r>
            <a:r>
              <a:rPr lang="ko-KR" altLang="en-US" sz="2000"/>
              <a:t>의 </a:t>
            </a:r>
            <a:r>
              <a:rPr lang="en-US" altLang="ko-KR" sz="2000"/>
              <a:t>namespace</a:t>
            </a:r>
            <a:r>
              <a:rPr lang="ko-KR" altLang="en-US" sz="2000"/>
              <a:t>를 따른다고 정의하고 </a:t>
            </a:r>
            <a:r>
              <a:rPr lang="en-US" altLang="ko-KR" sz="2000"/>
              <a:t>X:</a:t>
            </a:r>
            <a:r>
              <a:rPr lang="en-US" altLang="ko-KR" sz="2000" i="1"/>
              <a:t>name </a:t>
            </a:r>
            <a:r>
              <a:rPr lang="ko-KR" altLang="en-US" sz="2000"/>
              <a:t>으로 쓰면 </a:t>
            </a:r>
            <a:r>
              <a:rPr lang="en-US" altLang="ko-KR" sz="2000" i="1"/>
              <a:t>name</a:t>
            </a:r>
            <a:r>
              <a:rPr lang="ko-KR" altLang="en-US" sz="2000"/>
              <a:t>은 </a:t>
            </a:r>
            <a:r>
              <a:rPr lang="en-US" altLang="ko-KR" sz="2000"/>
              <a:t>http://www.w3.org/TR/REC-html40</a:t>
            </a:r>
            <a:r>
              <a:rPr lang="ko-KR" altLang="en-US" sz="2000"/>
              <a:t>에 있는 </a:t>
            </a:r>
            <a:r>
              <a:rPr lang="en-US" altLang="ko-KR" sz="2000"/>
              <a:t>scheme</a:t>
            </a:r>
            <a:r>
              <a:rPr lang="ko-KR" altLang="en-US" sz="2000"/>
              <a:t>을 따른다는 것을 의미한다</a:t>
            </a:r>
            <a:r>
              <a:rPr lang="en-US" altLang="ko-KR" sz="2000"/>
              <a:t>.</a:t>
            </a: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A5AE18-2E7D-49AA-9178-D5D9C475475B}" type="slidenum">
              <a:rPr lang="en-US" altLang="ko-KR"/>
              <a:pPr/>
              <a:t>54</a:t>
            </a:fld>
            <a:endParaRPr lang="en-US" altLang="ko-KR"/>
          </a:p>
        </p:txBody>
      </p:sp>
      <p:sp>
        <p:nvSpPr>
          <p:cNvPr id="36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2000"/>
              <a:t>모든 </a:t>
            </a:r>
            <a:r>
              <a:rPr lang="en-US" altLang="ko-KR" sz="2000"/>
              <a:t>element</a:t>
            </a:r>
            <a:r>
              <a:rPr lang="ko-KR" altLang="en-US" sz="2000"/>
              <a:t>와  </a:t>
            </a:r>
            <a:r>
              <a:rPr lang="en-US" altLang="ko-KR" sz="2000"/>
              <a:t>attribute </a:t>
            </a:r>
            <a:r>
              <a:rPr lang="ko-KR" altLang="en-US" sz="2000"/>
              <a:t>앞에 </a:t>
            </a:r>
            <a:r>
              <a:rPr lang="en-US" altLang="ko-KR" sz="2000"/>
              <a:t>namespace prefix</a:t>
            </a:r>
            <a:r>
              <a:rPr lang="ko-KR" altLang="en-US" sz="2000"/>
              <a:t>를 적어주면 </a:t>
            </a:r>
            <a:r>
              <a:rPr lang="en-US" altLang="ko-KR" sz="2000"/>
              <a:t>XML </a:t>
            </a:r>
            <a:r>
              <a:rPr lang="ko-KR" altLang="en-US" sz="2000"/>
              <a:t>문서를 읽기도 힘들어지고 문서 크기도 늘어난다</a:t>
            </a:r>
            <a:r>
              <a:rPr lang="en-US" altLang="ko-KR" sz="2000"/>
              <a:t>. </a:t>
            </a:r>
          </a:p>
          <a:p>
            <a:pPr>
              <a:spcBef>
                <a:spcPct val="0"/>
              </a:spcBef>
            </a:pPr>
            <a:r>
              <a:rPr lang="ko-KR" altLang="en-US" sz="2000"/>
              <a:t>따라서 </a:t>
            </a:r>
            <a:r>
              <a:rPr lang="en-US" altLang="ko-KR" sz="2000"/>
              <a:t>Namespace standard</a:t>
            </a:r>
            <a:r>
              <a:rPr lang="ko-KR" altLang="en-US" sz="2000"/>
              <a:t>에서는 문서 전체에 적용되는 </a:t>
            </a:r>
            <a:r>
              <a:rPr lang="en-US" altLang="ko-KR" sz="2000"/>
              <a:t>default namespace</a:t>
            </a:r>
            <a:r>
              <a:rPr lang="ko-KR" altLang="en-US" sz="2000"/>
              <a:t>를 지정할 수 있게 하고 있다</a:t>
            </a:r>
            <a:r>
              <a:rPr lang="en-US" altLang="ko-KR" sz="2000"/>
              <a:t>.</a:t>
            </a:r>
          </a:p>
          <a:p>
            <a:pPr>
              <a:spcBef>
                <a:spcPct val="0"/>
              </a:spcBef>
            </a:pPr>
            <a:r>
              <a:rPr lang="ko-KR" altLang="en-US" sz="2000"/>
              <a:t>하는 방법은 다음과 같다</a:t>
            </a:r>
            <a:r>
              <a:rPr lang="en-US" altLang="ko-KR" sz="2000"/>
              <a:t>.</a:t>
            </a:r>
          </a:p>
          <a:p>
            <a:pPr>
              <a:spcBef>
                <a:spcPct val="0"/>
              </a:spcBef>
            </a:pPr>
            <a:r>
              <a:rPr lang="en-US" altLang="ko-KR" sz="2000"/>
              <a:t>xmlns=“file:/DTDs/book.dtd”</a:t>
            </a:r>
          </a:p>
          <a:p>
            <a:pPr>
              <a:spcBef>
                <a:spcPct val="0"/>
              </a:spcBef>
            </a:pPr>
            <a:r>
              <a:rPr lang="ko-KR" altLang="en-US" sz="2000"/>
              <a:t>위 예제에서 </a:t>
            </a:r>
            <a:r>
              <a:rPr lang="en-US" altLang="ko-KR" sz="2000"/>
              <a:t>book element </a:t>
            </a:r>
            <a:r>
              <a:rPr lang="ko-KR" altLang="en-US" sz="2000"/>
              <a:t>안에서 </a:t>
            </a:r>
            <a:r>
              <a:rPr lang="en-US" altLang="ko-KR" sz="2000"/>
              <a:t>default namespace</a:t>
            </a:r>
            <a:r>
              <a:rPr lang="ko-KR" altLang="en-US" sz="2000"/>
              <a:t>는 “</a:t>
            </a:r>
            <a:r>
              <a:rPr lang="en-US" altLang="ko-KR" sz="2000"/>
              <a:t>file:/DTDs/book.dtd”</a:t>
            </a:r>
            <a:r>
              <a:rPr lang="ko-KR" altLang="en-US" sz="2000"/>
              <a:t>이다</a:t>
            </a:r>
            <a:r>
              <a:rPr lang="en-US" altLang="ko-KR" sz="2000"/>
              <a:t>.</a:t>
            </a:r>
          </a:p>
          <a:p>
            <a:pPr>
              <a:spcBef>
                <a:spcPct val="0"/>
              </a:spcBef>
            </a:pPr>
            <a:r>
              <a:rPr lang="ko-KR" altLang="en-US" sz="2000"/>
              <a:t>그리고 </a:t>
            </a:r>
            <a:r>
              <a:rPr lang="en-US" altLang="ko-KR" sz="2000"/>
              <a:t>default namespace</a:t>
            </a:r>
            <a:r>
              <a:rPr lang="ko-KR" altLang="en-US" sz="2000"/>
              <a:t>는 어디에서나 변경시킬 수 있다</a:t>
            </a:r>
            <a:r>
              <a:rPr lang="en-US" altLang="ko-KR" sz="2000"/>
              <a:t>.</a:t>
            </a:r>
          </a:p>
          <a:p>
            <a:pPr>
              <a:spcBef>
                <a:spcPct val="0"/>
              </a:spcBef>
            </a:pPr>
            <a:endParaRPr lang="en-US" altLang="ko-KR" sz="2000"/>
          </a:p>
          <a:p>
            <a:endParaRPr lang="en-US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30215F-519F-47C1-BB5D-74C54FDAE12B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32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XLink Element</a:t>
            </a:r>
            <a:r>
              <a:rPr lang="ko-KR" altLang="en-US"/>
              <a:t>에는 하나의 </a:t>
            </a:r>
            <a:r>
              <a:rPr lang="en-US" altLang="ko-KR"/>
              <a:t>resource locator</a:t>
            </a:r>
            <a:r>
              <a:rPr lang="ko-KR" altLang="en-US"/>
              <a:t>가 반드시 있어야 하고 </a:t>
            </a:r>
            <a:r>
              <a:rPr lang="en-US" altLang="ko-KR"/>
              <a:t>Href</a:t>
            </a:r>
            <a:r>
              <a:rPr lang="ko-KR" altLang="en-US"/>
              <a:t>와 </a:t>
            </a:r>
            <a:r>
              <a:rPr lang="en-US" altLang="ko-KR"/>
              <a:t>xml-link </a:t>
            </a:r>
            <a:r>
              <a:rPr lang="ko-KR" altLang="en-US"/>
              <a:t>속성에 관계되는 </a:t>
            </a:r>
            <a:r>
              <a:rPr lang="en-US" altLang="ko-KR"/>
              <a:t>attribute</a:t>
            </a:r>
            <a:r>
              <a:rPr lang="ko-KR" altLang="en-US"/>
              <a:t>를 가진다</a:t>
            </a:r>
            <a:r>
              <a:rPr lang="en-US" altLang="ko-KR"/>
              <a:t>.</a:t>
            </a:r>
          </a:p>
          <a:p>
            <a:r>
              <a:rPr lang="en-US" altLang="ko-KR"/>
              <a:t>Link tag </a:t>
            </a:r>
            <a:r>
              <a:rPr lang="ko-KR" altLang="en-US"/>
              <a:t>이름이 정해져있는 </a:t>
            </a:r>
            <a:r>
              <a:rPr lang="en-US" altLang="ko-KR"/>
              <a:t>HTML</a:t>
            </a:r>
            <a:r>
              <a:rPr lang="ko-KR" altLang="en-US"/>
              <a:t>과 달리 </a:t>
            </a:r>
            <a:r>
              <a:rPr lang="en-US" altLang="ko-KR"/>
              <a:t>XML</a:t>
            </a:r>
            <a:r>
              <a:rPr lang="ko-KR" altLang="en-US"/>
              <a:t>에서는 </a:t>
            </a:r>
            <a:r>
              <a:rPr lang="en-US" altLang="ko-KR"/>
              <a:t>Link Element</a:t>
            </a:r>
            <a:r>
              <a:rPr lang="ko-KR" altLang="en-US"/>
              <a:t>의 이름을 사용자가 임의로 정의할 수 있다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67B53A-B349-432A-ADAC-0A286B1EE418}" type="slidenum">
              <a:rPr lang="en-US" altLang="ko-KR"/>
              <a:pPr/>
              <a:t>55</a:t>
            </a:fld>
            <a:endParaRPr lang="en-US" altLang="ko-KR"/>
          </a:p>
        </p:txBody>
      </p:sp>
      <p:sp>
        <p:nvSpPr>
          <p:cNvPr id="367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Namespace</a:t>
            </a:r>
            <a:r>
              <a:rPr lang="ko-KR" altLang="en-US"/>
              <a:t>를 </a:t>
            </a:r>
            <a:r>
              <a:rPr lang="en-US" altLang="ko-KR"/>
              <a:t>DTD</a:t>
            </a:r>
            <a:r>
              <a:rPr lang="ko-KR" altLang="en-US"/>
              <a:t>에 명시해서 그 </a:t>
            </a:r>
            <a:r>
              <a:rPr lang="en-US" altLang="ko-KR"/>
              <a:t>DTD</a:t>
            </a:r>
            <a:r>
              <a:rPr lang="ko-KR" altLang="en-US"/>
              <a:t>를 따르는 </a:t>
            </a:r>
            <a:r>
              <a:rPr lang="en-US" altLang="ko-KR"/>
              <a:t>Document</a:t>
            </a:r>
            <a:r>
              <a:rPr lang="ko-KR" altLang="en-US"/>
              <a:t>의 </a:t>
            </a:r>
            <a:r>
              <a:rPr lang="en-US" altLang="ko-KR"/>
              <a:t>namespace</a:t>
            </a:r>
            <a:r>
              <a:rPr lang="ko-KR" altLang="en-US"/>
              <a:t>를 정의할 수도 있다</a:t>
            </a:r>
            <a:r>
              <a:rPr lang="en-US" altLang="ko-KR"/>
              <a:t>.</a:t>
            </a:r>
          </a:p>
          <a:p>
            <a:r>
              <a:rPr lang="en-US" altLang="ko-KR"/>
              <a:t>&lt;!ATTLIST document xmlns:veh #FIXED “file:///c:/veh.dtd”&gt;</a:t>
            </a:r>
          </a:p>
          <a:p>
            <a:r>
              <a:rPr lang="en-US" altLang="ko-KR"/>
              <a:t>#FIXED</a:t>
            </a:r>
            <a:r>
              <a:rPr lang="ko-KR" altLang="en-US"/>
              <a:t>를 이용하여 </a:t>
            </a:r>
            <a:r>
              <a:rPr lang="en-US" altLang="ko-KR"/>
              <a:t>Namespace</a:t>
            </a:r>
            <a:r>
              <a:rPr lang="ko-KR" altLang="en-US"/>
              <a:t>를 고정시킬 수 있다</a:t>
            </a:r>
            <a:r>
              <a:rPr lang="en-US" altLang="ko-KR"/>
              <a:t>.</a:t>
            </a:r>
          </a:p>
          <a:p>
            <a:endParaRPr lang="en-US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714D6-F96B-4B80-A7A4-4815118888DB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32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XLink</a:t>
            </a:r>
            <a:r>
              <a:rPr lang="ko-KR" altLang="en-US"/>
              <a:t>의 개념을 이해에 필요한 용어에 대해서 살펴보자</a:t>
            </a:r>
            <a:r>
              <a:rPr lang="en-US" altLang="ko-KR"/>
              <a:t>.</a:t>
            </a:r>
          </a:p>
          <a:p>
            <a:r>
              <a:rPr lang="en-US" altLang="ko-KR"/>
              <a:t>Source, Target, Resource, Linking Element, Traversal </a:t>
            </a:r>
            <a:r>
              <a:rPr lang="ko-KR" altLang="en-US"/>
              <a:t>등의 용어가 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A</a:t>
            </a:r>
            <a:r>
              <a:rPr lang="ko-KR" altLang="en-US"/>
              <a:t>라는 문서에 </a:t>
            </a:r>
            <a:r>
              <a:rPr lang="en-US" altLang="ko-KR" u="sng"/>
              <a:t>more information</a:t>
            </a:r>
            <a:r>
              <a:rPr lang="ko-KR" altLang="en-US"/>
              <a:t>이란 문구가 있고 그 문구를 </a:t>
            </a:r>
            <a:r>
              <a:rPr lang="en-US" altLang="ko-KR"/>
              <a:t>Clink</a:t>
            </a:r>
            <a:r>
              <a:rPr lang="ko-KR" altLang="en-US"/>
              <a:t>하면 </a:t>
            </a:r>
            <a:r>
              <a:rPr lang="en-US" altLang="ko-KR"/>
              <a:t>B </a:t>
            </a:r>
            <a:r>
              <a:rPr lang="ko-KR" altLang="en-US"/>
              <a:t>문서로 이동되는 </a:t>
            </a:r>
            <a:r>
              <a:rPr lang="en-US" altLang="ko-KR"/>
              <a:t>Link</a:t>
            </a:r>
            <a:r>
              <a:rPr lang="ko-KR" altLang="en-US"/>
              <a:t>가 있을 때 </a:t>
            </a:r>
            <a:r>
              <a:rPr lang="en-US" altLang="ko-KR"/>
              <a:t>A</a:t>
            </a:r>
            <a:r>
              <a:rPr lang="ko-KR" altLang="en-US"/>
              <a:t>의 </a:t>
            </a:r>
            <a:r>
              <a:rPr lang="en-US" altLang="ko-KR" u="sng"/>
              <a:t>more information</a:t>
            </a:r>
            <a:r>
              <a:rPr lang="ko-KR" altLang="en-US"/>
              <a:t>을 </a:t>
            </a:r>
            <a:r>
              <a:rPr lang="en-US" altLang="ko-KR"/>
              <a:t>Source</a:t>
            </a:r>
            <a:r>
              <a:rPr lang="ko-KR" altLang="en-US"/>
              <a:t>라고 하고 </a:t>
            </a:r>
            <a:r>
              <a:rPr lang="en-US" altLang="ko-KR"/>
              <a:t>B</a:t>
            </a:r>
            <a:r>
              <a:rPr lang="ko-KR" altLang="en-US"/>
              <a:t>를 </a:t>
            </a:r>
            <a:r>
              <a:rPr lang="en-US" altLang="ko-KR"/>
              <a:t>Target</a:t>
            </a:r>
            <a:r>
              <a:rPr lang="ko-KR" altLang="en-US"/>
              <a:t>이라고 한다</a:t>
            </a:r>
            <a:r>
              <a:rPr lang="en-US" altLang="ko-KR"/>
              <a:t>.</a:t>
            </a:r>
            <a:endParaRPr lang="en-US" altLang="ko-KR" u="sng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834898-9BDC-4536-BA39-75597BAC3149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32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Resource</a:t>
            </a:r>
            <a:r>
              <a:rPr lang="ko-KR" altLang="en-US"/>
              <a:t>는 </a:t>
            </a:r>
            <a:r>
              <a:rPr lang="en-US" altLang="ko-KR"/>
              <a:t>Target Object</a:t>
            </a:r>
            <a:r>
              <a:rPr lang="ko-KR" altLang="en-US"/>
              <a:t>를 가리키고 </a:t>
            </a:r>
            <a:r>
              <a:rPr lang="en-US" altLang="ko-KR"/>
              <a:t>Linking element</a:t>
            </a:r>
            <a:r>
              <a:rPr lang="ko-KR" altLang="en-US"/>
              <a:t>라 함은 </a:t>
            </a:r>
            <a:r>
              <a:rPr lang="en-US" altLang="ko-KR"/>
              <a:t>Source</a:t>
            </a:r>
            <a:r>
              <a:rPr lang="ko-KR" altLang="en-US"/>
              <a:t>를 가리킨다</a:t>
            </a:r>
            <a:r>
              <a:rPr lang="en-US" altLang="ko-KR"/>
              <a:t>.</a:t>
            </a:r>
          </a:p>
          <a:p>
            <a:r>
              <a:rPr lang="en-US" altLang="ko-KR"/>
              <a:t>Linking Element</a:t>
            </a:r>
            <a:r>
              <a:rPr lang="ko-KR" altLang="en-US"/>
              <a:t>에서 </a:t>
            </a:r>
            <a:r>
              <a:rPr lang="en-US" altLang="ko-KR"/>
              <a:t>Resource</a:t>
            </a:r>
            <a:r>
              <a:rPr lang="ko-KR" altLang="en-US"/>
              <a:t>로 이동하는 것을 </a:t>
            </a:r>
            <a:r>
              <a:rPr lang="en-US" altLang="ko-KR"/>
              <a:t>Traversal</a:t>
            </a:r>
            <a:r>
              <a:rPr lang="ko-KR" altLang="en-US"/>
              <a:t>이라 부른다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FCB15C-5D6E-458A-87A0-129B1EE0DBB2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32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Target Object</a:t>
            </a:r>
            <a:r>
              <a:rPr lang="ko-KR" altLang="en-US"/>
              <a:t>를 가리킬 때는 </a:t>
            </a:r>
            <a:r>
              <a:rPr lang="en-US" altLang="ko-KR"/>
              <a:t>URL mechanism</a:t>
            </a:r>
            <a:r>
              <a:rPr lang="ko-KR" altLang="en-US"/>
              <a:t>을 따른다</a:t>
            </a:r>
            <a:r>
              <a:rPr lang="en-US" altLang="ko-KR"/>
              <a:t>.</a:t>
            </a:r>
          </a:p>
          <a:p>
            <a:r>
              <a:rPr lang="en-US" altLang="ko-KR" sz="1000"/>
              <a:t>“MyServe.MyCorp.com/xml/Doc9#X123” </a:t>
            </a:r>
            <a:r>
              <a:rPr lang="ko-KR" altLang="en-US" sz="1000"/>
              <a:t>에서 “</a:t>
            </a:r>
            <a:r>
              <a:rPr lang="en-US" altLang="ko-KR" sz="1000"/>
              <a:t>MyServe.MyCorp.com”</a:t>
            </a:r>
            <a:r>
              <a:rPr lang="ko-KR" altLang="en-US" sz="1000"/>
              <a:t>은 문서가 존재하는 </a:t>
            </a:r>
            <a:r>
              <a:rPr lang="en-US" altLang="ko-KR" sz="1000"/>
              <a:t>Site </a:t>
            </a:r>
            <a:r>
              <a:rPr lang="ko-KR" altLang="en-US" sz="1000"/>
              <a:t>주소를 가리키고 </a:t>
            </a:r>
            <a:r>
              <a:rPr lang="en-US" altLang="ko-KR" sz="1000"/>
              <a:t>/xml/Doc9</a:t>
            </a:r>
            <a:r>
              <a:rPr lang="ko-KR" altLang="en-US" sz="1000"/>
              <a:t>는 문서가 존재하는 </a:t>
            </a:r>
            <a:r>
              <a:rPr lang="en-US" altLang="ko-KR" sz="1000"/>
              <a:t>directory</a:t>
            </a:r>
            <a:r>
              <a:rPr lang="ko-KR" altLang="en-US" sz="1000"/>
              <a:t>와 문서 이름을 가리키고 </a:t>
            </a:r>
            <a:r>
              <a:rPr lang="en-US" altLang="ko-KR" sz="1000"/>
              <a:t>#X123</a:t>
            </a:r>
            <a:r>
              <a:rPr lang="ko-KR" altLang="en-US" sz="1000"/>
              <a:t>는 문서 안에서의 위치를 가리킨다</a:t>
            </a:r>
            <a:r>
              <a:rPr lang="en-US" altLang="ko-KR" sz="1000"/>
              <a:t>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B2D5C6-B9B0-46A3-90DD-77182C217438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325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XLink Element</a:t>
            </a:r>
            <a:r>
              <a:rPr lang="ko-KR" altLang="en-US"/>
              <a:t>를 구성하는 </a:t>
            </a:r>
            <a:r>
              <a:rPr lang="en-US" altLang="ko-KR"/>
              <a:t>Attribute</a:t>
            </a:r>
            <a:r>
              <a:rPr lang="ko-KR" altLang="en-US"/>
              <a:t>에 대해서 살펴보자</a:t>
            </a:r>
            <a:r>
              <a:rPr lang="en-US" altLang="ko-KR"/>
              <a:t>.</a:t>
            </a:r>
          </a:p>
          <a:p>
            <a:r>
              <a:rPr lang="en-US" altLang="ko-KR"/>
              <a:t>Attribute</a:t>
            </a:r>
            <a:r>
              <a:rPr lang="ko-KR" altLang="en-US"/>
              <a:t>이름은 사용자가 정의해주기 나름이지만 </a:t>
            </a:r>
            <a:r>
              <a:rPr lang="en-US" altLang="ko-KR" sz="900"/>
              <a:t>Xmlns:xlink</a:t>
            </a:r>
            <a:r>
              <a:rPr lang="en-US" altLang="ko-KR" sz="700"/>
              <a:t>=“http://www.w3.org/1999/xlink” </a:t>
            </a:r>
            <a:r>
              <a:rPr lang="ko-KR" altLang="en-US" sz="700"/>
              <a:t>의 정의에 따라 </a:t>
            </a:r>
            <a:r>
              <a:rPr lang="en-US" altLang="ko-KR" sz="700"/>
              <a:t>Attribute</a:t>
            </a:r>
            <a:r>
              <a:rPr lang="ko-KR" altLang="en-US" sz="700"/>
              <a:t>를 살펴보자</a:t>
            </a:r>
            <a:r>
              <a:rPr lang="en-US" altLang="ko-KR" sz="700"/>
              <a:t>.</a:t>
            </a:r>
          </a:p>
          <a:p>
            <a:r>
              <a:rPr lang="en-US" altLang="ko-KR" sz="700"/>
              <a:t>Link</a:t>
            </a:r>
            <a:r>
              <a:rPr lang="ko-KR" altLang="en-US" sz="700"/>
              <a:t>의 </a:t>
            </a:r>
            <a:r>
              <a:rPr lang="en-US" altLang="ko-KR" sz="700"/>
              <a:t>Semantic</a:t>
            </a:r>
            <a:r>
              <a:rPr lang="ko-KR" altLang="en-US" sz="700"/>
              <a:t>을 나타내는 </a:t>
            </a:r>
            <a:r>
              <a:rPr lang="en-US" altLang="ko-KR" sz="700"/>
              <a:t>Attribute</a:t>
            </a:r>
            <a:r>
              <a:rPr lang="ko-KR" altLang="en-US" sz="700"/>
              <a:t>로 </a:t>
            </a:r>
            <a:r>
              <a:rPr lang="en-US" altLang="ko-KR" sz="700"/>
              <a:t>Title</a:t>
            </a:r>
            <a:r>
              <a:rPr lang="ko-KR" altLang="en-US" sz="700"/>
              <a:t>과 </a:t>
            </a:r>
            <a:r>
              <a:rPr lang="en-US" altLang="ko-KR" sz="700"/>
              <a:t>Role</a:t>
            </a:r>
            <a:r>
              <a:rPr lang="ko-KR" altLang="en-US" sz="700"/>
              <a:t>이 있다</a:t>
            </a:r>
            <a:r>
              <a:rPr lang="en-US" altLang="ko-KR" sz="700"/>
              <a:t>.</a:t>
            </a:r>
          </a:p>
          <a:p>
            <a:r>
              <a:rPr lang="en-US" altLang="ko-KR" sz="700"/>
              <a:t>Title</a:t>
            </a:r>
            <a:r>
              <a:rPr lang="ko-KR" altLang="en-US" sz="700"/>
              <a:t>은 </a:t>
            </a:r>
            <a:r>
              <a:rPr lang="en-US" altLang="ko-KR" sz="700"/>
              <a:t>Link</a:t>
            </a:r>
            <a:r>
              <a:rPr lang="ko-KR" altLang="en-US" sz="700"/>
              <a:t>에 </a:t>
            </a:r>
            <a:r>
              <a:rPr lang="en-US" altLang="ko-KR" sz="700"/>
              <a:t>label</a:t>
            </a:r>
            <a:r>
              <a:rPr lang="ko-KR" altLang="en-US" sz="700"/>
              <a:t>을 붙일 수 있어서 유용하다</a:t>
            </a:r>
            <a:r>
              <a:rPr lang="en-US" altLang="ko-KR" sz="700"/>
              <a:t>.</a:t>
            </a:r>
          </a:p>
          <a:p>
            <a:r>
              <a:rPr lang="ko-KR" altLang="en-US" sz="700"/>
              <a:t>예를 들어 ‘</a:t>
            </a:r>
            <a:r>
              <a:rPr lang="en-US" altLang="ko-KR" sz="700"/>
              <a:t>...are you going to Scarborough fair?...’</a:t>
            </a:r>
            <a:r>
              <a:rPr lang="ko-KR" altLang="en-US" sz="700"/>
              <a:t>라는 노래가사가 있고 그 중에 </a:t>
            </a:r>
            <a:r>
              <a:rPr lang="en-US" altLang="ko-KR" sz="700"/>
              <a:t>Scarborough</a:t>
            </a:r>
            <a:r>
              <a:rPr lang="ko-KR" altLang="en-US" sz="700"/>
              <a:t>를 클릭하면 </a:t>
            </a:r>
            <a:r>
              <a:rPr lang="en-US" altLang="ko-KR" sz="700"/>
              <a:t>Scarborough</a:t>
            </a:r>
            <a:r>
              <a:rPr lang="ko-KR" altLang="en-US" sz="700"/>
              <a:t>에 대한 정보가 있는 문서로 옮겨가는 </a:t>
            </a:r>
            <a:r>
              <a:rPr lang="en-US" altLang="ko-KR" sz="700"/>
              <a:t>Link</a:t>
            </a:r>
            <a:r>
              <a:rPr lang="ko-KR" altLang="en-US" sz="700"/>
              <a:t>가 있을 때 사용자는 </a:t>
            </a:r>
            <a:r>
              <a:rPr lang="en-US" altLang="ko-KR" sz="700"/>
              <a:t>Link</a:t>
            </a:r>
            <a:r>
              <a:rPr lang="ko-KR" altLang="en-US" sz="700"/>
              <a:t>는 </a:t>
            </a:r>
            <a:r>
              <a:rPr lang="en-US" altLang="ko-KR" sz="700"/>
              <a:t>Link</a:t>
            </a:r>
            <a:r>
              <a:rPr lang="ko-KR" altLang="en-US" sz="700"/>
              <a:t>인데 어떤 정보를 담은 </a:t>
            </a:r>
            <a:r>
              <a:rPr lang="en-US" altLang="ko-KR" sz="700"/>
              <a:t>Link</a:t>
            </a:r>
            <a:r>
              <a:rPr lang="ko-KR" altLang="en-US" sz="700"/>
              <a:t>로 가는지 알 수가 없다</a:t>
            </a:r>
            <a:r>
              <a:rPr lang="en-US" altLang="ko-KR" sz="700"/>
              <a:t>. title</a:t>
            </a:r>
            <a:r>
              <a:rPr lang="ko-KR" altLang="en-US" sz="700"/>
              <a:t>에 </a:t>
            </a:r>
            <a:r>
              <a:rPr lang="en-US" altLang="ko-KR" sz="700"/>
              <a:t>location</a:t>
            </a:r>
            <a:r>
              <a:rPr lang="ko-KR" altLang="en-US" sz="700"/>
              <a:t>이라고 적어주면 </a:t>
            </a:r>
            <a:r>
              <a:rPr lang="en-US" altLang="ko-KR" sz="700"/>
              <a:t>XLink</a:t>
            </a:r>
            <a:r>
              <a:rPr lang="ko-KR" altLang="en-US" sz="700"/>
              <a:t>를 지원하는 브라우저에서 사용자가 </a:t>
            </a:r>
            <a:r>
              <a:rPr lang="en-US" altLang="ko-KR" sz="700"/>
              <a:t>Scarborough</a:t>
            </a:r>
            <a:r>
              <a:rPr lang="ko-KR" altLang="en-US" sz="700"/>
              <a:t>에 마우스를 가져갔을 때 </a:t>
            </a:r>
            <a:r>
              <a:rPr lang="en-US" altLang="ko-KR" sz="700"/>
              <a:t>Link</a:t>
            </a:r>
            <a:r>
              <a:rPr lang="ko-KR" altLang="en-US" sz="700"/>
              <a:t>표시 마우스로 바뀌면서 이 </a:t>
            </a:r>
            <a:r>
              <a:rPr lang="en-US" altLang="ko-KR" sz="700"/>
              <a:t>Link</a:t>
            </a:r>
            <a:r>
              <a:rPr lang="ko-KR" altLang="en-US" sz="700"/>
              <a:t>가 ‘</a:t>
            </a:r>
            <a:r>
              <a:rPr lang="en-US" altLang="ko-KR" sz="700"/>
              <a:t>Location’</a:t>
            </a:r>
            <a:r>
              <a:rPr lang="ko-KR" altLang="en-US" sz="700"/>
              <a:t>에 대한 </a:t>
            </a:r>
            <a:r>
              <a:rPr lang="en-US" altLang="ko-KR" sz="700"/>
              <a:t>Link</a:t>
            </a:r>
            <a:r>
              <a:rPr lang="ko-KR" altLang="en-US" sz="700"/>
              <a:t>라는 것을 사용자에게 알려줄 수 있다</a:t>
            </a:r>
            <a:r>
              <a:rPr lang="en-US" altLang="ko-KR" sz="700"/>
              <a:t>.</a:t>
            </a:r>
          </a:p>
          <a:p>
            <a:endParaRPr lang="en-US" altLang="ko-KR" sz="700"/>
          </a:p>
          <a:p>
            <a:endParaRPr lang="en-US" altLang="ko-KR" sz="700"/>
          </a:p>
          <a:p>
            <a:r>
              <a:rPr lang="en-US" altLang="ko-KR" sz="700"/>
              <a:t>Role title</a:t>
            </a:r>
            <a:r>
              <a:rPr lang="ko-KR" altLang="en-US" sz="700"/>
              <a:t>과 마찬가지로 </a:t>
            </a:r>
            <a:r>
              <a:rPr lang="en-US" altLang="ko-KR" sz="700"/>
              <a:t>Link</a:t>
            </a:r>
            <a:r>
              <a:rPr lang="ko-KR" altLang="en-US" sz="700"/>
              <a:t>의 </a:t>
            </a:r>
            <a:r>
              <a:rPr lang="en-US" altLang="ko-KR" sz="700"/>
              <a:t>semantic </a:t>
            </a:r>
            <a:r>
              <a:rPr lang="ko-KR" altLang="en-US" sz="700"/>
              <a:t>정보를 담고 있는데 </a:t>
            </a:r>
            <a:r>
              <a:rPr lang="en-US" altLang="ko-KR" sz="700"/>
              <a:t>Title</a:t>
            </a:r>
            <a:r>
              <a:rPr lang="ko-KR" altLang="en-US" sz="700"/>
              <a:t>이 </a:t>
            </a:r>
            <a:r>
              <a:rPr lang="en-US" altLang="ko-KR" sz="700"/>
              <a:t>Link</a:t>
            </a:r>
            <a:r>
              <a:rPr lang="ko-KR" altLang="en-US" sz="700"/>
              <a:t>를 따라가는 사람에게 정보를 주기 위한 것이라면 </a:t>
            </a:r>
            <a:r>
              <a:rPr lang="en-US" altLang="ko-KR" sz="700"/>
              <a:t>Role</a:t>
            </a:r>
            <a:r>
              <a:rPr lang="ko-KR" altLang="en-US" sz="700"/>
              <a:t>은 사이트를 구축하는 입장이나 특정 브라우저에게 정보를 주기 위한 것이다</a:t>
            </a:r>
            <a:r>
              <a:rPr lang="en-US" altLang="ko-KR" sz="700"/>
              <a:t>.</a:t>
            </a:r>
          </a:p>
          <a:p>
            <a:r>
              <a:rPr lang="en-US" altLang="ko-KR" sz="700"/>
              <a:t>Role</a:t>
            </a:r>
            <a:r>
              <a:rPr lang="ko-KR" altLang="en-US" sz="700"/>
              <a:t>에 따라 </a:t>
            </a:r>
            <a:r>
              <a:rPr lang="en-US" altLang="ko-KR" sz="700"/>
              <a:t>Link</a:t>
            </a:r>
            <a:r>
              <a:rPr lang="ko-KR" altLang="en-US" sz="700"/>
              <a:t>들의 </a:t>
            </a:r>
            <a:r>
              <a:rPr lang="en-US" altLang="ko-KR" sz="700"/>
              <a:t>Category</a:t>
            </a:r>
            <a:r>
              <a:rPr lang="ko-KR" altLang="en-US" sz="700"/>
              <a:t>를 나눌 수 있고 각각의 </a:t>
            </a:r>
            <a:r>
              <a:rPr lang="en-US" altLang="ko-KR" sz="700"/>
              <a:t>Category</a:t>
            </a:r>
            <a:r>
              <a:rPr lang="ko-KR" altLang="en-US" sz="700"/>
              <a:t>에 따라 브라우저에서 각기 다른 </a:t>
            </a:r>
            <a:r>
              <a:rPr lang="en-US" altLang="ko-KR" sz="700"/>
              <a:t>XSLT</a:t>
            </a:r>
            <a:r>
              <a:rPr lang="ko-KR" altLang="en-US" sz="700"/>
              <a:t>를 제공할 수 있다</a:t>
            </a:r>
            <a:r>
              <a:rPr lang="en-US" altLang="ko-KR" sz="700"/>
              <a:t>.</a:t>
            </a:r>
          </a:p>
          <a:p>
            <a:endParaRPr lang="en-US" altLang="ko-KR" sz="700"/>
          </a:p>
          <a:p>
            <a:endParaRPr lang="en-US" altLang="ko-KR" sz="700"/>
          </a:p>
          <a:p>
            <a:endParaRPr lang="en-US" altLang="ko-KR" sz="7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Corbel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rbel" pitchFamily="34" charset="0"/>
              </a:defRPr>
            </a:lvl1pPr>
            <a:lvl2pPr>
              <a:defRPr>
                <a:latin typeface="Corbel" pitchFamily="34" charset="0"/>
              </a:defRPr>
            </a:lvl2pPr>
            <a:lvl3pPr>
              <a:defRPr>
                <a:latin typeface="Corbel" pitchFamily="34" charset="0"/>
              </a:defRPr>
            </a:lvl3pPr>
            <a:lvl4pPr>
              <a:defRPr>
                <a:latin typeface="Corbel" pitchFamily="34" charset="0"/>
              </a:defRPr>
            </a:lvl4pPr>
            <a:lvl5pPr>
              <a:defRPr>
                <a:latin typeface="Corbel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96951" y="6572272"/>
            <a:ext cx="750099" cy="214314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fld id="{C6B12FB9-E4D8-433E-9321-4C14DC87BB76}" type="slidenum">
              <a:rPr lang="en-US" altLang="ko-KR" smtClean="0"/>
              <a:pPr/>
              <a:t>‹#›</a:t>
            </a:fld>
            <a:endParaRPr lang="en-US" altLang="ko-KR"/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49460" y="6197600"/>
            <a:ext cx="973079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Corbel" pitchFamily="34" charset="0"/>
              </a:defRPr>
            </a:lvl1pPr>
          </a:lstStyle>
          <a:p>
            <a:fld id="{7C2C9252-2749-403B-BDC5-798D8C57C53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Corbe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Corbel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800" kern="1200">
          <a:solidFill>
            <a:schemeClr val="tx1"/>
          </a:solidFill>
          <a:latin typeface="Corbel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REC-html40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REC-html40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Special Issues</a:t>
            </a:r>
            <a:endParaRPr lang="en-US" altLang="ko-KR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 </a:t>
            </a:r>
            <a:r>
              <a:rPr lang="en-US" altLang="ko-KR" dirty="0" smtClean="0"/>
              <a:t>SNU IDB Lab.</a:t>
            </a:r>
            <a:endParaRPr lang="en-US" altLang="ko-K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Concept of Xlink (6/12)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2400"/>
              <a:t>Title</a:t>
            </a:r>
          </a:p>
          <a:p>
            <a:pPr lvl="1">
              <a:lnSpc>
                <a:spcPct val="90000"/>
              </a:lnSpc>
            </a:pPr>
            <a:r>
              <a:rPr lang="en-US" altLang="ko-KR" sz="1800"/>
              <a:t>it is useful for simple links to be labeled, so that the user can decide whether it would be profitable to follow the link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>
                <a:latin typeface="Arial Narrow" pitchFamily="34" charset="0"/>
              </a:rPr>
              <a:t>&lt;!ATTLIST link …</a:t>
            </a:r>
            <a:endParaRPr lang="en-US" altLang="ko-KR" sz="180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			title CDATA #IMPLIED&gt;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… are you going to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>
                <a:latin typeface="Arial Narrow" pitchFamily="34" charset="0"/>
              </a:rPr>
              <a:t>&lt;link href=“#X123”</a:t>
            </a:r>
            <a:r>
              <a:rPr lang="en-US" altLang="ko-KR" sz="1800"/>
              <a:t> title=“Location”</a:t>
            </a:r>
            <a:r>
              <a:rPr lang="en-US" altLang="ko-KR" sz="1800">
                <a:latin typeface="Arial Narrow" pitchFamily="34" charset="0"/>
              </a:rPr>
              <a:t>&gt;Scarborough&lt;/link&gt; fair?</a:t>
            </a:r>
            <a:endParaRPr lang="en-US" altLang="ko-KR" sz="1800"/>
          </a:p>
          <a:p>
            <a:pPr>
              <a:lnSpc>
                <a:spcPct val="90000"/>
              </a:lnSpc>
            </a:pPr>
            <a:r>
              <a:rPr lang="en-US" altLang="ko-KR" sz="2400"/>
              <a:t>Role</a:t>
            </a:r>
          </a:p>
          <a:p>
            <a:pPr lvl="1">
              <a:lnSpc>
                <a:spcPct val="90000"/>
              </a:lnSpc>
            </a:pPr>
            <a:r>
              <a:rPr lang="en-US" altLang="ko-KR" sz="1800"/>
              <a:t>is used to create categories of link that can be accessed by specialized browsers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>
                <a:latin typeface="Arial Narrow" pitchFamily="34" charset="0"/>
              </a:rPr>
              <a:t>&lt;!ATTLIST link …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			role CDATA #IMPLIED&gt;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>
                <a:latin typeface="Arial Narrow" pitchFamily="34" charset="0"/>
              </a:rPr>
              <a:t>… are you going to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>
                <a:latin typeface="Arial Narrow" pitchFamily="34" charset="0"/>
              </a:rPr>
              <a:t>&lt;link href=“#X123”</a:t>
            </a:r>
            <a:r>
              <a:rPr lang="en-US" altLang="ko-KR" sz="1800"/>
              <a:t> role=“describe”</a:t>
            </a:r>
            <a:r>
              <a:rPr lang="en-US" altLang="ko-KR" sz="1800">
                <a:latin typeface="Arial Narrow" pitchFamily="34" charset="0"/>
              </a:rPr>
              <a:t>&gt;Scarborough&lt;/link&gt; fair?</a:t>
            </a:r>
            <a:endParaRPr lang="en-US" altLang="ko-KR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7675-D265-468D-9C6B-A0CB0BECF05C}" type="slidenum">
              <a:rPr lang="en-US" altLang="ko-KR"/>
              <a:pPr/>
              <a:t>10</a:t>
            </a:fld>
            <a:endParaRPr lang="en-US" altLang="ko-K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Concept of Xlink (7/12)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600"/>
              <a:t>Content role and content title</a:t>
            </a:r>
          </a:p>
          <a:p>
            <a:pPr lvl="1"/>
            <a:r>
              <a:rPr lang="en-US" altLang="ko-KR"/>
              <a:t>locators in extended links are labeled with the title attribute</a:t>
            </a:r>
          </a:p>
          <a:p>
            <a:pPr lvl="1"/>
            <a:r>
              <a:rPr lang="en-US" altLang="ko-KR"/>
              <a:t>extended link itself, if it is an in-line link, should also have a title and role</a:t>
            </a: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63EE0-4817-46C5-9D87-D0DFA9B34C14}" type="slidenum">
              <a:rPr lang="en-US" altLang="ko-KR"/>
              <a:pPr/>
              <a:t>11</a:t>
            </a:fld>
            <a:endParaRPr lang="en-US" altLang="ko-K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Concept of Xlink (8/12)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900" i="1">
                <a:latin typeface="Arial Narrow" pitchFamily="34" charset="0"/>
              </a:rPr>
              <a:t>&lt;!ATTLIST extend …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900" i="1"/>
              <a:t>				content-role CDATA #IMPLIED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900" i="1"/>
              <a:t>				content-title CDATA #IMPLIED&gt;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900" i="1">
                <a:latin typeface="Arial Narrow" pitchFamily="34" charset="0"/>
              </a:rPr>
              <a:t>&lt;song&gt;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900" i="1">
                <a:latin typeface="Arial Narrow" pitchFamily="34" charset="0"/>
              </a:rPr>
              <a:t>&lt;title&gt;Are you going to 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900" i="1">
                <a:latin typeface="Arial Narrow" pitchFamily="34" charset="0"/>
              </a:rPr>
              <a:t>&lt;extend</a:t>
            </a:r>
            <a:r>
              <a:rPr lang="en-US" altLang="ko-KR" sz="1900" i="1"/>
              <a:t> content-title=“song” content-role=“reference”&gt;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900" i="1">
                <a:latin typeface="Arial Narrow" pitchFamily="34" charset="0"/>
              </a:rPr>
              <a:t>Scarborough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900" i="1">
                <a:latin typeface="Arial Narrow" pitchFamily="34" charset="0"/>
              </a:rPr>
              <a:t>&lt;locator title=“location” role=“explain” href=“…”/&gt;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900" i="1">
                <a:latin typeface="Arial Narrow" pitchFamily="34" charset="0"/>
              </a:rPr>
              <a:t>&lt;locator title=“history” role=“explain” href=“…”/&gt;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900" i="1">
                <a:latin typeface="Arial Narrow" pitchFamily="34" charset="0"/>
              </a:rPr>
              <a:t>&lt;/extend&gt;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900" i="1">
                <a:latin typeface="Arial Narrow" pitchFamily="34" charset="0"/>
              </a:rPr>
              <a:t>fair?&lt;/title&gt;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900" i="1">
                <a:latin typeface="Arial Narrow" pitchFamily="34" charset="0"/>
              </a:rPr>
              <a:t>…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900" i="1">
                <a:latin typeface="Arial Narrow" pitchFamily="34" charset="0"/>
              </a:rPr>
              <a:t>&lt;/song&gt;</a:t>
            </a:r>
            <a:endParaRPr lang="en-US" altLang="ko-KR" sz="3600">
              <a:latin typeface="Arial Narrow" pitchFamily="34" charset="0"/>
            </a:endParaRPr>
          </a:p>
        </p:txBody>
      </p:sp>
      <p:sp>
        <p:nvSpPr>
          <p:cNvPr id="19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EADE-9A35-4AB8-AE9F-B5F358210C27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290820" name="Text Box 4"/>
          <p:cNvSpPr txBox="1">
            <a:spLocks noChangeArrowheads="1"/>
          </p:cNvSpPr>
          <p:nvPr/>
        </p:nvSpPr>
        <p:spPr bwMode="auto">
          <a:xfrm>
            <a:off x="2729136" y="3793232"/>
            <a:ext cx="434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600">
                <a:latin typeface="Arial" charset="0"/>
              </a:rPr>
              <a:t>Are you going to Scarborough fair?</a:t>
            </a:r>
            <a:endParaRPr lang="en-US" altLang="ko-KR" sz="1600"/>
          </a:p>
        </p:txBody>
      </p:sp>
      <p:sp>
        <p:nvSpPr>
          <p:cNvPr id="290821" name="Line 5"/>
          <p:cNvSpPr>
            <a:spLocks noChangeShapeType="1"/>
          </p:cNvSpPr>
          <p:nvPr/>
        </p:nvSpPr>
        <p:spPr bwMode="auto">
          <a:xfrm>
            <a:off x="4329336" y="4098032"/>
            <a:ext cx="12192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0822" name="Text Box 6"/>
          <p:cNvSpPr txBox="1">
            <a:spLocks noChangeArrowheads="1"/>
          </p:cNvSpPr>
          <p:nvPr/>
        </p:nvSpPr>
        <p:spPr bwMode="auto">
          <a:xfrm>
            <a:off x="5624736" y="4250432"/>
            <a:ext cx="990600" cy="541338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tIns="10800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ko-KR" sz="1600" b="1">
                <a:solidFill>
                  <a:srgbClr val="0000FF"/>
                </a:solidFill>
                <a:latin typeface="Arial" charset="0"/>
              </a:rPr>
              <a:t>location</a:t>
            </a:r>
            <a:endParaRPr lang="en-US" altLang="ko-KR" sz="1600">
              <a:latin typeface="Arial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ko-KR" sz="1600">
                <a:latin typeface="Arial" charset="0"/>
              </a:rPr>
              <a:t>history</a:t>
            </a:r>
          </a:p>
        </p:txBody>
      </p:sp>
      <p:sp>
        <p:nvSpPr>
          <p:cNvPr id="290823" name="Text Box 7"/>
          <p:cNvSpPr txBox="1">
            <a:spLocks noChangeArrowheads="1"/>
          </p:cNvSpPr>
          <p:nvPr/>
        </p:nvSpPr>
        <p:spPr bwMode="auto">
          <a:xfrm>
            <a:off x="3795936" y="4936232"/>
            <a:ext cx="38100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600">
                <a:latin typeface="Arial" charset="0"/>
              </a:rPr>
              <a:t>A popular seaside town in Yorkshire is Scarborough</a:t>
            </a:r>
            <a:endParaRPr lang="en-US" altLang="ko-KR" sz="1600"/>
          </a:p>
        </p:txBody>
      </p:sp>
      <p:sp>
        <p:nvSpPr>
          <p:cNvPr id="290824" name="Line 8"/>
          <p:cNvSpPr>
            <a:spLocks noChangeShapeType="1"/>
          </p:cNvSpPr>
          <p:nvPr/>
        </p:nvSpPr>
        <p:spPr bwMode="auto">
          <a:xfrm>
            <a:off x="3872136" y="5469632"/>
            <a:ext cx="1219200" cy="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0825" name="Text Box 9"/>
          <p:cNvSpPr txBox="1">
            <a:spLocks noChangeArrowheads="1"/>
          </p:cNvSpPr>
          <p:nvPr/>
        </p:nvSpPr>
        <p:spPr bwMode="auto">
          <a:xfrm>
            <a:off x="5396136" y="5393432"/>
            <a:ext cx="990600" cy="541338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tIns="10800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ko-KR" sz="1600">
                <a:latin typeface="Arial" charset="0"/>
              </a:rPr>
              <a:t>history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ko-KR" sz="1600" b="1">
                <a:solidFill>
                  <a:srgbClr val="FF3300"/>
                </a:solidFill>
                <a:latin typeface="Arial" charset="0"/>
              </a:rPr>
              <a:t>song</a:t>
            </a:r>
            <a:endParaRPr lang="en-US" altLang="ko-KR" sz="1600">
              <a:latin typeface="Arial" charset="0"/>
            </a:endParaRPr>
          </a:p>
        </p:txBody>
      </p:sp>
      <p:sp>
        <p:nvSpPr>
          <p:cNvPr id="290826" name="Line 10"/>
          <p:cNvSpPr>
            <a:spLocks noChangeShapeType="1"/>
          </p:cNvSpPr>
          <p:nvPr/>
        </p:nvSpPr>
        <p:spPr bwMode="auto">
          <a:xfrm>
            <a:off x="4862736" y="4098032"/>
            <a:ext cx="762000" cy="1524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0827" name="Line 11"/>
          <p:cNvSpPr>
            <a:spLocks noChangeShapeType="1"/>
          </p:cNvSpPr>
          <p:nvPr/>
        </p:nvSpPr>
        <p:spPr bwMode="auto">
          <a:xfrm>
            <a:off x="4862736" y="4098032"/>
            <a:ext cx="762000" cy="6858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0828" name="Line 12"/>
          <p:cNvSpPr>
            <a:spLocks noChangeShapeType="1"/>
          </p:cNvSpPr>
          <p:nvPr/>
        </p:nvSpPr>
        <p:spPr bwMode="auto">
          <a:xfrm>
            <a:off x="4634136" y="5469632"/>
            <a:ext cx="762000" cy="4572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0829" name="Line 13"/>
          <p:cNvSpPr>
            <a:spLocks noChangeShapeType="1"/>
          </p:cNvSpPr>
          <p:nvPr/>
        </p:nvSpPr>
        <p:spPr bwMode="auto">
          <a:xfrm flipV="1">
            <a:off x="4634136" y="5393432"/>
            <a:ext cx="762000" cy="762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0830" name="Freeform 14"/>
          <p:cNvSpPr>
            <a:spLocks/>
          </p:cNvSpPr>
          <p:nvPr/>
        </p:nvSpPr>
        <p:spPr bwMode="auto">
          <a:xfrm>
            <a:off x="3948336" y="4326632"/>
            <a:ext cx="1765300" cy="635000"/>
          </a:xfrm>
          <a:custGeom>
            <a:avLst/>
            <a:gdLst/>
            <a:ahLst/>
            <a:cxnLst>
              <a:cxn ang="0">
                <a:pos x="1104" y="16"/>
              </a:cxn>
              <a:cxn ang="0">
                <a:pos x="1008" y="16"/>
              </a:cxn>
              <a:cxn ang="0">
                <a:pos x="480" y="112"/>
              </a:cxn>
              <a:cxn ang="0">
                <a:pos x="144" y="256"/>
              </a:cxn>
              <a:cxn ang="0">
                <a:pos x="0" y="400"/>
              </a:cxn>
            </a:cxnLst>
            <a:rect l="0" t="0" r="r" b="b"/>
            <a:pathLst>
              <a:path w="1112" h="400">
                <a:moveTo>
                  <a:pt x="1104" y="16"/>
                </a:moveTo>
                <a:cubicBezTo>
                  <a:pt x="1108" y="8"/>
                  <a:pt x="1112" y="0"/>
                  <a:pt x="1008" y="16"/>
                </a:cubicBezTo>
                <a:cubicBezTo>
                  <a:pt x="904" y="32"/>
                  <a:pt x="624" y="72"/>
                  <a:pt x="480" y="112"/>
                </a:cubicBezTo>
                <a:cubicBezTo>
                  <a:pt x="336" y="152"/>
                  <a:pt x="224" y="208"/>
                  <a:pt x="144" y="256"/>
                </a:cubicBezTo>
                <a:cubicBezTo>
                  <a:pt x="64" y="304"/>
                  <a:pt x="24" y="376"/>
                  <a:pt x="0" y="400"/>
                </a:cubicBezTo>
              </a:path>
            </a:pathLst>
          </a:cu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0831" name="Freeform 15"/>
          <p:cNvSpPr>
            <a:spLocks/>
          </p:cNvSpPr>
          <p:nvPr/>
        </p:nvSpPr>
        <p:spPr bwMode="auto">
          <a:xfrm>
            <a:off x="2805336" y="4098032"/>
            <a:ext cx="2667000" cy="1676400"/>
          </a:xfrm>
          <a:custGeom>
            <a:avLst/>
            <a:gdLst/>
            <a:ahLst/>
            <a:cxnLst>
              <a:cxn ang="0">
                <a:pos x="1680" y="1056"/>
              </a:cxn>
              <a:cxn ang="0">
                <a:pos x="768" y="1008"/>
              </a:cxn>
              <a:cxn ang="0">
                <a:pos x="288" y="816"/>
              </a:cxn>
              <a:cxn ang="0">
                <a:pos x="48" y="432"/>
              </a:cxn>
              <a:cxn ang="0">
                <a:pos x="0" y="0"/>
              </a:cxn>
            </a:cxnLst>
            <a:rect l="0" t="0" r="r" b="b"/>
            <a:pathLst>
              <a:path w="1680" h="1056">
                <a:moveTo>
                  <a:pt x="1680" y="1056"/>
                </a:moveTo>
                <a:cubicBezTo>
                  <a:pt x="1340" y="1052"/>
                  <a:pt x="1000" y="1048"/>
                  <a:pt x="768" y="1008"/>
                </a:cubicBezTo>
                <a:cubicBezTo>
                  <a:pt x="536" y="968"/>
                  <a:pt x="408" y="912"/>
                  <a:pt x="288" y="816"/>
                </a:cubicBezTo>
                <a:cubicBezTo>
                  <a:pt x="168" y="720"/>
                  <a:pt x="96" y="568"/>
                  <a:pt x="48" y="432"/>
                </a:cubicBezTo>
                <a:cubicBezTo>
                  <a:pt x="0" y="296"/>
                  <a:pt x="0" y="148"/>
                  <a:pt x="0" y="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0832" name="AutoShape 16"/>
          <p:cNvSpPr>
            <a:spLocks noChangeArrowheads="1"/>
          </p:cNvSpPr>
          <p:nvPr/>
        </p:nvSpPr>
        <p:spPr bwMode="auto">
          <a:xfrm>
            <a:off x="2195736" y="3717032"/>
            <a:ext cx="5486400" cy="23622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8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Concept of Xlink(9/12)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ko-KR" sz="2400" dirty="0" smtClean="0"/>
          </a:p>
          <a:p>
            <a:endParaRPr lang="en-US" altLang="ko-KR" sz="500" dirty="0" smtClean="0"/>
          </a:p>
          <a:p>
            <a:r>
              <a:rPr lang="en-US" altLang="ko-KR" sz="2400" dirty="0" smtClean="0"/>
              <a:t>The </a:t>
            </a:r>
            <a:r>
              <a:rPr lang="en-US" altLang="ko-KR" sz="2400" dirty="0"/>
              <a:t>method for locating entire documents </a:t>
            </a:r>
          </a:p>
          <a:p>
            <a:pPr lvl="1">
              <a:buFont typeface="Wingdings" pitchFamily="2" charset="2"/>
              <a:buNone/>
            </a:pPr>
            <a:r>
              <a:rPr lang="en-US" altLang="ko-KR" sz="2000" i="1" dirty="0"/>
              <a:t>&lt;link </a:t>
            </a:r>
            <a:r>
              <a:rPr lang="en-US" altLang="ko-KR" sz="2000" i="1" dirty="0" err="1"/>
              <a:t>href</a:t>
            </a:r>
            <a:r>
              <a:rPr lang="en-US" altLang="ko-KR" sz="2000" i="1" dirty="0"/>
              <a:t>=“/xml/</a:t>
            </a:r>
            <a:r>
              <a:rPr lang="en-US" altLang="ko-KR" sz="2000" i="1" dirty="0" err="1"/>
              <a:t>myfiles</a:t>
            </a:r>
            <a:r>
              <a:rPr lang="en-US" altLang="ko-KR" sz="2000" i="1" dirty="0"/>
              <a:t>/detail.xml”&gt;See details&lt;/link&gt;</a:t>
            </a:r>
          </a:p>
          <a:p>
            <a:r>
              <a:rPr lang="en-US" altLang="ko-KR" sz="2400" dirty="0"/>
              <a:t>Linking a specific element in the current file</a:t>
            </a:r>
          </a:p>
          <a:p>
            <a:pPr lvl="1">
              <a:buFont typeface="Wingdings" pitchFamily="2" charset="2"/>
              <a:buNone/>
            </a:pPr>
            <a:r>
              <a:rPr lang="en-US" altLang="ko-KR" sz="2000" i="1" dirty="0"/>
              <a:t>&lt;link </a:t>
            </a:r>
            <a:r>
              <a:rPr lang="en-US" altLang="ko-KR" sz="2000" i="1" dirty="0" err="1"/>
              <a:t>href</a:t>
            </a:r>
            <a:r>
              <a:rPr lang="en-US" altLang="ko-KR" sz="2000" i="1" dirty="0"/>
              <a:t>=“../</a:t>
            </a:r>
            <a:r>
              <a:rPr lang="en-US" altLang="ko-KR" sz="2000" i="1" dirty="0" err="1"/>
              <a:t>myfiles</a:t>
            </a:r>
            <a:r>
              <a:rPr lang="en-US" altLang="ko-KR" sz="2000" i="1" dirty="0"/>
              <a:t>/detail.xml#part3”&gt;See details, part 3&lt;/link&gt;</a:t>
            </a:r>
            <a:endParaRPr lang="en-US" altLang="ko-KR" sz="2400" i="1" dirty="0"/>
          </a:p>
          <a:p>
            <a:pPr lvl="1"/>
            <a:r>
              <a:rPr lang="en-US" altLang="ko-KR" sz="2400" dirty="0"/>
              <a:t>entire document is delivered</a:t>
            </a:r>
          </a:p>
          <a:p>
            <a:r>
              <a:rPr lang="en-US" altLang="ko-KR" sz="2400" dirty="0"/>
              <a:t>Indicating that only referenced part of the document is required</a:t>
            </a:r>
          </a:p>
          <a:p>
            <a:pPr lvl="1">
              <a:buFont typeface="Wingdings" pitchFamily="2" charset="2"/>
              <a:buNone/>
            </a:pPr>
            <a:r>
              <a:rPr lang="en-US" altLang="ko-KR" sz="2000" i="1" dirty="0"/>
              <a:t>&lt;link </a:t>
            </a:r>
            <a:r>
              <a:rPr lang="en-US" altLang="ko-KR" sz="2000" i="1" dirty="0" err="1"/>
              <a:t>href</a:t>
            </a:r>
            <a:r>
              <a:rPr lang="en-US" altLang="ko-KR" sz="2000" i="1" dirty="0"/>
              <a:t>=“../</a:t>
            </a:r>
            <a:r>
              <a:rPr lang="en-US" altLang="ko-KR" sz="2000" i="1" dirty="0" err="1"/>
              <a:t>myfiles</a:t>
            </a:r>
            <a:r>
              <a:rPr lang="en-US" altLang="ko-KR" sz="2000" i="1" dirty="0"/>
              <a:t>/detail.xml|part3”&gt;See details, part 3&lt;/link&gt;</a:t>
            </a:r>
            <a:endParaRPr lang="en-US" altLang="ko-KR" sz="2400" dirty="0"/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F6120-0B76-494D-A19D-E2E94BDC9544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294918" name="Text Box 6"/>
          <p:cNvSpPr txBox="1">
            <a:spLocks noChangeArrowheads="1"/>
          </p:cNvSpPr>
          <p:nvPr/>
        </p:nvSpPr>
        <p:spPr bwMode="auto">
          <a:xfrm>
            <a:off x="517252" y="1052736"/>
            <a:ext cx="8143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u="sng" dirty="0">
                <a:solidFill>
                  <a:schemeClr val="tx2"/>
                </a:solidFill>
                <a:latin typeface="Tahoma" pitchFamily="34" charset="0"/>
              </a:rPr>
              <a:t>URL</a:t>
            </a:r>
            <a:endParaRPr lang="en-US" altLang="ko-KR" dirty="0"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Concept of Xlink (10/12)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/>
              <a:t>Link Behavior</a:t>
            </a:r>
            <a:r>
              <a:rPr lang="en-US" altLang="ko-KR" sz="2800"/>
              <a:t> (1/2)</a:t>
            </a:r>
          </a:p>
          <a:p>
            <a:pPr lvl="1">
              <a:lnSpc>
                <a:spcPct val="90000"/>
              </a:lnSpc>
            </a:pPr>
            <a:r>
              <a:rPr lang="en-US" altLang="ko-KR" sz="2400"/>
              <a:t>Actuate</a:t>
            </a:r>
          </a:p>
          <a:p>
            <a:pPr lvl="2">
              <a:lnSpc>
                <a:spcPct val="90000"/>
              </a:lnSpc>
            </a:pPr>
            <a:r>
              <a:rPr lang="en-US" altLang="ko-KR" sz="2000"/>
              <a:t>user: the links only traversed when explicitly selected by the user</a:t>
            </a:r>
          </a:p>
          <a:p>
            <a:pPr lvl="2">
              <a:lnSpc>
                <a:spcPct val="90000"/>
              </a:lnSpc>
            </a:pPr>
            <a:r>
              <a:rPr lang="en-US" altLang="ko-KR" sz="2000"/>
              <a:t>auto: the link is activated automatically as soon as the linking element is presented to the user</a:t>
            </a:r>
          </a:p>
          <a:p>
            <a:pPr lvl="1">
              <a:lnSpc>
                <a:spcPct val="90000"/>
              </a:lnSpc>
            </a:pPr>
            <a:r>
              <a:rPr lang="en-US" altLang="ko-KR" sz="2400"/>
              <a:t>Show</a:t>
            </a:r>
          </a:p>
          <a:p>
            <a:pPr lvl="2">
              <a:lnSpc>
                <a:spcPct val="90000"/>
              </a:lnSpc>
            </a:pPr>
            <a:r>
              <a:rPr lang="en-US" altLang="ko-KR" sz="2000"/>
              <a:t>replace: the browser replaces the source text with the resource required</a:t>
            </a:r>
          </a:p>
          <a:p>
            <a:pPr lvl="2">
              <a:lnSpc>
                <a:spcPct val="90000"/>
              </a:lnSpc>
            </a:pPr>
            <a:r>
              <a:rPr lang="en-US" altLang="ko-KR" sz="2000"/>
              <a:t>embed: the resource is brought to and embedded in the source text</a:t>
            </a:r>
          </a:p>
          <a:p>
            <a:pPr lvl="2">
              <a:lnSpc>
                <a:spcPct val="90000"/>
              </a:lnSpc>
            </a:pPr>
            <a:r>
              <a:rPr lang="en-US" altLang="ko-KR" sz="2000"/>
              <a:t>new: the browser opens a new window to display the resource, leaving the original window on-screen</a:t>
            </a: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8DF7-25CF-47B5-B925-68C79E78F529}" type="slidenum">
              <a:rPr lang="en-US" altLang="ko-KR"/>
              <a:pPr/>
              <a:t>14</a:t>
            </a:fld>
            <a:endParaRPr lang="en-US" altLang="ko-K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Concept of Xlink (11/12)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Link Behavior(2/2)</a:t>
            </a:r>
          </a:p>
          <a:p>
            <a:pPr lvl="1"/>
            <a:r>
              <a:rPr lang="en-US" altLang="ko-KR"/>
              <a:t>The show and actuate attributes also appearing in the extended links</a:t>
            </a:r>
          </a:p>
          <a:p>
            <a:pPr lvl="1">
              <a:buFont typeface="Wingdings" pitchFamily="2" charset="2"/>
              <a:buNone/>
            </a:pPr>
            <a:r>
              <a:rPr lang="en-US" altLang="ko-KR"/>
              <a:t>	&lt;extend show=“new”&gt;</a:t>
            </a:r>
          </a:p>
          <a:p>
            <a:pPr lvl="1">
              <a:buFont typeface="Wingdings" pitchFamily="2" charset="2"/>
              <a:buNone/>
            </a:pPr>
            <a:r>
              <a:rPr lang="en-US" altLang="ko-KR"/>
              <a:t>	&lt;locate href=“…” /&gt;</a:t>
            </a:r>
          </a:p>
          <a:p>
            <a:pPr lvl="1">
              <a:buFont typeface="Wingdings" pitchFamily="2" charset="2"/>
              <a:buNone/>
            </a:pPr>
            <a:r>
              <a:rPr lang="en-US" altLang="ko-KR"/>
              <a:t>	&lt;locate href=“…” show=“embed” /&gt;</a:t>
            </a:r>
          </a:p>
          <a:p>
            <a:pPr lvl="1">
              <a:buFont typeface="Wingdings" pitchFamily="2" charset="2"/>
              <a:buNone/>
            </a:pPr>
            <a:r>
              <a:rPr lang="en-US" altLang="ko-KR"/>
              <a:t>	&lt;/extend&gt;</a:t>
            </a: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ED27E-AC6C-4F1B-8368-70A6F757655E}" type="slidenum">
              <a:rPr lang="en-US" altLang="ko-KR"/>
              <a:pPr/>
              <a:t>15</a:t>
            </a:fld>
            <a:endParaRPr lang="en-US" altLang="ko-K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Concept of Xlink (12/12)</a:t>
            </a:r>
          </a:p>
        </p:txBody>
      </p:sp>
      <p:sp>
        <p:nvSpPr>
          <p:cNvPr id="27648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/>
              <a:t>Simple link</a:t>
            </a:r>
            <a:endParaRPr lang="en-US" altLang="ko-KR"/>
          </a:p>
          <a:p>
            <a:pPr lvl="1"/>
            <a:r>
              <a:rPr lang="en-US" altLang="ko-KR" sz="2000"/>
              <a:t>the primitive one-directional linking scheme, but make it possible to traverse links between documents</a:t>
            </a:r>
          </a:p>
          <a:p>
            <a:pPr lvl="1"/>
            <a:endParaRPr lang="en-US" altLang="ko-KR"/>
          </a:p>
          <a:p>
            <a:r>
              <a:rPr lang="en-US" altLang="ko-KR" sz="2800"/>
              <a:t>Extended link</a:t>
            </a:r>
            <a:endParaRPr lang="en-US" altLang="ko-KR"/>
          </a:p>
          <a:p>
            <a:pPr lvl="1"/>
            <a:r>
              <a:rPr lang="en-US" altLang="ko-KR" sz="2000"/>
              <a:t>multi-directional linking scheme</a:t>
            </a:r>
          </a:p>
          <a:p>
            <a:pPr lvl="1"/>
            <a:r>
              <a:rPr lang="en-US" altLang="ko-KR" sz="2000"/>
              <a:t>an extended link contains a number of locator elements, each one points to a resource</a:t>
            </a:r>
            <a:endParaRPr lang="en-US" altLang="ko-KR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97E01-C8C5-48A8-800B-A4DBBB6E9362}" type="slidenum">
              <a:rPr lang="en-US" altLang="ko-KR"/>
              <a:pPr/>
              <a:t>16</a:t>
            </a:fld>
            <a:endParaRPr lang="en-US" altLang="ko-K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Simple Link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/>
              <a:t>Attributes in the linking element can influence</a:t>
            </a:r>
          </a:p>
          <a:p>
            <a:pPr lvl="1"/>
            <a:r>
              <a:rPr lang="en-US" altLang="ko-KR" sz="2400"/>
              <a:t>the means by which a link can be activated</a:t>
            </a:r>
          </a:p>
          <a:p>
            <a:pPr lvl="2"/>
            <a:r>
              <a:rPr lang="en-US" altLang="ko-KR" sz="2000"/>
              <a:t>a link could be activated by the person(‘user’ link)</a:t>
            </a:r>
          </a:p>
          <a:p>
            <a:pPr lvl="2"/>
            <a:r>
              <a:rPr lang="en-US" altLang="ko-KR" sz="2000"/>
              <a:t>directly by the application(‘auto’ link)</a:t>
            </a:r>
          </a:p>
          <a:p>
            <a:pPr lvl="1"/>
            <a:r>
              <a:rPr lang="en-US" altLang="ko-KR" sz="2400"/>
              <a:t>the presentation technique required once it has been activated</a:t>
            </a:r>
          </a:p>
          <a:p>
            <a:pPr lvl="2"/>
            <a:r>
              <a:rPr lang="en-US" altLang="ko-KR" sz="2000"/>
              <a:t>application may jump to the specified resource(‘replace’)</a:t>
            </a:r>
          </a:p>
          <a:p>
            <a:pPr lvl="2"/>
            <a:r>
              <a:rPr lang="en-US" altLang="ko-KR" sz="2000"/>
              <a:t>display the resource in another window(‘new’)</a:t>
            </a:r>
          </a:p>
          <a:p>
            <a:pPr lvl="2"/>
            <a:r>
              <a:rPr lang="en-US" altLang="ko-KR" sz="2000"/>
              <a:t>insert the resource into the original text(‘embed’)</a:t>
            </a:r>
          </a:p>
          <a:p>
            <a:pPr lvl="2"/>
            <a:endParaRPr lang="en-US" altLang="ko-KR" sz="2000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E7AB-6F16-433B-8439-596CFC7FDEF8}" type="slidenum">
              <a:rPr lang="en-US" altLang="ko-KR"/>
              <a:pPr/>
              <a:t>17</a:t>
            </a:fld>
            <a:endParaRPr lang="en-US" altLang="ko-K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Extended Link (1/8)</a:t>
            </a:r>
          </a:p>
        </p:txBody>
      </p:sp>
      <p:sp>
        <p:nvSpPr>
          <p:cNvPr id="279555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resources can be cross-related</a:t>
            </a:r>
          </a:p>
          <a:p>
            <a:r>
              <a:rPr lang="en-US" altLang="ko-KR"/>
              <a:t>an extended link contains a number of locator elements, each one points to a resource</a:t>
            </a: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C684F-3704-43C4-A803-1CB77EE01EE0}" type="slidenum">
              <a:rPr lang="en-US" altLang="ko-KR"/>
              <a:pPr/>
              <a:t>18</a:t>
            </a:fld>
            <a:endParaRPr lang="en-US" altLang="ko-K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Extended Links (2/8)</a:t>
            </a:r>
          </a:p>
        </p:txBody>
      </p:sp>
      <p:sp>
        <p:nvSpPr>
          <p:cNvPr id="28774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800" dirty="0" smtClean="0"/>
              <a:t>refer </a:t>
            </a:r>
            <a:r>
              <a:rPr lang="en-US" altLang="ko-KR" sz="2800" dirty="0"/>
              <a:t>to a number of resources by including embedded resource locators</a:t>
            </a:r>
          </a:p>
          <a:p>
            <a:pPr>
              <a:lnSpc>
                <a:spcPct val="90000"/>
              </a:lnSpc>
            </a:pPr>
            <a:r>
              <a:rPr lang="en-US" altLang="ko-KR" sz="2800" dirty="0"/>
              <a:t>each locator is stored in a locator element</a:t>
            </a:r>
          </a:p>
          <a:p>
            <a:pPr>
              <a:lnSpc>
                <a:spcPct val="90000"/>
              </a:lnSpc>
            </a:pPr>
            <a:r>
              <a:rPr lang="en-US" altLang="ko-KR" sz="2800" dirty="0"/>
              <a:t>all related locator elements are grouped within an extended element</a:t>
            </a:r>
          </a:p>
          <a:p>
            <a:pPr>
              <a:lnSpc>
                <a:spcPct val="90000"/>
              </a:lnSpc>
            </a:pPr>
            <a:r>
              <a:rPr lang="en-US" altLang="ko-KR" sz="2800" dirty="0"/>
              <a:t>the DTD author must ensure that the extended element can contain the locator element, as well as any DTD specific elements appropriate</a:t>
            </a:r>
            <a:r>
              <a:rPr lang="en-US" altLang="ko-KR" dirty="0"/>
              <a:t> </a:t>
            </a:r>
            <a:r>
              <a:rPr lang="en-US" altLang="ko-KR" sz="2800" dirty="0"/>
              <a:t>at this point</a:t>
            </a:r>
            <a:endParaRPr lang="en-US" altLang="ko-KR" dirty="0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63C2-2924-47B4-BE8F-37BEC8FA4191}" type="slidenum">
              <a:rPr lang="en-US" altLang="ko-KR"/>
              <a:pPr/>
              <a:t>19</a:t>
            </a:fld>
            <a:endParaRPr lang="en-US" altLang="ko-K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409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Additional Issues</a:t>
            </a:r>
          </a:p>
        </p:txBody>
      </p:sp>
      <p:sp>
        <p:nvSpPr>
          <p:cNvPr id="218115" name="Rectangle 409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u="sng"/>
              <a:t>XML Link</a:t>
            </a:r>
          </a:p>
          <a:p>
            <a:r>
              <a:rPr lang="en-US" altLang="ko-KR"/>
              <a:t>White space</a:t>
            </a:r>
          </a:p>
          <a:p>
            <a:r>
              <a:rPr lang="en-US" altLang="ko-KR"/>
              <a:t>Name space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860AC-4E4F-46F6-95A5-881501D08269}" type="slidenum">
              <a:rPr lang="en-US" altLang="ko-KR"/>
              <a:pPr/>
              <a:t>2</a:t>
            </a:fld>
            <a:endParaRPr lang="en-US" altLang="ko-K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Extended Links (3/8)</a:t>
            </a:r>
          </a:p>
        </p:txBody>
      </p:sp>
      <p:sp>
        <p:nvSpPr>
          <p:cNvPr id="288771" name="Rectangle 1027"/>
          <p:cNvSpPr>
            <a:spLocks noGrp="1" noChangeArrowheads="1"/>
          </p:cNvSpPr>
          <p:nvPr>
            <p:ph idx="1"/>
          </p:nvPr>
        </p:nvSpPr>
        <p:spPr>
          <a:xfrm>
            <a:off x="451416" y="1384088"/>
            <a:ext cx="8801104" cy="5429288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&lt;!ELEMENT </a:t>
            </a:r>
            <a:r>
              <a:rPr lang="en-US" altLang="ko-KR" sz="1800" dirty="0" err="1"/>
              <a:t>para</a:t>
            </a:r>
            <a:r>
              <a:rPr lang="en-US" altLang="ko-KR" sz="1800" dirty="0"/>
              <a:t> (#PCDATA | extend | </a:t>
            </a:r>
            <a:r>
              <a:rPr lang="en-US" altLang="ko-KR" sz="1800" dirty="0" err="1"/>
              <a:t>emph</a:t>
            </a:r>
            <a:r>
              <a:rPr lang="en-US" altLang="ko-KR" sz="1800" dirty="0"/>
              <a:t>)&gt;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&lt;!ELEMENT extend (#PCDATA | locate | </a:t>
            </a:r>
            <a:r>
              <a:rPr lang="en-US" altLang="ko-KR" sz="1800" dirty="0" err="1"/>
              <a:t>emph</a:t>
            </a:r>
            <a:r>
              <a:rPr lang="en-US" altLang="ko-KR" sz="1800" dirty="0"/>
              <a:t>)&gt;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&lt;!ATTLIST extend xml-link=“extended” … 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&lt;!ELEMENT locate (#PCDATA)&gt;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&lt;!ATTLIST locate xml-link=“locator” …&gt;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&lt;</a:t>
            </a:r>
            <a:r>
              <a:rPr lang="en-US" altLang="ko-KR" sz="1800" dirty="0" err="1"/>
              <a:t>para</a:t>
            </a:r>
            <a:r>
              <a:rPr lang="en-US" altLang="ko-KR" sz="1800" dirty="0"/>
              <a:t>&gt;Here are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&lt;extend&gt;some &lt;</a:t>
            </a:r>
            <a:r>
              <a:rPr lang="en-US" altLang="ko-KR" sz="1800" dirty="0" err="1"/>
              <a:t>emph</a:t>
            </a:r>
            <a:r>
              <a:rPr lang="en-US" altLang="ko-KR" sz="1800" dirty="0"/>
              <a:t>&gt;extended&lt;/</a:t>
            </a:r>
            <a:r>
              <a:rPr lang="en-US" altLang="ko-KR" sz="1800" dirty="0" err="1"/>
              <a:t>emph</a:t>
            </a:r>
            <a:r>
              <a:rPr lang="en-US" altLang="ko-KR" sz="1800" dirty="0"/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links: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&lt;locate </a:t>
            </a:r>
            <a:r>
              <a:rPr lang="en-US" altLang="ko-KR" sz="1800" dirty="0" err="1"/>
              <a:t>href</a:t>
            </a:r>
            <a:r>
              <a:rPr lang="en-US" altLang="ko-KR" sz="1800" dirty="0"/>
              <a:t>=“…”&gt;Locator 1&lt;/locator&gt;,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&lt;locate </a:t>
            </a:r>
            <a:r>
              <a:rPr lang="en-US" altLang="ko-KR" sz="1800" dirty="0" err="1"/>
              <a:t>href</a:t>
            </a:r>
            <a:r>
              <a:rPr lang="en-US" altLang="ko-KR" sz="1800" dirty="0"/>
              <a:t>=“…”&gt;Locator 2&lt;/locator&gt;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&lt;/extend&gt;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&lt;/</a:t>
            </a:r>
            <a:r>
              <a:rPr lang="en-US" altLang="ko-KR" sz="1800" dirty="0" err="1"/>
              <a:t>para</a:t>
            </a:r>
            <a:r>
              <a:rPr lang="en-US" altLang="ko-KR" sz="1800" dirty="0"/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b="1" dirty="0"/>
              <a:t>Here are </a:t>
            </a:r>
            <a:r>
              <a:rPr lang="en-US" altLang="ko-KR" sz="1800" b="1" u="sng" dirty="0"/>
              <a:t>some </a:t>
            </a:r>
            <a:r>
              <a:rPr lang="en-US" altLang="ko-KR" sz="1800" b="1" i="1" u="sng" dirty="0"/>
              <a:t>extended</a:t>
            </a:r>
            <a:r>
              <a:rPr lang="en-US" altLang="ko-KR" sz="1800" b="1" u="sng" dirty="0"/>
              <a:t> links: Locator1, Locator2.</a:t>
            </a:r>
            <a:endParaRPr lang="en-US" altLang="ko-KR" sz="1800" dirty="0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6C971-1FE5-4754-859C-5212C493099E}" type="slidenum">
              <a:rPr lang="en-US" altLang="ko-KR"/>
              <a:pPr/>
              <a:t>20</a:t>
            </a:fld>
            <a:endParaRPr lang="en-US" altLang="ko-K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Extended Link (4/8)</a:t>
            </a:r>
          </a:p>
        </p:txBody>
      </p:sp>
      <p:sp>
        <p:nvSpPr>
          <p:cNvPr id="29184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800"/>
              <a:t>In-line links</a:t>
            </a:r>
          </a:p>
          <a:p>
            <a:pPr lvl="1">
              <a:lnSpc>
                <a:spcPct val="90000"/>
              </a:lnSpc>
            </a:pPr>
            <a:r>
              <a:rPr lang="en-US" altLang="ko-KR" sz="2400"/>
              <a:t>a link that serves as one of its own resources</a:t>
            </a:r>
          </a:p>
          <a:p>
            <a:pPr lvl="1">
              <a:lnSpc>
                <a:spcPct val="90000"/>
              </a:lnSpc>
            </a:pPr>
            <a:r>
              <a:rPr lang="en-US" altLang="ko-KR" sz="2400"/>
              <a:t>a link source  that is embedded within the text</a:t>
            </a:r>
          </a:p>
          <a:p>
            <a:pPr>
              <a:lnSpc>
                <a:spcPct val="90000"/>
              </a:lnSpc>
            </a:pPr>
            <a:r>
              <a:rPr lang="en-US" altLang="ko-KR" sz="2800"/>
              <a:t>Out-of-line links</a:t>
            </a:r>
          </a:p>
          <a:p>
            <a:pPr lvl="1">
              <a:lnSpc>
                <a:spcPct val="90000"/>
              </a:lnSpc>
            </a:pPr>
            <a:r>
              <a:rPr lang="en-US" altLang="ko-KR" sz="2400"/>
              <a:t>a link that does not serve as one of its own resources</a:t>
            </a:r>
          </a:p>
          <a:p>
            <a:pPr lvl="1">
              <a:lnSpc>
                <a:spcPct val="90000"/>
              </a:lnSpc>
            </a:pPr>
            <a:r>
              <a:rPr lang="en-US" altLang="ko-KR" sz="2400"/>
              <a:t>should be considered when</a:t>
            </a:r>
          </a:p>
          <a:p>
            <a:pPr lvl="2">
              <a:lnSpc>
                <a:spcPct val="90000"/>
              </a:lnSpc>
            </a:pPr>
            <a:r>
              <a:rPr lang="en-US" altLang="ko-KR" sz="2000"/>
              <a:t>a read-only document is involved</a:t>
            </a:r>
          </a:p>
          <a:p>
            <a:pPr lvl="2">
              <a:lnSpc>
                <a:spcPct val="90000"/>
              </a:lnSpc>
            </a:pPr>
            <a:r>
              <a:rPr lang="en-US" altLang="ko-KR" sz="2000"/>
              <a:t>different links are required for different groups of people, where seeing other’s links is confusing</a:t>
            </a:r>
            <a:endParaRPr lang="en-US" altLang="ko-KR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8CAA-DF1E-4812-AC42-22A296EC725E}" type="slidenum">
              <a:rPr lang="en-US" altLang="ko-KR"/>
              <a:pPr/>
              <a:t>21</a:t>
            </a:fld>
            <a:endParaRPr lang="en-US" altLang="ko-K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Extended Link (5/8)</a:t>
            </a:r>
          </a:p>
        </p:txBody>
      </p:sp>
      <p:sp>
        <p:nvSpPr>
          <p:cNvPr id="280579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Out-of-line link</a:t>
            </a:r>
          </a:p>
          <a:p>
            <a:pPr lvl="1"/>
            <a:r>
              <a:rPr lang="en-US" altLang="ko-KR"/>
              <a:t>provides facility of separating the extended link from all the resources it defines</a:t>
            </a:r>
          </a:p>
          <a:p>
            <a:pPr lvl="1"/>
            <a:r>
              <a:rPr lang="en-US" altLang="ko-KR"/>
              <a:t>may physically appear in-line, in the sense that it is placed in the flow of text</a:t>
            </a:r>
          </a:p>
          <a:p>
            <a:pPr lvl="1"/>
            <a:r>
              <a:rPr lang="en-US" altLang="ko-KR"/>
              <a:t>a more obvious place to put out-of-line links is at the top of the document</a:t>
            </a: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4F47-0E88-43BD-8D6E-1C6399C4D302}" type="slidenum">
              <a:rPr lang="en-US" altLang="ko-KR"/>
              <a:pPr/>
              <a:t>22</a:t>
            </a:fld>
            <a:endParaRPr lang="en-US" altLang="ko-KR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Extended Link (6/8)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/>
              <a:t>The </a:t>
            </a:r>
            <a:r>
              <a:rPr lang="en-US" altLang="ko-KR" sz="2800" i="1"/>
              <a:t>Inline</a:t>
            </a:r>
            <a:r>
              <a:rPr lang="en-US" altLang="ko-KR" sz="2800"/>
              <a:t> attribute must be set to ‘false’ to identify an out-of-line link</a:t>
            </a:r>
          </a:p>
          <a:p>
            <a:pPr lvl="1">
              <a:buFont typeface="Wingdings" pitchFamily="2" charset="2"/>
              <a:buNone/>
            </a:pPr>
            <a:r>
              <a:rPr lang="en-US" altLang="ko-KR" sz="2400">
                <a:latin typeface="Arial Narrow" pitchFamily="34" charset="0"/>
              </a:rPr>
              <a:t>&lt;extend </a:t>
            </a:r>
            <a:r>
              <a:rPr lang="en-US" altLang="ko-KR" sz="2400" b="1">
                <a:latin typeface="Arial Narrow" pitchFamily="34" charset="0"/>
              </a:rPr>
              <a:t>inline=“false”</a:t>
            </a:r>
            <a:r>
              <a:rPr lang="en-US" altLang="ko-KR" sz="2400">
                <a:latin typeface="Arial Narrow" pitchFamily="34" charset="0"/>
              </a:rPr>
              <a:t>&gt;</a:t>
            </a:r>
          </a:p>
          <a:p>
            <a:pPr lvl="1">
              <a:buFont typeface="Wingdings" pitchFamily="2" charset="2"/>
              <a:buNone/>
            </a:pPr>
            <a:r>
              <a:rPr lang="en-US" altLang="ko-KR" sz="2400">
                <a:latin typeface="Arial Narrow" pitchFamily="34" charset="0"/>
              </a:rPr>
              <a:t>&lt;locator href=“…”&gt;Locator 1&lt;/locator&gt;</a:t>
            </a:r>
          </a:p>
          <a:p>
            <a:pPr lvl="1">
              <a:buFont typeface="Wingdings" pitchFamily="2" charset="2"/>
              <a:buNone/>
            </a:pPr>
            <a:r>
              <a:rPr lang="en-US" altLang="ko-KR" sz="2400">
                <a:latin typeface="Arial Narrow" pitchFamily="34" charset="0"/>
              </a:rPr>
              <a:t>&lt;locator href=“…”&gt;Locator 2&lt;/locator&gt;</a:t>
            </a:r>
          </a:p>
          <a:p>
            <a:pPr lvl="1">
              <a:buFont typeface="Wingdings" pitchFamily="2" charset="2"/>
              <a:buNone/>
            </a:pPr>
            <a:r>
              <a:rPr lang="en-US" altLang="ko-KR" sz="2400">
                <a:latin typeface="Arial Narrow" pitchFamily="34" charset="0"/>
              </a:rPr>
              <a:t>&lt;/extend&gt;</a:t>
            </a:r>
          </a:p>
        </p:txBody>
      </p:sp>
      <p:sp>
        <p:nvSpPr>
          <p:cNvPr id="21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F7F0E-D10E-41E0-A75C-636A93DB9E0D}" type="slidenum">
              <a:rPr lang="en-US" altLang="ko-KR"/>
              <a:pPr/>
              <a:t>23</a:t>
            </a:fld>
            <a:endParaRPr lang="en-US" altLang="ko-KR"/>
          </a:p>
        </p:txBody>
      </p:sp>
      <p:sp>
        <p:nvSpPr>
          <p:cNvPr id="292868" name="Rectangle 4"/>
          <p:cNvSpPr>
            <a:spLocks noChangeArrowheads="1"/>
          </p:cNvSpPr>
          <p:nvPr/>
        </p:nvSpPr>
        <p:spPr bwMode="auto">
          <a:xfrm>
            <a:off x="3581400" y="4419600"/>
            <a:ext cx="8382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2869" name="Rectangle 5"/>
          <p:cNvSpPr>
            <a:spLocks noChangeArrowheads="1"/>
          </p:cNvSpPr>
          <p:nvPr/>
        </p:nvSpPr>
        <p:spPr bwMode="auto">
          <a:xfrm>
            <a:off x="6553200" y="4419600"/>
            <a:ext cx="8382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2870" name="Rectangle 6"/>
          <p:cNvSpPr>
            <a:spLocks noChangeArrowheads="1"/>
          </p:cNvSpPr>
          <p:nvPr/>
        </p:nvSpPr>
        <p:spPr bwMode="auto">
          <a:xfrm>
            <a:off x="5029200" y="4419600"/>
            <a:ext cx="762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2871" name="Rectangle 7"/>
          <p:cNvSpPr>
            <a:spLocks noChangeArrowheads="1"/>
          </p:cNvSpPr>
          <p:nvPr/>
        </p:nvSpPr>
        <p:spPr bwMode="auto">
          <a:xfrm>
            <a:off x="5105400" y="4495800"/>
            <a:ext cx="609600" cy="381000"/>
          </a:xfrm>
          <a:prstGeom prst="rect">
            <a:avLst/>
          </a:prstGeom>
          <a:solidFill>
            <a:srgbClr val="3366FF"/>
          </a:solidFill>
          <a:ln w="9525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2872" name="Rectangle 8"/>
          <p:cNvSpPr>
            <a:spLocks noChangeArrowheads="1"/>
          </p:cNvSpPr>
          <p:nvPr/>
        </p:nvSpPr>
        <p:spPr bwMode="auto">
          <a:xfrm>
            <a:off x="5181600" y="4572000"/>
            <a:ext cx="457200" cy="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2873" name="Rectangle 9"/>
          <p:cNvSpPr>
            <a:spLocks noChangeArrowheads="1"/>
          </p:cNvSpPr>
          <p:nvPr/>
        </p:nvSpPr>
        <p:spPr bwMode="auto">
          <a:xfrm>
            <a:off x="5181600" y="4724400"/>
            <a:ext cx="457200" cy="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2874" name="Rectangle 10"/>
          <p:cNvSpPr>
            <a:spLocks noChangeArrowheads="1"/>
          </p:cNvSpPr>
          <p:nvPr/>
        </p:nvSpPr>
        <p:spPr bwMode="auto">
          <a:xfrm>
            <a:off x="3733800" y="5105400"/>
            <a:ext cx="381000" cy="76200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2875" name="Rectangle 11"/>
          <p:cNvSpPr>
            <a:spLocks noChangeArrowheads="1"/>
          </p:cNvSpPr>
          <p:nvPr/>
        </p:nvSpPr>
        <p:spPr bwMode="auto">
          <a:xfrm>
            <a:off x="6629400" y="5181600"/>
            <a:ext cx="685800" cy="533400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2876" name="Line 12"/>
          <p:cNvSpPr>
            <a:spLocks noChangeShapeType="1"/>
          </p:cNvSpPr>
          <p:nvPr/>
        </p:nvSpPr>
        <p:spPr bwMode="auto">
          <a:xfrm flipH="1">
            <a:off x="3962400" y="4648200"/>
            <a:ext cx="1295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2877" name="Line 13"/>
          <p:cNvSpPr>
            <a:spLocks noChangeShapeType="1"/>
          </p:cNvSpPr>
          <p:nvPr/>
        </p:nvSpPr>
        <p:spPr bwMode="auto">
          <a:xfrm>
            <a:off x="5562600" y="4800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2878" name="Text Box 14"/>
          <p:cNvSpPr txBox="1">
            <a:spLocks noChangeArrowheads="1"/>
          </p:cNvSpPr>
          <p:nvPr/>
        </p:nvSpPr>
        <p:spPr bwMode="auto">
          <a:xfrm>
            <a:off x="2438400" y="5029200"/>
            <a:ext cx="1066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600" b="1">
                <a:latin typeface="Arial" charset="0"/>
              </a:rPr>
              <a:t>resource</a:t>
            </a:r>
            <a:endParaRPr lang="en-US" altLang="ko-KR" sz="1600">
              <a:latin typeface="Arial" charset="0"/>
            </a:endParaRPr>
          </a:p>
        </p:txBody>
      </p:sp>
      <p:sp>
        <p:nvSpPr>
          <p:cNvPr id="292879" name="Text Box 15"/>
          <p:cNvSpPr txBox="1">
            <a:spLocks noChangeArrowheads="1"/>
          </p:cNvSpPr>
          <p:nvPr/>
        </p:nvSpPr>
        <p:spPr bwMode="auto">
          <a:xfrm>
            <a:off x="7467600" y="5257800"/>
            <a:ext cx="1066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600" b="1">
                <a:latin typeface="Arial" charset="0"/>
              </a:rPr>
              <a:t>resource</a:t>
            </a:r>
            <a:endParaRPr lang="en-US" altLang="ko-KR" sz="1600">
              <a:latin typeface="Arial" charset="0"/>
            </a:endParaRPr>
          </a:p>
        </p:txBody>
      </p:sp>
      <p:sp>
        <p:nvSpPr>
          <p:cNvPr id="292880" name="Text Box 16"/>
          <p:cNvSpPr txBox="1">
            <a:spLocks noChangeArrowheads="1"/>
          </p:cNvSpPr>
          <p:nvPr/>
        </p:nvSpPr>
        <p:spPr bwMode="auto">
          <a:xfrm>
            <a:off x="3352800" y="5867400"/>
            <a:ext cx="1447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600" b="1">
                <a:latin typeface="Arial" charset="0"/>
              </a:rPr>
              <a:t>Document A</a:t>
            </a:r>
            <a:endParaRPr lang="en-US" altLang="ko-KR" sz="1600">
              <a:latin typeface="Arial" charset="0"/>
            </a:endParaRPr>
          </a:p>
        </p:txBody>
      </p:sp>
      <p:sp>
        <p:nvSpPr>
          <p:cNvPr id="292881" name="Text Box 17"/>
          <p:cNvSpPr txBox="1">
            <a:spLocks noChangeArrowheads="1"/>
          </p:cNvSpPr>
          <p:nvPr/>
        </p:nvSpPr>
        <p:spPr bwMode="auto">
          <a:xfrm>
            <a:off x="6324600" y="5867400"/>
            <a:ext cx="1447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600" b="1">
                <a:latin typeface="Arial" charset="0"/>
              </a:rPr>
              <a:t>Document B</a:t>
            </a:r>
            <a:endParaRPr lang="en-US" altLang="ko-KR" sz="1600">
              <a:latin typeface="Arial" charset="0"/>
            </a:endParaRPr>
          </a:p>
        </p:txBody>
      </p:sp>
      <p:sp>
        <p:nvSpPr>
          <p:cNvPr id="292882" name="Freeform 18"/>
          <p:cNvSpPr>
            <a:spLocks/>
          </p:cNvSpPr>
          <p:nvPr/>
        </p:nvSpPr>
        <p:spPr bwMode="auto">
          <a:xfrm>
            <a:off x="3962400" y="5181600"/>
            <a:ext cx="2819400" cy="406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" y="96"/>
              </a:cxn>
              <a:cxn ang="0">
                <a:pos x="240" y="144"/>
              </a:cxn>
              <a:cxn ang="0">
                <a:pos x="864" y="240"/>
              </a:cxn>
              <a:cxn ang="0">
                <a:pos x="1392" y="240"/>
              </a:cxn>
              <a:cxn ang="0">
                <a:pos x="1776" y="144"/>
              </a:cxn>
            </a:cxnLst>
            <a:rect l="0" t="0" r="r" b="b"/>
            <a:pathLst>
              <a:path w="1776" h="256">
                <a:moveTo>
                  <a:pt x="0" y="0"/>
                </a:moveTo>
                <a:cubicBezTo>
                  <a:pt x="4" y="36"/>
                  <a:pt x="8" y="72"/>
                  <a:pt x="48" y="96"/>
                </a:cubicBezTo>
                <a:cubicBezTo>
                  <a:pt x="88" y="120"/>
                  <a:pt x="104" y="120"/>
                  <a:pt x="240" y="144"/>
                </a:cubicBezTo>
                <a:cubicBezTo>
                  <a:pt x="376" y="168"/>
                  <a:pt x="672" y="224"/>
                  <a:pt x="864" y="240"/>
                </a:cubicBezTo>
                <a:cubicBezTo>
                  <a:pt x="1056" y="256"/>
                  <a:pt x="1240" y="256"/>
                  <a:pt x="1392" y="240"/>
                </a:cubicBezTo>
                <a:cubicBezTo>
                  <a:pt x="1544" y="224"/>
                  <a:pt x="1712" y="160"/>
                  <a:pt x="1776" y="144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Extended Link (7/8)</a:t>
            </a:r>
          </a:p>
        </p:txBody>
      </p:sp>
      <p:sp>
        <p:nvSpPr>
          <p:cNvPr id="28160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Extended link group(1/2)</a:t>
            </a:r>
          </a:p>
          <a:p>
            <a:pPr lvl="1"/>
            <a:r>
              <a:rPr lang="en-US" altLang="ko-KR"/>
              <a:t>a number of extended document pointers are used to identify all the inter-linked documents</a:t>
            </a:r>
          </a:p>
          <a:p>
            <a:pPr lvl="1"/>
            <a:r>
              <a:rPr lang="en-US" altLang="ko-KR"/>
              <a:t>they are contained in an extended group element</a:t>
            </a:r>
          </a:p>
          <a:p>
            <a:pPr lvl="1">
              <a:buFont typeface="Wingdings" pitchFamily="2" charset="2"/>
              <a:buNone/>
            </a:pPr>
            <a:r>
              <a:rPr lang="en-US" altLang="ko-KR"/>
              <a:t>=&gt; all the documents concerned are deemed to be pointers to each other</a:t>
            </a: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70A80-FFF5-45C3-A2D4-32FA071B64E3}" type="slidenum">
              <a:rPr lang="en-US" altLang="ko-KR"/>
              <a:pPr/>
              <a:t>24</a:t>
            </a:fld>
            <a:endParaRPr lang="en-US" altLang="ko-K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Extended Link (8/8)</a:t>
            </a:r>
          </a:p>
        </p:txBody>
      </p:sp>
      <p:sp>
        <p:nvSpPr>
          <p:cNvPr id="293891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folHlink"/>
              </a:buClr>
              <a:buSzPct val="75000"/>
            </a:pPr>
            <a:r>
              <a:rPr lang="en-US" altLang="ko-KR" sz="3600" dirty="0"/>
              <a:t>Extended link group(2/2)</a:t>
            </a:r>
            <a:endParaRPr lang="en-US" altLang="ko-KR" sz="3600" i="1" dirty="0"/>
          </a:p>
          <a:p>
            <a:pPr lvl="1">
              <a:buClr>
                <a:schemeClr val="hlink"/>
              </a:buClr>
            </a:pPr>
            <a:r>
              <a:rPr lang="en-US" altLang="ko-KR" sz="3000" i="1" dirty="0"/>
              <a:t>Group</a:t>
            </a:r>
            <a:r>
              <a:rPr lang="en-US" altLang="ko-KR" sz="3000" dirty="0"/>
              <a:t> element</a:t>
            </a:r>
          </a:p>
          <a:p>
            <a:pPr lvl="2"/>
            <a:r>
              <a:rPr lang="en-US" altLang="ko-KR" dirty="0"/>
              <a:t>other documents in a group of inter-linked documents can be identified with</a:t>
            </a:r>
            <a:r>
              <a:rPr lang="en-US" altLang="ko-KR" i="1" dirty="0"/>
              <a:t> </a:t>
            </a:r>
            <a:r>
              <a:rPr lang="en-US" altLang="ko-KR" i="1" u="sng" dirty="0"/>
              <a:t>steps</a:t>
            </a:r>
            <a:r>
              <a:rPr lang="en-US" altLang="ko-KR" u="sng" dirty="0"/>
              <a:t> attribute</a:t>
            </a:r>
          </a:p>
          <a:p>
            <a:pPr lvl="3"/>
            <a:r>
              <a:rPr lang="en-US" altLang="ko-KR" dirty="0"/>
              <a:t>contains a value stating how many steps to take</a:t>
            </a:r>
          </a:p>
          <a:p>
            <a:pPr lvl="2"/>
            <a:r>
              <a:rPr lang="en-US" altLang="ko-KR" dirty="0"/>
              <a:t>which contains </a:t>
            </a:r>
            <a:r>
              <a:rPr lang="en-US" altLang="ko-KR" i="1" dirty="0"/>
              <a:t>document</a:t>
            </a:r>
            <a:r>
              <a:rPr lang="en-US" altLang="ko-KR" dirty="0"/>
              <a:t> element with </a:t>
            </a:r>
            <a:r>
              <a:rPr lang="en-US" altLang="ko-KR" i="1" dirty="0" err="1"/>
              <a:t>href</a:t>
            </a:r>
            <a:r>
              <a:rPr lang="en-US" altLang="ko-KR" i="1" dirty="0"/>
              <a:t> </a:t>
            </a:r>
            <a:r>
              <a:rPr lang="en-US" altLang="ko-KR" dirty="0"/>
              <a:t>attribute</a:t>
            </a:r>
          </a:p>
          <a:p>
            <a:pPr lvl="1">
              <a:buFont typeface="Wingdings" pitchFamily="2" charset="2"/>
              <a:buNone/>
            </a:pPr>
            <a:r>
              <a:rPr lang="en-US" altLang="ko-KR" sz="2000" i="1" dirty="0"/>
              <a:t>		</a:t>
            </a:r>
            <a:r>
              <a:rPr lang="en-US" altLang="ko-KR" i="1" dirty="0" smtClean="0"/>
              <a:t>     </a:t>
            </a:r>
            <a:r>
              <a:rPr lang="en-US" altLang="ko-KR" sz="2000" i="1" dirty="0" smtClean="0"/>
              <a:t>&lt;</a:t>
            </a:r>
            <a:r>
              <a:rPr lang="en-US" altLang="ko-KR" sz="2000" i="1" dirty="0"/>
              <a:t>group steps=“2”&gt;</a:t>
            </a:r>
          </a:p>
          <a:p>
            <a:pPr lvl="1">
              <a:buFont typeface="Wingdings" pitchFamily="2" charset="2"/>
              <a:buNone/>
            </a:pPr>
            <a:r>
              <a:rPr lang="en-US" altLang="ko-KR" sz="2000" i="1" dirty="0"/>
              <a:t>		</a:t>
            </a:r>
            <a:r>
              <a:rPr lang="en-US" altLang="ko-KR" sz="2000" i="1" dirty="0" smtClean="0"/>
              <a:t>    &lt;</a:t>
            </a:r>
            <a:r>
              <a:rPr lang="en-US" altLang="ko-KR" sz="2000" i="1" dirty="0"/>
              <a:t>document </a:t>
            </a:r>
            <a:r>
              <a:rPr lang="en-US" altLang="ko-KR" sz="2000" i="1" dirty="0" err="1"/>
              <a:t>href</a:t>
            </a:r>
            <a:r>
              <a:rPr lang="en-US" altLang="ko-KR" sz="2000" i="1" dirty="0"/>
              <a:t>=“</a:t>
            </a:r>
            <a:r>
              <a:rPr lang="en-US" altLang="ko-KR" sz="2000" i="1" dirty="0" err="1"/>
              <a:t>DocumentHub</a:t>
            </a:r>
            <a:r>
              <a:rPr lang="en-US" altLang="ko-KR" sz="2000" i="1" dirty="0"/>
              <a:t>”&gt;Document 		</a:t>
            </a:r>
            <a:r>
              <a:rPr lang="en-US" altLang="ko-KR" sz="2000" i="1" dirty="0" smtClean="0"/>
              <a:t>    		    Hub</a:t>
            </a:r>
            <a:r>
              <a:rPr lang="en-US" altLang="ko-KR" sz="2000" i="1" dirty="0"/>
              <a:t>&lt;/document&gt;</a:t>
            </a:r>
          </a:p>
          <a:p>
            <a:pPr lvl="1">
              <a:buFont typeface="Wingdings" pitchFamily="2" charset="2"/>
              <a:buNone/>
            </a:pPr>
            <a:r>
              <a:rPr lang="en-US" altLang="ko-KR" sz="2000" i="1" dirty="0"/>
              <a:t>		</a:t>
            </a:r>
            <a:r>
              <a:rPr lang="en-US" altLang="ko-KR" sz="2000" i="1" dirty="0" smtClean="0"/>
              <a:t>   &lt;/</a:t>
            </a:r>
            <a:r>
              <a:rPr lang="en-US" altLang="ko-KR" sz="2000" i="1" dirty="0"/>
              <a:t>group&gt;</a:t>
            </a: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A2C0E-9545-4E16-8EF0-5C71BFA22F8C}" type="slidenum">
              <a:rPr lang="en-US" altLang="ko-KR"/>
              <a:pPr/>
              <a:t>25</a:t>
            </a:fld>
            <a:endParaRPr lang="en-US" altLang="ko-KR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Xpointer (1/13)</a:t>
            </a:r>
          </a:p>
        </p:txBody>
      </p:sp>
      <p:sp>
        <p:nvSpPr>
          <p:cNvPr id="29798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/>
              <a:t>a mechanism for identifying a designated resource by its location</a:t>
            </a:r>
          </a:p>
          <a:p>
            <a:r>
              <a:rPr lang="en-US" altLang="ko-KR" sz="2800"/>
              <a:t>Instructions(location terms) in an XPointer</a:t>
            </a:r>
          </a:p>
          <a:p>
            <a:pPr lvl="1"/>
            <a:r>
              <a:rPr lang="en-US" altLang="ko-KR" sz="2400"/>
              <a:t>refer to the element hierarchy tree</a:t>
            </a:r>
          </a:p>
          <a:p>
            <a:pPr lvl="1"/>
            <a:r>
              <a:rPr lang="en-US" altLang="ko-KR" sz="2400"/>
              <a:t>include references to siblings, children and ancestors</a:t>
            </a:r>
          </a:p>
          <a:p>
            <a:pPr lvl="1"/>
            <a:r>
              <a:rPr lang="en-US" altLang="ko-KR" sz="2400"/>
              <a:t>are read from left to right</a:t>
            </a: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ED78-3EEB-4180-9D4E-FB42A87E8376}" type="slidenum">
              <a:rPr lang="en-US" altLang="ko-KR"/>
              <a:pPr/>
              <a:t>26</a:t>
            </a:fld>
            <a:endParaRPr lang="en-US" altLang="ko-KR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Xpointer (2/13)</a:t>
            </a:r>
          </a:p>
        </p:txBody>
      </p:sp>
      <p:sp>
        <p:nvSpPr>
          <p:cNvPr id="299011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800"/>
              <a:t>Examples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http://MyServe.MyCorp.com/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xml/doc9#ROOT()CHILD(3,chap)STRING(7,”Napoleon”,0)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ko-KR" sz="240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http:// MyServe.MyCorp.com/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xml/doc9?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XML-XPTR=ROOT()CHILD(3,chap)STRING(7,”Napoleon”,0)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ko-KR" sz="2400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FCB8E-7580-422D-833C-3250D7FFD629}" type="slidenum">
              <a:rPr lang="en-US" altLang="ko-KR"/>
              <a:pPr/>
              <a:t>27</a:t>
            </a:fld>
            <a:endParaRPr lang="en-US" altLang="ko-KR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Xpointer (3/13)</a:t>
            </a:r>
          </a:p>
        </p:txBody>
      </p:sp>
      <p:sp>
        <p:nvSpPr>
          <p:cNvPr id="300035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/>
              <a:t>Absolute Locations(1/2)</a:t>
            </a:r>
            <a:endParaRPr lang="en-US" altLang="ko-KR" sz="2600"/>
          </a:p>
          <a:p>
            <a:pPr lvl="1">
              <a:lnSpc>
                <a:spcPct val="90000"/>
              </a:lnSpc>
            </a:pPr>
            <a:r>
              <a:rPr lang="en-US" altLang="ko-KR" sz="2200"/>
              <a:t>HERE()</a:t>
            </a:r>
          </a:p>
          <a:p>
            <a:pPr lvl="2">
              <a:lnSpc>
                <a:spcPct val="90000"/>
              </a:lnSpc>
            </a:pPr>
            <a:r>
              <a:rPr lang="en-US" altLang="ko-KR" sz="1800"/>
              <a:t>identifies the current element(the linking element itself)</a:t>
            </a:r>
          </a:p>
          <a:p>
            <a:pPr lvl="1">
              <a:lnSpc>
                <a:spcPct val="90000"/>
              </a:lnSpc>
            </a:pPr>
            <a:r>
              <a:rPr lang="en-US" altLang="ko-KR" sz="2200"/>
              <a:t>ID()</a:t>
            </a:r>
            <a:endParaRPr lang="en-US" altLang="ko-KR" sz="2400"/>
          </a:p>
          <a:p>
            <a:pPr lvl="2">
              <a:lnSpc>
                <a:spcPct val="90000"/>
              </a:lnSpc>
            </a:pPr>
            <a:r>
              <a:rPr lang="en-US" altLang="ko-KR" sz="1800"/>
              <a:t>specifies an element containing an attribute of type ID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		ID(sec17)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		&lt;section target=“sec17”&gt;…&lt;/section&gt;’</a:t>
            </a:r>
            <a:endParaRPr lang="en-US" altLang="ko-KR" sz="2200"/>
          </a:p>
          <a:p>
            <a:pPr lvl="1">
              <a:lnSpc>
                <a:spcPct val="90000"/>
              </a:lnSpc>
            </a:pPr>
            <a:r>
              <a:rPr lang="en-US" altLang="ko-KR" sz="2200"/>
              <a:t>HTML()</a:t>
            </a:r>
            <a:endParaRPr lang="en-US" altLang="ko-KR" sz="2400"/>
          </a:p>
          <a:p>
            <a:pPr lvl="2">
              <a:lnSpc>
                <a:spcPct val="90000"/>
              </a:lnSpc>
            </a:pPr>
            <a:r>
              <a:rPr lang="en-US" altLang="ko-KR" sz="1800"/>
              <a:t>specifies the name of an Anchor element in an HTML document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	HTML(para3)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	&lt;p&gt;&lt;a name=“para3”&gt;The third paragraph.&lt;/a&gt;…&lt;/p&gt;</a:t>
            </a: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30663-9A36-48CD-80E8-D4E4DAB6F993}" type="slidenum">
              <a:rPr lang="en-US" altLang="ko-KR"/>
              <a:pPr/>
              <a:t>28</a:t>
            </a:fld>
            <a:endParaRPr lang="en-US" altLang="ko-KR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Xpointer (4/13)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Absolute Locations(2/2)</a:t>
            </a:r>
            <a:endParaRPr lang="en-US" altLang="ko-KR" sz="2800"/>
          </a:p>
          <a:p>
            <a:pPr lvl="1"/>
            <a:r>
              <a:rPr lang="en-US" altLang="ko-KR" sz="2400"/>
              <a:t>ROOT()</a:t>
            </a:r>
          </a:p>
          <a:p>
            <a:pPr lvl="2"/>
            <a:r>
              <a:rPr lang="en-US" altLang="ko-KR" sz="2000"/>
              <a:t>identifies the entire document as the container of the target resource</a:t>
            </a:r>
          </a:p>
          <a:p>
            <a:pPr lvl="1"/>
            <a:r>
              <a:rPr lang="en-US" altLang="ko-KR" sz="2400"/>
              <a:t>DITTO()</a:t>
            </a:r>
          </a:p>
          <a:p>
            <a:pPr lvl="2"/>
            <a:r>
              <a:rPr lang="en-US" altLang="ko-KR" sz="2000"/>
              <a:t>specifies the result of the first search as the starting-point for this second search</a:t>
            </a: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89D1C-F08E-4FFF-A937-83B0413512D2}" type="slidenum">
              <a:rPr lang="en-US" altLang="ko-KR"/>
              <a:pPr/>
              <a:t>29</a:t>
            </a:fld>
            <a:endParaRPr lang="en-US" altLang="ko-K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Contents of XML Link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/>
              <a:t>HTML Link vs. XML Link</a:t>
            </a:r>
          </a:p>
          <a:p>
            <a:r>
              <a:rPr lang="en-US" altLang="ko-KR" sz="2800"/>
              <a:t>concept of XML Link</a:t>
            </a:r>
          </a:p>
          <a:p>
            <a:r>
              <a:rPr lang="en-US" altLang="ko-KR" sz="2800"/>
              <a:t>simple link </a:t>
            </a:r>
          </a:p>
          <a:p>
            <a:r>
              <a:rPr lang="en-US" altLang="ko-KR" sz="2800"/>
              <a:t>extended link</a:t>
            </a:r>
          </a:p>
          <a:p>
            <a:r>
              <a:rPr lang="en-US" altLang="ko-KR" sz="2800"/>
              <a:t>XPointer</a:t>
            </a:r>
          </a:p>
          <a:p>
            <a:endParaRPr lang="en-US" altLang="ko-KR" sz="2800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3A13-079A-418C-AAC4-45D29F53623B}" type="slidenum">
              <a:rPr lang="en-US" altLang="ko-KR"/>
              <a:pPr/>
              <a:t>3</a:t>
            </a:fld>
            <a:endParaRPr lang="en-US" altLang="ko-KR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Xpointer (5/13)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sz="2000" dirty="0" smtClean="0"/>
          </a:p>
          <a:p>
            <a:pPr lvl="1"/>
            <a:r>
              <a:rPr lang="en-US" altLang="ko-KR" sz="2000" dirty="0" smtClean="0"/>
              <a:t>CHILD</a:t>
            </a:r>
            <a:r>
              <a:rPr lang="en-US" altLang="ko-KR" sz="2000" dirty="0"/>
              <a:t>()</a:t>
            </a:r>
          </a:p>
          <a:p>
            <a:pPr lvl="2"/>
            <a:r>
              <a:rPr lang="en-US" altLang="ko-KR" sz="1800" dirty="0"/>
              <a:t>specifies a child of the current element</a:t>
            </a:r>
          </a:p>
          <a:p>
            <a:pPr lvl="1">
              <a:buFont typeface="Wingdings" pitchFamily="2" charset="2"/>
              <a:buNone/>
            </a:pPr>
            <a:r>
              <a:rPr lang="en-US" altLang="ko-KR" sz="2000" dirty="0"/>
              <a:t>	CHILD(3, .)</a:t>
            </a:r>
          </a:p>
          <a:p>
            <a:pPr lvl="1">
              <a:buFont typeface="Wingdings" pitchFamily="2" charset="2"/>
              <a:buNone/>
            </a:pPr>
            <a:r>
              <a:rPr lang="en-US" altLang="ko-KR" sz="2000" dirty="0"/>
              <a:t>	&lt;</a:t>
            </a:r>
            <a:r>
              <a:rPr lang="en-US" altLang="ko-KR" sz="2000" dirty="0" err="1"/>
              <a:t>para</a:t>
            </a:r>
            <a:r>
              <a:rPr lang="en-US" altLang="ko-KR" sz="2000" dirty="0"/>
              <a:t>&gt;…&lt;/</a:t>
            </a:r>
            <a:r>
              <a:rPr lang="en-US" altLang="ko-KR" sz="2000" dirty="0" err="1"/>
              <a:t>para</a:t>
            </a:r>
            <a:r>
              <a:rPr lang="en-US" altLang="ko-KR" sz="2000" dirty="0"/>
              <a:t>&gt;       &lt;1</a:t>
            </a:r>
          </a:p>
          <a:p>
            <a:pPr lvl="1">
              <a:buFont typeface="Wingdings" pitchFamily="2" charset="2"/>
              <a:buNone/>
            </a:pPr>
            <a:r>
              <a:rPr lang="en-US" altLang="ko-KR" sz="2000" dirty="0"/>
              <a:t>	&lt;list&gt;…&lt;/list&gt;             &lt;2</a:t>
            </a:r>
          </a:p>
          <a:p>
            <a:pPr lvl="1">
              <a:buFont typeface="Wingdings" pitchFamily="2" charset="2"/>
              <a:buNone/>
            </a:pPr>
            <a:r>
              <a:rPr lang="en-US" altLang="ko-KR" sz="2000" dirty="0"/>
              <a:t>	&lt;</a:t>
            </a:r>
            <a:r>
              <a:rPr lang="en-US" altLang="ko-KR" sz="2000" dirty="0" err="1"/>
              <a:t>para</a:t>
            </a:r>
            <a:r>
              <a:rPr lang="en-US" altLang="ko-KR" sz="2000" dirty="0"/>
              <a:t>&gt;…&lt;/</a:t>
            </a:r>
            <a:r>
              <a:rPr lang="en-US" altLang="ko-KR" sz="2000" dirty="0" err="1"/>
              <a:t>para</a:t>
            </a:r>
            <a:r>
              <a:rPr lang="en-US" altLang="ko-KR" sz="2000" dirty="0"/>
              <a:t>&gt;       </a:t>
            </a:r>
            <a:r>
              <a:rPr lang="en-US" altLang="ko-KR" sz="2000" b="1" dirty="0"/>
              <a:t>&lt;3</a:t>
            </a:r>
          </a:p>
          <a:p>
            <a:pPr lvl="1">
              <a:buFont typeface="Wingdings" pitchFamily="2" charset="2"/>
              <a:buNone/>
            </a:pPr>
            <a:endParaRPr lang="en-US" altLang="ko-KR" sz="2000" dirty="0"/>
          </a:p>
          <a:p>
            <a:pPr lvl="1">
              <a:buFont typeface="Wingdings" pitchFamily="2" charset="2"/>
              <a:buNone/>
            </a:pPr>
            <a:r>
              <a:rPr lang="en-US" altLang="ko-KR" sz="2000" dirty="0"/>
              <a:t>	CHILD(3, *)</a:t>
            </a:r>
          </a:p>
          <a:p>
            <a:pPr lvl="1">
              <a:buFont typeface="Wingdings" pitchFamily="2" charset="2"/>
              <a:buNone/>
            </a:pPr>
            <a:r>
              <a:rPr lang="en-US" altLang="ko-KR" sz="2000" dirty="0"/>
              <a:t>	&lt;number&gt;13&lt;/number&gt;     </a:t>
            </a:r>
            <a:r>
              <a:rPr lang="en-US" altLang="ko-KR" sz="2000" dirty="0" smtClean="0"/>
              <a:t>    </a:t>
            </a:r>
            <a:r>
              <a:rPr lang="en-US" altLang="ko-KR" sz="2000" dirty="0"/>
              <a:t>&lt;1</a:t>
            </a:r>
          </a:p>
          <a:p>
            <a:pPr lvl="1">
              <a:buFont typeface="Wingdings" pitchFamily="2" charset="2"/>
              <a:buNone/>
            </a:pPr>
            <a:r>
              <a:rPr lang="en-US" altLang="ko-KR" sz="2000" dirty="0"/>
              <a:t>	High Str.,                         </a:t>
            </a:r>
            <a:r>
              <a:rPr lang="en-US" altLang="ko-KR" sz="2000" dirty="0" smtClean="0"/>
              <a:t>             </a:t>
            </a:r>
            <a:r>
              <a:rPr lang="en-US" altLang="ko-KR" sz="2000" dirty="0"/>
              <a:t>&lt;2</a:t>
            </a:r>
          </a:p>
          <a:p>
            <a:pPr lvl="1">
              <a:buFont typeface="Wingdings" pitchFamily="2" charset="2"/>
              <a:buNone/>
            </a:pPr>
            <a:r>
              <a:rPr lang="en-US" altLang="ko-KR" sz="2000" dirty="0"/>
              <a:t>	&lt;town&gt;</a:t>
            </a:r>
            <a:r>
              <a:rPr lang="en-US" altLang="ko-KR" sz="2000" dirty="0" err="1"/>
              <a:t>NewTown</a:t>
            </a:r>
            <a:r>
              <a:rPr lang="en-US" altLang="ko-KR" sz="2000" dirty="0"/>
              <a:t>&lt;/town&gt;   </a:t>
            </a:r>
            <a:r>
              <a:rPr lang="en-US" altLang="ko-KR" sz="2000" b="1" dirty="0"/>
              <a:t>&lt;3</a:t>
            </a:r>
          </a:p>
          <a:p>
            <a:pPr lvl="1">
              <a:buFont typeface="Wingdings" pitchFamily="2" charset="2"/>
              <a:buNone/>
            </a:pPr>
            <a:endParaRPr lang="en-US" altLang="ko-KR" sz="2000" dirty="0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F9DA-2D99-43AF-A4C2-BFC8C74466DC}" type="slidenum">
              <a:rPr lang="en-US" altLang="ko-KR"/>
              <a:pPr/>
              <a:t>30</a:t>
            </a:fld>
            <a:endParaRPr lang="en-US" altLang="ko-KR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22709" y="980728"/>
            <a:ext cx="41315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tx2"/>
              </a:buClr>
              <a:buSzPct val="70000"/>
              <a:buFont typeface="Wingdings" pitchFamily="2" charset="2"/>
              <a:buChar char="n"/>
            </a:pPr>
            <a:r>
              <a:rPr lang="en-US" altLang="ko-KR" dirty="0">
                <a:latin typeface="Tahoma" pitchFamily="34" charset="0"/>
              </a:rPr>
              <a:t> Relative </a:t>
            </a:r>
            <a:r>
              <a:rPr lang="en-US" altLang="ko-KR" dirty="0" smtClean="0">
                <a:latin typeface="Tahoma" pitchFamily="34" charset="0"/>
              </a:rPr>
              <a:t>Locations(1/9</a:t>
            </a:r>
            <a:r>
              <a:rPr lang="en-US" altLang="ko-KR" dirty="0">
                <a:latin typeface="Tahoma" pitchFamily="34" charset="0"/>
              </a:rPr>
              <a:t>)</a:t>
            </a:r>
            <a:endParaRPr lang="en-US" altLang="ko-KR" sz="2400" dirty="0"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Xpointer (6/13)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ko-KR" sz="2000" dirty="0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dirty="0" smtClean="0"/>
              <a:t>CHILD(1</a:t>
            </a:r>
            <a:r>
              <a:rPr lang="en-US" altLang="ko-KR" sz="2000" dirty="0"/>
              <a:t>, *CDATA)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dirty="0"/>
              <a:t>&lt;number&gt;13&lt;/number&gt;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dirty="0"/>
              <a:t>High Str.,			</a:t>
            </a:r>
            <a:r>
              <a:rPr lang="en-US" altLang="ko-KR" sz="2000" b="1" dirty="0"/>
              <a:t>&lt;1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dirty="0"/>
              <a:t>&lt;town&gt;</a:t>
            </a:r>
            <a:r>
              <a:rPr lang="en-US" altLang="ko-KR" sz="2000" dirty="0" err="1"/>
              <a:t>NewTown</a:t>
            </a:r>
            <a:r>
              <a:rPr lang="en-US" altLang="ko-KR" sz="2000" dirty="0"/>
              <a:t>&lt;/town&gt;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ko-KR" dirty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dirty="0"/>
              <a:t>CHILD(3, </a:t>
            </a:r>
            <a:r>
              <a:rPr lang="en-US" altLang="ko-KR" sz="2000" dirty="0" err="1"/>
              <a:t>para</a:t>
            </a:r>
            <a:r>
              <a:rPr lang="en-US" altLang="ko-KR" sz="2000" dirty="0"/>
              <a:t>)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dirty="0"/>
              <a:t>&lt;</a:t>
            </a:r>
            <a:r>
              <a:rPr lang="en-US" altLang="ko-KR" sz="2000" dirty="0" err="1"/>
              <a:t>para</a:t>
            </a:r>
            <a:r>
              <a:rPr lang="en-US" altLang="ko-KR" sz="2000" dirty="0"/>
              <a:t>&gt;…&lt;/</a:t>
            </a:r>
            <a:r>
              <a:rPr lang="en-US" altLang="ko-KR" sz="2000" dirty="0" err="1"/>
              <a:t>para</a:t>
            </a:r>
            <a:r>
              <a:rPr lang="en-US" altLang="ko-KR" sz="2000" dirty="0"/>
              <a:t>&gt;		&lt;1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dirty="0"/>
              <a:t>&lt;list&gt;…&lt;/list&gt;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dirty="0"/>
              <a:t>&lt;</a:t>
            </a:r>
            <a:r>
              <a:rPr lang="en-US" altLang="ko-KR" sz="2000" dirty="0" err="1"/>
              <a:t>para</a:t>
            </a:r>
            <a:r>
              <a:rPr lang="en-US" altLang="ko-KR" sz="2000" dirty="0"/>
              <a:t>&gt;…&lt;/</a:t>
            </a:r>
            <a:r>
              <a:rPr lang="en-US" altLang="ko-KR" sz="2000" dirty="0" err="1"/>
              <a:t>para</a:t>
            </a:r>
            <a:r>
              <a:rPr lang="en-US" altLang="ko-KR" sz="2000" dirty="0"/>
              <a:t>&gt;		&lt;2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dirty="0"/>
              <a:t>&lt;table&gt;…&lt;/table&gt;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dirty="0"/>
              <a:t>&lt;</a:t>
            </a:r>
            <a:r>
              <a:rPr lang="en-US" altLang="ko-KR" sz="2000" dirty="0" err="1"/>
              <a:t>para</a:t>
            </a:r>
            <a:r>
              <a:rPr lang="en-US" altLang="ko-KR" sz="2000" dirty="0"/>
              <a:t>&gt;…&lt;/</a:t>
            </a:r>
            <a:r>
              <a:rPr lang="en-US" altLang="ko-KR" sz="2000" dirty="0" err="1"/>
              <a:t>para</a:t>
            </a:r>
            <a:r>
              <a:rPr lang="en-US" altLang="ko-KR" sz="2000" dirty="0"/>
              <a:t>&gt;		</a:t>
            </a:r>
            <a:r>
              <a:rPr lang="en-US" altLang="ko-KR" sz="2000" b="1" dirty="0"/>
              <a:t>&lt;3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ko-KR" sz="2000" dirty="0"/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1529-28AB-438F-B72E-E5BAA50F3E3B}" type="slidenum">
              <a:rPr lang="en-US" altLang="ko-KR"/>
              <a:pPr/>
              <a:t>31</a:t>
            </a:fld>
            <a:endParaRPr lang="en-US" altLang="ko-KR"/>
          </a:p>
        </p:txBody>
      </p:sp>
      <p:sp>
        <p:nvSpPr>
          <p:cNvPr id="303110" name="Rectangle 6"/>
          <p:cNvSpPr>
            <a:spLocks noChangeArrowheads="1"/>
          </p:cNvSpPr>
          <p:nvPr/>
        </p:nvSpPr>
        <p:spPr bwMode="auto">
          <a:xfrm>
            <a:off x="322709" y="980728"/>
            <a:ext cx="4105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tx2"/>
              </a:buClr>
              <a:buSzPct val="70000"/>
              <a:buFont typeface="Wingdings" pitchFamily="2" charset="2"/>
              <a:buChar char="n"/>
            </a:pPr>
            <a:r>
              <a:rPr lang="en-US" altLang="ko-KR" dirty="0">
                <a:latin typeface="Tahoma" pitchFamily="34" charset="0"/>
              </a:rPr>
              <a:t> Relative Locations(2/9)</a:t>
            </a:r>
            <a:endParaRPr lang="en-US" altLang="ko-KR" sz="2400" dirty="0"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Xpointer (7/13)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ko-KR" sz="1800" dirty="0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ko-KR" sz="1800" dirty="0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 smtClean="0"/>
              <a:t>CHILD(3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para</a:t>
            </a:r>
            <a:r>
              <a:rPr lang="en-US" altLang="ko-KR" sz="1800" dirty="0"/>
              <a:t>, status, secret)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&lt;</a:t>
            </a:r>
            <a:r>
              <a:rPr lang="en-US" altLang="ko-KR" sz="1800" dirty="0" err="1"/>
              <a:t>para</a:t>
            </a:r>
            <a:r>
              <a:rPr lang="en-US" altLang="ko-KR" sz="1800" dirty="0"/>
              <a:t> status=“secret”&gt;…&lt;/</a:t>
            </a:r>
            <a:r>
              <a:rPr lang="en-US" altLang="ko-KR" sz="1800" dirty="0" err="1"/>
              <a:t>para</a:t>
            </a:r>
            <a:r>
              <a:rPr lang="en-US" altLang="ko-KR" sz="1800" dirty="0"/>
              <a:t>&gt; 	&lt;1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&lt;</a:t>
            </a:r>
            <a:r>
              <a:rPr lang="en-US" altLang="ko-KR" sz="1800" dirty="0" err="1"/>
              <a:t>para</a:t>
            </a:r>
            <a:r>
              <a:rPr lang="en-US" altLang="ko-KR" sz="1800" dirty="0"/>
              <a:t> status=“SECRET”&gt;…&lt;/</a:t>
            </a:r>
            <a:r>
              <a:rPr lang="en-US" altLang="ko-KR" sz="1800" dirty="0" err="1"/>
              <a:t>para</a:t>
            </a:r>
            <a:r>
              <a:rPr lang="en-US" altLang="ko-KR" sz="1800" dirty="0"/>
              <a:t>&gt;	&lt;2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&lt;</a:t>
            </a:r>
            <a:r>
              <a:rPr lang="en-US" altLang="ko-KR" sz="1800" dirty="0" err="1"/>
              <a:t>para</a:t>
            </a:r>
            <a:r>
              <a:rPr lang="en-US" altLang="ko-KR" sz="1800" dirty="0"/>
              <a:t> status=“normal”&gt;…&lt;/</a:t>
            </a:r>
            <a:r>
              <a:rPr lang="en-US" altLang="ko-KR" sz="1800" dirty="0" err="1"/>
              <a:t>para</a:t>
            </a:r>
            <a:r>
              <a:rPr lang="en-US" altLang="ko-KR" sz="1800" dirty="0"/>
              <a:t>&gt;	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&lt;</a:t>
            </a:r>
            <a:r>
              <a:rPr lang="en-US" altLang="ko-KR" sz="1800" dirty="0" err="1"/>
              <a:t>para</a:t>
            </a:r>
            <a:r>
              <a:rPr lang="en-US" altLang="ko-KR" sz="1800" dirty="0"/>
              <a:t> status=“normal”&gt;…&lt;/</a:t>
            </a:r>
            <a:r>
              <a:rPr lang="en-US" altLang="ko-KR" sz="1800" dirty="0" err="1"/>
              <a:t>para</a:t>
            </a:r>
            <a:r>
              <a:rPr lang="en-US" altLang="ko-KR" sz="1800" dirty="0"/>
              <a:t>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&lt;</a:t>
            </a:r>
            <a:r>
              <a:rPr lang="en-US" altLang="ko-KR" sz="1800" dirty="0" err="1"/>
              <a:t>para</a:t>
            </a:r>
            <a:r>
              <a:rPr lang="en-US" altLang="ko-KR" sz="1800" dirty="0"/>
              <a:t> status=“Secret”&gt;…&lt;/</a:t>
            </a:r>
            <a:r>
              <a:rPr lang="en-US" altLang="ko-KR" sz="1800" dirty="0" err="1"/>
              <a:t>para</a:t>
            </a:r>
            <a:r>
              <a:rPr lang="en-US" altLang="ko-KR" sz="1800" dirty="0"/>
              <a:t>&gt;	</a:t>
            </a:r>
            <a:r>
              <a:rPr lang="en-US" altLang="ko-KR" sz="1800" b="1" dirty="0"/>
              <a:t>&lt;3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ko-KR" sz="1800" dirty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CHILD(2, </a:t>
            </a:r>
            <a:r>
              <a:rPr lang="en-US" altLang="ko-KR" sz="1800" dirty="0" err="1"/>
              <a:t>para</a:t>
            </a:r>
            <a:r>
              <a:rPr lang="en-US" altLang="ko-KR" sz="1800" dirty="0"/>
              <a:t>, author, “D. Adams”)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&lt;</a:t>
            </a:r>
            <a:r>
              <a:rPr lang="en-US" altLang="ko-KR" sz="1800" dirty="0" err="1"/>
              <a:t>para</a:t>
            </a:r>
            <a:r>
              <a:rPr lang="en-US" altLang="ko-KR" sz="1800" dirty="0"/>
              <a:t> author=“</a:t>
            </a:r>
            <a:r>
              <a:rPr lang="en-US" altLang="ko-KR" sz="1800" dirty="0" err="1"/>
              <a:t>D.Adams</a:t>
            </a:r>
            <a:r>
              <a:rPr lang="en-US" altLang="ko-KR" sz="1800" dirty="0"/>
              <a:t>”&gt;…&lt;/</a:t>
            </a:r>
            <a:r>
              <a:rPr lang="en-US" altLang="ko-KR" sz="1800" dirty="0" err="1"/>
              <a:t>para</a:t>
            </a:r>
            <a:r>
              <a:rPr lang="en-US" altLang="ko-KR" sz="1800" dirty="0"/>
              <a:t>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&lt;</a:t>
            </a:r>
            <a:r>
              <a:rPr lang="en-US" altLang="ko-KR" sz="1800" dirty="0" err="1"/>
              <a:t>para</a:t>
            </a:r>
            <a:r>
              <a:rPr lang="en-US" altLang="ko-KR" sz="1800" dirty="0"/>
              <a:t> author=“</a:t>
            </a:r>
            <a:r>
              <a:rPr lang="en-US" altLang="ko-KR" sz="1800" dirty="0" err="1"/>
              <a:t>Dikens</a:t>
            </a:r>
            <a:r>
              <a:rPr lang="en-US" altLang="ko-KR" sz="1800" dirty="0"/>
              <a:t>”&gt;…&lt;/</a:t>
            </a:r>
            <a:r>
              <a:rPr lang="en-US" altLang="ko-KR" sz="1800" dirty="0" err="1"/>
              <a:t>para</a:t>
            </a:r>
            <a:r>
              <a:rPr lang="en-US" altLang="ko-KR" sz="1800" dirty="0"/>
              <a:t>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&lt;</a:t>
            </a:r>
            <a:r>
              <a:rPr lang="en-US" altLang="ko-KR" sz="1800" dirty="0" err="1"/>
              <a:t>para</a:t>
            </a:r>
            <a:r>
              <a:rPr lang="en-US" altLang="ko-KR" sz="1800" dirty="0"/>
              <a:t> author=“D. Adams”&gt;…&lt;/</a:t>
            </a:r>
            <a:r>
              <a:rPr lang="en-US" altLang="ko-KR" sz="1800" dirty="0" err="1"/>
              <a:t>para</a:t>
            </a:r>
            <a:r>
              <a:rPr lang="en-US" altLang="ko-KR" sz="1800" dirty="0"/>
              <a:t>&gt;	&lt;1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&lt;</a:t>
            </a:r>
            <a:r>
              <a:rPr lang="en-US" altLang="ko-KR" sz="1800" dirty="0" err="1"/>
              <a:t>para</a:t>
            </a:r>
            <a:r>
              <a:rPr lang="en-US" altLang="ko-KR" sz="1800" dirty="0"/>
              <a:t> author=“d. </a:t>
            </a:r>
            <a:r>
              <a:rPr lang="en-US" altLang="ko-KR" sz="1800" dirty="0" err="1"/>
              <a:t>adams</a:t>
            </a:r>
            <a:r>
              <a:rPr lang="en-US" altLang="ko-KR" sz="1800" dirty="0"/>
              <a:t>”&gt;…&lt;/</a:t>
            </a:r>
            <a:r>
              <a:rPr lang="en-US" altLang="ko-KR" sz="1800" dirty="0" err="1"/>
              <a:t>para</a:t>
            </a:r>
            <a:r>
              <a:rPr lang="en-US" altLang="ko-KR" sz="1800" dirty="0"/>
              <a:t>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&lt;</a:t>
            </a:r>
            <a:r>
              <a:rPr lang="en-US" altLang="ko-KR" sz="1800" dirty="0" err="1"/>
              <a:t>para</a:t>
            </a:r>
            <a:r>
              <a:rPr lang="en-US" altLang="ko-KR" sz="1800" dirty="0"/>
              <a:t> author=“D. Adams”&gt;…&lt;/</a:t>
            </a:r>
            <a:r>
              <a:rPr lang="en-US" altLang="ko-KR" sz="1800" dirty="0" err="1"/>
              <a:t>para</a:t>
            </a:r>
            <a:r>
              <a:rPr lang="en-US" altLang="ko-KR" sz="1800" dirty="0"/>
              <a:t>&gt;	</a:t>
            </a:r>
            <a:r>
              <a:rPr lang="en-US" altLang="ko-KR" sz="1800" b="1" dirty="0"/>
              <a:t>&lt;2</a:t>
            </a:r>
            <a:endParaRPr lang="en-US" altLang="ko-KR" sz="1800" dirty="0"/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846D-2571-44AF-9351-3EE54EF581A2}" type="slidenum">
              <a:rPr lang="en-US" altLang="ko-KR"/>
              <a:pPr/>
              <a:t>32</a:t>
            </a:fld>
            <a:endParaRPr lang="en-US" altLang="ko-KR"/>
          </a:p>
        </p:txBody>
      </p:sp>
      <p:sp>
        <p:nvSpPr>
          <p:cNvPr id="304134" name="Rectangle 6"/>
          <p:cNvSpPr>
            <a:spLocks noChangeArrowheads="1"/>
          </p:cNvSpPr>
          <p:nvPr/>
        </p:nvSpPr>
        <p:spPr bwMode="auto">
          <a:xfrm>
            <a:off x="322709" y="980728"/>
            <a:ext cx="4105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tx2"/>
              </a:buClr>
              <a:buSzPct val="70000"/>
              <a:buFont typeface="Wingdings" pitchFamily="2" charset="2"/>
              <a:buChar char="n"/>
            </a:pPr>
            <a:r>
              <a:rPr lang="en-US" altLang="ko-KR" dirty="0">
                <a:latin typeface="Tahoma" pitchFamily="34" charset="0"/>
              </a:rPr>
              <a:t> Relative Locations(3/9)</a:t>
            </a:r>
            <a:endParaRPr lang="en-US" altLang="ko-KR" sz="2400" dirty="0"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Xpointer (8/13)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ko-KR" sz="1800" dirty="0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ko-KR" sz="1800" dirty="0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 smtClean="0"/>
              <a:t>CHILD(3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para</a:t>
            </a:r>
            <a:r>
              <a:rPr lang="en-US" altLang="ko-KR" sz="1800" dirty="0"/>
              <a:t>, status, *IMPLIED)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&lt;</a:t>
            </a:r>
            <a:r>
              <a:rPr lang="en-US" altLang="ko-KR" sz="1800" dirty="0" err="1"/>
              <a:t>para</a:t>
            </a:r>
            <a:r>
              <a:rPr lang="en-US" altLang="ko-KR" sz="1800" dirty="0"/>
              <a:t> status=“secret”&gt;…&lt;/</a:t>
            </a:r>
            <a:r>
              <a:rPr lang="en-US" altLang="ko-KR" sz="1800" dirty="0" err="1"/>
              <a:t>para</a:t>
            </a:r>
            <a:r>
              <a:rPr lang="en-US" altLang="ko-KR" sz="1800" dirty="0"/>
              <a:t>&gt;	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&lt;</a:t>
            </a:r>
            <a:r>
              <a:rPr lang="en-US" altLang="ko-KR" sz="1800" dirty="0" err="1"/>
              <a:t>para</a:t>
            </a:r>
            <a:r>
              <a:rPr lang="en-US" altLang="ko-KR" sz="1800" dirty="0"/>
              <a:t>&gt;…&lt;/</a:t>
            </a:r>
            <a:r>
              <a:rPr lang="en-US" altLang="ko-KR" sz="1800" dirty="0" err="1"/>
              <a:t>para</a:t>
            </a:r>
            <a:r>
              <a:rPr lang="en-US" altLang="ko-KR" sz="1800" dirty="0"/>
              <a:t>&gt;			&lt;1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&lt;</a:t>
            </a:r>
            <a:r>
              <a:rPr lang="en-US" altLang="ko-KR" sz="1800" dirty="0" err="1"/>
              <a:t>para</a:t>
            </a:r>
            <a:r>
              <a:rPr lang="en-US" altLang="ko-KR" sz="1800" dirty="0"/>
              <a:t>&gt;…&lt;/</a:t>
            </a:r>
            <a:r>
              <a:rPr lang="en-US" altLang="ko-KR" sz="1800" dirty="0" err="1"/>
              <a:t>para</a:t>
            </a:r>
            <a:r>
              <a:rPr lang="en-US" altLang="ko-KR" sz="1800" dirty="0"/>
              <a:t>&gt;			&lt;2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&lt;</a:t>
            </a:r>
            <a:r>
              <a:rPr lang="en-US" altLang="ko-KR" sz="1800" dirty="0" err="1"/>
              <a:t>para</a:t>
            </a:r>
            <a:r>
              <a:rPr lang="en-US" altLang="ko-KR" sz="1800" dirty="0"/>
              <a:t> status=“normal”&gt;…&lt;/</a:t>
            </a:r>
            <a:r>
              <a:rPr lang="en-US" altLang="ko-KR" sz="1800" dirty="0" err="1"/>
              <a:t>para</a:t>
            </a:r>
            <a:r>
              <a:rPr lang="en-US" altLang="ko-KR" sz="1800" dirty="0"/>
              <a:t>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&lt;</a:t>
            </a:r>
            <a:r>
              <a:rPr lang="en-US" altLang="ko-KR" sz="1800" dirty="0" err="1"/>
              <a:t>para</a:t>
            </a:r>
            <a:r>
              <a:rPr lang="en-US" altLang="ko-KR" sz="1800" dirty="0"/>
              <a:t>&gt;…&lt;/</a:t>
            </a:r>
            <a:r>
              <a:rPr lang="en-US" altLang="ko-KR" sz="1800" dirty="0" err="1"/>
              <a:t>para</a:t>
            </a:r>
            <a:r>
              <a:rPr lang="en-US" altLang="ko-KR" sz="1800" dirty="0"/>
              <a:t>&gt;			</a:t>
            </a:r>
            <a:r>
              <a:rPr lang="en-US" altLang="ko-KR" sz="1800" b="1" dirty="0"/>
              <a:t>&lt;3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ko-KR" sz="1800" dirty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CHILD(3, PARA, STATUS, *)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&lt;</a:t>
            </a:r>
            <a:r>
              <a:rPr lang="en-US" altLang="ko-KR" sz="1800" dirty="0" err="1"/>
              <a:t>para</a:t>
            </a:r>
            <a:r>
              <a:rPr lang="en-US" altLang="ko-KR" sz="1800" dirty="0"/>
              <a:t> status=“secret”&gt;…&lt;/</a:t>
            </a:r>
            <a:r>
              <a:rPr lang="en-US" altLang="ko-KR" sz="1800" dirty="0" err="1"/>
              <a:t>para</a:t>
            </a:r>
            <a:r>
              <a:rPr lang="en-US" altLang="ko-KR" sz="1800" dirty="0"/>
              <a:t>&gt;	&lt;1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&lt;</a:t>
            </a:r>
            <a:r>
              <a:rPr lang="en-US" altLang="ko-KR" sz="1800" dirty="0" err="1"/>
              <a:t>para</a:t>
            </a:r>
            <a:r>
              <a:rPr lang="en-US" altLang="ko-KR" sz="1800" dirty="0"/>
              <a:t>&gt;…&lt;/</a:t>
            </a:r>
            <a:r>
              <a:rPr lang="en-US" altLang="ko-KR" sz="1800" dirty="0" err="1"/>
              <a:t>para</a:t>
            </a:r>
            <a:r>
              <a:rPr lang="en-US" altLang="ko-KR" sz="1800" dirty="0"/>
              <a:t>&gt;	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&lt;</a:t>
            </a:r>
            <a:r>
              <a:rPr lang="en-US" altLang="ko-KR" sz="1800" dirty="0" err="1"/>
              <a:t>para</a:t>
            </a:r>
            <a:r>
              <a:rPr lang="en-US" altLang="ko-KR" sz="1800" dirty="0"/>
              <a:t> status=“normal”&gt;…&lt;/</a:t>
            </a:r>
            <a:r>
              <a:rPr lang="en-US" altLang="ko-KR" sz="1800" dirty="0" err="1"/>
              <a:t>para</a:t>
            </a:r>
            <a:r>
              <a:rPr lang="en-US" altLang="ko-KR" sz="1800" dirty="0"/>
              <a:t>&gt;	&lt;2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&lt;</a:t>
            </a:r>
            <a:r>
              <a:rPr lang="en-US" altLang="ko-KR" sz="1800" dirty="0" err="1"/>
              <a:t>para</a:t>
            </a:r>
            <a:r>
              <a:rPr lang="en-US" altLang="ko-KR" sz="1800" dirty="0"/>
              <a:t> status=“normal”&gt;…&lt;/</a:t>
            </a:r>
            <a:r>
              <a:rPr lang="en-US" altLang="ko-KR" sz="1800" dirty="0" err="1"/>
              <a:t>para</a:t>
            </a:r>
            <a:r>
              <a:rPr lang="en-US" altLang="ko-KR" sz="1800" dirty="0"/>
              <a:t>&gt;	</a:t>
            </a:r>
            <a:r>
              <a:rPr lang="en-US" altLang="ko-KR" sz="1800" b="1" dirty="0"/>
              <a:t>&lt;3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&lt;</a:t>
            </a:r>
            <a:r>
              <a:rPr lang="en-US" altLang="ko-KR" sz="1800" dirty="0" err="1"/>
              <a:t>para</a:t>
            </a:r>
            <a:r>
              <a:rPr lang="en-US" altLang="ko-KR" sz="1800" dirty="0"/>
              <a:t>&gt;…&lt;/</a:t>
            </a:r>
            <a:r>
              <a:rPr lang="en-US" altLang="ko-KR" sz="1800" dirty="0" err="1"/>
              <a:t>para</a:t>
            </a:r>
            <a:r>
              <a:rPr lang="en-US" altLang="ko-KR" sz="1800" dirty="0"/>
              <a:t>&gt;</a:t>
            </a:r>
            <a:endParaRPr lang="en-US" altLang="ko-KR" dirty="0"/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37EA-0FE7-4B8A-B5D0-2FED0E3A93E9}" type="slidenum">
              <a:rPr lang="en-US" altLang="ko-KR"/>
              <a:pPr/>
              <a:t>33</a:t>
            </a:fld>
            <a:endParaRPr lang="en-US" altLang="ko-KR"/>
          </a:p>
        </p:txBody>
      </p:sp>
      <p:sp>
        <p:nvSpPr>
          <p:cNvPr id="305158" name="Rectangle 6"/>
          <p:cNvSpPr>
            <a:spLocks noChangeArrowheads="1"/>
          </p:cNvSpPr>
          <p:nvPr/>
        </p:nvSpPr>
        <p:spPr bwMode="auto">
          <a:xfrm>
            <a:off x="322709" y="980728"/>
            <a:ext cx="4105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tx2"/>
              </a:buClr>
              <a:buSzPct val="70000"/>
              <a:buFont typeface="Wingdings" pitchFamily="2" charset="2"/>
              <a:buChar char="n"/>
            </a:pPr>
            <a:r>
              <a:rPr lang="en-US" altLang="ko-KR" dirty="0">
                <a:latin typeface="Tahoma" pitchFamily="34" charset="0"/>
              </a:rPr>
              <a:t> Relative Locations(4/9)</a:t>
            </a:r>
            <a:endParaRPr lang="en-US" altLang="ko-KR" sz="2400" dirty="0"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Xpointer (9/13)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altLang="ko-KR" sz="1800" dirty="0" smtClean="0"/>
          </a:p>
          <a:p>
            <a:pPr>
              <a:lnSpc>
                <a:spcPct val="90000"/>
              </a:lnSpc>
            </a:pPr>
            <a:endParaRPr lang="en-US" altLang="ko-KR" sz="1800" dirty="0" smtClean="0"/>
          </a:p>
          <a:p>
            <a:pPr>
              <a:lnSpc>
                <a:spcPct val="90000"/>
              </a:lnSpc>
            </a:pPr>
            <a:r>
              <a:rPr lang="en-US" altLang="ko-KR" sz="1800" dirty="0" smtClean="0"/>
              <a:t>ANCESTOR</a:t>
            </a:r>
            <a:r>
              <a:rPr lang="en-US" altLang="ko-KR" sz="1800" dirty="0"/>
              <a:t>()</a:t>
            </a:r>
          </a:p>
          <a:p>
            <a:pPr lvl="1">
              <a:lnSpc>
                <a:spcPct val="90000"/>
              </a:lnSpc>
            </a:pPr>
            <a:r>
              <a:rPr lang="en-US" altLang="ko-KR" sz="1800" dirty="0"/>
              <a:t>specifies a search through enclosing elements</a:t>
            </a:r>
          </a:p>
          <a:p>
            <a:pPr>
              <a:lnSpc>
                <a:spcPct val="90000"/>
              </a:lnSpc>
            </a:pPr>
            <a:r>
              <a:rPr lang="en-US" altLang="ko-KR" sz="1800" dirty="0"/>
              <a:t>FSIBLING()</a:t>
            </a:r>
          </a:p>
          <a:p>
            <a:pPr lvl="1">
              <a:lnSpc>
                <a:spcPct val="90000"/>
              </a:lnSpc>
            </a:pPr>
            <a:r>
              <a:rPr lang="en-US" altLang="ko-KR" sz="1800" dirty="0"/>
              <a:t>identifies a following sibling</a:t>
            </a:r>
          </a:p>
          <a:p>
            <a:pPr lvl="1">
              <a:lnSpc>
                <a:spcPct val="90000"/>
              </a:lnSpc>
            </a:pPr>
            <a:r>
              <a:rPr lang="en-US" altLang="ko-KR" sz="1800" dirty="0"/>
              <a:t>to select next element: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b="1" dirty="0"/>
              <a:t>&lt;</a:t>
            </a:r>
            <a:r>
              <a:rPr lang="en-US" altLang="ko-KR" sz="1800" b="1" dirty="0" err="1"/>
              <a:t>para</a:t>
            </a:r>
            <a:r>
              <a:rPr lang="en-US" altLang="ko-KR" sz="1800" b="1" dirty="0"/>
              <a:t>&gt;…&lt;/</a:t>
            </a:r>
            <a:r>
              <a:rPr lang="en-US" altLang="ko-KR" sz="1800" b="1" dirty="0" err="1"/>
              <a:t>para</a:t>
            </a:r>
            <a:r>
              <a:rPr lang="en-US" altLang="ko-KR" sz="1800" b="1" dirty="0"/>
              <a:t>&gt;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&lt;</a:t>
            </a:r>
            <a:r>
              <a:rPr lang="en-US" altLang="ko-KR" sz="1800" dirty="0" err="1"/>
              <a:t>para</a:t>
            </a:r>
            <a:r>
              <a:rPr lang="en-US" altLang="ko-KR" sz="1800" dirty="0"/>
              <a:t>&gt;…&lt;/</a:t>
            </a:r>
            <a:r>
              <a:rPr lang="en-US" altLang="ko-KR" sz="1800" dirty="0" err="1"/>
              <a:t>para</a:t>
            </a:r>
            <a:r>
              <a:rPr lang="en-US" altLang="ko-KR" sz="1800" dirty="0"/>
              <a:t>&gt;	&lt;</a:t>
            </a:r>
            <a:r>
              <a:rPr lang="en-US" altLang="ko-KR" sz="1800" b="1" dirty="0"/>
              <a:t>1</a:t>
            </a:r>
          </a:p>
          <a:p>
            <a:pPr lvl="1">
              <a:lnSpc>
                <a:spcPct val="90000"/>
              </a:lnSpc>
            </a:pPr>
            <a:r>
              <a:rPr lang="en-US" altLang="ko-KR" sz="1800" dirty="0"/>
              <a:t>to select the penultimate element: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&lt;chapter&gt;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&lt;</a:t>
            </a:r>
            <a:r>
              <a:rPr lang="en-US" altLang="ko-KR" sz="1800" dirty="0" err="1"/>
              <a:t>para</a:t>
            </a:r>
            <a:r>
              <a:rPr lang="en-US" altLang="ko-KR" sz="1800" dirty="0"/>
              <a:t>&gt;…&lt;/</a:t>
            </a:r>
            <a:r>
              <a:rPr lang="en-US" altLang="ko-KR" sz="1800" dirty="0" err="1"/>
              <a:t>para</a:t>
            </a:r>
            <a:r>
              <a:rPr lang="en-US" altLang="ko-KR" sz="1800" dirty="0"/>
              <a:t>&gt;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b="1" dirty="0"/>
              <a:t>&lt;</a:t>
            </a:r>
            <a:r>
              <a:rPr lang="en-US" altLang="ko-KR" sz="1800" b="1" dirty="0" err="1"/>
              <a:t>para</a:t>
            </a:r>
            <a:r>
              <a:rPr lang="en-US" altLang="ko-KR" sz="1800" b="1" dirty="0"/>
              <a:t>&gt;…&lt;/</a:t>
            </a:r>
            <a:r>
              <a:rPr lang="en-US" altLang="ko-KR" sz="1800" b="1" dirty="0" err="1"/>
              <a:t>para</a:t>
            </a:r>
            <a:r>
              <a:rPr lang="en-US" altLang="ko-KR" sz="1800" b="1" dirty="0"/>
              <a:t>&gt;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&lt;</a:t>
            </a:r>
            <a:r>
              <a:rPr lang="en-US" altLang="ko-KR" sz="1800" dirty="0" err="1"/>
              <a:t>para</a:t>
            </a:r>
            <a:r>
              <a:rPr lang="en-US" altLang="ko-KR" sz="1800" dirty="0"/>
              <a:t>&gt;…&lt;/</a:t>
            </a:r>
            <a:r>
              <a:rPr lang="en-US" altLang="ko-KR" sz="1800" dirty="0" err="1"/>
              <a:t>para</a:t>
            </a:r>
            <a:r>
              <a:rPr lang="en-US" altLang="ko-KR" sz="1800" dirty="0"/>
              <a:t>&gt;	&lt; </a:t>
            </a:r>
            <a:r>
              <a:rPr lang="en-US" altLang="ko-KR" sz="1800" b="1" dirty="0"/>
              <a:t>-2</a:t>
            </a:r>
            <a:endParaRPr lang="en-US" altLang="ko-KR" sz="1800" dirty="0"/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&lt;</a:t>
            </a:r>
            <a:r>
              <a:rPr lang="en-US" altLang="ko-KR" sz="1800" dirty="0" err="1"/>
              <a:t>para</a:t>
            </a:r>
            <a:r>
              <a:rPr lang="en-US" altLang="ko-KR" sz="1800" dirty="0"/>
              <a:t>&gt;…&lt;/</a:t>
            </a:r>
            <a:r>
              <a:rPr lang="en-US" altLang="ko-KR" sz="1800" dirty="0" err="1"/>
              <a:t>para</a:t>
            </a:r>
            <a:r>
              <a:rPr lang="en-US" altLang="ko-KR" sz="1800" dirty="0"/>
              <a:t>&gt;	&lt; -1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&lt;/chapter&gt;</a:t>
            </a:r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37301-92A0-4725-ABF0-D75498B96222}" type="slidenum">
              <a:rPr lang="en-US" altLang="ko-KR"/>
              <a:pPr/>
              <a:t>34</a:t>
            </a:fld>
            <a:endParaRPr lang="en-US" altLang="ko-KR"/>
          </a:p>
        </p:txBody>
      </p:sp>
      <p:sp>
        <p:nvSpPr>
          <p:cNvPr id="306182" name="Rectangle 6"/>
          <p:cNvSpPr>
            <a:spLocks noChangeArrowheads="1"/>
          </p:cNvSpPr>
          <p:nvPr/>
        </p:nvSpPr>
        <p:spPr bwMode="auto">
          <a:xfrm>
            <a:off x="323528" y="980728"/>
            <a:ext cx="4105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tx2"/>
              </a:buClr>
              <a:buSzPct val="70000"/>
              <a:buFont typeface="Wingdings" pitchFamily="2" charset="2"/>
              <a:buChar char="n"/>
            </a:pPr>
            <a:r>
              <a:rPr lang="en-US" altLang="ko-KR" dirty="0">
                <a:latin typeface="Tahoma" pitchFamily="34" charset="0"/>
              </a:rPr>
              <a:t> Relative Locations(5/9)</a:t>
            </a:r>
            <a:endParaRPr lang="en-US" altLang="ko-KR" sz="2400" dirty="0"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Xpointer (10/13)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endParaRPr lang="en-US" altLang="ko-KR" sz="2400" dirty="0" smtClean="0"/>
          </a:p>
          <a:p>
            <a:pPr lvl="1">
              <a:lnSpc>
                <a:spcPct val="90000"/>
              </a:lnSpc>
            </a:pPr>
            <a:r>
              <a:rPr lang="en-US" altLang="ko-KR" sz="2400" dirty="0" smtClean="0"/>
              <a:t>PSIBLING</a:t>
            </a:r>
            <a:r>
              <a:rPr lang="en-US" altLang="ko-KR" sz="2400" dirty="0"/>
              <a:t>()</a:t>
            </a:r>
          </a:p>
          <a:p>
            <a:pPr lvl="2">
              <a:lnSpc>
                <a:spcPct val="90000"/>
              </a:lnSpc>
            </a:pPr>
            <a:r>
              <a:rPr lang="en-US" altLang="ko-KR" sz="1600" dirty="0"/>
              <a:t>identifies a previous sibling to the current element</a:t>
            </a:r>
          </a:p>
          <a:p>
            <a:pPr lvl="2">
              <a:lnSpc>
                <a:spcPct val="90000"/>
              </a:lnSpc>
            </a:pPr>
            <a:r>
              <a:rPr lang="en-US" altLang="ko-KR" sz="1600" dirty="0"/>
              <a:t>to select the previous element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dirty="0"/>
              <a:t>	&lt;</a:t>
            </a:r>
            <a:r>
              <a:rPr lang="en-US" altLang="ko-KR" sz="1600" dirty="0" err="1"/>
              <a:t>para</a:t>
            </a:r>
            <a:r>
              <a:rPr lang="en-US" altLang="ko-KR" sz="1600" dirty="0"/>
              <a:t>&gt;…&lt;/</a:t>
            </a:r>
            <a:r>
              <a:rPr lang="en-US" altLang="ko-KR" sz="1600" dirty="0" err="1"/>
              <a:t>para</a:t>
            </a:r>
            <a:r>
              <a:rPr lang="en-US" altLang="ko-KR" sz="1600" dirty="0"/>
              <a:t>&gt;		&lt;</a:t>
            </a:r>
            <a:r>
              <a:rPr lang="en-US" altLang="ko-KR" sz="1800" b="1" dirty="0"/>
              <a:t>1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b="1" dirty="0"/>
              <a:t>	&lt;</a:t>
            </a:r>
            <a:r>
              <a:rPr lang="en-US" altLang="ko-KR" sz="1800" b="1" dirty="0" err="1"/>
              <a:t>para</a:t>
            </a:r>
            <a:r>
              <a:rPr lang="en-US" altLang="ko-KR" sz="1800" b="1" dirty="0"/>
              <a:t>&gt;…&lt;/</a:t>
            </a:r>
            <a:r>
              <a:rPr lang="en-US" altLang="ko-KR" sz="1800" b="1" dirty="0" err="1"/>
              <a:t>para</a:t>
            </a:r>
            <a:r>
              <a:rPr lang="en-US" altLang="ko-KR" sz="1800" b="1" dirty="0"/>
              <a:t>&gt;	</a:t>
            </a:r>
          </a:p>
          <a:p>
            <a:pPr lvl="2">
              <a:lnSpc>
                <a:spcPct val="90000"/>
              </a:lnSpc>
            </a:pPr>
            <a:r>
              <a:rPr lang="en-US" altLang="ko-KR" sz="1600" dirty="0"/>
              <a:t>to select the second element in the enclosing element 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	&lt;chapter&gt;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	&lt;</a:t>
            </a:r>
            <a:r>
              <a:rPr lang="en-US" altLang="ko-KR" sz="1800" dirty="0" err="1"/>
              <a:t>para</a:t>
            </a:r>
            <a:r>
              <a:rPr lang="en-US" altLang="ko-KR" sz="1800" dirty="0"/>
              <a:t>&gt;…&lt;/</a:t>
            </a:r>
            <a:r>
              <a:rPr lang="en-US" altLang="ko-KR" sz="1800" dirty="0" err="1"/>
              <a:t>para</a:t>
            </a:r>
            <a:r>
              <a:rPr lang="en-US" altLang="ko-KR" sz="1800" dirty="0"/>
              <a:t>&gt;		&lt; -1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	&lt;</a:t>
            </a:r>
            <a:r>
              <a:rPr lang="en-US" altLang="ko-KR" sz="1800" dirty="0" err="1"/>
              <a:t>para</a:t>
            </a:r>
            <a:r>
              <a:rPr lang="en-US" altLang="ko-KR" sz="1800" dirty="0"/>
              <a:t>&gt;…&lt;/</a:t>
            </a:r>
            <a:r>
              <a:rPr lang="en-US" altLang="ko-KR" sz="1800" dirty="0" err="1"/>
              <a:t>para</a:t>
            </a:r>
            <a:r>
              <a:rPr lang="en-US" altLang="ko-KR" sz="1800" dirty="0"/>
              <a:t>&gt;		&lt; </a:t>
            </a:r>
            <a:r>
              <a:rPr lang="en-US" altLang="ko-KR" sz="1800" b="1" dirty="0"/>
              <a:t>-2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	&lt;</a:t>
            </a:r>
            <a:r>
              <a:rPr lang="en-US" altLang="ko-KR" sz="1800" dirty="0" err="1"/>
              <a:t>para</a:t>
            </a:r>
            <a:r>
              <a:rPr lang="en-US" altLang="ko-KR" sz="1800" dirty="0"/>
              <a:t>&gt;…&lt;/</a:t>
            </a:r>
            <a:r>
              <a:rPr lang="en-US" altLang="ko-KR" sz="1800" dirty="0" err="1"/>
              <a:t>para</a:t>
            </a:r>
            <a:r>
              <a:rPr lang="en-US" altLang="ko-KR" sz="1800" dirty="0"/>
              <a:t>&gt;	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b="1" dirty="0"/>
              <a:t>	&lt;</a:t>
            </a:r>
            <a:r>
              <a:rPr lang="en-US" altLang="ko-KR" sz="1800" b="1" dirty="0" err="1"/>
              <a:t>para</a:t>
            </a:r>
            <a:r>
              <a:rPr lang="en-US" altLang="ko-KR" sz="1800" b="1" dirty="0"/>
              <a:t>&gt;…&lt;/</a:t>
            </a:r>
            <a:r>
              <a:rPr lang="en-US" altLang="ko-KR" sz="1800" b="1" dirty="0" err="1"/>
              <a:t>para</a:t>
            </a:r>
            <a:r>
              <a:rPr lang="en-US" altLang="ko-KR" sz="1800" b="1" dirty="0"/>
              <a:t>&gt;	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	&lt;/chapter&gt;</a:t>
            </a:r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9C753-4054-41D7-BDC6-F4DAB2FBAFA5}" type="slidenum">
              <a:rPr lang="en-US" altLang="ko-KR"/>
              <a:pPr/>
              <a:t>35</a:t>
            </a:fld>
            <a:endParaRPr lang="en-US" altLang="ko-KR"/>
          </a:p>
        </p:txBody>
      </p:sp>
      <p:sp>
        <p:nvSpPr>
          <p:cNvPr id="307206" name="Rectangle 6"/>
          <p:cNvSpPr>
            <a:spLocks noChangeArrowheads="1"/>
          </p:cNvSpPr>
          <p:nvPr/>
        </p:nvSpPr>
        <p:spPr bwMode="auto">
          <a:xfrm>
            <a:off x="322709" y="980728"/>
            <a:ext cx="4105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tx2"/>
              </a:buClr>
              <a:buSzPct val="70000"/>
              <a:buFont typeface="Wingdings" pitchFamily="2" charset="2"/>
              <a:buChar char="n"/>
            </a:pPr>
            <a:r>
              <a:rPr lang="en-US" altLang="ko-KR" dirty="0">
                <a:latin typeface="Tahoma" pitchFamily="34" charset="0"/>
              </a:rPr>
              <a:t> Relative Locations(6/9)</a:t>
            </a:r>
            <a:endParaRPr lang="en-US" altLang="ko-KR" sz="2400" dirty="0"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Xpointer (11/13)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endParaRPr lang="en-US" altLang="ko-KR" sz="2400" dirty="0" smtClean="0"/>
          </a:p>
          <a:p>
            <a:pPr lvl="1">
              <a:lnSpc>
                <a:spcPct val="90000"/>
              </a:lnSpc>
            </a:pPr>
            <a:r>
              <a:rPr lang="en-US" altLang="ko-KR" sz="2400" dirty="0" smtClean="0"/>
              <a:t>DESCENDANT</a:t>
            </a:r>
            <a:r>
              <a:rPr lang="en-US" altLang="ko-KR" sz="2400" dirty="0"/>
              <a:t>()</a:t>
            </a:r>
          </a:p>
          <a:p>
            <a:pPr lvl="2">
              <a:lnSpc>
                <a:spcPct val="90000"/>
              </a:lnSpc>
            </a:pPr>
            <a:r>
              <a:rPr lang="en-US" altLang="ko-KR" sz="2000" dirty="0"/>
              <a:t>indicates an element anywhere within the location source</a:t>
            </a:r>
          </a:p>
          <a:p>
            <a:pPr lvl="1">
              <a:lnSpc>
                <a:spcPct val="90000"/>
              </a:lnSpc>
            </a:pPr>
            <a:r>
              <a:rPr lang="en-US" altLang="ko-KR" sz="2400" dirty="0"/>
              <a:t>FOLLOWING()</a:t>
            </a:r>
          </a:p>
          <a:p>
            <a:pPr lvl="2">
              <a:lnSpc>
                <a:spcPct val="90000"/>
              </a:lnSpc>
            </a:pPr>
            <a:r>
              <a:rPr lang="en-US" altLang="ko-KR" sz="2000" dirty="0"/>
              <a:t>has a similar effect as DESCENDANT, except that it not bounded by the current element’s end-tag, but searches on to the end of the document</a:t>
            </a:r>
          </a:p>
          <a:p>
            <a:pPr lvl="1">
              <a:lnSpc>
                <a:spcPct val="90000"/>
              </a:lnSpc>
            </a:pPr>
            <a:r>
              <a:rPr lang="en-US" altLang="ko-KR" sz="2400" dirty="0"/>
              <a:t>PRECEDING()</a:t>
            </a:r>
          </a:p>
          <a:p>
            <a:pPr lvl="2">
              <a:lnSpc>
                <a:spcPct val="90000"/>
              </a:lnSpc>
            </a:pPr>
            <a:r>
              <a:rPr lang="en-US" altLang="ko-KR" sz="2000" dirty="0"/>
              <a:t>initiates a search back through the document, ignoring document hierarchies</a:t>
            </a:r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0452B-C070-43A3-9F3B-A7C3E7A20847}" type="slidenum">
              <a:rPr lang="en-US" altLang="ko-KR"/>
              <a:pPr/>
              <a:t>36</a:t>
            </a:fld>
            <a:endParaRPr lang="en-US" altLang="ko-KR"/>
          </a:p>
        </p:txBody>
      </p:sp>
      <p:sp>
        <p:nvSpPr>
          <p:cNvPr id="308230" name="Rectangle 6"/>
          <p:cNvSpPr>
            <a:spLocks noChangeArrowheads="1"/>
          </p:cNvSpPr>
          <p:nvPr/>
        </p:nvSpPr>
        <p:spPr bwMode="auto">
          <a:xfrm>
            <a:off x="323528" y="980728"/>
            <a:ext cx="4105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tx2"/>
              </a:buClr>
              <a:buSzPct val="70000"/>
              <a:buFont typeface="Wingdings" pitchFamily="2" charset="2"/>
              <a:buChar char="n"/>
            </a:pPr>
            <a:r>
              <a:rPr lang="en-US" altLang="ko-KR" dirty="0">
                <a:latin typeface="Tahoma" pitchFamily="34" charset="0"/>
              </a:rPr>
              <a:t> Relative Locations(7/9)</a:t>
            </a:r>
            <a:endParaRPr lang="en-US" altLang="ko-KR" sz="2400" dirty="0"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Xpointer (12/13)</a:t>
            </a:r>
          </a:p>
        </p:txBody>
      </p:sp>
      <p:sp>
        <p:nvSpPr>
          <p:cNvPr id="309251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sz="2400" dirty="0" smtClean="0"/>
          </a:p>
          <a:p>
            <a:pPr lvl="1"/>
            <a:r>
              <a:rPr lang="en-US" altLang="ko-KR" sz="2400" dirty="0" smtClean="0"/>
              <a:t>STRING</a:t>
            </a:r>
            <a:r>
              <a:rPr lang="en-US" altLang="ko-KR" sz="2400" dirty="0"/>
              <a:t>()</a:t>
            </a:r>
          </a:p>
          <a:p>
            <a:pPr lvl="2"/>
            <a:r>
              <a:rPr lang="en-US" altLang="ko-KR" sz="2000" dirty="0"/>
              <a:t>locates a given letter, word, phrase or other string of text, such as ‘Napoleon the Emperor’</a:t>
            </a:r>
          </a:p>
          <a:p>
            <a:pPr lvl="2"/>
            <a:r>
              <a:rPr lang="en-US" altLang="ko-KR" sz="2000" dirty="0"/>
              <a:t>the first parameter is an occurrence counter</a:t>
            </a:r>
          </a:p>
          <a:p>
            <a:pPr lvl="2"/>
            <a:r>
              <a:rPr lang="en-US" altLang="ko-KR" sz="2000" dirty="0"/>
              <a:t>the second parameter is the string to find</a:t>
            </a:r>
          </a:p>
          <a:p>
            <a:pPr lvl="2">
              <a:buFont typeface="Wingdings" pitchFamily="2" charset="2"/>
              <a:buNone/>
            </a:pPr>
            <a:r>
              <a:rPr lang="en-US" altLang="ko-KR" sz="2000" dirty="0"/>
              <a:t>	STRING(1, ‘</a:t>
            </a:r>
            <a:r>
              <a:rPr lang="en-US" altLang="ko-KR" sz="2000" b="1" dirty="0"/>
              <a:t>Napoleon the Emperor</a:t>
            </a:r>
            <a:r>
              <a:rPr lang="en-US" altLang="ko-KR" sz="2000" dirty="0"/>
              <a:t>’, 0)</a:t>
            </a:r>
          </a:p>
          <a:p>
            <a:pPr lvl="2">
              <a:buFont typeface="Wingdings" pitchFamily="2" charset="2"/>
              <a:buNone/>
            </a:pPr>
            <a:r>
              <a:rPr lang="en-US" altLang="ko-KR" sz="2000" dirty="0"/>
              <a:t>	Using the N element for name and </a:t>
            </a:r>
            <a:r>
              <a:rPr lang="en-US" altLang="ko-KR" sz="2000" dirty="0" err="1"/>
              <a:t>Occ</a:t>
            </a:r>
            <a:r>
              <a:rPr lang="en-US" altLang="ko-KR" sz="2000" dirty="0"/>
              <a:t> for </a:t>
            </a:r>
          </a:p>
          <a:p>
            <a:pPr lvl="2">
              <a:buFont typeface="Wingdings" pitchFamily="2" charset="2"/>
              <a:buNone/>
            </a:pPr>
            <a:r>
              <a:rPr lang="en-US" altLang="ko-KR" sz="2000" dirty="0"/>
              <a:t>	occupation, “</a:t>
            </a:r>
            <a:r>
              <a:rPr lang="en-US" altLang="ko-KR" sz="2000" b="1" dirty="0"/>
              <a:t>Napoleon the Emperor</a:t>
            </a:r>
            <a:r>
              <a:rPr lang="en-US" altLang="ko-KR" sz="2000" dirty="0"/>
              <a:t>” is coded…   </a:t>
            </a:r>
            <a:r>
              <a:rPr lang="en-US" altLang="ko-KR" sz="2000" b="1" dirty="0"/>
              <a:t>&lt;1</a:t>
            </a:r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3B94-F83E-44B2-911A-70225246EEEB}" type="slidenum">
              <a:rPr lang="en-US" altLang="ko-KR"/>
              <a:pPr/>
              <a:t>37</a:t>
            </a:fld>
            <a:endParaRPr lang="en-US" altLang="ko-KR"/>
          </a:p>
        </p:txBody>
      </p:sp>
      <p:sp>
        <p:nvSpPr>
          <p:cNvPr id="309254" name="Rectangle 1030"/>
          <p:cNvSpPr>
            <a:spLocks noChangeArrowheads="1"/>
          </p:cNvSpPr>
          <p:nvPr/>
        </p:nvSpPr>
        <p:spPr bwMode="auto">
          <a:xfrm>
            <a:off x="323528" y="980728"/>
            <a:ext cx="4105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tx2"/>
              </a:buClr>
              <a:buSzPct val="70000"/>
              <a:buFont typeface="Wingdings" pitchFamily="2" charset="2"/>
              <a:buChar char="n"/>
            </a:pPr>
            <a:r>
              <a:rPr lang="en-US" altLang="ko-KR" dirty="0">
                <a:latin typeface="Tahoma" pitchFamily="34" charset="0"/>
              </a:rPr>
              <a:t> Relative Locations(8/9)</a:t>
            </a:r>
            <a:endParaRPr lang="en-US" altLang="ko-KR" sz="2400" dirty="0"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30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Xpointer(13/13)</a:t>
            </a:r>
          </a:p>
        </p:txBody>
      </p:sp>
      <p:sp>
        <p:nvSpPr>
          <p:cNvPr id="310275" name="Rectangle 307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sz="2400" dirty="0" smtClean="0"/>
          </a:p>
          <a:p>
            <a:pPr lvl="1"/>
            <a:r>
              <a:rPr lang="en-US" altLang="ko-KR" sz="2400" dirty="0" smtClean="0"/>
              <a:t>STRING</a:t>
            </a:r>
            <a:r>
              <a:rPr lang="en-US" altLang="ko-KR" sz="2400" dirty="0"/>
              <a:t>()</a:t>
            </a:r>
          </a:p>
          <a:p>
            <a:pPr lvl="2"/>
            <a:r>
              <a:rPr lang="en-US" altLang="ko-KR" sz="1600" dirty="0"/>
              <a:t>tags are transparent to the search:</a:t>
            </a:r>
          </a:p>
          <a:p>
            <a:pPr lvl="2">
              <a:buFont typeface="Wingdings" pitchFamily="2" charset="2"/>
              <a:buNone/>
            </a:pPr>
            <a:r>
              <a:rPr lang="en-US" altLang="ko-KR" sz="1600" dirty="0"/>
              <a:t>	STRING(1, ‘Napoleon the Emperor’, 0)</a:t>
            </a:r>
          </a:p>
          <a:p>
            <a:pPr lvl="2">
              <a:buFont typeface="Wingdings" pitchFamily="2" charset="2"/>
              <a:buNone/>
            </a:pPr>
            <a:r>
              <a:rPr lang="en-US" altLang="ko-KR" sz="1600" dirty="0"/>
              <a:t>	Using the N element for name and </a:t>
            </a:r>
            <a:r>
              <a:rPr lang="en-US" altLang="ko-KR" sz="1600" dirty="0" err="1"/>
              <a:t>Occ</a:t>
            </a:r>
            <a:r>
              <a:rPr lang="en-US" altLang="ko-KR" sz="1600" dirty="0"/>
              <a:t> for </a:t>
            </a:r>
          </a:p>
          <a:p>
            <a:pPr lvl="2">
              <a:buFont typeface="Wingdings" pitchFamily="2" charset="2"/>
              <a:buNone/>
            </a:pPr>
            <a:r>
              <a:rPr lang="en-US" altLang="ko-KR" sz="1600" dirty="0"/>
              <a:t>	occupation, “Napoleon the Emperor” is coded…     &lt;1</a:t>
            </a:r>
          </a:p>
          <a:p>
            <a:pPr lvl="2">
              <a:buFont typeface="Wingdings" pitchFamily="2" charset="2"/>
              <a:buNone/>
            </a:pPr>
            <a:r>
              <a:rPr lang="en-US" altLang="ko-KR" sz="1600" dirty="0"/>
              <a:t>	&lt;n&gt;</a:t>
            </a:r>
            <a:r>
              <a:rPr lang="en-US" altLang="ko-KR" sz="1800" b="1" dirty="0"/>
              <a:t>Napoleon</a:t>
            </a:r>
            <a:r>
              <a:rPr lang="en-US" altLang="ko-KR" sz="1800" dirty="0"/>
              <a:t>&lt;/n&gt; </a:t>
            </a:r>
            <a:r>
              <a:rPr lang="en-US" altLang="ko-KR" sz="1800" b="1" dirty="0"/>
              <a:t>the</a:t>
            </a:r>
            <a:r>
              <a:rPr lang="en-US" altLang="ko-KR" sz="1800" dirty="0"/>
              <a:t> &lt;</a:t>
            </a:r>
            <a:r>
              <a:rPr lang="en-US" altLang="ko-KR" sz="1800" dirty="0" err="1"/>
              <a:t>occ</a:t>
            </a:r>
            <a:r>
              <a:rPr lang="en-US" altLang="ko-KR" sz="1800" dirty="0"/>
              <a:t>&gt; </a:t>
            </a:r>
            <a:r>
              <a:rPr lang="en-US" altLang="ko-KR" sz="1800" b="1" dirty="0"/>
              <a:t>Emperor</a:t>
            </a:r>
            <a:r>
              <a:rPr lang="en-US" altLang="ko-KR" sz="1800" dirty="0"/>
              <a:t>&lt;/</a:t>
            </a:r>
            <a:r>
              <a:rPr lang="en-US" altLang="ko-KR" sz="1800" dirty="0" err="1"/>
              <a:t>occ</a:t>
            </a:r>
            <a:r>
              <a:rPr lang="en-US" altLang="ko-KR" sz="1800" dirty="0"/>
              <a:t>&gt;	    </a:t>
            </a:r>
            <a:r>
              <a:rPr lang="en-US" altLang="ko-KR" sz="1800" b="1" dirty="0"/>
              <a:t>&lt;2</a:t>
            </a:r>
          </a:p>
          <a:p>
            <a:pPr lvl="2"/>
            <a:r>
              <a:rPr lang="en-US" altLang="ko-KR" sz="1600" dirty="0"/>
              <a:t>the third parameter is a value specifying an offset from the start of the search text</a:t>
            </a:r>
          </a:p>
          <a:p>
            <a:pPr lvl="2">
              <a:buFont typeface="Wingdings" pitchFamily="2" charset="2"/>
              <a:buNone/>
            </a:pPr>
            <a:r>
              <a:rPr lang="en-US" altLang="ko-KR" sz="1800" dirty="0"/>
              <a:t>	STRING(1, ‘Napoleon the Emperor’, </a:t>
            </a:r>
            <a:r>
              <a:rPr lang="en-US" altLang="ko-KR" sz="1800" b="1" dirty="0"/>
              <a:t>7</a:t>
            </a:r>
            <a:r>
              <a:rPr lang="en-US" altLang="ko-KR" sz="1800" dirty="0"/>
              <a:t>)</a:t>
            </a:r>
          </a:p>
          <a:p>
            <a:pPr lvl="2">
              <a:buFont typeface="Wingdings" pitchFamily="2" charset="2"/>
              <a:buNone/>
            </a:pPr>
            <a:r>
              <a:rPr lang="en-US" altLang="ko-KR" sz="1800" dirty="0"/>
              <a:t>	Using the N element for name and </a:t>
            </a:r>
            <a:r>
              <a:rPr lang="en-US" altLang="ko-KR" sz="1800" dirty="0" err="1"/>
              <a:t>Occ</a:t>
            </a:r>
            <a:r>
              <a:rPr lang="en-US" altLang="ko-KR" sz="1800" dirty="0"/>
              <a:t> for </a:t>
            </a:r>
          </a:p>
          <a:p>
            <a:pPr lvl="2">
              <a:buFont typeface="Wingdings" pitchFamily="2" charset="2"/>
              <a:buNone/>
            </a:pPr>
            <a:r>
              <a:rPr lang="en-US" altLang="ko-KR" sz="1800" dirty="0"/>
              <a:t>	occupation, “Napoleon the Emperor” is coded… 	    &lt;1</a:t>
            </a:r>
          </a:p>
          <a:p>
            <a:pPr lvl="2">
              <a:buFont typeface="Wingdings" pitchFamily="2" charset="2"/>
              <a:buNone/>
            </a:pPr>
            <a:r>
              <a:rPr lang="en-US" altLang="ko-KR" sz="1800" dirty="0"/>
              <a:t>	&lt;n&gt;Napoleo</a:t>
            </a:r>
            <a:r>
              <a:rPr lang="en-US" altLang="ko-KR" sz="1800" b="1" dirty="0"/>
              <a:t>n</a:t>
            </a:r>
            <a:r>
              <a:rPr lang="en-US" altLang="ko-KR" sz="1800" dirty="0"/>
              <a:t>&lt;/n&gt; </a:t>
            </a:r>
            <a:r>
              <a:rPr lang="en-US" altLang="ko-KR" sz="1800" b="1" dirty="0"/>
              <a:t>the</a:t>
            </a:r>
            <a:r>
              <a:rPr lang="en-US" altLang="ko-KR" sz="1800" dirty="0"/>
              <a:t> &lt;</a:t>
            </a:r>
            <a:r>
              <a:rPr lang="en-US" altLang="ko-KR" sz="1800" dirty="0" err="1"/>
              <a:t>occ</a:t>
            </a:r>
            <a:r>
              <a:rPr lang="en-US" altLang="ko-KR" sz="1800" dirty="0"/>
              <a:t>&gt; </a:t>
            </a:r>
            <a:r>
              <a:rPr lang="en-US" altLang="ko-KR" sz="1800" b="1" dirty="0"/>
              <a:t>Emperor</a:t>
            </a:r>
            <a:r>
              <a:rPr lang="en-US" altLang="ko-KR" sz="1800" dirty="0"/>
              <a:t>&lt;/</a:t>
            </a:r>
            <a:r>
              <a:rPr lang="en-US" altLang="ko-KR" sz="1800" dirty="0" err="1"/>
              <a:t>occ</a:t>
            </a:r>
            <a:r>
              <a:rPr lang="en-US" altLang="ko-KR" sz="1800" dirty="0"/>
              <a:t>&gt;	    </a:t>
            </a:r>
            <a:r>
              <a:rPr lang="en-US" altLang="ko-KR" sz="1800" b="1" dirty="0"/>
              <a:t>&lt;2</a:t>
            </a:r>
            <a:endParaRPr lang="en-US" altLang="ko-KR" sz="1400" dirty="0"/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04190-2969-4086-A9FD-7EC15937F738}" type="slidenum">
              <a:rPr lang="en-US" altLang="ko-KR"/>
              <a:pPr/>
              <a:t>38</a:t>
            </a:fld>
            <a:endParaRPr lang="en-US" altLang="ko-KR"/>
          </a:p>
        </p:txBody>
      </p:sp>
      <p:sp>
        <p:nvSpPr>
          <p:cNvPr id="310278" name="Rectangle 3078"/>
          <p:cNvSpPr>
            <a:spLocks noChangeArrowheads="1"/>
          </p:cNvSpPr>
          <p:nvPr/>
        </p:nvSpPr>
        <p:spPr bwMode="auto">
          <a:xfrm>
            <a:off x="323528" y="980728"/>
            <a:ext cx="4105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tx2"/>
              </a:buClr>
              <a:buSzPct val="70000"/>
              <a:buFont typeface="Wingdings" pitchFamily="2" charset="2"/>
              <a:buChar char="n"/>
            </a:pPr>
            <a:r>
              <a:rPr lang="en-US" altLang="ko-KR" dirty="0">
                <a:latin typeface="Tahoma" pitchFamily="34" charset="0"/>
              </a:rPr>
              <a:t> Relative Locations(9/9)</a:t>
            </a:r>
            <a:endParaRPr lang="en-US" altLang="ko-KR" sz="2400" dirty="0"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30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Additional Issues</a:t>
            </a:r>
          </a:p>
        </p:txBody>
      </p:sp>
      <p:sp>
        <p:nvSpPr>
          <p:cNvPr id="315395" name="Rectangle 307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XML Link</a:t>
            </a:r>
            <a:endParaRPr lang="en-US" altLang="ko-KR" u="sng"/>
          </a:p>
          <a:p>
            <a:r>
              <a:rPr lang="en-US" altLang="ko-KR" u="sng"/>
              <a:t>White space</a:t>
            </a:r>
            <a:endParaRPr lang="en-US" altLang="ko-KR"/>
          </a:p>
          <a:p>
            <a:r>
              <a:rPr lang="en-US" altLang="ko-KR"/>
              <a:t>Name space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35AD-87E6-48C4-9243-23E45F38DF90}" type="slidenum">
              <a:rPr lang="en-US" altLang="ko-KR"/>
              <a:pPr/>
              <a:t>39</a:t>
            </a:fld>
            <a:endParaRPr lang="en-US" altLang="ko-K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HTML Link vs. XML Link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/>
              <a:t>HTML Link</a:t>
            </a:r>
          </a:p>
          <a:p>
            <a:pPr lvl="1"/>
            <a:r>
              <a:rPr lang="en-US" altLang="ko-KR" sz="2000"/>
              <a:t>URL</a:t>
            </a:r>
            <a:r>
              <a:rPr lang="ko-KR" altLang="en-US" sz="2000"/>
              <a:t>은 하나의 문서전체만을 가리킬 뿐</a:t>
            </a:r>
            <a:r>
              <a:rPr lang="en-US" altLang="ko-KR" sz="2000"/>
              <a:t>, </a:t>
            </a:r>
            <a:r>
              <a:rPr lang="ko-KR" altLang="en-US" sz="2000"/>
              <a:t>문서 내 부분을 가리킬 수 있는 방법이 없다</a:t>
            </a:r>
            <a:r>
              <a:rPr lang="en-US" altLang="ko-KR" sz="2000"/>
              <a:t>.</a:t>
            </a:r>
            <a:endParaRPr lang="en-US" altLang="ko-KR"/>
          </a:p>
          <a:p>
            <a:pPr lvl="1"/>
            <a:r>
              <a:rPr lang="en-US" altLang="ko-KR" sz="2000"/>
              <a:t>Document</a:t>
            </a:r>
            <a:r>
              <a:rPr lang="ko-KR" altLang="en-US" sz="2000"/>
              <a:t>들 사이의 연관성에 대한 개념이 없다</a:t>
            </a:r>
            <a:r>
              <a:rPr lang="en-US" altLang="ko-KR" sz="2000"/>
              <a:t>.</a:t>
            </a:r>
          </a:p>
          <a:p>
            <a:pPr lvl="1"/>
            <a:r>
              <a:rPr lang="ko-KR" altLang="en-US" sz="2000"/>
              <a:t>한 방향 </a:t>
            </a:r>
            <a:r>
              <a:rPr lang="en-US" altLang="ko-KR" sz="2000"/>
              <a:t>LINK</a:t>
            </a:r>
            <a:r>
              <a:rPr lang="ko-KR" altLang="en-US" sz="2000"/>
              <a:t>만 가능하다</a:t>
            </a:r>
            <a:endParaRPr lang="ko-KR" altLang="en-US" sz="2400"/>
          </a:p>
          <a:p>
            <a:r>
              <a:rPr lang="en-US" altLang="ko-KR" sz="2800"/>
              <a:t>XML Link</a:t>
            </a:r>
          </a:p>
          <a:p>
            <a:pPr lvl="1"/>
            <a:r>
              <a:rPr lang="en-US" altLang="ko-KR" sz="2000"/>
              <a:t>document </a:t>
            </a:r>
            <a:r>
              <a:rPr lang="ko-KR" altLang="en-US" sz="2000"/>
              <a:t>의 임의의 위치를 가리킬 수 있는 방법제공</a:t>
            </a:r>
          </a:p>
          <a:p>
            <a:pPr lvl="1"/>
            <a:r>
              <a:rPr lang="ko-KR" altLang="en-US" sz="2000"/>
              <a:t>다양한 </a:t>
            </a:r>
            <a:r>
              <a:rPr lang="en-US" altLang="ko-KR" sz="2000"/>
              <a:t>element</a:t>
            </a:r>
            <a:r>
              <a:rPr lang="ko-KR" altLang="en-US" sz="2000"/>
              <a:t>를 </a:t>
            </a:r>
            <a:r>
              <a:rPr lang="en-US" altLang="ko-KR" sz="2000"/>
              <a:t>link</a:t>
            </a:r>
            <a:r>
              <a:rPr lang="ko-KR" altLang="en-US" sz="2000"/>
              <a:t>할 수 있다</a:t>
            </a:r>
            <a:r>
              <a:rPr lang="en-US" altLang="ko-KR" sz="2000"/>
              <a:t>. (cf. ‘A’ element in HTML)</a:t>
            </a:r>
          </a:p>
          <a:p>
            <a:pPr lvl="1"/>
            <a:r>
              <a:rPr lang="ko-KR" altLang="en-US" sz="2000"/>
              <a:t>다방향 </a:t>
            </a:r>
            <a:r>
              <a:rPr lang="en-US" altLang="ko-KR" sz="2000"/>
              <a:t>Link</a:t>
            </a:r>
          </a:p>
          <a:p>
            <a:pPr lvl="1"/>
            <a:r>
              <a:rPr lang="ko-KR" altLang="en-US" sz="2000"/>
              <a:t>참조</a:t>
            </a:r>
            <a:r>
              <a:rPr lang="en-US" altLang="ko-KR" sz="2000"/>
              <a:t>, </a:t>
            </a:r>
            <a:r>
              <a:rPr lang="ko-KR" altLang="en-US" sz="2000"/>
              <a:t>주석</a:t>
            </a:r>
            <a:r>
              <a:rPr lang="en-US" altLang="ko-KR" sz="2000"/>
              <a:t>, </a:t>
            </a:r>
            <a:r>
              <a:rPr lang="ko-KR" altLang="en-US" sz="2000"/>
              <a:t>각주 등을 쉽게 처리할 수 있다</a:t>
            </a:r>
            <a:r>
              <a:rPr lang="en-US" altLang="ko-KR" sz="2000"/>
              <a:t>.</a:t>
            </a:r>
          </a:p>
          <a:p>
            <a:pPr lvl="1"/>
            <a:endParaRPr lang="en-US" altLang="ko-KR" sz="2000"/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0A1-ECA6-43A4-A637-9407529408B9}" type="slidenum">
              <a:rPr lang="en-US" altLang="ko-KR"/>
              <a:pPr/>
              <a:t>4</a:t>
            </a:fld>
            <a:endParaRPr lang="en-US" altLang="ko-KR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Contents of White space</a:t>
            </a:r>
          </a:p>
        </p:txBody>
      </p:sp>
      <p:sp>
        <p:nvSpPr>
          <p:cNvPr id="105475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concept</a:t>
            </a:r>
          </a:p>
          <a:p>
            <a:r>
              <a:rPr lang="en-US" altLang="ko-KR"/>
              <a:t>Line-end normalization</a:t>
            </a:r>
          </a:p>
          <a:p>
            <a:r>
              <a:rPr lang="en-US" altLang="ko-KR"/>
              <a:t>White space in markup</a:t>
            </a:r>
          </a:p>
          <a:p>
            <a:r>
              <a:rPr lang="en-US" altLang="ko-KR"/>
              <a:t>Element content space</a:t>
            </a:r>
          </a:p>
          <a:p>
            <a:r>
              <a:rPr lang="en-US" altLang="ko-KR"/>
              <a:t>Preserved space</a:t>
            </a:r>
          </a:p>
          <a:p>
            <a:r>
              <a:rPr lang="en-US" altLang="ko-KR"/>
              <a:t>Ambiguous space</a:t>
            </a: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129B-DD8E-4407-B684-4EA417094461}" type="slidenum">
              <a:rPr lang="en-US" altLang="ko-KR"/>
              <a:pPr/>
              <a:t>40</a:t>
            </a:fld>
            <a:endParaRPr lang="en-US" altLang="ko-KR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Concept of white space</a:t>
            </a:r>
          </a:p>
        </p:txBody>
      </p:sp>
      <p:sp>
        <p:nvSpPr>
          <p:cNvPr id="104451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solidFill>
                  <a:schemeClr val="folHlink"/>
                </a:solidFill>
              </a:rPr>
              <a:t>‘white space’</a:t>
            </a:r>
            <a:r>
              <a:rPr lang="en-US" altLang="ko-KR"/>
              <a:t> is used to describe a number of miscellaneous characters that have no visual appearance, but in some way affect the formatting of a document</a:t>
            </a: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A75A-2738-43EA-8116-DB62570DBACA}" type="slidenum">
              <a:rPr lang="en-US" altLang="ko-KR"/>
              <a:pPr/>
              <a:t>41</a:t>
            </a:fld>
            <a:endParaRPr lang="en-US" altLang="ko-KR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Line-end normalization</a:t>
            </a:r>
          </a:p>
        </p:txBody>
      </p:sp>
      <p:sp>
        <p:nvSpPr>
          <p:cNvPr id="10342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ASCII standard includes two special characters, these are the CR and LF characters</a:t>
            </a:r>
          </a:p>
          <a:p>
            <a:r>
              <a:rPr lang="en-US" altLang="ko-KR"/>
              <a:t>XML processor uses the LF character to terminate lines</a:t>
            </a:r>
          </a:p>
        </p:txBody>
      </p:sp>
      <p:sp>
        <p:nvSpPr>
          <p:cNvPr id="9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45FCD-9E9B-47BD-8F57-78E6DACD3E8F}" type="slidenum">
              <a:rPr lang="en-US" altLang="ko-KR"/>
              <a:pPr/>
              <a:t>42</a:t>
            </a:fld>
            <a:endParaRPr lang="en-US" altLang="ko-KR"/>
          </a:p>
        </p:txBody>
      </p:sp>
      <p:sp>
        <p:nvSpPr>
          <p:cNvPr id="103428" name="Text Box 1028"/>
          <p:cNvSpPr txBox="1">
            <a:spLocks noChangeArrowheads="1"/>
          </p:cNvSpPr>
          <p:nvPr/>
        </p:nvSpPr>
        <p:spPr bwMode="auto">
          <a:xfrm>
            <a:off x="4419600" y="3305944"/>
            <a:ext cx="3465513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/>
              <a:t>A sequence of identical line-end</a:t>
            </a:r>
          </a:p>
          <a:p>
            <a:r>
              <a:rPr lang="en-US" altLang="ko-KR" sz="2000"/>
              <a:t>codes are treated separately.</a:t>
            </a:r>
          </a:p>
        </p:txBody>
      </p:sp>
      <p:sp>
        <p:nvSpPr>
          <p:cNvPr id="103429" name="Rectangle 1029"/>
          <p:cNvSpPr>
            <a:spLocks noChangeArrowheads="1"/>
          </p:cNvSpPr>
          <p:nvPr/>
        </p:nvSpPr>
        <p:spPr bwMode="auto">
          <a:xfrm>
            <a:off x="1066800" y="2924944"/>
            <a:ext cx="2209800" cy="2057400"/>
          </a:xfrm>
          <a:prstGeom prst="rect">
            <a:avLst/>
          </a:prstGeom>
          <a:solidFill>
            <a:schemeClr val="accent2">
              <a:alpha val="50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altLang="ko-KR" sz="1600"/>
          </a:p>
          <a:p>
            <a:endParaRPr lang="en-US" altLang="ko-KR" sz="1600"/>
          </a:p>
          <a:p>
            <a:r>
              <a:rPr lang="en-US" altLang="ko-KR" sz="1600"/>
              <a:t>A Macintosh [CR]</a:t>
            </a:r>
          </a:p>
          <a:p>
            <a:r>
              <a:rPr lang="en-US" altLang="ko-KR" sz="1600"/>
              <a:t>Data file.[CR]</a:t>
            </a:r>
          </a:p>
          <a:p>
            <a:endParaRPr lang="en-US" altLang="ko-KR" sz="1600"/>
          </a:p>
          <a:p>
            <a:r>
              <a:rPr lang="en-US" altLang="ko-KR" sz="1600"/>
              <a:t>A Macintosh [LF]</a:t>
            </a:r>
          </a:p>
          <a:p>
            <a:r>
              <a:rPr lang="en-US" altLang="ko-KR" sz="1600"/>
              <a:t>Data file.[LF]</a:t>
            </a:r>
          </a:p>
          <a:p>
            <a:endParaRPr lang="en-US" altLang="ko-KR" sz="1600"/>
          </a:p>
          <a:p>
            <a:r>
              <a:rPr lang="en-US" altLang="ko-KR" sz="1600"/>
              <a:t>A Macintosh [CR][LF]</a:t>
            </a:r>
          </a:p>
          <a:p>
            <a:r>
              <a:rPr lang="en-US" altLang="ko-KR" sz="1600"/>
              <a:t>Data file.[CR]{LF}</a:t>
            </a:r>
          </a:p>
          <a:p>
            <a:endParaRPr lang="en-US" altLang="ko-KR" sz="1600"/>
          </a:p>
          <a:p>
            <a:endParaRPr lang="en-US" altLang="ko-KR" sz="1600"/>
          </a:p>
        </p:txBody>
      </p:sp>
      <p:sp>
        <p:nvSpPr>
          <p:cNvPr id="103430" name="Line 1030"/>
          <p:cNvSpPr>
            <a:spLocks noChangeShapeType="1"/>
          </p:cNvSpPr>
          <p:nvPr/>
        </p:nvSpPr>
        <p:spPr bwMode="auto">
          <a:xfrm flipH="1">
            <a:off x="3429000" y="3686944"/>
            <a:ext cx="914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White space in markup</a:t>
            </a:r>
          </a:p>
        </p:txBody>
      </p:sp>
      <p:sp>
        <p:nvSpPr>
          <p:cNvPr id="102403" name="Rectangle 205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The two examples below are deemed to be equivalent</a:t>
            </a:r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465F0-AE2F-4CF7-923E-B19C4020245D}" type="slidenum">
              <a:rPr lang="en-US" altLang="ko-KR"/>
              <a:pPr/>
              <a:t>43</a:t>
            </a:fld>
            <a:endParaRPr lang="en-US" altLang="ko-KR"/>
          </a:p>
        </p:txBody>
      </p:sp>
      <p:sp>
        <p:nvSpPr>
          <p:cNvPr id="102404" name="Rectangle 2052"/>
          <p:cNvSpPr>
            <a:spLocks noChangeArrowheads="1"/>
          </p:cNvSpPr>
          <p:nvPr/>
        </p:nvSpPr>
        <p:spPr bwMode="auto">
          <a:xfrm>
            <a:off x="936848" y="1930896"/>
            <a:ext cx="5867400" cy="2362200"/>
          </a:xfrm>
          <a:prstGeom prst="rect">
            <a:avLst/>
          </a:prstGeom>
          <a:solidFill>
            <a:schemeClr val="accent2">
              <a:alpha val="50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altLang="ko-KR" sz="1600"/>
              <a:t>&lt;</a:t>
            </a:r>
            <a:r>
              <a:rPr lang="en-US" altLang="ko-KR" sz="2000"/>
              <a:t>book issue=“3” date=“15/3/97”&gt;</a:t>
            </a:r>
          </a:p>
          <a:p>
            <a:endParaRPr lang="en-US" altLang="ko-KR" sz="2000"/>
          </a:p>
          <a:p>
            <a:r>
              <a:rPr lang="en-US" altLang="ko-KR" sz="2000"/>
              <a:t>&lt;book</a:t>
            </a:r>
          </a:p>
          <a:p>
            <a:r>
              <a:rPr lang="en-US" altLang="ko-KR" sz="2000"/>
              <a:t>Issue     = “3”</a:t>
            </a:r>
          </a:p>
          <a:p>
            <a:r>
              <a:rPr lang="en-US" altLang="ko-KR" sz="2000"/>
              <a:t>Date      = “15/3/97”     &gt;</a:t>
            </a:r>
            <a:endParaRPr lang="en-US" altLang="ko-KR" sz="16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Element content space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/>
              <a:t>Document authors may choose to insert white space in order to improve the presentation.</a:t>
            </a:r>
          </a:p>
          <a:p>
            <a:r>
              <a:rPr lang="en-US" altLang="ko-KR" sz="2400"/>
              <a:t>For example, the second document fragment below is easier to read than the first:</a:t>
            </a:r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D0F8-81E4-4C6D-9CF1-D3057A535D48}" type="slidenum">
              <a:rPr lang="en-US" altLang="ko-KR"/>
              <a:pPr/>
              <a:t>44</a:t>
            </a:fld>
            <a:endParaRPr lang="en-US" altLang="ko-KR"/>
          </a:p>
        </p:txBody>
      </p:sp>
      <p:sp>
        <p:nvSpPr>
          <p:cNvPr id="101380" name="Rectangle 4"/>
          <p:cNvSpPr>
            <a:spLocks noChangeArrowheads="1"/>
          </p:cNvSpPr>
          <p:nvPr/>
        </p:nvSpPr>
        <p:spPr bwMode="auto">
          <a:xfrm>
            <a:off x="683568" y="3140968"/>
            <a:ext cx="6934200" cy="2667000"/>
          </a:xfrm>
          <a:prstGeom prst="rect">
            <a:avLst/>
          </a:prstGeom>
          <a:solidFill>
            <a:schemeClr val="accent2">
              <a:alpha val="50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altLang="ko-KR" sz="2000"/>
              <a:t>&lt;sec&gt;&lt;auth&gt;&lt;first&gt;Neil&lt;/first&gt;&lt;second&gt;Bradley&lt;/second&gt;&lt;/auth</a:t>
            </a:r>
          </a:p>
          <a:p>
            <a:r>
              <a:rPr lang="en-US" altLang="ko-KR" sz="2000"/>
              <a:t>&gt;…</a:t>
            </a:r>
          </a:p>
          <a:p>
            <a:endParaRPr lang="en-US" altLang="ko-KR" sz="2000"/>
          </a:p>
          <a:p>
            <a:r>
              <a:rPr lang="en-US" altLang="ko-KR" sz="2000"/>
              <a:t>&lt;sec&gt;</a:t>
            </a:r>
          </a:p>
          <a:p>
            <a:r>
              <a:rPr lang="en-US" altLang="ko-KR" sz="2000"/>
              <a:t>&lt;auth&gt;</a:t>
            </a:r>
          </a:p>
          <a:p>
            <a:r>
              <a:rPr lang="en-US" altLang="ko-KR" sz="2000"/>
              <a:t>	&lt;first&gt;Neil&lt;/first&gt;&lt;second&gt;Bradley&lt;/second&gt;</a:t>
            </a:r>
          </a:p>
          <a:p>
            <a:r>
              <a:rPr lang="en-US" altLang="ko-KR" sz="2000"/>
              <a:t>&lt;/auth&gt;</a:t>
            </a:r>
          </a:p>
          <a:p>
            <a:r>
              <a:rPr lang="en-US" altLang="ko-KR" sz="2000"/>
              <a:t>…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Preserved space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/>
              <a:t>A distinction is made between act of leaving all white space characters intact, and normalizing white space back to a single character.</a:t>
            </a:r>
          </a:p>
          <a:p>
            <a:r>
              <a:rPr lang="en-US" altLang="ko-KR" sz="2000"/>
              <a:t>When left intact, the white space is said to be preserved.</a:t>
            </a:r>
          </a:p>
          <a:p>
            <a:r>
              <a:rPr lang="en-US" altLang="ko-KR" sz="2000"/>
              <a:t>When normalized, it is said to have collapsed.</a:t>
            </a:r>
          </a:p>
          <a:p>
            <a:r>
              <a:rPr lang="en-US" altLang="ko-KR" sz="2000"/>
              <a:t>The document author has some control over normalization of white space in the text, using a reserved attribute named ‘xml:space’.</a:t>
            </a:r>
            <a:endParaRPr lang="en-US" altLang="ko-KR" sz="2400"/>
          </a:p>
        </p:txBody>
      </p:sp>
      <p:sp>
        <p:nvSpPr>
          <p:cNvPr id="9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EDC0C-B2CB-44DC-AEA8-15D2E8ECD401}" type="slidenum">
              <a:rPr lang="en-US" altLang="ko-KR"/>
              <a:pPr/>
              <a:t>45</a:t>
            </a:fld>
            <a:endParaRPr lang="en-US" altLang="ko-KR"/>
          </a:p>
        </p:txBody>
      </p:sp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683568" y="3789040"/>
            <a:ext cx="4267200" cy="1143000"/>
          </a:xfrm>
          <a:prstGeom prst="rect">
            <a:avLst/>
          </a:prstGeom>
          <a:solidFill>
            <a:schemeClr val="accent2">
              <a:alpha val="50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altLang="ko-KR" sz="2000"/>
              <a:t>&lt;para xml:space=“preserve”&gt;Mrs White</a:t>
            </a:r>
          </a:p>
          <a:p>
            <a:r>
              <a:rPr lang="en-US" altLang="ko-KR" sz="2000"/>
              <a:t>Newtown</a:t>
            </a:r>
          </a:p>
          <a:p>
            <a:r>
              <a:rPr lang="en-US" altLang="ko-KR" sz="2000"/>
              <a:t>England&lt;/para&gt;</a:t>
            </a:r>
          </a:p>
        </p:txBody>
      </p:sp>
      <p:sp>
        <p:nvSpPr>
          <p:cNvPr id="100357" name="Rectangle 5"/>
          <p:cNvSpPr>
            <a:spLocks noChangeArrowheads="1"/>
          </p:cNvSpPr>
          <p:nvPr/>
        </p:nvSpPr>
        <p:spPr bwMode="auto">
          <a:xfrm>
            <a:off x="5941368" y="3789040"/>
            <a:ext cx="2057400" cy="1143000"/>
          </a:xfrm>
          <a:prstGeom prst="rect">
            <a:avLst/>
          </a:prstGeom>
          <a:solidFill>
            <a:schemeClr val="accent2">
              <a:alpha val="50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altLang="ko-KR" sz="2000"/>
              <a:t>Mrs White</a:t>
            </a:r>
          </a:p>
          <a:p>
            <a:r>
              <a:rPr lang="en-US" altLang="ko-KR" sz="2000"/>
              <a:t>Newtown</a:t>
            </a:r>
          </a:p>
          <a:p>
            <a:r>
              <a:rPr lang="en-US" altLang="ko-KR" sz="2000"/>
              <a:t>England</a:t>
            </a:r>
          </a:p>
        </p:txBody>
      </p:sp>
      <p:sp>
        <p:nvSpPr>
          <p:cNvPr id="100358" name="Line 6"/>
          <p:cNvSpPr>
            <a:spLocks noChangeShapeType="1"/>
          </p:cNvSpPr>
          <p:nvPr/>
        </p:nvSpPr>
        <p:spPr bwMode="auto">
          <a:xfrm>
            <a:off x="5026968" y="4322440"/>
            <a:ext cx="914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Ambiguous space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/>
              <a:t>Ambiguities may arise as to whether some white space is intended to be part of the document, or is just present to make the data file more readable</a:t>
            </a:r>
          </a:p>
          <a:p>
            <a:r>
              <a:rPr lang="en-US" altLang="ko-KR" sz="2400"/>
              <a:t>The problem is deciding whether or not the Line-end code after the Paragraph start-tag, or line-end code at the end of the text may be omitted or retained.</a:t>
            </a:r>
          </a:p>
        </p:txBody>
      </p:sp>
      <p:sp>
        <p:nvSpPr>
          <p:cNvPr id="11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F3C8-9441-4E49-B951-56260F2E85B6}" type="slidenum">
              <a:rPr lang="en-US" altLang="ko-KR"/>
              <a:pPr/>
              <a:t>46</a:t>
            </a:fld>
            <a:endParaRPr lang="en-US" altLang="ko-KR"/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628600" y="3900264"/>
            <a:ext cx="3810000" cy="609600"/>
          </a:xfrm>
          <a:prstGeom prst="rect">
            <a:avLst/>
          </a:prstGeom>
          <a:solidFill>
            <a:schemeClr val="accent2">
              <a:alpha val="50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altLang="ko-KR" sz="2000"/>
              <a:t>Is this line of text : [CR]</a:t>
            </a:r>
          </a:p>
          <a:p>
            <a:r>
              <a:rPr lang="en-US" altLang="ko-KR" sz="2000"/>
              <a:t>To be kept separate from this one?</a:t>
            </a:r>
          </a:p>
        </p:txBody>
      </p:sp>
      <p:sp>
        <p:nvSpPr>
          <p:cNvPr id="99333" name="Rectangle 5"/>
          <p:cNvSpPr>
            <a:spLocks noChangeArrowheads="1"/>
          </p:cNvSpPr>
          <p:nvPr/>
        </p:nvSpPr>
        <p:spPr bwMode="auto">
          <a:xfrm>
            <a:off x="2381200" y="4662264"/>
            <a:ext cx="3810000" cy="609600"/>
          </a:xfrm>
          <a:prstGeom prst="rect">
            <a:avLst/>
          </a:prstGeom>
          <a:solidFill>
            <a:schemeClr val="accent2">
              <a:alpha val="50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altLang="ko-KR" sz="2000"/>
              <a:t>Is this line of text : </a:t>
            </a:r>
          </a:p>
          <a:p>
            <a:r>
              <a:rPr lang="en-US" altLang="ko-KR" sz="2000"/>
              <a:t>To be kept separate from this one?</a:t>
            </a:r>
          </a:p>
        </p:txBody>
      </p:sp>
      <p:sp>
        <p:nvSpPr>
          <p:cNvPr id="99334" name="Rectangle 6"/>
          <p:cNvSpPr>
            <a:spLocks noChangeArrowheads="1"/>
          </p:cNvSpPr>
          <p:nvPr/>
        </p:nvSpPr>
        <p:spPr bwMode="auto">
          <a:xfrm>
            <a:off x="2381200" y="5424264"/>
            <a:ext cx="5791200" cy="381000"/>
          </a:xfrm>
          <a:prstGeom prst="rect">
            <a:avLst/>
          </a:prstGeom>
          <a:solidFill>
            <a:schemeClr val="accent2">
              <a:alpha val="50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altLang="ko-KR" sz="2000"/>
              <a:t>Is this line of text : To be kept separate from this one?</a:t>
            </a:r>
          </a:p>
        </p:txBody>
      </p:sp>
      <p:sp>
        <p:nvSpPr>
          <p:cNvPr id="99335" name="Line 7"/>
          <p:cNvSpPr>
            <a:spLocks noChangeShapeType="1"/>
          </p:cNvSpPr>
          <p:nvPr/>
        </p:nvSpPr>
        <p:spPr bwMode="auto">
          <a:xfrm>
            <a:off x="1390600" y="4890864"/>
            <a:ext cx="762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9336" name="Line 8"/>
          <p:cNvSpPr>
            <a:spLocks noChangeShapeType="1"/>
          </p:cNvSpPr>
          <p:nvPr/>
        </p:nvSpPr>
        <p:spPr bwMode="auto">
          <a:xfrm>
            <a:off x="1390600" y="5576664"/>
            <a:ext cx="762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Ambiguous space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b="1"/>
              <a:t>HTML</a:t>
            </a:r>
          </a:p>
          <a:p>
            <a:pPr lvl="1"/>
            <a:r>
              <a:rPr lang="en-US" altLang="ko-KR" sz="2000"/>
              <a:t>All white space between block elements is ignored</a:t>
            </a:r>
          </a:p>
          <a:p>
            <a:pPr lvl="1"/>
            <a:endParaRPr lang="en-US" altLang="ko-KR" sz="2000"/>
          </a:p>
          <a:p>
            <a:r>
              <a:rPr lang="en-US" altLang="ko-KR" sz="2400" b="1"/>
              <a:t>SGML</a:t>
            </a:r>
          </a:p>
          <a:p>
            <a:pPr lvl="1"/>
            <a:r>
              <a:rPr lang="en-US" altLang="ko-KR" sz="2000"/>
              <a:t>Focus is on the line-end codes rather than on white space in general. RS character identifies and RE character identifies take the roles of record delimiters.</a:t>
            </a:r>
          </a:p>
          <a:p>
            <a:pPr>
              <a:buFont typeface="Wingdings" pitchFamily="2" charset="2"/>
              <a:buNone/>
            </a:pPr>
            <a:endParaRPr lang="en-US" altLang="ko-KR" sz="2000"/>
          </a:p>
          <a:p>
            <a:pPr lvl="1"/>
            <a:endParaRPr lang="en-US" altLang="ko-KR" sz="2400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73A18-4939-42A6-A526-FB5C49A8B478}" type="slidenum">
              <a:rPr lang="en-US" altLang="ko-KR"/>
              <a:pPr/>
              <a:t>47</a:t>
            </a:fld>
            <a:endParaRPr lang="en-US" altLang="ko-KR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Additional Issues</a:t>
            </a:r>
          </a:p>
        </p:txBody>
      </p:sp>
      <p:sp>
        <p:nvSpPr>
          <p:cNvPr id="316419" name="Rectangle 205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XML Link</a:t>
            </a:r>
            <a:endParaRPr lang="en-US" altLang="ko-KR" u="sng"/>
          </a:p>
          <a:p>
            <a:r>
              <a:rPr lang="en-US" altLang="ko-KR"/>
              <a:t>White space</a:t>
            </a:r>
          </a:p>
          <a:p>
            <a:r>
              <a:rPr lang="en-US" altLang="ko-KR" u="sng"/>
              <a:t>Name space</a:t>
            </a:r>
            <a:endParaRPr lang="en-US" altLang="ko-KR"/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4ADFF-E8FA-480B-A626-B27A727F510D}" type="slidenum">
              <a:rPr lang="en-US" altLang="ko-KR"/>
              <a:pPr/>
              <a:t>48</a:t>
            </a:fld>
            <a:endParaRPr lang="en-US" altLang="ko-KR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Contents of Name space</a:t>
            </a:r>
          </a:p>
        </p:txBody>
      </p:sp>
      <p:sp>
        <p:nvSpPr>
          <p:cNvPr id="95235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Compound Documents</a:t>
            </a:r>
          </a:p>
          <a:p>
            <a:r>
              <a:rPr lang="en-US" altLang="ko-KR"/>
              <a:t>The Standard</a:t>
            </a:r>
          </a:p>
          <a:p>
            <a:r>
              <a:rPr lang="en-US" altLang="ko-KR"/>
              <a:t>Namespace identification</a:t>
            </a:r>
          </a:p>
          <a:p>
            <a:r>
              <a:rPr lang="en-US" altLang="ko-KR"/>
              <a:t>Using name spaces</a:t>
            </a:r>
          </a:p>
          <a:p>
            <a:r>
              <a:rPr lang="en-US" altLang="ko-KR"/>
              <a:t>Simplification techniques</a:t>
            </a:r>
          </a:p>
          <a:p>
            <a:r>
              <a:rPr lang="en-US" altLang="ko-KR"/>
              <a:t>DTD issues</a:t>
            </a: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E3D2-C594-4201-A566-EDCF5AEB72CC}" type="slidenum">
              <a:rPr lang="en-US" altLang="ko-KR"/>
              <a:pPr/>
              <a:t>49</a:t>
            </a:fld>
            <a:endParaRPr lang="en-US" altLang="ko-K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Concept of Xlink (1/12)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XLL (eXtensible Linking Language)</a:t>
            </a:r>
          </a:p>
          <a:p>
            <a:pPr lvl="1"/>
            <a:r>
              <a:rPr lang="en-US" altLang="ko-KR"/>
              <a:t>Xlink</a:t>
            </a:r>
          </a:p>
          <a:p>
            <a:pPr lvl="2"/>
            <a:r>
              <a:rPr lang="en-US" altLang="ko-KR"/>
              <a:t>define how one document link </a:t>
            </a:r>
            <a:r>
              <a:rPr lang="en-US" altLang="ko-KR" i="1"/>
              <a:t>another document</a:t>
            </a:r>
          </a:p>
          <a:p>
            <a:pPr lvl="2"/>
            <a:r>
              <a:rPr lang="en-US" altLang="ko-KR" i="1"/>
              <a:t>in fact, URL(URI)</a:t>
            </a:r>
          </a:p>
          <a:p>
            <a:pPr lvl="1"/>
            <a:r>
              <a:rPr lang="en-US" altLang="ko-KR"/>
              <a:t>Xpointer</a:t>
            </a:r>
          </a:p>
          <a:p>
            <a:pPr lvl="2"/>
            <a:r>
              <a:rPr lang="en-US" altLang="ko-KR"/>
              <a:t>define how one document link the </a:t>
            </a:r>
            <a:r>
              <a:rPr lang="en-US" altLang="ko-KR" i="1"/>
              <a:t>component of documents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5F3D0-7A53-4DC9-B251-9E883011B685}" type="slidenum">
              <a:rPr lang="en-US" altLang="ko-KR"/>
              <a:pPr/>
              <a:t>5</a:t>
            </a:fld>
            <a:endParaRPr lang="en-US" altLang="ko-KR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Compound Documents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/>
              <a:t>It is possible for a single XML document to contain fragments that are defined in different DTDs.</a:t>
            </a:r>
          </a:p>
          <a:p>
            <a:endParaRPr lang="en-US" altLang="ko-KR" sz="2800"/>
          </a:p>
          <a:p>
            <a:r>
              <a:rPr lang="en-US" altLang="ko-KR" sz="2800"/>
              <a:t>The well-formed nature of all XML structures makes it relatively simply to embed ‘foreign’ structures in documents. But there are two problems</a:t>
            </a:r>
          </a:p>
          <a:p>
            <a:pPr lvl="1"/>
            <a:r>
              <a:rPr lang="en-US" altLang="ko-KR" sz="2400"/>
              <a:t>to identify which schema a particular element belongs to.</a:t>
            </a:r>
          </a:p>
          <a:p>
            <a:pPr lvl="1"/>
            <a:r>
              <a:rPr lang="en-US" altLang="ko-KR" sz="2400"/>
              <a:t>How to avoid duplication of element and attribute names.</a:t>
            </a:r>
            <a:endParaRPr lang="en-US" altLang="ko-KR" sz="2000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C5896-BFD5-47ED-A4EA-185B65FFC075}" type="slidenum">
              <a:rPr lang="en-US" altLang="ko-KR"/>
              <a:pPr/>
              <a:t>50</a:t>
            </a:fld>
            <a:endParaRPr lang="en-US" altLang="ko-KR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The Standard</a:t>
            </a:r>
          </a:p>
        </p:txBody>
      </p:sp>
      <p:sp>
        <p:nvSpPr>
          <p:cNvPr id="9318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/>
              <a:t>The Namespaces standard was produced by the W3C, and gained recommended status in Jan.  1999.</a:t>
            </a:r>
          </a:p>
          <a:p>
            <a:endParaRPr lang="en-US" altLang="ko-KR" sz="2800"/>
          </a:p>
          <a:p>
            <a:r>
              <a:rPr lang="en-US" altLang="ko-KR" sz="2800"/>
              <a:t>This standard focuses on two issues</a:t>
            </a:r>
          </a:p>
          <a:p>
            <a:pPr lvl="1"/>
            <a:r>
              <a:rPr lang="en-US" altLang="ko-KR" sz="2400"/>
              <a:t>It provides a mechanism for identifying the namespaces used in the document.</a:t>
            </a:r>
          </a:p>
          <a:p>
            <a:pPr lvl="1"/>
            <a:r>
              <a:rPr lang="en-US" altLang="ko-KR" sz="2400"/>
              <a:t>It identifies which namespace a particular element or attribute belongs to.</a:t>
            </a:r>
            <a:endParaRPr lang="en-US" altLang="ko-KR" sz="2000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06F31-4BCF-41C7-9B30-393755C87F18}" type="slidenum">
              <a:rPr lang="en-US" altLang="ko-KR"/>
              <a:pPr/>
              <a:t>51</a:t>
            </a:fld>
            <a:endParaRPr lang="en-US" altLang="ko-KR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/>
              <a:t>Namespace identification</a:t>
            </a:r>
            <a:endParaRPr lang="en-US" altLang="ko-KR"/>
          </a:p>
        </p:txBody>
      </p:sp>
      <p:sp>
        <p:nvSpPr>
          <p:cNvPr id="9216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/>
              <a:t>Most standards can now be identified with a specific location on the Web.</a:t>
            </a:r>
          </a:p>
          <a:p>
            <a:endParaRPr lang="en-US" altLang="ko-KR" sz="2800"/>
          </a:p>
          <a:p>
            <a:r>
              <a:rPr lang="en-US" altLang="ko-KR" sz="2800"/>
              <a:t>The Namespaces standard uses URLs to identify each namespace.</a:t>
            </a: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FEC27-7B66-4233-BB72-E4A01D62E3C5}" type="slidenum">
              <a:rPr lang="en-US" altLang="ko-KR"/>
              <a:pPr/>
              <a:t>52</a:t>
            </a:fld>
            <a:endParaRPr lang="en-US" altLang="ko-KR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Using name spaces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Namespaces are defined using </a:t>
            </a:r>
            <a:r>
              <a:rPr lang="en-US" altLang="ko-KR" sz="2400" dirty="0" err="1"/>
              <a:t>attributes.the</a:t>
            </a:r>
            <a:r>
              <a:rPr lang="en-US" altLang="ko-KR" sz="2400" dirty="0"/>
              <a:t> attribute name ‘</a:t>
            </a:r>
            <a:r>
              <a:rPr lang="en-US" altLang="ko-KR" sz="2400" dirty="0" err="1"/>
              <a:t>xmlns</a:t>
            </a:r>
            <a:r>
              <a:rPr lang="en-US" altLang="ko-KR" sz="2400" dirty="0"/>
              <a:t>’ is used to declare a namespace, and at the same time declare the prefix that will stand in for the full URL in element and attribute names.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Attributes from one namespace can be used in elements from another.</a:t>
            </a:r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4E0F-CB44-49C7-ADA4-4BFE8F2AFFD9}" type="slidenum">
              <a:rPr lang="en-US" altLang="ko-KR"/>
              <a:pPr/>
              <a:t>53</a:t>
            </a:fld>
            <a:endParaRPr lang="en-US" altLang="ko-KR"/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611560" y="2852936"/>
            <a:ext cx="7162800" cy="1143000"/>
          </a:xfrm>
          <a:prstGeom prst="rect">
            <a:avLst/>
          </a:prstGeom>
          <a:solidFill>
            <a:schemeClr val="accent2">
              <a:alpha val="50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altLang="ko-KR" sz="2000"/>
              <a:t>&lt;</a:t>
            </a:r>
            <a:r>
              <a:rPr lang="en-US" altLang="ko-KR" sz="2000" b="1"/>
              <a:t>X</a:t>
            </a:r>
            <a:r>
              <a:rPr lang="en-US" altLang="ko-KR" sz="2000"/>
              <a:t>:html </a:t>
            </a:r>
            <a:r>
              <a:rPr lang="en-US" altLang="ko-KR" sz="2000" b="1"/>
              <a:t>xmlns:X</a:t>
            </a:r>
            <a:r>
              <a:rPr lang="en-US" altLang="ko-KR" sz="2000"/>
              <a:t>=</a:t>
            </a:r>
            <a:r>
              <a:rPr lang="en-US" altLang="ko-KR" sz="2000">
                <a:hlinkClick r:id="rId3"/>
              </a:rPr>
              <a:t>http://www.w3.org/TR/REC-html40</a:t>
            </a:r>
            <a:r>
              <a:rPr lang="en-US" altLang="ko-KR" sz="2000"/>
              <a:t>&gt;</a:t>
            </a:r>
          </a:p>
          <a:p>
            <a:r>
              <a:rPr lang="en-US" altLang="ko-KR" sz="2000"/>
              <a:t>	…&lt;X:p&gt;An HTML paragraph.&lt;/X:p&gt;</a:t>
            </a:r>
          </a:p>
          <a:p>
            <a:r>
              <a:rPr lang="en-US" altLang="ko-KR" sz="2000"/>
              <a:t>&lt;/</a:t>
            </a:r>
            <a:r>
              <a:rPr lang="en-US" altLang="ko-KR" sz="2000" b="1"/>
              <a:t>X</a:t>
            </a:r>
            <a:r>
              <a:rPr lang="en-US" altLang="ko-KR" sz="2000"/>
              <a:t>:html&gt;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/>
              <a:t>Simplification techniques</a:t>
            </a:r>
            <a:endParaRPr lang="en-US" altLang="ko-KR"/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/>
              <a:t>When every element and attribute has a prefix, the document can become difficult to read, and the extra characters certainly add to its size. Fortunately, Standard includes the concept of a default namespace.</a:t>
            </a:r>
          </a:p>
          <a:p>
            <a:r>
              <a:rPr lang="en-US" altLang="ko-KR" sz="2000"/>
              <a:t>The default namespace can be changed at any point in the document hierarchy.</a:t>
            </a:r>
            <a:endParaRPr lang="en-US" altLang="ko-KR" sz="2400"/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10450-C671-4191-B3DC-70F3C8F903B6}" type="slidenum">
              <a:rPr lang="en-US" altLang="ko-KR"/>
              <a:pPr/>
              <a:t>54</a:t>
            </a:fld>
            <a:endParaRPr lang="en-US" altLang="ko-KR"/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827584" y="2924944"/>
            <a:ext cx="6553200" cy="2438400"/>
          </a:xfrm>
          <a:prstGeom prst="rect">
            <a:avLst/>
          </a:prstGeom>
          <a:solidFill>
            <a:schemeClr val="accent2">
              <a:alpha val="50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altLang="ko-KR" sz="2000" dirty="0"/>
              <a:t>&lt;book </a:t>
            </a:r>
            <a:r>
              <a:rPr lang="en-US" altLang="ko-KR" sz="2000" dirty="0" err="1"/>
              <a:t>xmlns</a:t>
            </a:r>
            <a:r>
              <a:rPr lang="en-US" altLang="ko-KR" sz="2000" dirty="0"/>
              <a:t>=“file:/DTDs/book.dtd”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err="1"/>
              <a:t>xmlns:</a:t>
            </a:r>
            <a:r>
              <a:rPr lang="en-US" altLang="ko-KR" sz="2000" b="1" dirty="0" err="1"/>
              <a:t>X</a:t>
            </a:r>
            <a:r>
              <a:rPr lang="en-US" altLang="ko-KR" sz="2000" dirty="0"/>
              <a:t>=</a:t>
            </a:r>
            <a:r>
              <a:rPr lang="en-US" altLang="ko-KR" sz="2000" dirty="0">
                <a:hlinkClick r:id="rId3"/>
              </a:rPr>
              <a:t>http://www.w3.org/TR/REC-html40</a:t>
            </a:r>
            <a:r>
              <a:rPr lang="en-US" altLang="ko-KR" sz="2000" dirty="0"/>
              <a:t>&gt;</a:t>
            </a:r>
          </a:p>
          <a:p>
            <a:r>
              <a:rPr lang="en-US" altLang="ko-KR" sz="2000" dirty="0"/>
              <a:t>        …	&lt;</a:t>
            </a:r>
            <a:r>
              <a:rPr lang="en-US" altLang="ko-KR" sz="2000" b="1" dirty="0"/>
              <a:t>X:td</a:t>
            </a:r>
            <a:r>
              <a:rPr lang="en-US" altLang="ko-KR" sz="2000" dirty="0"/>
              <a:t>&gt;&lt;/</a:t>
            </a:r>
            <a:r>
              <a:rPr lang="en-US" altLang="ko-KR" sz="2000" b="1" dirty="0"/>
              <a:t>X:td</a:t>
            </a:r>
            <a:r>
              <a:rPr lang="en-US" altLang="ko-KR" sz="2000" dirty="0"/>
              <a:t>&gt; …</a:t>
            </a:r>
          </a:p>
          <a:p>
            <a:r>
              <a:rPr lang="en-US" altLang="ko-KR" sz="2000" dirty="0"/>
              <a:t>        …  &lt;html </a:t>
            </a:r>
            <a:r>
              <a:rPr lang="en-US" altLang="ko-KR" sz="2000" dirty="0" err="1"/>
              <a:t>xmlns</a:t>
            </a:r>
            <a:r>
              <a:rPr lang="en-US" altLang="ko-KR" sz="2000" dirty="0"/>
              <a:t>=</a:t>
            </a:r>
            <a:r>
              <a:rPr lang="en-US" altLang="ko-KR" sz="2000" dirty="0">
                <a:hlinkClick r:id="rId3"/>
              </a:rPr>
              <a:t>http://www.w3.org/TR/REC-html40</a:t>
            </a:r>
            <a:r>
              <a:rPr lang="en-US" altLang="ko-KR" sz="2000" dirty="0"/>
              <a:t>&gt;</a:t>
            </a:r>
          </a:p>
          <a:p>
            <a:r>
              <a:rPr lang="en-US" altLang="ko-KR" sz="2000" dirty="0"/>
              <a:t>	…  &lt;</a:t>
            </a:r>
            <a:r>
              <a:rPr lang="en-US" altLang="ko-KR" sz="2000" b="1" dirty="0"/>
              <a:t>td</a:t>
            </a:r>
            <a:r>
              <a:rPr lang="en-US" altLang="ko-KR" sz="2000" dirty="0"/>
              <a:t>&gt; … &lt;/</a:t>
            </a:r>
            <a:r>
              <a:rPr lang="en-US" altLang="ko-KR" sz="2000" b="1" dirty="0"/>
              <a:t>td</a:t>
            </a:r>
            <a:r>
              <a:rPr lang="en-US" altLang="ko-KR" sz="2000" dirty="0"/>
              <a:t>&gt; ... </a:t>
            </a:r>
          </a:p>
          <a:p>
            <a:r>
              <a:rPr lang="en-US" altLang="ko-KR" sz="2000" dirty="0"/>
              <a:t>       …	&lt;/html&gt;</a:t>
            </a:r>
          </a:p>
          <a:p>
            <a:r>
              <a:rPr lang="en-US" altLang="ko-KR" sz="2000" dirty="0"/>
              <a:t>	&lt;</a:t>
            </a:r>
            <a:r>
              <a:rPr lang="en-US" altLang="ko-KR" sz="2000" dirty="0" err="1"/>
              <a:t>para</a:t>
            </a:r>
            <a:r>
              <a:rPr lang="en-US" altLang="ko-KR" sz="2000" dirty="0"/>
              <a:t>&gt; . . .  &lt;/</a:t>
            </a:r>
            <a:r>
              <a:rPr lang="en-US" altLang="ko-KR" sz="2000" dirty="0" err="1"/>
              <a:t>para</a:t>
            </a:r>
            <a:r>
              <a:rPr lang="en-US" altLang="ko-KR" sz="2000" dirty="0"/>
              <a:t>&gt;</a:t>
            </a:r>
          </a:p>
          <a:p>
            <a:r>
              <a:rPr lang="en-US" altLang="ko-KR" sz="2000" dirty="0"/>
              <a:t>&lt;/book&gt;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DTD issues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400"/>
              <a:t>In order to parse documents against a DTD, it is necessary to include the prefixes in the element definitions: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2400"/>
          </a:p>
        </p:txBody>
      </p:sp>
      <p:sp>
        <p:nvSpPr>
          <p:cNvPr id="8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B04D3-A04B-4E04-9556-82B88EE24631}" type="slidenum">
              <a:rPr lang="en-US" altLang="ko-KR"/>
              <a:pPr/>
              <a:t>55</a:t>
            </a:fld>
            <a:endParaRPr lang="en-US" altLang="ko-KR"/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827584" y="2078360"/>
            <a:ext cx="6477000" cy="990600"/>
          </a:xfrm>
          <a:prstGeom prst="rect">
            <a:avLst/>
          </a:prstGeom>
          <a:solidFill>
            <a:schemeClr val="accent2">
              <a:alpha val="50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altLang="ko-KR" sz="1800"/>
              <a:t>&lt;!ELEMENT document (shoe|boot|slipper|</a:t>
            </a:r>
          </a:p>
          <a:p>
            <a:r>
              <a:rPr lang="en-US" altLang="ko-KR" sz="1800"/>
              <a:t>			</a:t>
            </a:r>
            <a:r>
              <a:rPr lang="en-US" altLang="ko-KR" sz="1800" b="1"/>
              <a:t>veh</a:t>
            </a:r>
            <a:r>
              <a:rPr lang="en-US" altLang="ko-KR" sz="1800"/>
              <a:t>:bonnet| </a:t>
            </a:r>
            <a:r>
              <a:rPr lang="en-US" altLang="ko-KR" sz="1800" b="1"/>
              <a:t>veh</a:t>
            </a:r>
            <a:r>
              <a:rPr lang="en-US" altLang="ko-KR" sz="1800"/>
              <a:t>:boot| </a:t>
            </a:r>
            <a:r>
              <a:rPr lang="en-US" altLang="ko-KR" sz="1800" b="1"/>
              <a:t>veh</a:t>
            </a:r>
            <a:r>
              <a:rPr lang="en-US" altLang="ko-KR" sz="1800"/>
              <a:t>:wheel)*&gt;</a:t>
            </a:r>
          </a:p>
        </p:txBody>
      </p:sp>
      <p:sp>
        <p:nvSpPr>
          <p:cNvPr id="89093" name="Rectangle 5"/>
          <p:cNvSpPr>
            <a:spLocks noChangeArrowheads="1"/>
          </p:cNvSpPr>
          <p:nvPr/>
        </p:nvSpPr>
        <p:spPr bwMode="auto">
          <a:xfrm>
            <a:off x="539824" y="2780928"/>
            <a:ext cx="7848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ko-KR" sz="24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ko-KR" sz="2400" dirty="0"/>
              <a:t>The namespace definition can also be included in the DTD.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ko-KR" sz="2400" dirty="0"/>
              <a:t>The DTD must also include references to all allowed children in the element content models, regardless of the namespace they may belong to.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Concept of Xlink (2/12)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/>
              <a:t>contains only one resource locator</a:t>
            </a:r>
          </a:p>
          <a:p>
            <a:r>
              <a:rPr lang="en-US" altLang="ko-KR" sz="2400"/>
              <a:t>only the Href and xml-link attributes are required</a:t>
            </a:r>
          </a:p>
          <a:p>
            <a:r>
              <a:rPr lang="en-US" altLang="ko-KR" sz="2400"/>
              <a:t>any name can be chosen for the linking element</a:t>
            </a:r>
          </a:p>
          <a:p>
            <a:pPr lvl="1">
              <a:buFont typeface="Wingdings" pitchFamily="2" charset="2"/>
              <a:buNone/>
            </a:pPr>
            <a:endParaRPr lang="en-US" altLang="ko-KR" sz="2000"/>
          </a:p>
          <a:p>
            <a:pPr lvl="1">
              <a:buFont typeface="Wingdings" pitchFamily="2" charset="2"/>
              <a:buNone/>
            </a:pPr>
            <a:r>
              <a:rPr lang="en-US" altLang="ko-KR" sz="2000"/>
              <a:t>See &lt;simple href=“…”&gt;book 9&lt;/simple&gt; for details</a:t>
            </a:r>
          </a:p>
          <a:p>
            <a:pPr lvl="1">
              <a:buFont typeface="Wingdings" pitchFamily="2" charset="2"/>
              <a:buNone/>
            </a:pPr>
            <a:r>
              <a:rPr lang="en-US" altLang="ko-KR" sz="2000"/>
              <a:t>&lt;!ATTLIST simple xml-link CDATA #FIXED “simple”&gt;</a:t>
            </a:r>
          </a:p>
          <a:p>
            <a:pPr lvl="1">
              <a:buFont typeface="Wingdings" pitchFamily="2" charset="2"/>
              <a:buNone/>
            </a:pPr>
            <a:endParaRPr lang="en-US" altLang="ko-KR" sz="2000"/>
          </a:p>
          <a:p>
            <a:pPr lvl="1">
              <a:buFont typeface="Wingdings" pitchFamily="2" charset="2"/>
              <a:buNone/>
            </a:pPr>
            <a:r>
              <a:rPr lang="en-US" altLang="ko-KR" sz="2000"/>
              <a:t>&lt;simple href=“http://ProcMan.xml#Sec9” xml-link=“simple”&gt;</a:t>
            </a:r>
          </a:p>
          <a:p>
            <a:pPr lvl="1">
              <a:buFont typeface="Wingdings" pitchFamily="2" charset="2"/>
              <a:buNone/>
            </a:pPr>
            <a:r>
              <a:rPr lang="en-US" altLang="ko-KR" sz="2000"/>
              <a:t>See Section 9 of the Procedures Manual</a:t>
            </a:r>
          </a:p>
          <a:p>
            <a:pPr lvl="1">
              <a:buFont typeface="Wingdings" pitchFamily="2" charset="2"/>
              <a:buNone/>
            </a:pPr>
            <a:r>
              <a:rPr lang="en-US" altLang="ko-KR" sz="2000"/>
              <a:t>&lt;/simple&gt;</a:t>
            </a:r>
          </a:p>
          <a:p>
            <a:pPr lvl="1">
              <a:buFont typeface="Wingdings" pitchFamily="2" charset="2"/>
              <a:buNone/>
            </a:pPr>
            <a:endParaRPr lang="en-US" altLang="ko-KR" sz="2400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98FA6-1E15-4C6F-9052-5E51CBD44EE2}" type="slidenum">
              <a:rPr lang="en-US" altLang="ko-KR"/>
              <a:pPr/>
              <a:t>6</a:t>
            </a:fld>
            <a:endParaRPr lang="en-US" altLang="ko-K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Concept of Xlink (3/12)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600"/>
              <a:t>Source</a:t>
            </a:r>
          </a:p>
          <a:p>
            <a:pPr lvl="1"/>
            <a:r>
              <a:rPr lang="en-US" altLang="ko-KR"/>
              <a:t>a phrase that directs the reader’s attention to other information</a:t>
            </a:r>
          </a:p>
          <a:p>
            <a:pPr lvl="1"/>
            <a:endParaRPr lang="en-US" altLang="ko-KR"/>
          </a:p>
          <a:p>
            <a:r>
              <a:rPr lang="en-US" altLang="ko-KR" sz="3600"/>
              <a:t>Target</a:t>
            </a:r>
            <a:endParaRPr lang="en-US" altLang="ko-KR"/>
          </a:p>
          <a:p>
            <a:pPr lvl="1"/>
            <a:r>
              <a:rPr lang="en-US" altLang="ko-KR"/>
              <a:t>is located at the start of the required text</a:t>
            </a: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583F-C3BA-466D-923D-ED730FF91281}" type="slidenum">
              <a:rPr lang="en-US" altLang="ko-KR"/>
              <a:pPr/>
              <a:t>7</a:t>
            </a:fld>
            <a:endParaRPr lang="en-US" altLang="ko-K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409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Concept of Xlink (4/12)</a:t>
            </a:r>
          </a:p>
        </p:txBody>
      </p:sp>
      <p:sp>
        <p:nvSpPr>
          <p:cNvPr id="275459" name="Rectangle 409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Resource</a:t>
            </a:r>
          </a:p>
          <a:p>
            <a:pPr lvl="1"/>
            <a:r>
              <a:rPr lang="en-US" altLang="ko-KR" dirty="0"/>
              <a:t>target </a:t>
            </a:r>
            <a:r>
              <a:rPr lang="en-US" altLang="ko-KR" dirty="0" smtClean="0"/>
              <a:t>object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Linking element</a:t>
            </a:r>
          </a:p>
          <a:p>
            <a:pPr lvl="1"/>
            <a:r>
              <a:rPr lang="en-US" altLang="ko-KR" dirty="0" smtClean="0"/>
              <a:t>Source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Traversal</a:t>
            </a:r>
          </a:p>
          <a:p>
            <a:pPr lvl="1"/>
            <a:r>
              <a:rPr lang="en-US" altLang="ko-KR" dirty="0"/>
              <a:t>the act of moving from the liking element to the resource</a:t>
            </a:r>
          </a:p>
        </p:txBody>
      </p:sp>
      <p:sp>
        <p:nvSpPr>
          <p:cNvPr id="17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D7C6-B4E5-4670-84F6-A0C7921E2FF6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275460" name="AutoShape 4100"/>
          <p:cNvSpPr>
            <a:spLocks noChangeArrowheads="1"/>
          </p:cNvSpPr>
          <p:nvPr/>
        </p:nvSpPr>
        <p:spPr bwMode="auto">
          <a:xfrm>
            <a:off x="3419872" y="1198240"/>
            <a:ext cx="5029200" cy="25908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99CC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5461" name="Text Box 4101"/>
          <p:cNvSpPr txBox="1">
            <a:spLocks noChangeArrowheads="1"/>
          </p:cNvSpPr>
          <p:nvPr/>
        </p:nvSpPr>
        <p:spPr bwMode="auto">
          <a:xfrm>
            <a:off x="3648472" y="1341512"/>
            <a:ext cx="4495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600"/>
              <a:t>See &lt;link&gt; More Information&lt;/link&gt; for details.</a:t>
            </a:r>
          </a:p>
        </p:txBody>
      </p:sp>
      <p:sp>
        <p:nvSpPr>
          <p:cNvPr id="275462" name="Line 4102"/>
          <p:cNvSpPr>
            <a:spLocks noChangeShapeType="1"/>
          </p:cNvSpPr>
          <p:nvPr/>
        </p:nvSpPr>
        <p:spPr bwMode="auto">
          <a:xfrm>
            <a:off x="4105672" y="1646312"/>
            <a:ext cx="2590800" cy="0"/>
          </a:xfrm>
          <a:prstGeom prst="line">
            <a:avLst/>
          </a:prstGeom>
          <a:noFill/>
          <a:ln w="19050">
            <a:solidFill>
              <a:srgbClr val="3399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5463" name="Text Box 4103"/>
          <p:cNvSpPr txBox="1">
            <a:spLocks noChangeArrowheads="1"/>
          </p:cNvSpPr>
          <p:nvPr/>
        </p:nvSpPr>
        <p:spPr bwMode="auto">
          <a:xfrm>
            <a:off x="3496072" y="1951112"/>
            <a:ext cx="2209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600" b="1">
                <a:solidFill>
                  <a:srgbClr val="008000"/>
                </a:solidFill>
                <a:latin typeface="Arial" charset="0"/>
              </a:rPr>
              <a:t>linking element</a:t>
            </a:r>
          </a:p>
        </p:txBody>
      </p:sp>
      <p:sp>
        <p:nvSpPr>
          <p:cNvPr id="275464" name="Line 4104"/>
          <p:cNvSpPr>
            <a:spLocks noChangeShapeType="1"/>
          </p:cNvSpPr>
          <p:nvPr/>
        </p:nvSpPr>
        <p:spPr bwMode="auto">
          <a:xfrm flipV="1">
            <a:off x="4258072" y="1646312"/>
            <a:ext cx="685800" cy="381000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5465" name="Text Box 4105"/>
          <p:cNvSpPr txBox="1">
            <a:spLocks noChangeArrowheads="1"/>
          </p:cNvSpPr>
          <p:nvPr/>
        </p:nvSpPr>
        <p:spPr bwMode="auto">
          <a:xfrm>
            <a:off x="5477272" y="2560712"/>
            <a:ext cx="2819400" cy="1042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ko-KR" sz="1600"/>
              <a:t>&lt;chapter&gt;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ko-KR" sz="1600"/>
              <a:t>&lt;title&gt;More Information&lt;/title&gt;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ko-KR" sz="1600"/>
              <a:t>&lt;p&gt;The details are……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ko-KR" sz="1600"/>
              <a:t>&lt;/chapter&gt;</a:t>
            </a:r>
          </a:p>
        </p:txBody>
      </p:sp>
      <p:sp>
        <p:nvSpPr>
          <p:cNvPr id="275466" name="Line 4106"/>
          <p:cNvSpPr>
            <a:spLocks noChangeShapeType="1"/>
          </p:cNvSpPr>
          <p:nvPr/>
        </p:nvSpPr>
        <p:spPr bwMode="auto">
          <a:xfrm>
            <a:off x="5401072" y="2560712"/>
            <a:ext cx="0" cy="1066800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5467" name="Line 4107"/>
          <p:cNvSpPr>
            <a:spLocks noChangeShapeType="1"/>
          </p:cNvSpPr>
          <p:nvPr/>
        </p:nvSpPr>
        <p:spPr bwMode="auto">
          <a:xfrm>
            <a:off x="4943872" y="3017912"/>
            <a:ext cx="457200" cy="0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5468" name="Text Box 4108"/>
          <p:cNvSpPr txBox="1">
            <a:spLocks noChangeArrowheads="1"/>
          </p:cNvSpPr>
          <p:nvPr/>
        </p:nvSpPr>
        <p:spPr bwMode="auto">
          <a:xfrm>
            <a:off x="3877072" y="2789312"/>
            <a:ext cx="1066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600" b="1">
                <a:solidFill>
                  <a:srgbClr val="0066FF"/>
                </a:solidFill>
                <a:latin typeface="Arial" charset="0"/>
              </a:rPr>
              <a:t>resource</a:t>
            </a:r>
            <a:endParaRPr lang="en-US" altLang="ko-KR" sz="1600" b="1">
              <a:solidFill>
                <a:srgbClr val="008000"/>
              </a:solidFill>
              <a:latin typeface="Arial" charset="0"/>
            </a:endParaRPr>
          </a:p>
        </p:txBody>
      </p:sp>
      <p:sp>
        <p:nvSpPr>
          <p:cNvPr id="275469" name="Line 4109"/>
          <p:cNvSpPr>
            <a:spLocks noChangeShapeType="1"/>
          </p:cNvSpPr>
          <p:nvPr/>
        </p:nvSpPr>
        <p:spPr bwMode="auto">
          <a:xfrm>
            <a:off x="5629672" y="1798712"/>
            <a:ext cx="533400" cy="609600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5470" name="Text Box 4110"/>
          <p:cNvSpPr txBox="1">
            <a:spLocks noChangeArrowheads="1"/>
          </p:cNvSpPr>
          <p:nvPr/>
        </p:nvSpPr>
        <p:spPr bwMode="auto">
          <a:xfrm>
            <a:off x="5934472" y="1874912"/>
            <a:ext cx="1066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600" b="1">
                <a:solidFill>
                  <a:srgbClr val="FF0000"/>
                </a:solidFill>
                <a:latin typeface="Arial" charset="0"/>
              </a:rPr>
              <a:t>traversal</a:t>
            </a:r>
            <a:endParaRPr lang="en-US" altLang="ko-KR" sz="1600" b="1">
              <a:solidFill>
                <a:srgbClr val="008000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Concept of Xlink (5/12)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800" dirty="0"/>
              <a:t>Objects are identified using the URL mechanism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dirty="0"/>
              <a:t>See &lt;link target=“MyServe.MyCorp.com/xml/Doc9#X123”&gt;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dirty="0"/>
              <a:t>Details&lt;/link&gt;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ko-KR" sz="2000" dirty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dirty="0"/>
              <a:t>…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dirty="0"/>
              <a:t>&lt;/chapter&gt;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dirty="0"/>
              <a:t>&lt;chapter </a:t>
            </a:r>
            <a:r>
              <a:rPr lang="en-US" altLang="ko-KR" sz="2000" dirty="0" err="1"/>
              <a:t>ident</a:t>
            </a:r>
            <a:r>
              <a:rPr lang="en-US" altLang="ko-KR" sz="2000" dirty="0"/>
              <a:t>=“X123”&gt;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dirty="0"/>
              <a:t>&lt;title&gt; Details &lt;/title&gt;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dirty="0"/>
              <a:t>&lt;p&gt; The details are …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dirty="0"/>
              <a:t>&lt;/chapter&gt;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dirty="0"/>
              <a:t>...</a:t>
            </a:r>
          </a:p>
        </p:txBody>
      </p:sp>
      <p:sp>
        <p:nvSpPr>
          <p:cNvPr id="32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AB4B1-6823-4500-8BB3-F874D7A04103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277508" name="Rectangle 4"/>
          <p:cNvSpPr>
            <a:spLocks noChangeArrowheads="1"/>
          </p:cNvSpPr>
          <p:nvPr/>
        </p:nvSpPr>
        <p:spPr bwMode="auto">
          <a:xfrm>
            <a:off x="4976192" y="3064024"/>
            <a:ext cx="2895600" cy="990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77509" name="Group 5"/>
          <p:cNvGrpSpPr>
            <a:grpSpLocks/>
          </p:cNvGrpSpPr>
          <p:nvPr/>
        </p:nvGrpSpPr>
        <p:grpSpPr bwMode="auto">
          <a:xfrm>
            <a:off x="5661992" y="3368824"/>
            <a:ext cx="381000" cy="381000"/>
            <a:chOff x="4416" y="2767"/>
            <a:chExt cx="336" cy="257"/>
          </a:xfrm>
        </p:grpSpPr>
        <p:sp>
          <p:nvSpPr>
            <p:cNvPr id="277510" name="AutoShape 6"/>
            <p:cNvSpPr>
              <a:spLocks noChangeArrowheads="1"/>
            </p:cNvSpPr>
            <p:nvPr/>
          </p:nvSpPr>
          <p:spPr bwMode="auto">
            <a:xfrm rot="-10800000">
              <a:off x="4416" y="2767"/>
              <a:ext cx="166" cy="62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7511" name="Rectangle 7"/>
            <p:cNvSpPr>
              <a:spLocks noChangeArrowheads="1"/>
            </p:cNvSpPr>
            <p:nvPr/>
          </p:nvSpPr>
          <p:spPr bwMode="auto">
            <a:xfrm>
              <a:off x="4416" y="2829"/>
              <a:ext cx="336" cy="195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77512" name="Line 8"/>
          <p:cNvSpPr>
            <a:spLocks noChangeShapeType="1"/>
          </p:cNvSpPr>
          <p:nvPr/>
        </p:nvSpPr>
        <p:spPr bwMode="auto">
          <a:xfrm>
            <a:off x="2537792" y="1844824"/>
            <a:ext cx="990600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7513" name="Oval 9"/>
          <p:cNvSpPr>
            <a:spLocks noChangeArrowheads="1"/>
          </p:cNvSpPr>
          <p:nvPr/>
        </p:nvSpPr>
        <p:spPr bwMode="auto">
          <a:xfrm>
            <a:off x="5052392" y="3140224"/>
            <a:ext cx="2743200" cy="838200"/>
          </a:xfrm>
          <a:prstGeom prst="ellips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7514" name="Freeform 10"/>
          <p:cNvSpPr>
            <a:spLocks/>
          </p:cNvSpPr>
          <p:nvPr/>
        </p:nvSpPr>
        <p:spPr bwMode="auto">
          <a:xfrm>
            <a:off x="3375992" y="1997224"/>
            <a:ext cx="4724400" cy="3276600"/>
          </a:xfrm>
          <a:custGeom>
            <a:avLst/>
            <a:gdLst/>
            <a:ahLst/>
            <a:cxnLst>
              <a:cxn ang="0">
                <a:pos x="432" y="2064"/>
              </a:cxn>
              <a:cxn ang="0">
                <a:pos x="144" y="1632"/>
              </a:cxn>
              <a:cxn ang="0">
                <a:pos x="0" y="1104"/>
              </a:cxn>
              <a:cxn ang="0">
                <a:pos x="144" y="672"/>
              </a:cxn>
              <a:cxn ang="0">
                <a:pos x="672" y="288"/>
              </a:cxn>
              <a:cxn ang="0">
                <a:pos x="1632" y="96"/>
              </a:cxn>
              <a:cxn ang="0">
                <a:pos x="2976" y="0"/>
              </a:cxn>
            </a:cxnLst>
            <a:rect l="0" t="0" r="r" b="b"/>
            <a:pathLst>
              <a:path w="2976" h="2064">
                <a:moveTo>
                  <a:pt x="432" y="2064"/>
                </a:moveTo>
                <a:cubicBezTo>
                  <a:pt x="324" y="1928"/>
                  <a:pt x="216" y="1792"/>
                  <a:pt x="144" y="1632"/>
                </a:cubicBezTo>
                <a:cubicBezTo>
                  <a:pt x="72" y="1472"/>
                  <a:pt x="0" y="1264"/>
                  <a:pt x="0" y="1104"/>
                </a:cubicBezTo>
                <a:cubicBezTo>
                  <a:pt x="0" y="944"/>
                  <a:pt x="32" y="808"/>
                  <a:pt x="144" y="672"/>
                </a:cubicBezTo>
                <a:cubicBezTo>
                  <a:pt x="256" y="536"/>
                  <a:pt x="424" y="384"/>
                  <a:pt x="672" y="288"/>
                </a:cubicBezTo>
                <a:cubicBezTo>
                  <a:pt x="920" y="192"/>
                  <a:pt x="1248" y="144"/>
                  <a:pt x="1632" y="96"/>
                </a:cubicBezTo>
                <a:cubicBezTo>
                  <a:pt x="2016" y="48"/>
                  <a:pt x="2752" y="16"/>
                  <a:pt x="2976" y="0"/>
                </a:cubicBezTo>
              </a:path>
            </a:pathLst>
          </a:custGeom>
          <a:noFill/>
          <a:ln w="19050" cap="flat">
            <a:solidFill>
              <a:srgbClr val="00CCFF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7515" name="Line 11"/>
          <p:cNvSpPr>
            <a:spLocks noChangeShapeType="1"/>
          </p:cNvSpPr>
          <p:nvPr/>
        </p:nvSpPr>
        <p:spPr bwMode="auto">
          <a:xfrm>
            <a:off x="3563888" y="1844824"/>
            <a:ext cx="1371600" cy="0"/>
          </a:xfrm>
          <a:prstGeom prst="line">
            <a:avLst/>
          </a:prstGeom>
          <a:noFill/>
          <a:ln w="19050">
            <a:solidFill>
              <a:srgbClr val="00CC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7516" name="Rectangle 12"/>
          <p:cNvSpPr>
            <a:spLocks noChangeArrowheads="1"/>
          </p:cNvSpPr>
          <p:nvPr/>
        </p:nvSpPr>
        <p:spPr bwMode="auto">
          <a:xfrm>
            <a:off x="4061792" y="3292624"/>
            <a:ext cx="381000" cy="533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7517" name="Line 13"/>
          <p:cNvSpPr>
            <a:spLocks noChangeShapeType="1"/>
          </p:cNvSpPr>
          <p:nvPr/>
        </p:nvSpPr>
        <p:spPr bwMode="auto">
          <a:xfrm>
            <a:off x="4290392" y="3292624"/>
            <a:ext cx="1524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7518" name="Line 14"/>
          <p:cNvSpPr>
            <a:spLocks noChangeShapeType="1"/>
          </p:cNvSpPr>
          <p:nvPr/>
        </p:nvSpPr>
        <p:spPr bwMode="auto">
          <a:xfrm>
            <a:off x="3299792" y="2530624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7519" name="Rectangle 15"/>
          <p:cNvSpPr>
            <a:spLocks noChangeArrowheads="1"/>
          </p:cNvSpPr>
          <p:nvPr/>
        </p:nvSpPr>
        <p:spPr bwMode="auto">
          <a:xfrm>
            <a:off x="404192" y="2530624"/>
            <a:ext cx="2895600" cy="236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7520" name="Line 16"/>
          <p:cNvSpPr>
            <a:spLocks noChangeShapeType="1"/>
          </p:cNvSpPr>
          <p:nvPr/>
        </p:nvSpPr>
        <p:spPr bwMode="auto">
          <a:xfrm flipV="1">
            <a:off x="3299792" y="3521224"/>
            <a:ext cx="914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7521" name="Text Box 17"/>
          <p:cNvSpPr txBox="1">
            <a:spLocks noChangeArrowheads="1"/>
          </p:cNvSpPr>
          <p:nvPr/>
        </p:nvSpPr>
        <p:spPr bwMode="auto">
          <a:xfrm>
            <a:off x="3985592" y="3826024"/>
            <a:ext cx="762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 b="1">
                <a:latin typeface="Arial" charset="0"/>
              </a:rPr>
              <a:t>Doc9</a:t>
            </a:r>
          </a:p>
        </p:txBody>
      </p:sp>
      <p:sp>
        <p:nvSpPr>
          <p:cNvPr id="277522" name="Line 18"/>
          <p:cNvSpPr>
            <a:spLocks noChangeShapeType="1"/>
          </p:cNvSpPr>
          <p:nvPr/>
        </p:nvSpPr>
        <p:spPr bwMode="auto">
          <a:xfrm>
            <a:off x="5004048" y="1844824"/>
            <a:ext cx="3810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7523" name="Line 19"/>
          <p:cNvSpPr>
            <a:spLocks noChangeShapeType="1"/>
          </p:cNvSpPr>
          <p:nvPr/>
        </p:nvSpPr>
        <p:spPr bwMode="auto">
          <a:xfrm>
            <a:off x="5508104" y="1844824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7524" name="Line 20"/>
          <p:cNvSpPr>
            <a:spLocks noChangeShapeType="1"/>
          </p:cNvSpPr>
          <p:nvPr/>
        </p:nvSpPr>
        <p:spPr bwMode="auto">
          <a:xfrm>
            <a:off x="6156176" y="1844824"/>
            <a:ext cx="609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7525" name="Line 21"/>
          <p:cNvSpPr>
            <a:spLocks noChangeShapeType="1"/>
          </p:cNvSpPr>
          <p:nvPr/>
        </p:nvSpPr>
        <p:spPr bwMode="auto">
          <a:xfrm flipH="1">
            <a:off x="2778224" y="1844824"/>
            <a:ext cx="3810000" cy="12954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7526" name="Text Box 22"/>
          <p:cNvSpPr txBox="1">
            <a:spLocks noChangeArrowheads="1"/>
          </p:cNvSpPr>
          <p:nvPr/>
        </p:nvSpPr>
        <p:spPr bwMode="auto">
          <a:xfrm>
            <a:off x="6042992" y="3521224"/>
            <a:ext cx="762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 b="1">
                <a:solidFill>
                  <a:srgbClr val="0066FF"/>
                </a:solidFill>
                <a:latin typeface="Arial" charset="0"/>
              </a:rPr>
              <a:t>xml</a:t>
            </a:r>
            <a:endParaRPr lang="en-US" altLang="ko-KR" sz="1400" b="1">
              <a:latin typeface="Arial" charset="0"/>
            </a:endParaRPr>
          </a:p>
        </p:txBody>
      </p:sp>
      <p:sp>
        <p:nvSpPr>
          <p:cNvPr id="277527" name="Line 23"/>
          <p:cNvSpPr>
            <a:spLocks noChangeShapeType="1"/>
          </p:cNvSpPr>
          <p:nvPr/>
        </p:nvSpPr>
        <p:spPr bwMode="auto">
          <a:xfrm>
            <a:off x="4442792" y="3292624"/>
            <a:ext cx="1295400" cy="3048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7528" name="Line 24"/>
          <p:cNvSpPr>
            <a:spLocks noChangeShapeType="1"/>
          </p:cNvSpPr>
          <p:nvPr/>
        </p:nvSpPr>
        <p:spPr bwMode="auto">
          <a:xfrm flipV="1">
            <a:off x="4442792" y="3597424"/>
            <a:ext cx="1295400" cy="2286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7529" name="Line 25"/>
          <p:cNvSpPr>
            <a:spLocks noChangeShapeType="1"/>
          </p:cNvSpPr>
          <p:nvPr/>
        </p:nvSpPr>
        <p:spPr bwMode="auto">
          <a:xfrm>
            <a:off x="5262736" y="1844824"/>
            <a:ext cx="533400" cy="15240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7530" name="Line 26"/>
          <p:cNvSpPr>
            <a:spLocks noChangeShapeType="1"/>
          </p:cNvSpPr>
          <p:nvPr/>
        </p:nvSpPr>
        <p:spPr bwMode="auto">
          <a:xfrm>
            <a:off x="4366592" y="1844824"/>
            <a:ext cx="228600" cy="533400"/>
          </a:xfrm>
          <a:prstGeom prst="line">
            <a:avLst/>
          </a:prstGeom>
          <a:noFill/>
          <a:ln w="9525">
            <a:solidFill>
              <a:srgbClr val="00CC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7531" name="Line 27"/>
          <p:cNvSpPr>
            <a:spLocks noChangeShapeType="1"/>
          </p:cNvSpPr>
          <p:nvPr/>
        </p:nvSpPr>
        <p:spPr bwMode="auto">
          <a:xfrm>
            <a:off x="2994992" y="1844824"/>
            <a:ext cx="2438400" cy="144780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7532" name="Text Box 28"/>
          <p:cNvSpPr txBox="1">
            <a:spLocks noChangeArrowheads="1"/>
          </p:cNvSpPr>
          <p:nvPr/>
        </p:nvSpPr>
        <p:spPr bwMode="auto">
          <a:xfrm>
            <a:off x="5890592" y="4054624"/>
            <a:ext cx="1676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 b="1">
                <a:solidFill>
                  <a:srgbClr val="FF9900"/>
                </a:solidFill>
                <a:latin typeface="Arial" charset="0"/>
              </a:rPr>
              <a:t>MyServe server</a:t>
            </a:r>
            <a:endParaRPr lang="en-US" altLang="ko-KR" sz="1400" b="1">
              <a:latin typeface="Arial" charset="0"/>
            </a:endParaRPr>
          </a:p>
        </p:txBody>
      </p:sp>
      <p:sp>
        <p:nvSpPr>
          <p:cNvPr id="277533" name="Text Box 29"/>
          <p:cNvSpPr txBox="1">
            <a:spLocks noChangeArrowheads="1"/>
          </p:cNvSpPr>
          <p:nvPr/>
        </p:nvSpPr>
        <p:spPr bwMode="auto">
          <a:xfrm>
            <a:off x="3909392" y="4816624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 b="1">
                <a:solidFill>
                  <a:srgbClr val="33CCFF"/>
                </a:solidFill>
                <a:latin typeface="Arial" charset="0"/>
              </a:rPr>
              <a:t>MyCorp</a:t>
            </a:r>
            <a:endParaRPr lang="en-US" altLang="ko-KR" sz="1400" b="1">
              <a:solidFill>
                <a:srgbClr val="00CCFF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>
            <a:solidFill>
              <a:schemeClr val="tx1"/>
            </a:solidFill>
            <a:latin typeface="Corbel" pitchFamily="34" charset="0"/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orbe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</Template>
  <TotalTime>2938</TotalTime>
  <Words>4454</Words>
  <Application>Microsoft Office PowerPoint</Application>
  <PresentationFormat>화면 슬라이드 쇼(4:3)</PresentationFormat>
  <Paragraphs>796</Paragraphs>
  <Slides>55</Slides>
  <Notes>50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56" baseType="lpstr">
      <vt:lpstr>SNU IDB Lab.</vt:lpstr>
      <vt:lpstr>Special Issues</vt:lpstr>
      <vt:lpstr>Additional Issues</vt:lpstr>
      <vt:lpstr>Contents of XML Link</vt:lpstr>
      <vt:lpstr>HTML Link vs. XML Link</vt:lpstr>
      <vt:lpstr>Concept of Xlink (1/12)</vt:lpstr>
      <vt:lpstr>Concept of Xlink (2/12)</vt:lpstr>
      <vt:lpstr>Concept of Xlink (3/12)</vt:lpstr>
      <vt:lpstr>Concept of Xlink (4/12)</vt:lpstr>
      <vt:lpstr>Concept of Xlink (5/12)</vt:lpstr>
      <vt:lpstr>Concept of Xlink (6/12)</vt:lpstr>
      <vt:lpstr>Concept of Xlink (7/12)</vt:lpstr>
      <vt:lpstr>Concept of Xlink (8/12)</vt:lpstr>
      <vt:lpstr>Concept of Xlink(9/12)</vt:lpstr>
      <vt:lpstr>Concept of Xlink (10/12)</vt:lpstr>
      <vt:lpstr>Concept of Xlink (11/12)</vt:lpstr>
      <vt:lpstr>Concept of Xlink (12/12)</vt:lpstr>
      <vt:lpstr>Simple Link</vt:lpstr>
      <vt:lpstr>Extended Link (1/8)</vt:lpstr>
      <vt:lpstr>Extended Links (2/8)</vt:lpstr>
      <vt:lpstr>Extended Links (3/8)</vt:lpstr>
      <vt:lpstr>Extended Link (4/8)</vt:lpstr>
      <vt:lpstr>Extended Link (5/8)</vt:lpstr>
      <vt:lpstr>Extended Link (6/8)</vt:lpstr>
      <vt:lpstr>Extended Link (7/8)</vt:lpstr>
      <vt:lpstr>Extended Link (8/8)</vt:lpstr>
      <vt:lpstr>Xpointer (1/13)</vt:lpstr>
      <vt:lpstr>Xpointer (2/13)</vt:lpstr>
      <vt:lpstr>Xpointer (3/13)</vt:lpstr>
      <vt:lpstr>Xpointer (4/13)</vt:lpstr>
      <vt:lpstr>Xpointer (5/13)</vt:lpstr>
      <vt:lpstr>Xpointer (6/13)</vt:lpstr>
      <vt:lpstr>Xpointer (7/13)</vt:lpstr>
      <vt:lpstr>Xpointer (8/13)</vt:lpstr>
      <vt:lpstr>Xpointer (9/13)</vt:lpstr>
      <vt:lpstr>Xpointer (10/13)</vt:lpstr>
      <vt:lpstr>Xpointer (11/13)</vt:lpstr>
      <vt:lpstr>Xpointer (12/13)</vt:lpstr>
      <vt:lpstr>Xpointer(13/13)</vt:lpstr>
      <vt:lpstr>Additional Issues</vt:lpstr>
      <vt:lpstr>Contents of White space</vt:lpstr>
      <vt:lpstr>Concept of white space</vt:lpstr>
      <vt:lpstr>Line-end normalization</vt:lpstr>
      <vt:lpstr>White space in markup</vt:lpstr>
      <vt:lpstr>Element content space</vt:lpstr>
      <vt:lpstr>Preserved space</vt:lpstr>
      <vt:lpstr>Ambiguous space</vt:lpstr>
      <vt:lpstr>Ambiguous space</vt:lpstr>
      <vt:lpstr>Additional Issues</vt:lpstr>
      <vt:lpstr>Contents of Name space</vt:lpstr>
      <vt:lpstr>Compound Documents</vt:lpstr>
      <vt:lpstr>The Standard</vt:lpstr>
      <vt:lpstr>Namespace identification</vt:lpstr>
      <vt:lpstr>Using name spaces</vt:lpstr>
      <vt:lpstr>Simplification techniques</vt:lpstr>
      <vt:lpstr>DTD issues</vt:lpstr>
    </vt:vector>
  </TitlesOfParts>
  <Company>oopsla 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 Documents</dc:title>
  <dc:creator>solo1</dc:creator>
  <cp:lastModifiedBy>Ruud</cp:lastModifiedBy>
  <cp:revision>46</cp:revision>
  <dcterms:created xsi:type="dcterms:W3CDTF">2001-03-30T11:28:00Z</dcterms:created>
  <dcterms:modified xsi:type="dcterms:W3CDTF">2011-06-23T06:52:10Z</dcterms:modified>
</cp:coreProperties>
</file>