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0" r:id="rId2"/>
    <p:sldId id="488" r:id="rId3"/>
    <p:sldId id="693" r:id="rId4"/>
    <p:sldId id="694" r:id="rId5"/>
    <p:sldId id="689" r:id="rId6"/>
    <p:sldId id="695" r:id="rId7"/>
    <p:sldId id="696" r:id="rId8"/>
    <p:sldId id="697" r:id="rId9"/>
    <p:sldId id="704" r:id="rId10"/>
    <p:sldId id="690" r:id="rId11"/>
    <p:sldId id="698" r:id="rId12"/>
    <p:sldId id="705" r:id="rId13"/>
    <p:sldId id="691" r:id="rId14"/>
    <p:sldId id="699" r:id="rId15"/>
    <p:sldId id="701" r:id="rId16"/>
    <p:sldId id="703" r:id="rId17"/>
    <p:sldId id="702" r:id="rId18"/>
    <p:sldId id="692" r:id="rId19"/>
    <p:sldId id="700" r:id="rId20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C00"/>
    <a:srgbClr val="BD2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8" autoAdjust="0"/>
    <p:restoredTop sz="80000" autoAdjust="0"/>
  </p:normalViewPr>
  <p:slideViewPr>
    <p:cSldViewPr>
      <p:cViewPr>
        <p:scale>
          <a:sx n="67" d="100"/>
          <a:sy n="67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74"/>
    </p:cViewPr>
  </p:sorterViewPr>
  <p:notesViewPr>
    <p:cSldViewPr>
      <p:cViewPr varScale="1">
        <p:scale>
          <a:sx n="87" d="100"/>
          <a:sy n="87" d="100"/>
        </p:scale>
        <p:origin x="1920" y="72"/>
      </p:cViewPr>
      <p:guideLst>
        <p:guide orient="horz" pos="2880"/>
        <p:guide orient="horz" pos="3110"/>
        <p:guide pos="216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00125" y="231775"/>
            <a:ext cx="493395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영화 흥행 실적 예측을 위한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Big Data Mining: pre-processing of big data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378826"/>
            <a:ext cx="2945659" cy="493714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8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경시대회 </a:t>
            </a:r>
            <a:r>
              <a:rPr lang="ko-KR" altLang="en-US" dirty="0" err="1" smtClean="0"/>
              <a:t>영화데이터쪽</a:t>
            </a:r>
            <a:r>
              <a:rPr lang="ko-KR" altLang="en-US" dirty="0" smtClean="0"/>
              <a:t> 데이터로 관객을 예측하는 </a:t>
            </a:r>
            <a:r>
              <a:rPr lang="ko-KR" altLang="en-US" dirty="0" err="1" smtClean="0"/>
              <a:t>빅데이터작업</a:t>
            </a:r>
            <a:r>
              <a:rPr lang="ko-KR" altLang="en-US" dirty="0" smtClean="0"/>
              <a:t> 과정과 결과를 보여드리고</a:t>
            </a:r>
            <a:endParaRPr lang="en-US" altLang="ko-KR" dirty="0" smtClean="0"/>
          </a:p>
          <a:p>
            <a:r>
              <a:rPr lang="ko-KR" altLang="en-US" dirty="0" smtClean="0"/>
              <a:t>이를 데이터를 바탕으로 </a:t>
            </a:r>
            <a:r>
              <a:rPr lang="ko-KR" altLang="en-US" dirty="0" err="1" smtClean="0"/>
              <a:t>어떤것들을</a:t>
            </a:r>
            <a:r>
              <a:rPr lang="ko-KR" altLang="en-US" dirty="0" smtClean="0"/>
              <a:t> 더 </a:t>
            </a:r>
            <a:r>
              <a:rPr lang="ko-KR" altLang="en-US" dirty="0" err="1" smtClean="0"/>
              <a:t>연구할수</a:t>
            </a:r>
            <a:r>
              <a:rPr lang="ko-KR" altLang="en-US" dirty="0" smtClean="0"/>
              <a:t> 있는지 </a:t>
            </a:r>
            <a:r>
              <a:rPr lang="ko-KR" altLang="en-US" dirty="0" err="1" smtClean="0"/>
              <a:t>생각중인것을</a:t>
            </a:r>
            <a:r>
              <a:rPr lang="ko-KR" altLang="en-US" dirty="0" smtClean="0"/>
              <a:t> 이어서 설명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9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1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경시대회 </a:t>
            </a:r>
            <a:r>
              <a:rPr lang="ko-KR" altLang="en-US" dirty="0" err="1" smtClean="0"/>
              <a:t>영화데이터쪽</a:t>
            </a:r>
            <a:r>
              <a:rPr lang="ko-KR" altLang="en-US" dirty="0" smtClean="0"/>
              <a:t> 데이터로 관객을 예측하는 </a:t>
            </a:r>
            <a:r>
              <a:rPr lang="ko-KR" altLang="en-US" dirty="0" err="1" smtClean="0"/>
              <a:t>빅데이터작업</a:t>
            </a:r>
            <a:r>
              <a:rPr lang="ko-KR" altLang="en-US" dirty="0" smtClean="0"/>
              <a:t> 과정과 결과를 보여드리고</a:t>
            </a:r>
            <a:endParaRPr lang="en-US" altLang="ko-KR" dirty="0" smtClean="0"/>
          </a:p>
          <a:p>
            <a:r>
              <a:rPr lang="ko-KR" altLang="en-US" dirty="0" smtClean="0"/>
              <a:t>이를 데이터를 바탕으로 </a:t>
            </a:r>
            <a:r>
              <a:rPr lang="ko-KR" altLang="en-US" dirty="0" err="1" smtClean="0"/>
              <a:t>어떤것들을</a:t>
            </a:r>
            <a:r>
              <a:rPr lang="ko-KR" altLang="en-US" dirty="0" smtClean="0"/>
              <a:t> 더 </a:t>
            </a:r>
            <a:r>
              <a:rPr lang="ko-KR" altLang="en-US" dirty="0" err="1" smtClean="0"/>
              <a:t>연구할수</a:t>
            </a:r>
            <a:r>
              <a:rPr lang="ko-KR" altLang="en-US" dirty="0" smtClean="0"/>
              <a:t> 있는지 </a:t>
            </a:r>
            <a:r>
              <a:rPr lang="ko-KR" altLang="en-US" dirty="0" err="1" smtClean="0"/>
              <a:t>생각중인것을</a:t>
            </a:r>
            <a:r>
              <a:rPr lang="ko-KR" altLang="en-US" dirty="0" smtClean="0"/>
              <a:t> 이어서 설명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54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Text spans occurring near each other(within discourse boundaries) may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3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경시대회 </a:t>
            </a:r>
            <a:r>
              <a:rPr lang="ko-KR" altLang="en-US" dirty="0" err="1" smtClean="0"/>
              <a:t>영화데이터쪽</a:t>
            </a:r>
            <a:r>
              <a:rPr lang="ko-KR" altLang="en-US" dirty="0" smtClean="0"/>
              <a:t> 데이터로 관객을 예측하는 </a:t>
            </a:r>
            <a:r>
              <a:rPr lang="ko-KR" altLang="en-US" dirty="0" err="1" smtClean="0"/>
              <a:t>빅데이터작업</a:t>
            </a:r>
            <a:r>
              <a:rPr lang="ko-KR" altLang="en-US" dirty="0" smtClean="0"/>
              <a:t> 과정과 결과를 보여드리고</a:t>
            </a:r>
            <a:endParaRPr lang="en-US" altLang="ko-KR" dirty="0" smtClean="0"/>
          </a:p>
          <a:p>
            <a:r>
              <a:rPr lang="ko-KR" altLang="en-US" dirty="0" smtClean="0"/>
              <a:t>이를 데이터를 바탕으로 </a:t>
            </a:r>
            <a:r>
              <a:rPr lang="ko-KR" altLang="en-US" dirty="0" err="1" smtClean="0"/>
              <a:t>어떤것들을</a:t>
            </a:r>
            <a:r>
              <a:rPr lang="ko-KR" altLang="en-US" dirty="0" smtClean="0"/>
              <a:t> 더 </a:t>
            </a:r>
            <a:r>
              <a:rPr lang="ko-KR" altLang="en-US" dirty="0" err="1" smtClean="0"/>
              <a:t>연구할수</a:t>
            </a:r>
            <a:r>
              <a:rPr lang="ko-KR" altLang="en-US" dirty="0" smtClean="0"/>
              <a:t> 있는지 </a:t>
            </a:r>
            <a:r>
              <a:rPr lang="ko-KR" altLang="en-US" dirty="0" err="1" smtClean="0"/>
              <a:t>생각중인것을</a:t>
            </a:r>
            <a:r>
              <a:rPr lang="ko-KR" altLang="en-US" dirty="0" smtClean="0"/>
              <a:t> 이어서 설명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41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경시대회 </a:t>
            </a:r>
            <a:r>
              <a:rPr lang="ko-KR" altLang="en-US" dirty="0" err="1" smtClean="0"/>
              <a:t>영화데이터쪽</a:t>
            </a:r>
            <a:r>
              <a:rPr lang="ko-KR" altLang="en-US" dirty="0" smtClean="0"/>
              <a:t> 데이터로 관객을 예측하는 </a:t>
            </a:r>
            <a:r>
              <a:rPr lang="ko-KR" altLang="en-US" dirty="0" err="1" smtClean="0"/>
              <a:t>빅데이터작업</a:t>
            </a:r>
            <a:r>
              <a:rPr lang="ko-KR" altLang="en-US" dirty="0" smtClean="0"/>
              <a:t> 과정과 결과를 보여드리고</a:t>
            </a:r>
            <a:endParaRPr lang="en-US" altLang="ko-KR" dirty="0" smtClean="0"/>
          </a:p>
          <a:p>
            <a:r>
              <a:rPr lang="ko-KR" altLang="en-US" dirty="0" smtClean="0"/>
              <a:t>이를 데이터를 바탕으로 </a:t>
            </a:r>
            <a:r>
              <a:rPr lang="ko-KR" altLang="en-US" dirty="0" err="1" smtClean="0"/>
              <a:t>어떤것들을</a:t>
            </a:r>
            <a:r>
              <a:rPr lang="ko-KR" altLang="en-US" dirty="0" smtClean="0"/>
              <a:t> 더 </a:t>
            </a:r>
            <a:r>
              <a:rPr lang="ko-KR" altLang="en-US" dirty="0" err="1" smtClean="0"/>
              <a:t>연구할수</a:t>
            </a:r>
            <a:r>
              <a:rPr lang="ko-KR" altLang="en-US" dirty="0" smtClean="0"/>
              <a:t> 있는지 </a:t>
            </a:r>
            <a:r>
              <a:rPr lang="ko-KR" altLang="en-US" dirty="0" err="1" smtClean="0"/>
              <a:t>생각중인것을</a:t>
            </a:r>
            <a:r>
              <a:rPr lang="ko-KR" altLang="en-US" dirty="0" smtClean="0"/>
              <a:t> 이어서 설명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35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findings indicate10 that the extracts preserve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(and, in the NB polarity-classifier case, apparently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clarify) the sentiment information in the originating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documents, and thus are good summaries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polarity-classification point of view.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40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경시대회 </a:t>
            </a:r>
            <a:r>
              <a:rPr lang="ko-KR" altLang="en-US" dirty="0" err="1" smtClean="0"/>
              <a:t>영화데이터쪽</a:t>
            </a:r>
            <a:r>
              <a:rPr lang="ko-KR" altLang="en-US" dirty="0" smtClean="0"/>
              <a:t> 데이터로 관객을 예측하는 </a:t>
            </a:r>
            <a:r>
              <a:rPr lang="ko-KR" altLang="en-US" dirty="0" err="1" smtClean="0"/>
              <a:t>빅데이터작업</a:t>
            </a:r>
            <a:r>
              <a:rPr lang="ko-KR" altLang="en-US" dirty="0" smtClean="0"/>
              <a:t> 과정과 결과를 보여드리고</a:t>
            </a:r>
            <a:endParaRPr lang="en-US" altLang="ko-KR" dirty="0" smtClean="0"/>
          </a:p>
          <a:p>
            <a:r>
              <a:rPr lang="ko-KR" altLang="en-US" dirty="0" smtClean="0"/>
              <a:t>이를 데이터를 바탕으로 </a:t>
            </a:r>
            <a:r>
              <a:rPr lang="ko-KR" altLang="en-US" dirty="0" err="1" smtClean="0"/>
              <a:t>어떤것들을</a:t>
            </a:r>
            <a:r>
              <a:rPr lang="ko-KR" altLang="en-US" dirty="0" smtClean="0"/>
              <a:t> 더 </a:t>
            </a:r>
            <a:r>
              <a:rPr lang="ko-KR" altLang="en-US" dirty="0" err="1" smtClean="0"/>
              <a:t>연구할수</a:t>
            </a:r>
            <a:r>
              <a:rPr lang="ko-KR" altLang="en-US" dirty="0" smtClean="0"/>
              <a:t> 있는지 </a:t>
            </a:r>
            <a:r>
              <a:rPr lang="ko-KR" altLang="en-US" dirty="0" err="1" smtClean="0"/>
              <a:t>생각중인것을</a:t>
            </a:r>
            <a:r>
              <a:rPr lang="ko-KR" altLang="en-US" dirty="0" smtClean="0"/>
              <a:t> 이어서 설명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19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8278688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Sentimental Education: Sentiment Analysis Using Subjectivity Summarization Based on Minimum Cuts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04 10, 2014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Hyun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Geun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Soo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2939" y="3571876"/>
            <a:ext cx="4678288" cy="4826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altLang="ko-KR" sz="2000" b="0" dirty="0" smtClean="0"/>
              <a:t>Bo Pang and Lillian Lee (2004) ACL-04</a:t>
            </a:r>
            <a:endParaRPr lang="ko-KR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Method</a:t>
            </a:r>
          </a:p>
          <a:p>
            <a:r>
              <a:rPr lang="en-US" altLang="ko-KR" b="1" dirty="0" smtClean="0"/>
              <a:t>Evaluation Framework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8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Classifying movie reviews as either positive or negative</a:t>
            </a:r>
          </a:p>
          <a:p>
            <a:pPr lvl="1"/>
            <a:r>
              <a:rPr lang="en-US" altLang="ko-KR" dirty="0"/>
              <a:t>Providing polarity information about reviews is a useful service</a:t>
            </a:r>
          </a:p>
          <a:p>
            <a:pPr lvl="1"/>
            <a:r>
              <a:rPr lang="en-US" altLang="ko-KR" dirty="0"/>
              <a:t>Movie reviews are apparently harder to classify than reviews of other product</a:t>
            </a:r>
          </a:p>
          <a:p>
            <a:pPr lvl="1"/>
            <a:r>
              <a:rPr lang="en-US" altLang="ko-KR" dirty="0"/>
              <a:t>The correct label can be extracted automatically from rating information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Polarity dataset</a:t>
            </a:r>
          </a:p>
          <a:p>
            <a:pPr lvl="1"/>
            <a:r>
              <a:rPr lang="en-US" altLang="ko-KR" dirty="0"/>
              <a:t>1000 positive and 1000 negative </a:t>
            </a:r>
            <a:r>
              <a:rPr lang="en-US" altLang="ko-KR" dirty="0" smtClean="0"/>
              <a:t>reviews</a:t>
            </a:r>
            <a:endParaRPr lang="en-US" altLang="ko-KR" dirty="0"/>
          </a:p>
          <a:p>
            <a:r>
              <a:rPr lang="en-US" altLang="ko-KR" dirty="0" smtClean="0"/>
              <a:t>Default polarity classifiers – SVMs, NB</a:t>
            </a:r>
          </a:p>
          <a:p>
            <a:r>
              <a:rPr lang="en-US" altLang="ko-KR" dirty="0" smtClean="0"/>
              <a:t>Subjectivity dataset </a:t>
            </a:r>
          </a:p>
          <a:p>
            <a:pPr lvl="1"/>
            <a:r>
              <a:rPr lang="en-US" altLang="ko-KR" dirty="0" smtClean="0"/>
              <a:t>5000 movie review snippets and 5000 sentences from plot summaries </a:t>
            </a:r>
          </a:p>
          <a:p>
            <a:r>
              <a:rPr lang="en-US" altLang="ko-KR" dirty="0" smtClean="0"/>
              <a:t>Subjectivity detectors</a:t>
            </a:r>
          </a:p>
          <a:p>
            <a:pPr lvl="1"/>
            <a:r>
              <a:rPr lang="en-US" altLang="ko-KR" dirty="0" smtClean="0"/>
              <a:t>Basic sentence level subjectivity detector</a:t>
            </a:r>
          </a:p>
          <a:p>
            <a:pPr lvl="1"/>
            <a:r>
              <a:rPr lang="en-US" altLang="ko-KR" dirty="0" smtClean="0"/>
              <a:t>Cut based subjectivity detector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921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Subjectivity detectors</a:t>
            </a:r>
          </a:p>
          <a:p>
            <a:pPr lvl="1"/>
            <a:r>
              <a:rPr lang="en-US" altLang="ko-KR" dirty="0" smtClean="0"/>
              <a:t>Source s , sink t = class of subjective and objective</a:t>
            </a:r>
          </a:p>
          <a:p>
            <a:pPr lvl="1"/>
            <a:r>
              <a:rPr lang="en-US" altLang="ko-KR" dirty="0" err="1" smtClean="0"/>
              <a:t>Ind</a:t>
            </a:r>
            <a:r>
              <a:rPr lang="en-US" altLang="ko-KR" dirty="0" smtClean="0"/>
              <a:t>(s) =                      </a:t>
            </a:r>
          </a:p>
          <a:p>
            <a:pPr marL="457200" lvl="1" indent="0">
              <a:buNone/>
            </a:pPr>
            <a:r>
              <a:rPr lang="en-US" altLang="ko-KR" dirty="0" smtClean="0"/>
              <a:t>     (</a:t>
            </a:r>
            <a:r>
              <a:rPr lang="en-US" altLang="ko-KR" dirty="0"/>
              <a:t>denote Naïve Bayes’ estimate of the </a:t>
            </a:r>
            <a:r>
              <a:rPr lang="en-US" altLang="ko-KR" dirty="0" err="1"/>
              <a:t>probility</a:t>
            </a:r>
            <a:r>
              <a:rPr lang="en-US" altLang="ko-KR" dirty="0"/>
              <a:t> that sentence s is subjective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44824"/>
            <a:ext cx="800100" cy="276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420888"/>
            <a:ext cx="3819525" cy="571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" y="3263441"/>
            <a:ext cx="7610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Method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Evaluation Framework</a:t>
            </a:r>
          </a:p>
          <a:p>
            <a:r>
              <a:rPr lang="en-US" altLang="ko-KR" b="1" dirty="0" smtClean="0"/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Ten fold cross validation</a:t>
            </a:r>
          </a:p>
          <a:p>
            <a:r>
              <a:rPr lang="en-US" altLang="ko-KR" dirty="0" smtClean="0"/>
              <a:t>Subjectivity extraction produces effective summaries of document sentiment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Basic subjectivity extraction</a:t>
            </a:r>
          </a:p>
          <a:p>
            <a:pPr lvl="1"/>
            <a:r>
              <a:rPr lang="en-US" altLang="ko-KR" dirty="0"/>
              <a:t>Naïve Bayes and SVMs</a:t>
            </a:r>
            <a:endParaRPr lang="en-US" altLang="ko-KR" dirty="0" smtClean="0"/>
          </a:p>
          <a:p>
            <a:r>
              <a:rPr lang="en-US" altLang="ko-KR" dirty="0" smtClean="0"/>
              <a:t>Incorporating context information</a:t>
            </a:r>
          </a:p>
          <a:p>
            <a:pPr lvl="1"/>
            <a:r>
              <a:rPr lang="en-US" altLang="ko-KR" dirty="0"/>
              <a:t>Naïve </a:t>
            </a:r>
            <a:r>
              <a:rPr lang="en-US" altLang="ko-KR" dirty="0" smtClean="0"/>
              <a:t>Bayes + min-cut </a:t>
            </a:r>
            <a:r>
              <a:rPr lang="en-US" altLang="ko-KR" dirty="0"/>
              <a:t>and </a:t>
            </a:r>
            <a:r>
              <a:rPr lang="en-US" altLang="ko-KR" dirty="0" smtClean="0"/>
              <a:t>SVMs + min-cut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75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Basic subjectivity </a:t>
            </a:r>
            <a:r>
              <a:rPr lang="en-US" altLang="ko-KR" dirty="0" smtClean="0"/>
              <a:t>extraction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Naïve Bayes and SVMs can be trained on our subjectivity dataset</a:t>
            </a:r>
          </a:p>
          <a:p>
            <a:endParaRPr lang="en-US" altLang="ko-KR" dirty="0"/>
          </a:p>
          <a:p>
            <a:r>
              <a:rPr lang="en-US" altLang="ko-KR" dirty="0" smtClean="0"/>
              <a:t>Naïve Bayes subjectivity detector + </a:t>
            </a:r>
            <a:r>
              <a:rPr lang="en-US" altLang="ko-KR" dirty="0"/>
              <a:t>Naïve Bayes </a:t>
            </a:r>
            <a:r>
              <a:rPr lang="en-US" altLang="ko-KR" dirty="0" smtClean="0"/>
              <a:t>polarity classifier</a:t>
            </a:r>
          </a:p>
          <a:p>
            <a:pPr lvl="1"/>
            <a:r>
              <a:rPr lang="en-US" altLang="ko-KR" dirty="0" smtClean="0"/>
              <a:t>82% -&gt; 86% improve than no extraction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 most subjective sentences</a:t>
            </a:r>
          </a:p>
          <a:p>
            <a:r>
              <a:rPr lang="en-US" altLang="ko-KR" dirty="0" smtClean="0"/>
              <a:t>Last N sentences</a:t>
            </a:r>
          </a:p>
          <a:p>
            <a:r>
              <a:rPr lang="en-US" altLang="ko-KR" dirty="0" smtClean="0"/>
              <a:t>First N sentences</a:t>
            </a:r>
          </a:p>
          <a:p>
            <a:r>
              <a:rPr lang="en-US" altLang="ko-KR" dirty="0" smtClean="0"/>
              <a:t>Least subjective N sentences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07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827734" cy="375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051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4" y="1844824"/>
            <a:ext cx="8902841" cy="389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569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Method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Evaluation Framework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ko-KR" b="1" dirty="0" smtClean="0"/>
              <a:t>Conclusions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80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Showing that subjectivity detection can compress reviews into much shorter extracts that still retain polarity information at a level comparable to that of the full review</a:t>
            </a:r>
          </a:p>
          <a:p>
            <a:endParaRPr lang="en-US" altLang="ko-KR" dirty="0"/>
          </a:p>
          <a:p>
            <a:r>
              <a:rPr lang="en-US" altLang="ko-KR" dirty="0" smtClean="0"/>
              <a:t>For NB classifier, Extraction is not only shorter but also cleaner representations</a:t>
            </a:r>
          </a:p>
          <a:p>
            <a:endParaRPr lang="en-US" altLang="ko-KR" dirty="0"/>
          </a:p>
          <a:p>
            <a:r>
              <a:rPr lang="en-US" altLang="ko-KR" dirty="0" smtClean="0"/>
              <a:t>Utilizing contextual information via this framework can lead to statistically significant improvement in polarity classification accuracy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33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Method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Evaluation Framework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Sentiment analysis</a:t>
            </a:r>
          </a:p>
          <a:p>
            <a:pPr lvl="1"/>
            <a:r>
              <a:rPr lang="en-US" altLang="ko-KR" dirty="0" smtClean="0"/>
              <a:t>Identify the view point underlying a text span</a:t>
            </a:r>
          </a:p>
          <a:p>
            <a:pPr lvl="1"/>
            <a:r>
              <a:rPr lang="en-US" altLang="ko-KR" dirty="0" smtClean="0"/>
              <a:t>Sentiment polarity</a:t>
            </a:r>
          </a:p>
          <a:p>
            <a:pPr lvl="1"/>
            <a:r>
              <a:rPr lang="en-US" altLang="ko-KR" dirty="0" smtClean="0"/>
              <a:t>E.g. classifying a movie review “thumbs up” “thumbs down”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 this paper,</a:t>
            </a:r>
          </a:p>
          <a:p>
            <a:pPr lvl="1"/>
            <a:r>
              <a:rPr lang="en-US" altLang="ko-KR" dirty="0" smtClean="0"/>
              <a:t>Novel </a:t>
            </a:r>
            <a:r>
              <a:rPr lang="en-US" altLang="ko-KR" dirty="0" err="1" smtClean="0"/>
              <a:t>maching</a:t>
            </a:r>
            <a:r>
              <a:rPr lang="en-US" altLang="ko-KR" dirty="0" smtClean="0"/>
              <a:t> learning method</a:t>
            </a:r>
          </a:p>
          <a:p>
            <a:pPr lvl="1"/>
            <a:r>
              <a:rPr lang="en-US" altLang="ko-KR" dirty="0" smtClean="0"/>
              <a:t>Minimum cuts in graphs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505" t="12517" r="4584" b="4876"/>
          <a:stretch/>
        </p:blipFill>
        <p:spPr>
          <a:xfrm>
            <a:off x="3394306" y="4365104"/>
            <a:ext cx="2355388" cy="15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Previous </a:t>
            </a:r>
          </a:p>
          <a:p>
            <a:pPr lvl="1"/>
            <a:r>
              <a:rPr lang="en-US" altLang="ko-KR" dirty="0" smtClean="0"/>
              <a:t>Document polarity classification focused on selecting indicative lexical feature(e.g. good), classifying the number of such features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 this paper,</a:t>
            </a:r>
          </a:p>
          <a:p>
            <a:pPr lvl="1"/>
            <a:r>
              <a:rPr lang="en-US" altLang="ko-KR" dirty="0" smtClean="0"/>
              <a:t>1) label the sentences in the document as either subjective or objective and discarding latter</a:t>
            </a:r>
          </a:p>
          <a:p>
            <a:pPr lvl="1"/>
            <a:r>
              <a:rPr lang="en-US" altLang="ko-KR" dirty="0" smtClean="0"/>
              <a:t>2) apply a standard machine learning classifier to the resulting extract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Prevent, irrelevant or potentially misleading text</a:t>
            </a:r>
            <a:endParaRPr lang="en-US" altLang="ko-KR" dirty="0"/>
          </a:p>
          <a:p>
            <a:pPr lvl="1"/>
            <a:r>
              <a:rPr lang="en-US" altLang="ko-KR" dirty="0" smtClean="0"/>
              <a:t>E.g. “The protagonist tries to protect her good name”</a:t>
            </a:r>
          </a:p>
          <a:p>
            <a:r>
              <a:rPr lang="en-US" altLang="ko-KR" dirty="0" smtClean="0"/>
              <a:t>Summary of the sentiment-oriented content of the document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042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b="1" dirty="0" smtClean="0"/>
              <a:t>Method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Evaluation Framework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SVM( Support vector machines )… – default polarity classifiers</a:t>
            </a:r>
          </a:p>
          <a:p>
            <a:r>
              <a:rPr lang="en-US" altLang="ko-KR" dirty="0" smtClean="0"/>
              <a:t>Removing objective sentence (e.g. plot summaries) – subjectivity detector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69012"/>
            <a:ext cx="5959574" cy="41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Context and Subjectivity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Standard classification algorithm apply on each sentence in isolation</a:t>
            </a:r>
          </a:p>
          <a:p>
            <a:r>
              <a:rPr lang="en-US" altLang="ko-KR" dirty="0"/>
              <a:t>Naïve Bayes or SVM classifiers label each test item in isolation </a:t>
            </a:r>
          </a:p>
          <a:p>
            <a:pPr lvl="1"/>
            <a:r>
              <a:rPr lang="en-US" altLang="ko-KR" dirty="0"/>
              <a:t>to specify that two particular sentences  should ideally receive the same subjectivity label but not state which label this should be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Modeling proximity relationships</a:t>
            </a:r>
          </a:p>
          <a:p>
            <a:pPr lvl="1"/>
            <a:r>
              <a:rPr lang="en-US" altLang="ko-KR" dirty="0" smtClean="0"/>
              <a:t>Share the same subjectivity status, other things being equal</a:t>
            </a:r>
          </a:p>
          <a:p>
            <a:r>
              <a:rPr lang="en-US" altLang="ko-KR" dirty="0" smtClean="0"/>
              <a:t>Our method, </a:t>
            </a:r>
            <a:r>
              <a:rPr lang="en-US" altLang="ko-KR" b="1" dirty="0" smtClean="0"/>
              <a:t>minimum cuts</a:t>
            </a:r>
          </a:p>
          <a:p>
            <a:pPr lvl="1"/>
            <a:r>
              <a:rPr lang="en-US" altLang="ko-KR" dirty="0" smtClean="0"/>
              <a:t>Concerned with physical proximity between the items to be classified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91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Cut-based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75651"/>
            <a:ext cx="8086725" cy="3152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531" y="4725144"/>
            <a:ext cx="3781425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94512" y="1966238"/>
            <a:ext cx="3009900" cy="685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996952" y="1196752"/>
            <a:ext cx="3819525" cy="5715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35" y="4509120"/>
            <a:ext cx="42400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61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Cut-based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Minimum-cut practical advantages</a:t>
            </a:r>
          </a:p>
          <a:p>
            <a:pPr lvl="1"/>
            <a:r>
              <a:rPr lang="en-US" altLang="ko-KR" dirty="0" smtClean="0"/>
              <a:t>Model item specific and pair-wise information independently</a:t>
            </a:r>
          </a:p>
          <a:p>
            <a:pPr lvl="1"/>
            <a:r>
              <a:rPr lang="en-US" altLang="ko-KR" dirty="0" smtClean="0"/>
              <a:t>Can use maximum-flow algorithms with polynomial asymptotic running times</a:t>
            </a:r>
          </a:p>
          <a:p>
            <a:pPr lvl="2"/>
            <a:r>
              <a:rPr lang="en-US" altLang="ko-KR" dirty="0" smtClean="0"/>
              <a:t>Other graph-partitioning problems </a:t>
            </a:r>
            <a:r>
              <a:rPr lang="en-US" altLang="ko-KR" smtClean="0"/>
              <a:t>are NP-complete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252056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15428</TotalTime>
  <Words>722</Words>
  <Application>Microsoft Office PowerPoint</Application>
  <PresentationFormat>화면 슬라이드 쇼(4:3)</PresentationFormat>
  <Paragraphs>153</Paragraphs>
  <Slides>19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SNU IDB Lab.</vt:lpstr>
      <vt:lpstr>A Sentimental Education: Sentiment Analysis Using Subjectivity Summarization Based on Minimum Cuts</vt:lpstr>
      <vt:lpstr>Outline</vt:lpstr>
      <vt:lpstr>Intro</vt:lpstr>
      <vt:lpstr>Intro</vt:lpstr>
      <vt:lpstr>Outline</vt:lpstr>
      <vt:lpstr>Architecture</vt:lpstr>
      <vt:lpstr>Context and Subjectivity Detection</vt:lpstr>
      <vt:lpstr>Cut-based classification</vt:lpstr>
      <vt:lpstr>Cut-based classification</vt:lpstr>
      <vt:lpstr>Outline</vt:lpstr>
      <vt:lpstr>Evaluation Framework</vt:lpstr>
      <vt:lpstr>Evaluation Framework</vt:lpstr>
      <vt:lpstr>Outline</vt:lpstr>
      <vt:lpstr>Experimental results</vt:lpstr>
      <vt:lpstr>Basic subjectivity extraction</vt:lpstr>
      <vt:lpstr>Experimental results</vt:lpstr>
      <vt:lpstr>Experimental results</vt:lpstr>
      <vt:lpstr>Outline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IDB</cp:lastModifiedBy>
  <cp:revision>737</cp:revision>
  <cp:lastPrinted>2014-03-31T04:42:18Z</cp:lastPrinted>
  <dcterms:created xsi:type="dcterms:W3CDTF">2006-10-05T04:04:58Z</dcterms:created>
  <dcterms:modified xsi:type="dcterms:W3CDTF">2014-04-24T04:53:28Z</dcterms:modified>
</cp:coreProperties>
</file>