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54" r:id="rId1"/>
    <p:sldMasterId id="2147484058" r:id="rId2"/>
    <p:sldMasterId id="2147484070" r:id="rId3"/>
  </p:sldMasterIdLst>
  <p:notesMasterIdLst>
    <p:notesMasterId r:id="rId23"/>
  </p:notesMasterIdLst>
  <p:sldIdLst>
    <p:sldId id="256" r:id="rId4"/>
    <p:sldId id="267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9" r:id="rId13"/>
    <p:sldId id="263" r:id="rId14"/>
    <p:sldId id="271" r:id="rId15"/>
    <p:sldId id="272" r:id="rId16"/>
    <p:sldId id="273" r:id="rId17"/>
    <p:sldId id="274" r:id="rId18"/>
    <p:sldId id="264" r:id="rId19"/>
    <p:sldId id="265" r:id="rId20"/>
    <p:sldId id="270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2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281F1-8278-42CB-9988-BFC20657878F}" type="datetimeFigureOut">
              <a:rPr lang="ko-KR" altLang="en-US" smtClean="0"/>
              <a:t>2014-11-26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529FC-72E8-4B20-9092-1C79068A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529FC-72E8-4B20-9092-1C79068A1F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5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2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2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5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4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7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3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1735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9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75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0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0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4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7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3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The Role of Information Diffusion in the Evolution of Social Networks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Lilian Weng et al.</a:t>
            </a:r>
          </a:p>
          <a:p>
            <a:r>
              <a:rPr lang="en-US" altLang="ko-KR" smtClean="0"/>
              <a:t>KDD’13</a:t>
            </a:r>
          </a:p>
          <a:p>
            <a:endParaRPr lang="en-US" altLang="ko-KR" smtClean="0"/>
          </a:p>
          <a:p>
            <a:r>
              <a:rPr lang="en-US" altLang="ko-KR" smtClean="0"/>
              <a:t>26 Nov 2014</a:t>
            </a:r>
          </a:p>
          <a:p>
            <a:r>
              <a:rPr lang="en-US" altLang="ko-KR" smtClean="0"/>
              <a:t>Hyewon Lim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1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Meme Dataset</a:t>
            </a:r>
          </a:p>
          <a:p>
            <a:r>
              <a:rPr lang="en-US" altLang="ko-KR" dirty="0" smtClean="0"/>
              <a:t>Link Creation Mechanisms</a:t>
            </a:r>
          </a:p>
          <a:p>
            <a:r>
              <a:rPr lang="en-US" altLang="ko-KR" dirty="0" smtClean="0"/>
              <a:t>Rules of Network Evolution</a:t>
            </a:r>
          </a:p>
          <a:p>
            <a:r>
              <a:rPr lang="en-US" altLang="ko-KR" dirty="0" smtClean="0"/>
              <a:t>User Behavior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 of Network Evolution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Infer the different link creation strategies</a:t>
            </a:r>
          </a:p>
          <a:p>
            <a:pPr lvl="1"/>
            <a:r>
              <a:rPr lang="en-US" altLang="ko-KR" dirty="0" smtClean="0"/>
              <a:t>Using Maximum-Likelihood Estimation (MLE)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Single strategies</a:t>
            </a:r>
          </a:p>
          <a:p>
            <a:pPr lvl="1"/>
            <a:r>
              <a:rPr lang="en-US" altLang="ko-KR" dirty="0" smtClean="0"/>
              <a:t>Random (Rand)</a:t>
            </a:r>
          </a:p>
          <a:p>
            <a:pPr lvl="1"/>
            <a:r>
              <a:rPr lang="en-US" altLang="ko-KR" dirty="0" smtClean="0"/>
              <a:t>Triadic closure (</a:t>
            </a:r>
            <a:r>
              <a:rPr lang="el-GR" altLang="ko-KR" dirty="0" smtClean="0"/>
              <a:t>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Grandparent (G)</a:t>
            </a:r>
          </a:p>
          <a:p>
            <a:pPr lvl="1"/>
            <a:r>
              <a:rPr lang="en-US" altLang="ko-KR" dirty="0" smtClean="0"/>
              <a:t>Origin (O)</a:t>
            </a:r>
          </a:p>
          <a:p>
            <a:pPr lvl="1"/>
            <a:r>
              <a:rPr lang="en-US" altLang="ko-KR" dirty="0" smtClean="0"/>
              <a:t>Traffic shortcut (G U O)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3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 of Network Evolution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Calculation of maximum likelihood (for single strategies)</a:t>
            </a:r>
          </a:p>
          <a:p>
            <a:pPr lvl="1"/>
            <a:r>
              <a:rPr lang="en-US" altLang="ko-KR" dirty="0" smtClean="0"/>
              <a:t>With the grandparents strategy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numerically stable computation:</a:t>
            </a:r>
            <a:endParaRPr lang="ko-KR" altLang="en-US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2004018"/>
            <a:ext cx="3337560" cy="1949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4973108"/>
            <a:ext cx="3337560" cy="852769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3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 of Network Evolution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Combined strategies</a:t>
            </a:r>
          </a:p>
          <a:p>
            <a:pPr lvl="1"/>
            <a:r>
              <a:rPr lang="en-US" altLang="ko-KR" dirty="0" smtClean="0"/>
              <a:t>With the grandparents strategy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1987236"/>
            <a:ext cx="3474722" cy="3386448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 of Network Evolution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Combined strategies (cont.)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51" y="2034539"/>
            <a:ext cx="4283298" cy="27889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73780" y="4389120"/>
            <a:ext cx="2804160" cy="335280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Meme Dataset</a:t>
            </a:r>
          </a:p>
          <a:p>
            <a:r>
              <a:rPr lang="en-US" altLang="ko-KR" dirty="0" smtClean="0"/>
              <a:t>Link Creation Mechanisms</a:t>
            </a:r>
          </a:p>
          <a:p>
            <a:r>
              <a:rPr lang="en-US" altLang="ko-KR" dirty="0" smtClean="0"/>
              <a:t>Rules of Network Evolution</a:t>
            </a:r>
          </a:p>
          <a:p>
            <a:r>
              <a:rPr lang="en-US" altLang="ko-KR" dirty="0" smtClean="0"/>
              <a:t>User Behavior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Behavior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MLE to explain the link created by each user independently</a:t>
            </a:r>
          </a:p>
          <a:p>
            <a:pPr lvl="1"/>
            <a:r>
              <a:rPr lang="en-US" altLang="ko-KR" dirty="0" smtClean="0"/>
              <a:t>Clustering users based on 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traffic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structure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random</a:t>
            </a:r>
            <a:r>
              <a:rPr lang="en-US" altLang="ko-KR" dirty="0" smtClean="0"/>
              <a:t> using the EM algorithms</a:t>
            </a:r>
          </a:p>
          <a:p>
            <a:pPr lvl="2"/>
            <a:r>
              <a:rPr lang="en-US" altLang="ko-KR" dirty="0" smtClean="0"/>
              <a:t>Information-Oriented (Info)</a:t>
            </a:r>
          </a:p>
          <a:p>
            <a:pPr lvl="2"/>
            <a:r>
              <a:rPr lang="en-US" altLang="ko-KR" dirty="0" smtClean="0"/>
              <a:t>Friend of a Friend (Friend)</a:t>
            </a:r>
          </a:p>
          <a:p>
            <a:pPr lvl="2"/>
            <a:r>
              <a:rPr lang="en-US" altLang="ko-KR" dirty="0" smtClean="0"/>
              <a:t>Casual Friendship (</a:t>
            </a:r>
            <a:r>
              <a:rPr lang="en-US" altLang="ko-KR" dirty="0" err="1" smtClean="0"/>
              <a:t>CFrd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Mixture (Mix)</a:t>
            </a:r>
          </a:p>
          <a:p>
            <a:pPr lvl="2"/>
            <a:r>
              <a:rPr lang="en-US" altLang="ko-KR" dirty="0" smtClean="0"/>
              <a:t>Random Browsing (Rand)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50" y="3132951"/>
            <a:ext cx="3311778" cy="2615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9" y="4508619"/>
            <a:ext cx="3151910" cy="123951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Behavior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Characterization of user classes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60" y="1689989"/>
            <a:ext cx="5658280" cy="398760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8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Meme Dataset</a:t>
            </a:r>
          </a:p>
          <a:p>
            <a:r>
              <a:rPr lang="en-US" altLang="ko-KR" dirty="0" smtClean="0"/>
              <a:t>Link Creation Mechanisms</a:t>
            </a:r>
          </a:p>
          <a:p>
            <a:r>
              <a:rPr lang="en-US" altLang="ko-KR" dirty="0" smtClean="0"/>
              <a:t>Rules of Network Evolution</a:t>
            </a:r>
          </a:p>
          <a:p>
            <a:r>
              <a:rPr lang="en-US" altLang="ko-KR" dirty="0" smtClean="0"/>
              <a:t>User Behavior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2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feedback loop between the dynamics of and on the network</a:t>
            </a:r>
          </a:p>
          <a:p>
            <a:pPr lvl="1"/>
            <a:r>
              <a:rPr lang="en-US" altLang="ko-KR" dirty="0" smtClean="0"/>
              <a:t>Triadic closure: mainly relevant in the early stage of a user’s lifetime</a:t>
            </a:r>
          </a:p>
          <a:p>
            <a:pPr lvl="1"/>
            <a:r>
              <a:rPr lang="en-US" altLang="ko-KR" dirty="0" smtClean="0"/>
              <a:t>The traffic becomes an indispensable component for user linking behavior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MLE framework could be used to assess link prediction method by treating the prediction at each step as a link creation strategy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Meme Dataset</a:t>
            </a:r>
          </a:p>
          <a:p>
            <a:r>
              <a:rPr lang="en-US" altLang="ko-KR" dirty="0" smtClean="0"/>
              <a:t>Link Creation Mechanisms</a:t>
            </a:r>
          </a:p>
          <a:p>
            <a:r>
              <a:rPr lang="en-US" altLang="ko-KR" dirty="0" smtClean="0"/>
              <a:t>Rules of Network Evolution</a:t>
            </a:r>
          </a:p>
          <a:p>
            <a:r>
              <a:rPr lang="en-US" altLang="ko-KR" dirty="0" smtClean="0"/>
              <a:t>User Behavior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Interactions </a:t>
            </a:r>
          </a:p>
          <a:p>
            <a:pPr lvl="1"/>
            <a:r>
              <a:rPr lang="en-US" altLang="ko-KR" dirty="0" smtClean="0"/>
              <a:t>generate an unprecedented amount of data</a:t>
            </a:r>
          </a:p>
          <a:p>
            <a:pPr lvl="1"/>
            <a:r>
              <a:rPr lang="en-US" altLang="ko-KR" dirty="0" smtClean="0"/>
              <a:t>Shed light on the mechanisms of human communication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Main themes on social media research</a:t>
            </a:r>
          </a:p>
          <a:p>
            <a:pPr lvl="1"/>
            <a:r>
              <a:rPr lang="en-US" altLang="ko-KR" dirty="0" smtClean="0"/>
              <a:t>Communication and its social network substrate</a:t>
            </a:r>
          </a:p>
          <a:p>
            <a:pPr lvl="1"/>
            <a:r>
              <a:rPr lang="en-US" altLang="ko-KR" dirty="0" smtClean="0"/>
              <a:t>Models</a:t>
            </a:r>
          </a:p>
          <a:p>
            <a:pPr lvl="2"/>
            <a:r>
              <a:rPr lang="en-US" altLang="ko-KR" dirty="0" smtClean="0"/>
              <a:t>Dynamics of the network</a:t>
            </a:r>
          </a:p>
          <a:p>
            <a:pPr lvl="3"/>
            <a:r>
              <a:rPr lang="en-US" altLang="ko-KR" dirty="0" smtClean="0"/>
              <a:t>Structural growth of the system</a:t>
            </a:r>
          </a:p>
          <a:p>
            <a:pPr lvl="2"/>
            <a:r>
              <a:rPr lang="en-US" altLang="ko-KR" dirty="0" smtClean="0"/>
              <a:t>Dynamics on the network</a:t>
            </a:r>
          </a:p>
          <a:p>
            <a:pPr lvl="3"/>
            <a:r>
              <a:rPr lang="en-US" altLang="ko-KR" dirty="0" smtClean="0"/>
              <a:t>Information diffusion processes</a:t>
            </a:r>
          </a:p>
          <a:p>
            <a:pPr marL="54864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Present work: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A </a:t>
            </a:r>
            <a:r>
              <a:rPr lang="en-US" altLang="ko-KR" dirty="0" smtClean="0"/>
              <a:t>feedback loop </a:t>
            </a:r>
            <a:r>
              <a:rPr lang="en-US" altLang="ko-KR" dirty="0" smtClean="0"/>
              <a:t>between </a:t>
            </a:r>
            <a:r>
              <a:rPr lang="en-US" altLang="ko-KR" dirty="0" smtClean="0"/>
              <a:t>two dynamics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18" y="3794310"/>
            <a:ext cx="3495931" cy="205783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Triadic closure</a:t>
            </a:r>
          </a:p>
          <a:p>
            <a:pPr lvl="1"/>
            <a:r>
              <a:rPr lang="en-US" altLang="ko-KR" dirty="0" smtClean="0"/>
              <a:t>A simple but powerful principle to model </a:t>
            </a:r>
            <a:r>
              <a:rPr lang="en-US" altLang="ko-KR" dirty="0"/>
              <a:t>the evolution of social </a:t>
            </a:r>
            <a:r>
              <a:rPr lang="en-US" altLang="ko-KR" dirty="0" smtClean="0"/>
              <a:t>network based on shared friends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Social micro-blogging networks</a:t>
            </a:r>
          </a:p>
          <a:p>
            <a:pPr lvl="1"/>
            <a:r>
              <a:rPr lang="en-US" altLang="ko-KR" dirty="0" smtClean="0"/>
              <a:t>Designed for information sharing</a:t>
            </a:r>
          </a:p>
          <a:p>
            <a:pPr lvl="1"/>
            <a:r>
              <a:rPr lang="en-US" altLang="ko-KR" dirty="0" smtClean="0"/>
              <a:t>Most existing models do not take user activity of how information spreads on the network into consideration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this paper</a:t>
            </a:r>
          </a:p>
          <a:p>
            <a:pPr lvl="1"/>
            <a:r>
              <a:rPr lang="en-US" altLang="ko-KR" dirty="0" smtClean="0"/>
              <a:t>Role of information diffusion in shaping the evolution of the network structure</a:t>
            </a:r>
          </a:p>
          <a:p>
            <a:pPr lvl="1"/>
            <a:r>
              <a:rPr lang="en-US" altLang="ko-KR" dirty="0" smtClean="0"/>
              <a:t>Individual strategies to create social links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Meme Dataset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Yahoo! Meme</a:t>
            </a:r>
          </a:p>
          <a:p>
            <a:pPr lvl="1"/>
            <a:r>
              <a:rPr lang="en-US" altLang="ko-KR" dirty="0" smtClean="0"/>
              <a:t>Full records of every </a:t>
            </a:r>
            <a:r>
              <a:rPr lang="en-US" altLang="ko-KR" dirty="0" smtClean="0"/>
              <a:t>message </a:t>
            </a:r>
            <a:r>
              <a:rPr lang="en-US" altLang="ko-KR" dirty="0" smtClean="0"/>
              <a:t>propagation and link creation event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smtClean="0"/>
              <a:t>2009.04 ~ 2010.03</a:t>
            </a:r>
          </a:p>
          <a:p>
            <a:pPr lvl="1"/>
            <a:r>
              <a:rPr lang="en-US" altLang="ko-KR" dirty="0" smtClean="0"/>
              <a:t>128,199 users, 3,485,361 edges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General statistics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196936" y="2790619"/>
            <a:ext cx="2750127" cy="416670"/>
            <a:chOff x="2673927" y="3753548"/>
            <a:chExt cx="2750127" cy="416670"/>
          </a:xfrm>
        </p:grpSpPr>
        <p:sp>
          <p:nvSpPr>
            <p:cNvPr id="4" name="타원 3"/>
            <p:cNvSpPr/>
            <p:nvPr/>
          </p:nvSpPr>
          <p:spPr>
            <a:xfrm>
              <a:off x="2673927" y="3789218"/>
              <a:ext cx="381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043054" y="3789218"/>
              <a:ext cx="381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직선 화살표 연결선 6"/>
            <p:cNvCxnSpPr>
              <a:stCxn id="4" idx="6"/>
              <a:endCxn id="5" idx="2"/>
            </p:cNvCxnSpPr>
            <p:nvPr/>
          </p:nvCxnSpPr>
          <p:spPr>
            <a:xfrm>
              <a:off x="3054927" y="3979718"/>
              <a:ext cx="19881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09469" y="3753548"/>
              <a:ext cx="188384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Edge weight</a:t>
              </a:r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= #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</a:rPr>
                <a:t>msgs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reposted/seen 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by j</a:t>
              </a:r>
              <a:endParaRPr lang="ko-KR" altLang="en-US" sz="10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61" y="4380433"/>
            <a:ext cx="2845760" cy="15583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62" y="4268309"/>
            <a:ext cx="2703474" cy="168035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Meme Dataset</a:t>
            </a:r>
          </a:p>
          <a:p>
            <a:r>
              <a:rPr lang="en-US" altLang="ko-KR" dirty="0" smtClean="0"/>
              <a:t>Link Creation Mechanisms</a:t>
            </a:r>
          </a:p>
          <a:p>
            <a:r>
              <a:rPr lang="en-US" altLang="ko-KR" dirty="0" smtClean="0"/>
              <a:t>Rules of Network Evolution</a:t>
            </a:r>
          </a:p>
          <a:p>
            <a:r>
              <a:rPr lang="en-US" altLang="ko-KR" dirty="0" smtClean="0"/>
              <a:t>User Behavior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 Creation Mechanisms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(A) Link creation mechanisms</a:t>
            </a:r>
          </a:p>
          <a:p>
            <a:r>
              <a:rPr lang="en-US" altLang="ko-KR" dirty="0" smtClean="0"/>
              <a:t>(B) Proportions of links of different types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A large overlap between triadic closure links and traffic-based shortcuts</a:t>
            </a:r>
          </a:p>
          <a:p>
            <a:pPr lvl="2"/>
            <a:r>
              <a:rPr lang="en-US" altLang="ko-KR" dirty="0" smtClean="0"/>
              <a:t>Traffic-based link creation mechanisms are an important complement to the triadic closure in modeling network evolution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2335336"/>
            <a:ext cx="2902528" cy="1156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89" y="2223655"/>
            <a:ext cx="2485561" cy="16153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1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 Creation Mechanisms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 preference (left) and traffic Bias (right)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Users </a:t>
            </a:r>
            <a:r>
              <a:rPr lang="en-US" altLang="ko-KR" dirty="0"/>
              <a:t>monitor traffic</a:t>
            </a:r>
          </a:p>
          <a:p>
            <a:pPr lvl="2"/>
            <a:r>
              <a:rPr lang="en-US" altLang="ko-KR" dirty="0" smtClean="0"/>
              <a:t>who have been active for a long time and have followed many people (k&gt;75) </a:t>
            </a:r>
          </a:p>
          <a:p>
            <a:pPr lvl="1"/>
            <a:r>
              <a:rPr lang="en-US" altLang="ko-KR" dirty="0" smtClean="0"/>
              <a:t>Repeated exposure to contents posted by a user</a:t>
            </a:r>
          </a:p>
          <a:p>
            <a:pPr lvl="2"/>
            <a:r>
              <a:rPr lang="en-US" altLang="ko-KR" dirty="0" smtClean="0"/>
              <a:t>increases the probability of following that user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Activity patterns </a:t>
            </a:r>
            <a:r>
              <a:rPr lang="en-US" altLang="ko-KR" dirty="0" smtClean="0"/>
              <a:t>are important</a:t>
            </a:r>
          </a:p>
          <a:p>
            <a:pPr lvl="2"/>
            <a:r>
              <a:rPr lang="en-US" altLang="ko-KR" dirty="0" smtClean="0"/>
              <a:t>Topology alone is insufficient to explain the evolution of the network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82" y="1698970"/>
            <a:ext cx="2831730" cy="1611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2" y="1722547"/>
            <a:ext cx="2788386" cy="153422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 Creation Mechanisms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 efficiency</a:t>
            </a:r>
          </a:p>
          <a:p>
            <a:pPr lvl="1"/>
            <a:r>
              <a:rPr lang="en-US" altLang="ko-KR" dirty="0" smtClean="0"/>
              <a:t>Convey more information to the follower than others</a:t>
            </a:r>
          </a:p>
          <a:p>
            <a:pPr lvl="1"/>
            <a:r>
              <a:rPr lang="en-US" altLang="ko-KR" dirty="0" smtClean="0"/>
              <a:t>Efficiency of link </a:t>
            </a:r>
            <a:r>
              <a:rPr lang="en-US" altLang="ko-KR" i="1" dirty="0" smtClean="0"/>
              <a:t>l</a:t>
            </a:r>
          </a:p>
          <a:p>
            <a:pPr lvl="2"/>
            <a:r>
              <a:rPr lang="en-US" altLang="ko-KR" dirty="0" smtClean="0"/>
              <a:t>the average number of posts seen or reposted through </a:t>
            </a:r>
            <a:r>
              <a:rPr lang="en-US" altLang="ko-KR" i="1" dirty="0" smtClean="0"/>
              <a:t>l</a:t>
            </a:r>
            <a:r>
              <a:rPr lang="en-US" altLang="ko-KR" dirty="0" smtClean="0"/>
              <a:t> during one time unit after its creation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72" y="3085259"/>
            <a:ext cx="3061856" cy="479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4773989"/>
            <a:ext cx="2847655" cy="15324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01" y="4826230"/>
            <a:ext cx="2858800" cy="152135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467100" y="3729860"/>
            <a:ext cx="2316480" cy="731520"/>
            <a:chOff x="6736080" y="2941320"/>
            <a:chExt cx="2316480" cy="731520"/>
          </a:xfrm>
        </p:grpSpPr>
        <p:grpSp>
          <p:nvGrpSpPr>
            <p:cNvPr id="13" name="그룹 12"/>
            <p:cNvGrpSpPr/>
            <p:nvPr/>
          </p:nvGrpSpPr>
          <p:grpSpPr>
            <a:xfrm>
              <a:off x="6798975" y="3088893"/>
              <a:ext cx="1992044" cy="540145"/>
              <a:chOff x="3385215" y="3811857"/>
              <a:chExt cx="1992044" cy="540145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3722110" y="3852683"/>
                <a:ext cx="15585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893819" y="3811857"/>
                <a:ext cx="92394" cy="923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85215" y="3936504"/>
                <a:ext cx="11095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i="1" dirty="0" smtClean="0">
                    <a:latin typeface="Calibri" panose="020F0502020204030204" pitchFamily="34" charset="0"/>
                  </a:rPr>
                  <a:t>t(l):</a:t>
                </a:r>
              </a:p>
              <a:p>
                <a:pPr algn="ctr"/>
                <a:r>
                  <a:rPr lang="en-US" altLang="ko-KR" sz="1000" dirty="0" smtClean="0">
                    <a:latin typeface="Calibri" panose="020F0502020204030204" pitchFamily="34" charset="0"/>
                  </a:rPr>
                  <a:t>Link </a:t>
                </a:r>
                <a:r>
                  <a:rPr lang="en-US" altLang="ko-KR" sz="1000" i="1" dirty="0" smtClean="0">
                    <a:latin typeface="Calibri" panose="020F0502020204030204" pitchFamily="34" charset="0"/>
                  </a:rPr>
                  <a:t>l</a:t>
                </a:r>
                <a:r>
                  <a:rPr lang="en-US" altLang="ko-KR" sz="1000" dirty="0" smtClean="0">
                    <a:latin typeface="Calibri" panose="020F0502020204030204" pitchFamily="34" charset="0"/>
                  </a:rPr>
                  <a:t> was created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945379" y="3811857"/>
                <a:ext cx="92394" cy="923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05894" y="3936504"/>
                <a:ext cx="77136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i="1" dirty="0" smtClean="0">
                    <a:latin typeface="Calibri" panose="020F0502020204030204" pitchFamily="34" charset="0"/>
                  </a:rPr>
                  <a:t>T:</a:t>
                </a:r>
              </a:p>
              <a:p>
                <a:pPr algn="ctr"/>
                <a:r>
                  <a:rPr lang="en-US" altLang="ko-KR" sz="1000" dirty="0" smtClean="0">
                    <a:latin typeface="Calibri" panose="020F0502020204030204" pitchFamily="34" charset="0"/>
                  </a:rPr>
                  <a:t>Last action</a:t>
                </a:r>
              </a:p>
            </p:txBody>
          </p:sp>
        </p:grpSp>
        <p:sp>
          <p:nvSpPr>
            <p:cNvPr id="15" name="모서리가 둥근 직사각형 14"/>
            <p:cNvSpPr/>
            <p:nvPr/>
          </p:nvSpPr>
          <p:spPr>
            <a:xfrm>
              <a:off x="6736080" y="2941320"/>
              <a:ext cx="2316480" cy="73152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6290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20130912_Team A_Data collection</Template>
  <TotalTime>187</TotalTime>
  <Words>600</Words>
  <Application>Microsoft Office PowerPoint</Application>
  <PresentationFormat>화면 슬라이드 쇼(4:3)</PresentationFormat>
  <Paragraphs>172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Times New Roman</vt:lpstr>
      <vt:lpstr>Wingdings</vt:lpstr>
      <vt:lpstr>SNU IDB Lab.</vt:lpstr>
      <vt:lpstr>Office 테마</vt:lpstr>
      <vt:lpstr>1_SNU IDB Lab.</vt:lpstr>
      <vt:lpstr>The Role of Information Diffusion in the Evolution of Social Networks</vt:lpstr>
      <vt:lpstr>OUtline</vt:lpstr>
      <vt:lpstr>Introduction</vt:lpstr>
      <vt:lpstr>Introduction</vt:lpstr>
      <vt:lpstr>Meme Dataset</vt:lpstr>
      <vt:lpstr>OUtline</vt:lpstr>
      <vt:lpstr>Link Creation Mechanisms</vt:lpstr>
      <vt:lpstr>Link Creation Mechanisms</vt:lpstr>
      <vt:lpstr>Link Creation Mechanisms</vt:lpstr>
      <vt:lpstr>OUtline</vt:lpstr>
      <vt:lpstr>Rules of Network Evolution</vt:lpstr>
      <vt:lpstr>Rules of Network Evolution</vt:lpstr>
      <vt:lpstr>Rules of Network Evolution</vt:lpstr>
      <vt:lpstr>Rules of Network Evolution</vt:lpstr>
      <vt:lpstr>OUtline</vt:lpstr>
      <vt:lpstr>User Behavior</vt:lpstr>
      <vt:lpstr>User Behavior</vt:lpstr>
      <vt:lpstr>OUtline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Information Diffusion in the Evolution of Social Networks</dc:title>
  <dc:creator>Hyewon Lim</dc:creator>
  <cp:lastModifiedBy>Hyewon Lim</cp:lastModifiedBy>
  <cp:revision>17</cp:revision>
  <dcterms:created xsi:type="dcterms:W3CDTF">2014-11-25T04:56:24Z</dcterms:created>
  <dcterms:modified xsi:type="dcterms:W3CDTF">2014-11-26T03:48:04Z</dcterms:modified>
</cp:coreProperties>
</file>