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5" r:id="rId3"/>
    <p:sldId id="326" r:id="rId4"/>
    <p:sldId id="344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9" r:id="rId16"/>
    <p:sldId id="337" r:id="rId17"/>
    <p:sldId id="338" r:id="rId18"/>
    <p:sldId id="34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40" r:id="rId30"/>
    <p:sldId id="341" r:id="rId31"/>
    <p:sldId id="342" r:id="rId32"/>
    <p:sldId id="343" r:id="rId33"/>
    <p:sldId id="346" r:id="rId34"/>
    <p:sldId id="347" r:id="rId35"/>
    <p:sldId id="348" r:id="rId36"/>
    <p:sldId id="349" r:id="rId37"/>
    <p:sldId id="350" r:id="rId38"/>
    <p:sldId id="351" r:id="rId39"/>
    <p:sldId id="356" r:id="rId40"/>
    <p:sldId id="352" r:id="rId41"/>
    <p:sldId id="353" r:id="rId42"/>
    <p:sldId id="354" r:id="rId43"/>
    <p:sldId id="35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</a:t>
            </a:r>
            <a:r>
              <a:rPr lang="ko-KR" altLang="en-US" dirty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프레임워크 기반 </a:t>
            </a:r>
            <a:r>
              <a:rPr lang="ko-KR" altLang="en-US" dirty="0" smtClean="0"/>
              <a:t>그래프 처리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Adapted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 slides (prof. </a:t>
            </a:r>
            <a:r>
              <a:rPr lang="en-US" altLang="ko-KR" dirty="0" err="1" smtClean="0"/>
              <a:t>Kyuseok</a:t>
            </a:r>
            <a:r>
              <a:rPr lang="en-US" altLang="ko-KR" dirty="0" smtClean="0"/>
              <a:t> shim)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Source Shortest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187624" y="3200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/>
          <p:nvPr/>
        </p:nvSpPr>
        <p:spPr bwMode="auto">
          <a:xfrm>
            <a:off x="2940224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8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40224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5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/>
          <p:nvPr/>
        </p:nvSpPr>
        <p:spPr bwMode="auto">
          <a:xfrm>
            <a:off x="5302424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14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5302424" y="4724400"/>
            <a:ext cx="838200" cy="838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7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2025824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2025824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3854624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3854624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511724" y="3009900"/>
            <a:ext cx="2133600" cy="1600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2102024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560018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177431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4922218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539631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178224" y="2667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184574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294657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47362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11824" y="51482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1824" y="198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464224" y="3395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16624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0877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4217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40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Source Shortest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115616" y="3200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868216" y="1828800"/>
            <a:ext cx="838200" cy="838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8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68216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5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/>
          <p:nvPr/>
        </p:nvSpPr>
        <p:spPr bwMode="auto">
          <a:xfrm>
            <a:off x="5230416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13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5230416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7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1953816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1953816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3782616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3782616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439716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2030016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488010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105423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4850210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467623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106216" y="2667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112566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287456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40161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39816" y="51482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239816" y="198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392216" y="3395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44616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3676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7016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34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Source Shortest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43136" y="3200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595736" y="18288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8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5736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5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4957936" y="1828800"/>
            <a:ext cx="838200" cy="838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9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4957936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7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1681336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1681336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3510136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3510136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167236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1757536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215530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1832943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4577730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195143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833736" y="2667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40086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260208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12913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967336" y="51482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67336" y="198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119736" y="3395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72136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428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497686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935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Source Shortest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27584" y="3200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580184" y="18288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8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0184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5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4942384" y="18288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9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4942384" y="4724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7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1665784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1665784" y="25146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3494584" y="5181600"/>
            <a:ext cx="1371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3494584" y="2284413"/>
            <a:ext cx="13716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151684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1741984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199978" y="3734594"/>
            <a:ext cx="19812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1817391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4562178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179591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818184" y="2667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24534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258653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11358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951784" y="51482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51784" y="198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104184" y="3395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56584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4873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482134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03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the Shortest 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First, consider equal edge weights</a:t>
            </a:r>
          </a:p>
          <a:p>
            <a:r>
              <a:rPr lang="en-GB" altLang="ko-KR" dirty="0">
                <a:ea typeface="굴림" charset="-127"/>
              </a:rPr>
              <a:t>Solution to the problem can be defined inductively</a:t>
            </a:r>
          </a:p>
          <a:p>
            <a:r>
              <a:rPr lang="en-GB" altLang="ko-KR" dirty="0">
                <a:ea typeface="굴림" charset="-127"/>
              </a:rPr>
              <a:t>Here’s the intuition:</a:t>
            </a:r>
          </a:p>
          <a:p>
            <a:pPr lvl="1"/>
            <a:r>
              <a:rPr lang="en-GB" altLang="ko-KR" dirty="0" err="1">
                <a:ea typeface="굴림" charset="-127"/>
              </a:rPr>
              <a:t>DistanceTo</a:t>
            </a:r>
            <a:r>
              <a:rPr lang="en-GB" altLang="ko-KR" dirty="0">
                <a:ea typeface="굴림" charset="-127"/>
              </a:rPr>
              <a:t>(</a:t>
            </a:r>
            <a:r>
              <a:rPr lang="en-GB" altLang="ko-KR" dirty="0" err="1">
                <a:ea typeface="굴림" charset="-127"/>
              </a:rPr>
              <a:t>startNode</a:t>
            </a:r>
            <a:r>
              <a:rPr lang="en-GB" altLang="ko-KR" dirty="0">
                <a:ea typeface="굴림" charset="-127"/>
              </a:rPr>
              <a:t>) = 0</a:t>
            </a:r>
          </a:p>
          <a:p>
            <a:pPr lvl="1"/>
            <a:r>
              <a:rPr lang="en-GB" altLang="ko-KR" dirty="0">
                <a:ea typeface="굴림" charset="-127"/>
              </a:rPr>
              <a:t>For all nodes </a:t>
            </a:r>
            <a:r>
              <a:rPr lang="en-GB" altLang="ko-KR" i="1" dirty="0">
                <a:ea typeface="굴림" charset="-127"/>
              </a:rPr>
              <a:t>n</a:t>
            </a:r>
            <a:r>
              <a:rPr lang="en-GB" altLang="ko-KR" dirty="0">
                <a:ea typeface="굴림" charset="-127"/>
              </a:rPr>
              <a:t> directly reachable from </a:t>
            </a:r>
            <a:r>
              <a:rPr lang="en-GB" altLang="ko-KR" dirty="0" err="1">
                <a:ea typeface="굴림" charset="-127"/>
              </a:rPr>
              <a:t>startNode</a:t>
            </a:r>
            <a:r>
              <a:rPr lang="en-GB" altLang="ko-KR" dirty="0">
                <a:ea typeface="굴림" charset="-127"/>
              </a:rPr>
              <a:t>, </a:t>
            </a:r>
            <a:r>
              <a:rPr lang="en-GB" altLang="ko-KR" dirty="0" err="1">
                <a:ea typeface="굴림" charset="-127"/>
              </a:rPr>
              <a:t>DistanceTo</a:t>
            </a:r>
            <a:r>
              <a:rPr lang="en-GB" altLang="ko-KR" dirty="0">
                <a:ea typeface="굴림" charset="-127"/>
              </a:rPr>
              <a:t>(</a:t>
            </a:r>
            <a:r>
              <a:rPr lang="en-GB" altLang="ko-KR" i="1" dirty="0">
                <a:ea typeface="굴림" charset="-127"/>
              </a:rPr>
              <a:t>n</a:t>
            </a:r>
            <a:r>
              <a:rPr lang="en-GB" altLang="ko-KR" dirty="0">
                <a:ea typeface="굴림" charset="-127"/>
              </a:rPr>
              <a:t>) = 1</a:t>
            </a:r>
          </a:p>
          <a:p>
            <a:pPr lvl="1"/>
            <a:r>
              <a:rPr lang="en-GB" altLang="ko-KR" dirty="0">
                <a:ea typeface="굴림" charset="-127"/>
              </a:rPr>
              <a:t>For all nodes </a:t>
            </a:r>
            <a:r>
              <a:rPr lang="en-GB" altLang="ko-KR" i="1" dirty="0">
                <a:ea typeface="굴림" charset="-127"/>
              </a:rPr>
              <a:t>n</a:t>
            </a:r>
            <a:r>
              <a:rPr lang="en-GB" altLang="ko-KR" dirty="0">
                <a:ea typeface="굴림" charset="-127"/>
              </a:rPr>
              <a:t> reachable from some other set of nodes S, </a:t>
            </a:r>
            <a:r>
              <a:rPr lang="en-GB" altLang="ko-KR" dirty="0" err="1">
                <a:ea typeface="굴림" charset="-127"/>
              </a:rPr>
              <a:t>DistanceTo</a:t>
            </a:r>
            <a:r>
              <a:rPr lang="en-GB" altLang="ko-KR" dirty="0">
                <a:ea typeface="굴림" charset="-127"/>
              </a:rPr>
              <a:t>(n) = 1 + min(</a:t>
            </a:r>
            <a:r>
              <a:rPr lang="en-GB" altLang="ko-KR" dirty="0" err="1">
                <a:ea typeface="굴림" charset="-127"/>
              </a:rPr>
              <a:t>DistanceTo</a:t>
            </a:r>
            <a:r>
              <a:rPr lang="en-GB" altLang="ko-KR" dirty="0">
                <a:ea typeface="굴림" charset="-127"/>
              </a:rPr>
              <a:t>(m), m </a:t>
            </a:r>
            <a:r>
              <a:rPr lang="en-GB" altLang="ko-KR" dirty="0">
                <a:ea typeface="굴림" charset="-127"/>
                <a:sym typeface="Symbol" pitchFamily="18" charset="2"/>
              </a:rPr>
              <a:t></a:t>
            </a:r>
            <a:r>
              <a:rPr lang="en-GB" altLang="ko-KR" dirty="0">
                <a:ea typeface="굴림" charset="-127"/>
              </a:rPr>
              <a:t> 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2126106" y="471064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174106" y="554884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3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4412106" y="486304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5097906" y="410104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1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5783706" y="471064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/>
              </a:rPr>
              <a:t>n</a:t>
            </a:r>
          </a:p>
        </p:txBody>
      </p:sp>
      <p:cxnSp>
        <p:nvCxnSpPr>
          <p:cNvPr id="44" name="Straight Connector 14"/>
          <p:cNvCxnSpPr>
            <a:stCxn id="42" idx="5"/>
            <a:endCxn id="43" idx="1"/>
          </p:cNvCxnSpPr>
          <p:nvPr/>
        </p:nvCxnSpPr>
        <p:spPr bwMode="auto">
          <a:xfrm rot="16200000" flipH="1">
            <a:off x="5461210" y="4388152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Connector 17"/>
          <p:cNvCxnSpPr>
            <a:stCxn id="41" idx="6"/>
            <a:endCxn id="43" idx="2"/>
          </p:cNvCxnSpPr>
          <p:nvPr/>
        </p:nvCxnSpPr>
        <p:spPr bwMode="auto">
          <a:xfrm flipV="1">
            <a:off x="4793106" y="4901148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Connector 20"/>
          <p:cNvCxnSpPr>
            <a:endCxn id="43" idx="3"/>
          </p:cNvCxnSpPr>
          <p:nvPr/>
        </p:nvCxnSpPr>
        <p:spPr bwMode="auto">
          <a:xfrm rot="5400000" flipH="1" flipV="1">
            <a:off x="5402706" y="5112052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Connector 23"/>
          <p:cNvCxnSpPr>
            <a:stCxn id="39" idx="7"/>
          </p:cNvCxnSpPr>
          <p:nvPr/>
        </p:nvCxnSpPr>
        <p:spPr bwMode="auto">
          <a:xfrm rot="5400000" flipH="1" flipV="1">
            <a:off x="2565610" y="4520148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27"/>
          <p:cNvCxnSpPr>
            <a:stCxn id="39" idx="6"/>
          </p:cNvCxnSpPr>
          <p:nvPr/>
        </p:nvCxnSpPr>
        <p:spPr bwMode="auto">
          <a:xfrm>
            <a:off x="2507106" y="4901148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30"/>
          <p:cNvCxnSpPr>
            <a:stCxn id="39" idx="5"/>
          </p:cNvCxnSpPr>
          <p:nvPr/>
        </p:nvCxnSpPr>
        <p:spPr bwMode="auto">
          <a:xfrm rot="16200000" flipH="1">
            <a:off x="2565610" y="4921552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0506" y="42534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1256" y="47530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69106" y="5362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3106" y="410104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89328" y="455824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69306" y="546967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48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Visualizing Parallel BFS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0947"/>
              </p:ext>
            </p:extLst>
          </p:nvPr>
        </p:nvGraphicFramePr>
        <p:xfrm>
          <a:off x="1835696" y="1412776"/>
          <a:ext cx="4926013" cy="49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4926609" imgH="4903731" progId="Visio.Drawing.11">
                  <p:embed/>
                </p:oleObj>
              </mc:Choice>
              <mc:Fallback>
                <p:oleObj name="Visio" r:id="rId3" imgW="4926609" imgH="490373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12776"/>
                        <a:ext cx="4926013" cy="490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1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From Intuition to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 smtClean="0">
                <a:ea typeface="굴림" charset="-127"/>
              </a:rPr>
              <a:t>Data representation</a:t>
            </a:r>
            <a:endParaRPr lang="en-GB" altLang="ko-KR" dirty="0">
              <a:ea typeface="굴림" charset="-127"/>
            </a:endParaRPr>
          </a:p>
          <a:p>
            <a:pPr lvl="1"/>
            <a:r>
              <a:rPr lang="en-GB" altLang="ko-KR" dirty="0">
                <a:ea typeface="굴림" charset="-127"/>
              </a:rPr>
              <a:t>Key: node </a:t>
            </a:r>
            <a:r>
              <a:rPr lang="en-GB" altLang="ko-KR" i="1" dirty="0">
                <a:ea typeface="굴림" charset="-127"/>
              </a:rPr>
              <a:t>n</a:t>
            </a:r>
          </a:p>
          <a:p>
            <a:pPr lvl="1"/>
            <a:r>
              <a:rPr lang="en-GB" altLang="ko-KR" dirty="0">
                <a:ea typeface="굴림" charset="-127"/>
              </a:rPr>
              <a:t>Value: D (distance from start), </a:t>
            </a:r>
            <a:r>
              <a:rPr lang="en-GB" altLang="ko-KR" dirty="0" smtClean="0">
                <a:ea typeface="굴림" charset="-127"/>
              </a:rPr>
              <a:t>adjacency list(list of nodes reachable from n)</a:t>
            </a:r>
          </a:p>
          <a:p>
            <a:pPr lvl="1"/>
            <a:r>
              <a:rPr lang="en-GB" altLang="ko-KR" dirty="0" smtClean="0">
                <a:ea typeface="굴림" charset="-127"/>
              </a:rPr>
              <a:t>Initialization : for all nodes except for start node, d = </a:t>
            </a:r>
            <a:r>
              <a:rPr lang="en-GB" altLang="ko-KR" dirty="0" smtClean="0"/>
              <a:t> </a:t>
            </a:r>
            <a:r>
              <a:rPr lang="en-GB" altLang="ko-KR" dirty="0" smtClean="0">
                <a:sym typeface="Symbol"/>
              </a:rPr>
              <a:t></a:t>
            </a:r>
          </a:p>
          <a:p>
            <a:r>
              <a:rPr lang="en-GB" altLang="ko-KR" dirty="0" smtClean="0">
                <a:ea typeface="굴림" charset="-127"/>
                <a:sym typeface="Symbol"/>
              </a:rPr>
              <a:t>Mapper</a:t>
            </a:r>
            <a:endParaRPr lang="en-GB" altLang="ko-KR" dirty="0">
              <a:ea typeface="굴림" charset="-127"/>
            </a:endParaRPr>
          </a:p>
          <a:p>
            <a:pPr lvl="1"/>
            <a:r>
              <a:rPr lang="en-GB" altLang="ko-KR" dirty="0" smtClean="0">
                <a:ea typeface="굴림" charset="-127"/>
                <a:sym typeface="Symbol" pitchFamily="18" charset="2"/>
              </a:rPr>
              <a:t></a:t>
            </a:r>
            <a:r>
              <a:rPr lang="en-GB" altLang="ko-KR" i="1" dirty="0" smtClean="0">
                <a:ea typeface="굴림" charset="-127"/>
              </a:rPr>
              <a:t>m</a:t>
            </a:r>
            <a:r>
              <a:rPr lang="en-GB" altLang="ko-KR" dirty="0" smtClean="0">
                <a:ea typeface="굴림" charset="-127"/>
              </a:rPr>
              <a:t> </a:t>
            </a:r>
            <a:r>
              <a:rPr lang="en-GB" altLang="ko-KR" dirty="0">
                <a:ea typeface="굴림" charset="-127"/>
                <a:sym typeface="Symbol" pitchFamily="18" charset="2"/>
              </a:rPr>
              <a:t></a:t>
            </a:r>
            <a:r>
              <a:rPr lang="en-GB" altLang="ko-KR" dirty="0">
                <a:ea typeface="굴림" charset="-127"/>
              </a:rPr>
              <a:t> </a:t>
            </a:r>
            <a:r>
              <a:rPr lang="en-GB" altLang="ko-KR" dirty="0" smtClean="0">
                <a:ea typeface="굴림" charset="-127"/>
              </a:rPr>
              <a:t>adjacency : </a:t>
            </a:r>
            <a:r>
              <a:rPr lang="en-GB" altLang="ko-KR" dirty="0">
                <a:ea typeface="굴림" charset="-127"/>
              </a:rPr>
              <a:t>emit </a:t>
            </a:r>
            <a:r>
              <a:rPr lang="en-GB" altLang="ko-KR" dirty="0" smtClean="0">
                <a:ea typeface="굴림" charset="-127"/>
              </a:rPr>
              <a:t>(</a:t>
            </a:r>
            <a:r>
              <a:rPr lang="en-GB" altLang="ko-KR" i="1" dirty="0" smtClean="0">
                <a:ea typeface="굴림" charset="-127"/>
              </a:rPr>
              <a:t>m</a:t>
            </a:r>
            <a:r>
              <a:rPr lang="en-GB" altLang="ko-KR" dirty="0" smtClean="0">
                <a:ea typeface="굴림" charset="-127"/>
              </a:rPr>
              <a:t>, d+1)</a:t>
            </a:r>
          </a:p>
          <a:p>
            <a:r>
              <a:rPr lang="en-GB" altLang="ko-KR" dirty="0" smtClean="0">
                <a:ea typeface="굴림" charset="-127"/>
              </a:rPr>
              <a:t>Sort/Shuffle</a:t>
            </a:r>
          </a:p>
          <a:p>
            <a:pPr lvl="1"/>
            <a:r>
              <a:rPr lang="en-GB" altLang="ko-KR" dirty="0" smtClean="0">
                <a:ea typeface="굴림" charset="-127"/>
              </a:rPr>
              <a:t>Groups distances by reachable nodes</a:t>
            </a:r>
          </a:p>
          <a:p>
            <a:r>
              <a:rPr lang="en-GB" altLang="ko-KR" dirty="0" smtClean="0">
                <a:ea typeface="굴림" charset="-127"/>
              </a:rPr>
              <a:t>Reducer:</a:t>
            </a:r>
          </a:p>
          <a:p>
            <a:pPr lvl="1"/>
            <a:r>
              <a:rPr lang="en-GB" altLang="ko-KR" dirty="0" smtClean="0">
                <a:ea typeface="굴림" charset="-127"/>
              </a:rPr>
              <a:t>Selects minimum distance path for each reachable node</a:t>
            </a:r>
          </a:p>
          <a:p>
            <a:pPr lvl="1"/>
            <a:r>
              <a:rPr lang="en-GB" altLang="ko-KR" dirty="0" smtClean="0">
                <a:ea typeface="굴림" charset="-127"/>
              </a:rPr>
              <a:t>Additional bookkeeping needed to keep track of actual path</a:t>
            </a:r>
            <a:endParaRPr lang="en-GB" altLang="ko-KR" dirty="0">
              <a:ea typeface="굴림" charset="-127"/>
            </a:endParaRPr>
          </a:p>
          <a:p>
            <a:endParaRPr lang="en-GB" altLang="ko-KR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7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Iterations Needed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This </a:t>
            </a:r>
            <a:r>
              <a:rPr lang="en-GB" altLang="ko-KR" dirty="0" err="1">
                <a:ea typeface="굴림" charset="-127"/>
              </a:rPr>
              <a:t>MapReduce</a:t>
            </a:r>
            <a:r>
              <a:rPr lang="en-GB" altLang="ko-KR" dirty="0">
                <a:ea typeface="굴림" charset="-127"/>
              </a:rPr>
              <a:t> task advances the “known frontier” by one hop</a:t>
            </a:r>
          </a:p>
          <a:p>
            <a:pPr lvl="1"/>
            <a:r>
              <a:rPr lang="en-GB" altLang="ko-KR" dirty="0">
                <a:ea typeface="굴림" charset="-127"/>
              </a:rPr>
              <a:t>Subsequent iterations include more reachable nodes as frontier advances</a:t>
            </a:r>
          </a:p>
          <a:p>
            <a:pPr lvl="1"/>
            <a:r>
              <a:rPr lang="en-GB" altLang="ko-KR" dirty="0">
                <a:ea typeface="굴림" charset="-127"/>
              </a:rPr>
              <a:t>Multiple iterations are needed to explore entire graph</a:t>
            </a:r>
          </a:p>
          <a:p>
            <a:pPr lvl="1"/>
            <a:r>
              <a:rPr lang="en-GB" altLang="ko-KR" dirty="0">
                <a:ea typeface="굴림" charset="-127"/>
              </a:rPr>
              <a:t>Feed output back into the same </a:t>
            </a:r>
            <a:r>
              <a:rPr lang="en-GB" altLang="ko-KR" dirty="0" err="1">
                <a:ea typeface="굴림" charset="-127"/>
              </a:rPr>
              <a:t>MapReduce</a:t>
            </a:r>
            <a:r>
              <a:rPr lang="en-GB" altLang="ko-KR" dirty="0">
                <a:ea typeface="굴림" charset="-127"/>
              </a:rPr>
              <a:t> task</a:t>
            </a:r>
          </a:p>
          <a:p>
            <a:r>
              <a:rPr lang="en-GB" altLang="ko-KR" dirty="0">
                <a:ea typeface="굴림" charset="-127"/>
              </a:rPr>
              <a:t>Preserving graph structure:</a:t>
            </a:r>
          </a:p>
          <a:p>
            <a:pPr lvl="1"/>
            <a:r>
              <a:rPr lang="en-GB" altLang="ko-KR" dirty="0">
                <a:ea typeface="굴림" charset="-127"/>
              </a:rPr>
              <a:t>Problem: Where did the points-to list go?</a:t>
            </a:r>
          </a:p>
          <a:p>
            <a:pPr lvl="1"/>
            <a:r>
              <a:rPr lang="en-GB" altLang="ko-KR" dirty="0">
                <a:ea typeface="굴림" charset="-127"/>
              </a:rPr>
              <a:t>Solution: Mapper emits (</a:t>
            </a:r>
            <a:r>
              <a:rPr lang="en-GB" altLang="ko-KR" i="1" dirty="0">
                <a:ea typeface="굴림" charset="-127"/>
              </a:rPr>
              <a:t>n</a:t>
            </a:r>
            <a:r>
              <a:rPr lang="en-GB" altLang="ko-KR" dirty="0">
                <a:ea typeface="굴림" charset="-127"/>
              </a:rPr>
              <a:t>, </a:t>
            </a:r>
            <a:r>
              <a:rPr lang="en-GB" altLang="ko-KR" dirty="0" smtClean="0">
                <a:ea typeface="굴림" charset="-127"/>
              </a:rPr>
              <a:t>adjacency list) </a:t>
            </a:r>
            <a:r>
              <a:rPr lang="en-GB" altLang="ko-KR" dirty="0">
                <a:ea typeface="굴림" charset="-127"/>
              </a:rPr>
              <a:t>as well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 Pseudo-Code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Content Placeholder 3" descr="graphs-b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28775"/>
            <a:ext cx="6934200" cy="3981450"/>
          </a:xfrm>
        </p:spPr>
      </p:pic>
    </p:spTree>
    <p:extLst>
      <p:ext uri="{BB962C8B-B14F-4D97-AF65-F5344CB8AC3E}">
        <p14:creationId xmlns:p14="http://schemas.microsoft.com/office/powerpoint/2010/main" val="36643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Coefficient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26940" cy="4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 알고리즘</a:t>
            </a:r>
            <a:endParaRPr lang="en-US" altLang="ko-KR" dirty="0" smtClean="0"/>
          </a:p>
          <a:p>
            <a:r>
              <a:rPr lang="en-US" altLang="ko-KR" dirty="0" smtClean="0"/>
              <a:t>Counting Triangles</a:t>
            </a:r>
          </a:p>
          <a:p>
            <a:r>
              <a:rPr lang="en-US" altLang="ko-KR" dirty="0" smtClean="0"/>
              <a:t>Graph Analysis using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0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454441" cy="325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7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259737" cy="482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128"/>
            <a:ext cx="8329169" cy="472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5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 : total order on all of the vertices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4372" cy="475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89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Triangle Counting Algorithm Using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</a:p>
          <a:p>
            <a:pPr lvl="1"/>
            <a:r>
              <a:rPr lang="en-US" altLang="ko-KR" dirty="0"/>
              <a:t>Generate the possible length two paths in the graph by pivoting on every node in parallel</a:t>
            </a:r>
          </a:p>
          <a:p>
            <a:r>
              <a:rPr lang="en-US" altLang="ko-KR" dirty="0"/>
              <a:t>Step 2</a:t>
            </a:r>
          </a:p>
          <a:p>
            <a:pPr lvl="1"/>
            <a:r>
              <a:rPr lang="en-US" altLang="ko-KR" dirty="0"/>
              <a:t>Check which of the length two paths generated in Step1 can be closed by an edge in the graph and count the triangles accordingly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7" y="3999173"/>
            <a:ext cx="1429924" cy="143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4149080"/>
            <a:ext cx="1224136" cy="113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00" y="3645024"/>
            <a:ext cx="4392487" cy="196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36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Triangle Counting Algorithm Using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" y="1772816"/>
            <a:ext cx="9073054" cy="40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4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Triangle Counting Algorithm Using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4" y="1685568"/>
            <a:ext cx="8879492" cy="406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35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 Algorithm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45185"/>
            <a:ext cx="7092280" cy="187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938919" y="4426191"/>
            <a:ext cx="27363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35063" y="3557903"/>
            <a:ext cx="0" cy="1736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10927" y="33732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9" name="직사각형 8"/>
          <p:cNvSpPr/>
          <p:nvPr/>
        </p:nvSpPr>
        <p:spPr>
          <a:xfrm>
            <a:off x="1010927" y="52089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직사각형 9"/>
          <p:cNvSpPr/>
          <p:nvPr/>
        </p:nvSpPr>
        <p:spPr>
          <a:xfrm>
            <a:off x="2539645" y="33460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>
            <a:off x="2539645" y="52089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12" name="타원 11"/>
          <p:cNvSpPr/>
          <p:nvPr/>
        </p:nvSpPr>
        <p:spPr>
          <a:xfrm>
            <a:off x="1514983" y="392213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55143" y="385012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42975" y="492095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792891" y="5064971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87191" y="471422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3" idx="2"/>
          </p:cNvCxnSpPr>
          <p:nvPr/>
        </p:nvCxnSpPr>
        <p:spPr>
          <a:xfrm flipV="1">
            <a:off x="1658999" y="3922135"/>
            <a:ext cx="1296144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4"/>
            <a:endCxn id="14" idx="4"/>
          </p:cNvCxnSpPr>
          <p:nvPr/>
        </p:nvCxnSpPr>
        <p:spPr>
          <a:xfrm flipH="1">
            <a:off x="1514983" y="4066151"/>
            <a:ext cx="72008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5"/>
            <a:endCxn id="15" idx="4"/>
          </p:cNvCxnSpPr>
          <p:nvPr/>
        </p:nvCxnSpPr>
        <p:spPr>
          <a:xfrm>
            <a:off x="1637908" y="4045060"/>
            <a:ext cx="1226991" cy="1163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5" idx="7"/>
          </p:cNvCxnSpPr>
          <p:nvPr/>
        </p:nvCxnSpPr>
        <p:spPr>
          <a:xfrm flipH="1">
            <a:off x="2915816" y="3922135"/>
            <a:ext cx="113863" cy="1163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5"/>
            <a:endCxn id="16" idx="1"/>
          </p:cNvCxnSpPr>
          <p:nvPr/>
        </p:nvCxnSpPr>
        <p:spPr>
          <a:xfrm>
            <a:off x="1637908" y="4045060"/>
            <a:ext cx="1770374" cy="690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6"/>
            <a:endCxn id="13" idx="3"/>
          </p:cNvCxnSpPr>
          <p:nvPr/>
        </p:nvCxnSpPr>
        <p:spPr>
          <a:xfrm flipV="1">
            <a:off x="1586991" y="3973052"/>
            <a:ext cx="1389243" cy="1019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24128" y="3560270"/>
            <a:ext cx="27363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020272" y="2691982"/>
            <a:ext cx="0" cy="1736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01179" y="31282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6" name="직사각형 25"/>
          <p:cNvSpPr/>
          <p:nvPr/>
        </p:nvSpPr>
        <p:spPr>
          <a:xfrm>
            <a:off x="5763166" y="36300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7" name="직사각형 26"/>
          <p:cNvSpPr/>
          <p:nvPr/>
        </p:nvSpPr>
        <p:spPr>
          <a:xfrm>
            <a:off x="8005539" y="31352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8" name="타원 27"/>
          <p:cNvSpPr/>
          <p:nvPr/>
        </p:nvSpPr>
        <p:spPr>
          <a:xfrm>
            <a:off x="6300192" y="30562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740352" y="298420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228184" y="405503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8" idx="6"/>
            <a:endCxn id="29" idx="2"/>
          </p:cNvCxnSpPr>
          <p:nvPr/>
        </p:nvCxnSpPr>
        <p:spPr>
          <a:xfrm flipV="1">
            <a:off x="6444208" y="3056214"/>
            <a:ext cx="1296144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4"/>
            <a:endCxn id="30" idx="4"/>
          </p:cNvCxnSpPr>
          <p:nvPr/>
        </p:nvCxnSpPr>
        <p:spPr>
          <a:xfrm flipH="1">
            <a:off x="6300192" y="3200230"/>
            <a:ext cx="72008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0" idx="6"/>
            <a:endCxn id="29" idx="3"/>
          </p:cNvCxnSpPr>
          <p:nvPr/>
        </p:nvCxnSpPr>
        <p:spPr>
          <a:xfrm flipV="1">
            <a:off x="6372200" y="3107131"/>
            <a:ext cx="1389243" cy="1019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04977" y="5467193"/>
            <a:ext cx="27363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901121" y="4598905"/>
            <a:ext cx="0" cy="1736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16769" y="5035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37" name="직사각형 36"/>
          <p:cNvSpPr/>
          <p:nvPr/>
        </p:nvSpPr>
        <p:spPr>
          <a:xfrm>
            <a:off x="7917508" y="49972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38" name="직사각형 37"/>
          <p:cNvSpPr/>
          <p:nvPr/>
        </p:nvSpPr>
        <p:spPr>
          <a:xfrm>
            <a:off x="8332966" y="55299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39" name="타원 38"/>
          <p:cNvSpPr/>
          <p:nvPr/>
        </p:nvSpPr>
        <p:spPr>
          <a:xfrm>
            <a:off x="6181041" y="496313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21201" y="489112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458949" y="610597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053249" y="575522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9" idx="6"/>
            <a:endCxn id="40" idx="2"/>
          </p:cNvCxnSpPr>
          <p:nvPr/>
        </p:nvCxnSpPr>
        <p:spPr>
          <a:xfrm flipV="1">
            <a:off x="6325057" y="4963137"/>
            <a:ext cx="1296144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9" idx="5"/>
            <a:endCxn id="41" idx="4"/>
          </p:cNvCxnSpPr>
          <p:nvPr/>
        </p:nvCxnSpPr>
        <p:spPr>
          <a:xfrm>
            <a:off x="6303966" y="5086062"/>
            <a:ext cx="1226991" cy="1163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1" idx="7"/>
          </p:cNvCxnSpPr>
          <p:nvPr/>
        </p:nvCxnSpPr>
        <p:spPr>
          <a:xfrm flipH="1">
            <a:off x="7581874" y="4963137"/>
            <a:ext cx="113863" cy="1163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5"/>
            <a:endCxn id="42" idx="1"/>
          </p:cNvCxnSpPr>
          <p:nvPr/>
        </p:nvCxnSpPr>
        <p:spPr>
          <a:xfrm>
            <a:off x="6303966" y="5086062"/>
            <a:ext cx="1770374" cy="690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>
            <a:off x="4211960" y="4272681"/>
            <a:ext cx="504056" cy="38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830641" y="4774695"/>
            <a:ext cx="12666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{V</a:t>
            </a:r>
            <a:r>
              <a:rPr lang="en-US" altLang="ko-KR" baseline="-25000" dirty="0" smtClean="0"/>
              <a:t>1,</a:t>
            </a:r>
            <a:r>
              <a:rPr lang="en-US" altLang="ko-KR" dirty="0" smtClean="0"/>
              <a:t> 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{</a:t>
            </a:r>
            <a:r>
              <a:rPr lang="en-US" altLang="ko-KR" dirty="0"/>
              <a:t>V</a:t>
            </a:r>
            <a:r>
              <a:rPr lang="en-US" altLang="ko-KR" baseline="-25000" dirty="0"/>
              <a:t>1,</a:t>
            </a:r>
            <a:r>
              <a:rPr lang="en-US" altLang="ko-KR" dirty="0"/>
              <a:t> V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smtClean="0"/>
              <a:t>V</a:t>
            </a:r>
            <a:r>
              <a:rPr lang="en-US" altLang="ko-KR" baseline="-25000" dirty="0"/>
              <a:t>1</a:t>
            </a:r>
            <a:r>
              <a:rPr lang="en-US" altLang="ko-KR" baseline="-25000" dirty="0" smtClean="0"/>
              <a:t>,</a:t>
            </a:r>
            <a:r>
              <a:rPr lang="en-US" altLang="ko-KR" dirty="0" smtClean="0"/>
              <a:t> V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2,</a:t>
            </a:r>
            <a:r>
              <a:rPr lang="en-US" altLang="ko-KR" dirty="0" smtClean="0"/>
              <a:t> V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endParaRPr lang="ko-KR" altLang="en-US" baseline="-25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52120" y="2557353"/>
            <a:ext cx="2952328" cy="19058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96964" y="4547442"/>
            <a:ext cx="3251499" cy="19058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2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Partitioning Algorithm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68760"/>
            <a:ext cx="75416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23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PEGASUS: Mining </a:t>
            </a:r>
            <a:r>
              <a:rPr lang="en-US" altLang="ko-KR" dirty="0" err="1" smtClean="0"/>
              <a:t>Peta</a:t>
            </a:r>
            <a:r>
              <a:rPr lang="en-US" altLang="ko-KR" dirty="0" smtClean="0"/>
              <a:t>-scale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[Kang, et al: Knowledge and Information Systems 2011]</a:t>
            </a:r>
          </a:p>
          <a:p>
            <a:r>
              <a:rPr lang="en-US" altLang="ko-KR" dirty="0" smtClean="0"/>
              <a:t>An open source </a:t>
            </a:r>
            <a:r>
              <a:rPr lang="en-US" altLang="ko-KR" dirty="0" err="1" smtClean="0"/>
              <a:t>peta</a:t>
            </a:r>
            <a:r>
              <a:rPr lang="en-US" altLang="ko-KR" dirty="0" smtClean="0"/>
              <a:t> graph mining library</a:t>
            </a:r>
          </a:p>
          <a:p>
            <a:pPr lvl="1"/>
            <a:r>
              <a:rPr lang="en-US" altLang="ko-KR" dirty="0" smtClean="0"/>
              <a:t>Implemented on the top of the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a repeated matrix-vector multiplication</a:t>
            </a:r>
          </a:p>
          <a:p>
            <a:pPr lvl="1"/>
            <a:r>
              <a:rPr lang="en-US" altLang="ko-KR" dirty="0" smtClean="0"/>
              <a:t>Achieve scale-up on the number of machines and linear running time on the number of edges</a:t>
            </a:r>
          </a:p>
          <a:p>
            <a:r>
              <a:rPr lang="en-US" altLang="ko-KR" dirty="0" smtClean="0"/>
              <a:t>Perform typical graph mining tasks such as</a:t>
            </a:r>
          </a:p>
          <a:p>
            <a:pPr lvl="1"/>
            <a:r>
              <a:rPr lang="en-US" altLang="ko-KR" dirty="0" smtClean="0"/>
              <a:t>Computing the diameter of the graph</a:t>
            </a:r>
          </a:p>
          <a:p>
            <a:pPr lvl="1"/>
            <a:r>
              <a:rPr lang="en-US" altLang="ko-KR" dirty="0" smtClean="0"/>
              <a:t>Computing the radius of each node</a:t>
            </a:r>
          </a:p>
          <a:p>
            <a:pPr lvl="1"/>
            <a:r>
              <a:rPr lang="en-US" altLang="ko-KR" dirty="0" smtClean="0"/>
              <a:t>Finding the connected components</a:t>
            </a:r>
          </a:p>
          <a:p>
            <a:pPr lvl="1"/>
            <a:r>
              <a:rPr lang="en-US" altLang="ko-KR" dirty="0" smtClean="0"/>
              <a:t>Computing the importance score of nodes (PageRank, personalized PageRank…)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a graph?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G = (V,E), where</a:t>
            </a:r>
          </a:p>
          <a:p>
            <a:pPr lvl="1"/>
            <a:r>
              <a:rPr lang="en-GB" altLang="ko-KR" dirty="0">
                <a:ea typeface="굴림" charset="-127"/>
              </a:rPr>
              <a:t>V represents the set of vertices (nodes)</a:t>
            </a:r>
          </a:p>
          <a:p>
            <a:pPr lvl="1"/>
            <a:r>
              <a:rPr lang="en-GB" altLang="ko-KR" dirty="0">
                <a:ea typeface="굴림" charset="-127"/>
              </a:rPr>
              <a:t>E represents the set of edges (links)</a:t>
            </a:r>
          </a:p>
          <a:p>
            <a:pPr lvl="1"/>
            <a:r>
              <a:rPr lang="en-GB" altLang="ko-KR" dirty="0">
                <a:ea typeface="굴림" charset="-127"/>
              </a:rPr>
              <a:t>Both vertices and edges may contain additional information</a:t>
            </a:r>
          </a:p>
          <a:p>
            <a:r>
              <a:rPr lang="en-GB" altLang="ko-KR" dirty="0">
                <a:ea typeface="굴림" charset="-127"/>
              </a:rPr>
              <a:t>Different types of graphs:</a:t>
            </a:r>
          </a:p>
          <a:p>
            <a:pPr lvl="1"/>
            <a:r>
              <a:rPr lang="en-GB" altLang="ko-KR" dirty="0">
                <a:ea typeface="굴림" charset="-127"/>
              </a:rPr>
              <a:t>Directed vs. undirected edges</a:t>
            </a:r>
          </a:p>
          <a:p>
            <a:pPr lvl="1"/>
            <a:r>
              <a:rPr lang="en-GB" altLang="ko-KR" dirty="0">
                <a:ea typeface="굴림" charset="-127"/>
              </a:rPr>
              <a:t>Presence or absence of cycles</a:t>
            </a:r>
          </a:p>
          <a:p>
            <a:r>
              <a:rPr lang="en-GB" altLang="ko-KR" dirty="0">
                <a:ea typeface="굴림" charset="-127"/>
              </a:rPr>
              <a:t>Graphs are everywhere:</a:t>
            </a:r>
          </a:p>
          <a:p>
            <a:pPr lvl="1"/>
            <a:r>
              <a:rPr lang="en-GB" altLang="ko-KR" dirty="0">
                <a:ea typeface="굴림" charset="-127"/>
              </a:rPr>
              <a:t>Hyperlink structure of the Web</a:t>
            </a:r>
          </a:p>
          <a:p>
            <a:pPr lvl="1"/>
            <a:r>
              <a:rPr lang="en-GB" altLang="ko-KR" dirty="0">
                <a:ea typeface="굴림" charset="-127"/>
              </a:rPr>
              <a:t>Physical structure of computers on the Internet</a:t>
            </a:r>
          </a:p>
          <a:p>
            <a:pPr lvl="1"/>
            <a:r>
              <a:rPr lang="en-GB" altLang="ko-KR" dirty="0">
                <a:ea typeface="굴림" charset="-127"/>
              </a:rPr>
              <a:t>Interstate highway system</a:t>
            </a:r>
          </a:p>
          <a:p>
            <a:pPr lvl="1"/>
            <a:r>
              <a:rPr lang="en-GB" altLang="ko-KR" dirty="0">
                <a:ea typeface="굴림" charset="-127"/>
              </a:rPr>
              <a:t>Social networks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Operations in the usual matrix-vector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340768"/>
            <a:ext cx="72866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6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Operations in the usual matrix-vector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43013"/>
            <a:ext cx="75438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70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PEGASUS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1057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Challenging Issue: Reachability query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454150" y="6049963"/>
            <a:ext cx="350838" cy="350837"/>
          </a:xfrm>
          <a:custGeom>
            <a:avLst/>
            <a:gdLst>
              <a:gd name="T0" fmla="*/ 893 w 1988"/>
              <a:gd name="T1" fmla="*/ 1982 h 1988"/>
              <a:gd name="T2" fmla="*/ 699 w 1988"/>
              <a:gd name="T3" fmla="*/ 1943 h 1988"/>
              <a:gd name="T4" fmla="*/ 521 w 1988"/>
              <a:gd name="T5" fmla="*/ 1868 h 1988"/>
              <a:gd name="T6" fmla="*/ 362 w 1988"/>
              <a:gd name="T7" fmla="*/ 1760 h 1988"/>
              <a:gd name="T8" fmla="*/ 228 w 1988"/>
              <a:gd name="T9" fmla="*/ 1626 h 1988"/>
              <a:gd name="T10" fmla="*/ 120 w 1988"/>
              <a:gd name="T11" fmla="*/ 1467 h 1988"/>
              <a:gd name="T12" fmla="*/ 45 w 1988"/>
              <a:gd name="T13" fmla="*/ 1289 h 1988"/>
              <a:gd name="T14" fmla="*/ 5 w 1988"/>
              <a:gd name="T15" fmla="*/ 1095 h 1988"/>
              <a:gd name="T16" fmla="*/ 5 w 1988"/>
              <a:gd name="T17" fmla="*/ 893 h 1988"/>
              <a:gd name="T18" fmla="*/ 45 w 1988"/>
              <a:gd name="T19" fmla="*/ 699 h 1988"/>
              <a:gd name="T20" fmla="*/ 120 w 1988"/>
              <a:gd name="T21" fmla="*/ 520 h 1988"/>
              <a:gd name="T22" fmla="*/ 228 w 1988"/>
              <a:gd name="T23" fmla="*/ 362 h 1988"/>
              <a:gd name="T24" fmla="*/ 362 w 1988"/>
              <a:gd name="T25" fmla="*/ 227 h 1988"/>
              <a:gd name="T26" fmla="*/ 521 w 1988"/>
              <a:gd name="T27" fmla="*/ 120 h 1988"/>
              <a:gd name="T28" fmla="*/ 699 w 1988"/>
              <a:gd name="T29" fmla="*/ 45 h 1988"/>
              <a:gd name="T30" fmla="*/ 893 w 1988"/>
              <a:gd name="T31" fmla="*/ 5 h 1988"/>
              <a:gd name="T32" fmla="*/ 1095 w 1988"/>
              <a:gd name="T33" fmla="*/ 5 h 1988"/>
              <a:gd name="T34" fmla="*/ 1289 w 1988"/>
              <a:gd name="T35" fmla="*/ 45 h 1988"/>
              <a:gd name="T36" fmla="*/ 1467 w 1988"/>
              <a:gd name="T37" fmla="*/ 120 h 1988"/>
              <a:gd name="T38" fmla="*/ 1626 w 1988"/>
              <a:gd name="T39" fmla="*/ 227 h 1988"/>
              <a:gd name="T40" fmla="*/ 1760 w 1988"/>
              <a:gd name="T41" fmla="*/ 362 h 1988"/>
              <a:gd name="T42" fmla="*/ 1868 w 1988"/>
              <a:gd name="T43" fmla="*/ 520 h 1988"/>
              <a:gd name="T44" fmla="*/ 1943 w 1988"/>
              <a:gd name="T45" fmla="*/ 699 h 1988"/>
              <a:gd name="T46" fmla="*/ 1982 w 1988"/>
              <a:gd name="T47" fmla="*/ 893 h 1988"/>
              <a:gd name="T48" fmla="*/ 1982 w 1988"/>
              <a:gd name="T49" fmla="*/ 1095 h 1988"/>
              <a:gd name="T50" fmla="*/ 1943 w 1988"/>
              <a:gd name="T51" fmla="*/ 1289 h 1988"/>
              <a:gd name="T52" fmla="*/ 1868 w 1988"/>
              <a:gd name="T53" fmla="*/ 1467 h 1988"/>
              <a:gd name="T54" fmla="*/ 1760 w 1988"/>
              <a:gd name="T55" fmla="*/ 1626 h 1988"/>
              <a:gd name="T56" fmla="*/ 1626 w 1988"/>
              <a:gd name="T57" fmla="*/ 1760 h 1988"/>
              <a:gd name="T58" fmla="*/ 1467 w 1988"/>
              <a:gd name="T59" fmla="*/ 1868 h 1988"/>
              <a:gd name="T60" fmla="*/ 1289 w 1988"/>
              <a:gd name="T61" fmla="*/ 1943 h 1988"/>
              <a:gd name="T62" fmla="*/ 1095 w 1988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8">
                <a:moveTo>
                  <a:pt x="994" y="1988"/>
                </a:moveTo>
                <a:lnTo>
                  <a:pt x="893" y="1982"/>
                </a:lnTo>
                <a:lnTo>
                  <a:pt x="794" y="1968"/>
                </a:lnTo>
                <a:lnTo>
                  <a:pt x="699" y="1943"/>
                </a:lnTo>
                <a:lnTo>
                  <a:pt x="607" y="1909"/>
                </a:lnTo>
                <a:lnTo>
                  <a:pt x="521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8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8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1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7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0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09" y="607"/>
                </a:lnTo>
                <a:lnTo>
                  <a:pt x="1943" y="699"/>
                </a:lnTo>
                <a:lnTo>
                  <a:pt x="1968" y="794"/>
                </a:lnTo>
                <a:lnTo>
                  <a:pt x="1982" y="893"/>
                </a:lnTo>
                <a:lnTo>
                  <a:pt x="1988" y="994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09" y="1381"/>
                </a:lnTo>
                <a:lnTo>
                  <a:pt x="1868" y="1467"/>
                </a:lnTo>
                <a:lnTo>
                  <a:pt x="1818" y="1550"/>
                </a:lnTo>
                <a:lnTo>
                  <a:pt x="1760" y="1626"/>
                </a:lnTo>
                <a:lnTo>
                  <a:pt x="1697" y="1697"/>
                </a:lnTo>
                <a:lnTo>
                  <a:pt x="1626" y="1760"/>
                </a:lnTo>
                <a:lnTo>
                  <a:pt x="1550" y="1818"/>
                </a:lnTo>
                <a:lnTo>
                  <a:pt x="1467" y="1868"/>
                </a:lnTo>
                <a:lnTo>
                  <a:pt x="1381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036888" y="6049963"/>
            <a:ext cx="349250" cy="350837"/>
          </a:xfrm>
          <a:custGeom>
            <a:avLst/>
            <a:gdLst>
              <a:gd name="T0" fmla="*/ 892 w 1987"/>
              <a:gd name="T1" fmla="*/ 1982 h 1988"/>
              <a:gd name="T2" fmla="*/ 698 w 1987"/>
              <a:gd name="T3" fmla="*/ 1943 h 1988"/>
              <a:gd name="T4" fmla="*/ 520 w 1987"/>
              <a:gd name="T5" fmla="*/ 1868 h 1988"/>
              <a:gd name="T6" fmla="*/ 361 w 1987"/>
              <a:gd name="T7" fmla="*/ 1760 h 1988"/>
              <a:gd name="T8" fmla="*/ 227 w 1987"/>
              <a:gd name="T9" fmla="*/ 1626 h 1988"/>
              <a:gd name="T10" fmla="*/ 119 w 1987"/>
              <a:gd name="T11" fmla="*/ 1467 h 1988"/>
              <a:gd name="T12" fmla="*/ 44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4 w 1987"/>
              <a:gd name="T19" fmla="*/ 699 h 1988"/>
              <a:gd name="T20" fmla="*/ 119 w 1987"/>
              <a:gd name="T21" fmla="*/ 521 h 1988"/>
              <a:gd name="T22" fmla="*/ 227 w 1987"/>
              <a:gd name="T23" fmla="*/ 362 h 1988"/>
              <a:gd name="T24" fmla="*/ 361 w 1987"/>
              <a:gd name="T25" fmla="*/ 228 h 1988"/>
              <a:gd name="T26" fmla="*/ 520 w 1987"/>
              <a:gd name="T27" fmla="*/ 120 h 1988"/>
              <a:gd name="T28" fmla="*/ 698 w 1987"/>
              <a:gd name="T29" fmla="*/ 45 h 1988"/>
              <a:gd name="T30" fmla="*/ 892 w 1987"/>
              <a:gd name="T31" fmla="*/ 5 h 1988"/>
              <a:gd name="T32" fmla="*/ 1094 w 1987"/>
              <a:gd name="T33" fmla="*/ 5 h 1988"/>
              <a:gd name="T34" fmla="*/ 1288 w 1987"/>
              <a:gd name="T35" fmla="*/ 45 h 1988"/>
              <a:gd name="T36" fmla="*/ 1467 w 1987"/>
              <a:gd name="T37" fmla="*/ 120 h 1988"/>
              <a:gd name="T38" fmla="*/ 1625 w 1987"/>
              <a:gd name="T39" fmla="*/ 228 h 1988"/>
              <a:gd name="T40" fmla="*/ 1760 w 1987"/>
              <a:gd name="T41" fmla="*/ 362 h 1988"/>
              <a:gd name="T42" fmla="*/ 1867 w 1987"/>
              <a:gd name="T43" fmla="*/ 521 h 1988"/>
              <a:gd name="T44" fmla="*/ 1942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2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5 w 1987"/>
              <a:gd name="T57" fmla="*/ 1760 h 1988"/>
              <a:gd name="T58" fmla="*/ 1467 w 1987"/>
              <a:gd name="T59" fmla="*/ 1868 h 1988"/>
              <a:gd name="T60" fmla="*/ 1288 w 1987"/>
              <a:gd name="T61" fmla="*/ 1943 h 1988"/>
              <a:gd name="T62" fmla="*/ 1094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3" y="1988"/>
                </a:moveTo>
                <a:lnTo>
                  <a:pt x="892" y="1982"/>
                </a:lnTo>
                <a:lnTo>
                  <a:pt x="793" y="1968"/>
                </a:lnTo>
                <a:lnTo>
                  <a:pt x="698" y="1943"/>
                </a:lnTo>
                <a:lnTo>
                  <a:pt x="606" y="1909"/>
                </a:lnTo>
                <a:lnTo>
                  <a:pt x="520" y="1868"/>
                </a:lnTo>
                <a:lnTo>
                  <a:pt x="437" y="1818"/>
                </a:lnTo>
                <a:lnTo>
                  <a:pt x="361" y="1760"/>
                </a:lnTo>
                <a:lnTo>
                  <a:pt x="290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19" y="1467"/>
                </a:lnTo>
                <a:lnTo>
                  <a:pt x="78" y="1381"/>
                </a:lnTo>
                <a:lnTo>
                  <a:pt x="44" y="1289"/>
                </a:lnTo>
                <a:lnTo>
                  <a:pt x="19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19" y="794"/>
                </a:lnTo>
                <a:lnTo>
                  <a:pt x="44" y="699"/>
                </a:lnTo>
                <a:lnTo>
                  <a:pt x="78" y="607"/>
                </a:lnTo>
                <a:lnTo>
                  <a:pt x="119" y="521"/>
                </a:lnTo>
                <a:lnTo>
                  <a:pt x="170" y="438"/>
                </a:lnTo>
                <a:lnTo>
                  <a:pt x="227" y="362"/>
                </a:lnTo>
                <a:lnTo>
                  <a:pt x="290" y="291"/>
                </a:lnTo>
                <a:lnTo>
                  <a:pt x="361" y="228"/>
                </a:lnTo>
                <a:lnTo>
                  <a:pt x="437" y="170"/>
                </a:lnTo>
                <a:lnTo>
                  <a:pt x="520" y="120"/>
                </a:lnTo>
                <a:lnTo>
                  <a:pt x="606" y="78"/>
                </a:lnTo>
                <a:lnTo>
                  <a:pt x="698" y="45"/>
                </a:lnTo>
                <a:lnTo>
                  <a:pt x="793" y="20"/>
                </a:lnTo>
                <a:lnTo>
                  <a:pt x="892" y="5"/>
                </a:lnTo>
                <a:lnTo>
                  <a:pt x="993" y="0"/>
                </a:lnTo>
                <a:lnTo>
                  <a:pt x="1094" y="5"/>
                </a:lnTo>
                <a:lnTo>
                  <a:pt x="1193" y="20"/>
                </a:lnTo>
                <a:lnTo>
                  <a:pt x="1288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8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1"/>
                </a:lnTo>
                <a:lnTo>
                  <a:pt x="1909" y="607"/>
                </a:lnTo>
                <a:lnTo>
                  <a:pt x="1942" y="699"/>
                </a:lnTo>
                <a:lnTo>
                  <a:pt x="1967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5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09"/>
                </a:lnTo>
                <a:lnTo>
                  <a:pt x="1288" y="1943"/>
                </a:lnTo>
                <a:lnTo>
                  <a:pt x="1193" y="1968"/>
                </a:lnTo>
                <a:lnTo>
                  <a:pt x="1094" y="1982"/>
                </a:lnTo>
                <a:lnTo>
                  <a:pt x="993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84325" y="6138863"/>
            <a:ext cx="92075" cy="198437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65475" y="6138863"/>
            <a:ext cx="92075" cy="198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2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160463" y="5167313"/>
            <a:ext cx="350837" cy="350837"/>
          </a:xfrm>
          <a:custGeom>
            <a:avLst/>
            <a:gdLst>
              <a:gd name="T0" fmla="*/ 893 w 1987"/>
              <a:gd name="T1" fmla="*/ 1982 h 1988"/>
              <a:gd name="T2" fmla="*/ 699 w 1987"/>
              <a:gd name="T3" fmla="*/ 1943 h 1988"/>
              <a:gd name="T4" fmla="*/ 520 w 1987"/>
              <a:gd name="T5" fmla="*/ 1868 h 1988"/>
              <a:gd name="T6" fmla="*/ 362 w 1987"/>
              <a:gd name="T7" fmla="*/ 1760 h 1988"/>
              <a:gd name="T8" fmla="*/ 227 w 1987"/>
              <a:gd name="T9" fmla="*/ 1626 h 1988"/>
              <a:gd name="T10" fmla="*/ 120 w 1987"/>
              <a:gd name="T11" fmla="*/ 1467 h 1988"/>
              <a:gd name="T12" fmla="*/ 45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5 w 1987"/>
              <a:gd name="T19" fmla="*/ 699 h 1988"/>
              <a:gd name="T20" fmla="*/ 120 w 1987"/>
              <a:gd name="T21" fmla="*/ 521 h 1988"/>
              <a:gd name="T22" fmla="*/ 227 w 1987"/>
              <a:gd name="T23" fmla="*/ 362 h 1988"/>
              <a:gd name="T24" fmla="*/ 362 w 1987"/>
              <a:gd name="T25" fmla="*/ 228 h 1988"/>
              <a:gd name="T26" fmla="*/ 520 w 1987"/>
              <a:gd name="T27" fmla="*/ 120 h 1988"/>
              <a:gd name="T28" fmla="*/ 699 w 1987"/>
              <a:gd name="T29" fmla="*/ 45 h 1988"/>
              <a:gd name="T30" fmla="*/ 893 w 1987"/>
              <a:gd name="T31" fmla="*/ 6 h 1988"/>
              <a:gd name="T32" fmla="*/ 1095 w 1987"/>
              <a:gd name="T33" fmla="*/ 6 h 1988"/>
              <a:gd name="T34" fmla="*/ 1289 w 1987"/>
              <a:gd name="T35" fmla="*/ 45 h 1988"/>
              <a:gd name="T36" fmla="*/ 1467 w 1987"/>
              <a:gd name="T37" fmla="*/ 120 h 1988"/>
              <a:gd name="T38" fmla="*/ 1626 w 1987"/>
              <a:gd name="T39" fmla="*/ 228 h 1988"/>
              <a:gd name="T40" fmla="*/ 1760 w 1987"/>
              <a:gd name="T41" fmla="*/ 362 h 1988"/>
              <a:gd name="T42" fmla="*/ 1867 w 1987"/>
              <a:gd name="T43" fmla="*/ 521 h 1988"/>
              <a:gd name="T44" fmla="*/ 1943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3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6 w 1987"/>
              <a:gd name="T57" fmla="*/ 1760 h 1988"/>
              <a:gd name="T58" fmla="*/ 1467 w 1987"/>
              <a:gd name="T59" fmla="*/ 1868 h 1988"/>
              <a:gd name="T60" fmla="*/ 1289 w 1987"/>
              <a:gd name="T61" fmla="*/ 1943 h 1988"/>
              <a:gd name="T62" fmla="*/ 1095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4" y="1988"/>
                </a:moveTo>
                <a:lnTo>
                  <a:pt x="893" y="1982"/>
                </a:lnTo>
                <a:lnTo>
                  <a:pt x="793" y="1968"/>
                </a:lnTo>
                <a:lnTo>
                  <a:pt x="699" y="1943"/>
                </a:lnTo>
                <a:lnTo>
                  <a:pt x="607" y="1910"/>
                </a:lnTo>
                <a:lnTo>
                  <a:pt x="520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1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8"/>
                </a:lnTo>
                <a:lnTo>
                  <a:pt x="438" y="170"/>
                </a:lnTo>
                <a:lnTo>
                  <a:pt x="520" y="120"/>
                </a:lnTo>
                <a:lnTo>
                  <a:pt x="607" y="79"/>
                </a:lnTo>
                <a:lnTo>
                  <a:pt x="699" y="45"/>
                </a:lnTo>
                <a:lnTo>
                  <a:pt x="793" y="20"/>
                </a:lnTo>
                <a:lnTo>
                  <a:pt x="893" y="6"/>
                </a:lnTo>
                <a:lnTo>
                  <a:pt x="994" y="0"/>
                </a:lnTo>
                <a:lnTo>
                  <a:pt x="1095" y="6"/>
                </a:lnTo>
                <a:lnTo>
                  <a:pt x="1194" y="20"/>
                </a:lnTo>
                <a:lnTo>
                  <a:pt x="1289" y="45"/>
                </a:lnTo>
                <a:lnTo>
                  <a:pt x="1380" y="79"/>
                </a:lnTo>
                <a:lnTo>
                  <a:pt x="1467" y="120"/>
                </a:lnTo>
                <a:lnTo>
                  <a:pt x="1549" y="170"/>
                </a:lnTo>
                <a:lnTo>
                  <a:pt x="1626" y="228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1"/>
                </a:lnTo>
                <a:lnTo>
                  <a:pt x="1909" y="607"/>
                </a:lnTo>
                <a:lnTo>
                  <a:pt x="1943" y="699"/>
                </a:lnTo>
                <a:lnTo>
                  <a:pt x="1968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6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10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87463" y="5257800"/>
            <a:ext cx="92075" cy="198438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3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300288" y="5167313"/>
            <a:ext cx="350837" cy="350837"/>
          </a:xfrm>
          <a:custGeom>
            <a:avLst/>
            <a:gdLst>
              <a:gd name="T0" fmla="*/ 892 w 1987"/>
              <a:gd name="T1" fmla="*/ 1982 h 1988"/>
              <a:gd name="T2" fmla="*/ 698 w 1987"/>
              <a:gd name="T3" fmla="*/ 1943 h 1988"/>
              <a:gd name="T4" fmla="*/ 520 w 1987"/>
              <a:gd name="T5" fmla="*/ 1868 h 1988"/>
              <a:gd name="T6" fmla="*/ 362 w 1987"/>
              <a:gd name="T7" fmla="*/ 1760 h 1988"/>
              <a:gd name="T8" fmla="*/ 227 w 1987"/>
              <a:gd name="T9" fmla="*/ 1626 h 1988"/>
              <a:gd name="T10" fmla="*/ 120 w 1987"/>
              <a:gd name="T11" fmla="*/ 1467 h 1988"/>
              <a:gd name="T12" fmla="*/ 45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5 w 1987"/>
              <a:gd name="T19" fmla="*/ 699 h 1988"/>
              <a:gd name="T20" fmla="*/ 120 w 1987"/>
              <a:gd name="T21" fmla="*/ 521 h 1988"/>
              <a:gd name="T22" fmla="*/ 227 w 1987"/>
              <a:gd name="T23" fmla="*/ 362 h 1988"/>
              <a:gd name="T24" fmla="*/ 362 w 1987"/>
              <a:gd name="T25" fmla="*/ 228 h 1988"/>
              <a:gd name="T26" fmla="*/ 520 w 1987"/>
              <a:gd name="T27" fmla="*/ 120 h 1988"/>
              <a:gd name="T28" fmla="*/ 698 w 1987"/>
              <a:gd name="T29" fmla="*/ 45 h 1988"/>
              <a:gd name="T30" fmla="*/ 892 w 1987"/>
              <a:gd name="T31" fmla="*/ 6 h 1988"/>
              <a:gd name="T32" fmla="*/ 1095 w 1987"/>
              <a:gd name="T33" fmla="*/ 6 h 1988"/>
              <a:gd name="T34" fmla="*/ 1289 w 1987"/>
              <a:gd name="T35" fmla="*/ 45 h 1988"/>
              <a:gd name="T36" fmla="*/ 1467 w 1987"/>
              <a:gd name="T37" fmla="*/ 120 h 1988"/>
              <a:gd name="T38" fmla="*/ 1625 w 1987"/>
              <a:gd name="T39" fmla="*/ 228 h 1988"/>
              <a:gd name="T40" fmla="*/ 1760 w 1987"/>
              <a:gd name="T41" fmla="*/ 362 h 1988"/>
              <a:gd name="T42" fmla="*/ 1867 w 1987"/>
              <a:gd name="T43" fmla="*/ 521 h 1988"/>
              <a:gd name="T44" fmla="*/ 1942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2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5 w 1987"/>
              <a:gd name="T57" fmla="*/ 1760 h 1988"/>
              <a:gd name="T58" fmla="*/ 1467 w 1987"/>
              <a:gd name="T59" fmla="*/ 1868 h 1988"/>
              <a:gd name="T60" fmla="*/ 1289 w 1987"/>
              <a:gd name="T61" fmla="*/ 1943 h 1988"/>
              <a:gd name="T62" fmla="*/ 1095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3" y="1988"/>
                </a:moveTo>
                <a:lnTo>
                  <a:pt x="892" y="1982"/>
                </a:lnTo>
                <a:lnTo>
                  <a:pt x="793" y="1968"/>
                </a:lnTo>
                <a:lnTo>
                  <a:pt x="698" y="1943"/>
                </a:lnTo>
                <a:lnTo>
                  <a:pt x="607" y="1910"/>
                </a:lnTo>
                <a:lnTo>
                  <a:pt x="520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1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8"/>
                </a:lnTo>
                <a:lnTo>
                  <a:pt x="438" y="170"/>
                </a:lnTo>
                <a:lnTo>
                  <a:pt x="520" y="120"/>
                </a:lnTo>
                <a:lnTo>
                  <a:pt x="607" y="79"/>
                </a:lnTo>
                <a:lnTo>
                  <a:pt x="698" y="45"/>
                </a:lnTo>
                <a:lnTo>
                  <a:pt x="793" y="20"/>
                </a:lnTo>
                <a:lnTo>
                  <a:pt x="892" y="6"/>
                </a:lnTo>
                <a:lnTo>
                  <a:pt x="993" y="0"/>
                </a:lnTo>
                <a:lnTo>
                  <a:pt x="1095" y="6"/>
                </a:lnTo>
                <a:lnTo>
                  <a:pt x="1194" y="20"/>
                </a:lnTo>
                <a:lnTo>
                  <a:pt x="1289" y="45"/>
                </a:lnTo>
                <a:lnTo>
                  <a:pt x="1380" y="79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8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1"/>
                </a:lnTo>
                <a:lnTo>
                  <a:pt x="1909" y="607"/>
                </a:lnTo>
                <a:lnTo>
                  <a:pt x="1942" y="699"/>
                </a:lnTo>
                <a:lnTo>
                  <a:pt x="1967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5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10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3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30463" y="5257800"/>
            <a:ext cx="92075" cy="198438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4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160463" y="4468813"/>
            <a:ext cx="350837" cy="350837"/>
          </a:xfrm>
          <a:custGeom>
            <a:avLst/>
            <a:gdLst>
              <a:gd name="T0" fmla="*/ 893 w 1987"/>
              <a:gd name="T1" fmla="*/ 1982 h 1988"/>
              <a:gd name="T2" fmla="*/ 699 w 1987"/>
              <a:gd name="T3" fmla="*/ 1943 h 1988"/>
              <a:gd name="T4" fmla="*/ 520 w 1987"/>
              <a:gd name="T5" fmla="*/ 1868 h 1988"/>
              <a:gd name="T6" fmla="*/ 362 w 1987"/>
              <a:gd name="T7" fmla="*/ 1760 h 1988"/>
              <a:gd name="T8" fmla="*/ 227 w 1987"/>
              <a:gd name="T9" fmla="*/ 1626 h 1988"/>
              <a:gd name="T10" fmla="*/ 120 w 1987"/>
              <a:gd name="T11" fmla="*/ 1467 h 1988"/>
              <a:gd name="T12" fmla="*/ 45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5 w 1987"/>
              <a:gd name="T19" fmla="*/ 699 h 1988"/>
              <a:gd name="T20" fmla="*/ 120 w 1987"/>
              <a:gd name="T21" fmla="*/ 520 h 1988"/>
              <a:gd name="T22" fmla="*/ 227 w 1987"/>
              <a:gd name="T23" fmla="*/ 362 h 1988"/>
              <a:gd name="T24" fmla="*/ 362 w 1987"/>
              <a:gd name="T25" fmla="*/ 227 h 1988"/>
              <a:gd name="T26" fmla="*/ 520 w 1987"/>
              <a:gd name="T27" fmla="*/ 120 h 1988"/>
              <a:gd name="T28" fmla="*/ 699 w 1987"/>
              <a:gd name="T29" fmla="*/ 45 h 1988"/>
              <a:gd name="T30" fmla="*/ 893 w 1987"/>
              <a:gd name="T31" fmla="*/ 5 h 1988"/>
              <a:gd name="T32" fmla="*/ 1095 w 1987"/>
              <a:gd name="T33" fmla="*/ 5 h 1988"/>
              <a:gd name="T34" fmla="*/ 1289 w 1987"/>
              <a:gd name="T35" fmla="*/ 45 h 1988"/>
              <a:gd name="T36" fmla="*/ 1467 w 1987"/>
              <a:gd name="T37" fmla="*/ 120 h 1988"/>
              <a:gd name="T38" fmla="*/ 1626 w 1987"/>
              <a:gd name="T39" fmla="*/ 227 h 1988"/>
              <a:gd name="T40" fmla="*/ 1760 w 1987"/>
              <a:gd name="T41" fmla="*/ 362 h 1988"/>
              <a:gd name="T42" fmla="*/ 1867 w 1987"/>
              <a:gd name="T43" fmla="*/ 520 h 1988"/>
              <a:gd name="T44" fmla="*/ 1943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3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6 w 1987"/>
              <a:gd name="T57" fmla="*/ 1760 h 1988"/>
              <a:gd name="T58" fmla="*/ 1467 w 1987"/>
              <a:gd name="T59" fmla="*/ 1868 h 1988"/>
              <a:gd name="T60" fmla="*/ 1289 w 1987"/>
              <a:gd name="T61" fmla="*/ 1943 h 1988"/>
              <a:gd name="T62" fmla="*/ 1095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4" y="1988"/>
                </a:moveTo>
                <a:lnTo>
                  <a:pt x="893" y="1982"/>
                </a:lnTo>
                <a:lnTo>
                  <a:pt x="793" y="1968"/>
                </a:lnTo>
                <a:lnTo>
                  <a:pt x="699" y="1943"/>
                </a:lnTo>
                <a:lnTo>
                  <a:pt x="607" y="1909"/>
                </a:lnTo>
                <a:lnTo>
                  <a:pt x="520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9" y="45"/>
                </a:lnTo>
                <a:lnTo>
                  <a:pt x="793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6" y="227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0"/>
                </a:lnTo>
                <a:lnTo>
                  <a:pt x="1909" y="607"/>
                </a:lnTo>
                <a:lnTo>
                  <a:pt x="1943" y="699"/>
                </a:lnTo>
                <a:lnTo>
                  <a:pt x="1968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6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287463" y="4557713"/>
            <a:ext cx="92075" cy="198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6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300288" y="4468813"/>
            <a:ext cx="350837" cy="350837"/>
          </a:xfrm>
          <a:custGeom>
            <a:avLst/>
            <a:gdLst>
              <a:gd name="T0" fmla="*/ 892 w 1987"/>
              <a:gd name="T1" fmla="*/ 1982 h 1988"/>
              <a:gd name="T2" fmla="*/ 698 w 1987"/>
              <a:gd name="T3" fmla="*/ 1943 h 1988"/>
              <a:gd name="T4" fmla="*/ 520 w 1987"/>
              <a:gd name="T5" fmla="*/ 1868 h 1988"/>
              <a:gd name="T6" fmla="*/ 362 w 1987"/>
              <a:gd name="T7" fmla="*/ 1760 h 1988"/>
              <a:gd name="T8" fmla="*/ 227 w 1987"/>
              <a:gd name="T9" fmla="*/ 1626 h 1988"/>
              <a:gd name="T10" fmla="*/ 120 w 1987"/>
              <a:gd name="T11" fmla="*/ 1467 h 1988"/>
              <a:gd name="T12" fmla="*/ 45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5 w 1987"/>
              <a:gd name="T19" fmla="*/ 699 h 1988"/>
              <a:gd name="T20" fmla="*/ 120 w 1987"/>
              <a:gd name="T21" fmla="*/ 520 h 1988"/>
              <a:gd name="T22" fmla="*/ 227 w 1987"/>
              <a:gd name="T23" fmla="*/ 362 h 1988"/>
              <a:gd name="T24" fmla="*/ 362 w 1987"/>
              <a:gd name="T25" fmla="*/ 227 h 1988"/>
              <a:gd name="T26" fmla="*/ 520 w 1987"/>
              <a:gd name="T27" fmla="*/ 120 h 1988"/>
              <a:gd name="T28" fmla="*/ 698 w 1987"/>
              <a:gd name="T29" fmla="*/ 45 h 1988"/>
              <a:gd name="T30" fmla="*/ 892 w 1987"/>
              <a:gd name="T31" fmla="*/ 5 h 1988"/>
              <a:gd name="T32" fmla="*/ 1095 w 1987"/>
              <a:gd name="T33" fmla="*/ 5 h 1988"/>
              <a:gd name="T34" fmla="*/ 1289 w 1987"/>
              <a:gd name="T35" fmla="*/ 45 h 1988"/>
              <a:gd name="T36" fmla="*/ 1467 w 1987"/>
              <a:gd name="T37" fmla="*/ 120 h 1988"/>
              <a:gd name="T38" fmla="*/ 1625 w 1987"/>
              <a:gd name="T39" fmla="*/ 227 h 1988"/>
              <a:gd name="T40" fmla="*/ 1760 w 1987"/>
              <a:gd name="T41" fmla="*/ 362 h 1988"/>
              <a:gd name="T42" fmla="*/ 1867 w 1987"/>
              <a:gd name="T43" fmla="*/ 520 h 1988"/>
              <a:gd name="T44" fmla="*/ 1942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2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5 w 1987"/>
              <a:gd name="T57" fmla="*/ 1760 h 1988"/>
              <a:gd name="T58" fmla="*/ 1467 w 1987"/>
              <a:gd name="T59" fmla="*/ 1868 h 1988"/>
              <a:gd name="T60" fmla="*/ 1289 w 1987"/>
              <a:gd name="T61" fmla="*/ 1943 h 1988"/>
              <a:gd name="T62" fmla="*/ 1095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3" y="1988"/>
                </a:moveTo>
                <a:lnTo>
                  <a:pt x="892" y="1982"/>
                </a:lnTo>
                <a:lnTo>
                  <a:pt x="793" y="1968"/>
                </a:lnTo>
                <a:lnTo>
                  <a:pt x="698" y="1943"/>
                </a:lnTo>
                <a:lnTo>
                  <a:pt x="607" y="1909"/>
                </a:lnTo>
                <a:lnTo>
                  <a:pt x="520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8" y="45"/>
                </a:lnTo>
                <a:lnTo>
                  <a:pt x="793" y="20"/>
                </a:lnTo>
                <a:lnTo>
                  <a:pt x="892" y="5"/>
                </a:lnTo>
                <a:lnTo>
                  <a:pt x="993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7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0"/>
                </a:lnTo>
                <a:lnTo>
                  <a:pt x="1909" y="607"/>
                </a:lnTo>
                <a:lnTo>
                  <a:pt x="1942" y="699"/>
                </a:lnTo>
                <a:lnTo>
                  <a:pt x="1967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5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3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430463" y="4557713"/>
            <a:ext cx="92075" cy="198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7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182938" y="4476750"/>
            <a:ext cx="350837" cy="350838"/>
          </a:xfrm>
          <a:custGeom>
            <a:avLst/>
            <a:gdLst>
              <a:gd name="T0" fmla="*/ 892 w 1987"/>
              <a:gd name="T1" fmla="*/ 1982 h 1987"/>
              <a:gd name="T2" fmla="*/ 698 w 1987"/>
              <a:gd name="T3" fmla="*/ 1943 h 1987"/>
              <a:gd name="T4" fmla="*/ 520 w 1987"/>
              <a:gd name="T5" fmla="*/ 1867 h 1987"/>
              <a:gd name="T6" fmla="*/ 361 w 1987"/>
              <a:gd name="T7" fmla="*/ 1760 h 1987"/>
              <a:gd name="T8" fmla="*/ 227 w 1987"/>
              <a:gd name="T9" fmla="*/ 1626 h 1987"/>
              <a:gd name="T10" fmla="*/ 120 w 1987"/>
              <a:gd name="T11" fmla="*/ 1467 h 1987"/>
              <a:gd name="T12" fmla="*/ 45 w 1987"/>
              <a:gd name="T13" fmla="*/ 1289 h 1987"/>
              <a:gd name="T14" fmla="*/ 5 w 1987"/>
              <a:gd name="T15" fmla="*/ 1095 h 1987"/>
              <a:gd name="T16" fmla="*/ 5 w 1987"/>
              <a:gd name="T17" fmla="*/ 893 h 1987"/>
              <a:gd name="T18" fmla="*/ 45 w 1987"/>
              <a:gd name="T19" fmla="*/ 699 h 1987"/>
              <a:gd name="T20" fmla="*/ 120 w 1987"/>
              <a:gd name="T21" fmla="*/ 520 h 1987"/>
              <a:gd name="T22" fmla="*/ 227 w 1987"/>
              <a:gd name="T23" fmla="*/ 362 h 1987"/>
              <a:gd name="T24" fmla="*/ 361 w 1987"/>
              <a:gd name="T25" fmla="*/ 227 h 1987"/>
              <a:gd name="T26" fmla="*/ 520 w 1987"/>
              <a:gd name="T27" fmla="*/ 120 h 1987"/>
              <a:gd name="T28" fmla="*/ 698 w 1987"/>
              <a:gd name="T29" fmla="*/ 45 h 1987"/>
              <a:gd name="T30" fmla="*/ 892 w 1987"/>
              <a:gd name="T31" fmla="*/ 5 h 1987"/>
              <a:gd name="T32" fmla="*/ 1095 w 1987"/>
              <a:gd name="T33" fmla="*/ 5 h 1987"/>
              <a:gd name="T34" fmla="*/ 1288 w 1987"/>
              <a:gd name="T35" fmla="*/ 45 h 1987"/>
              <a:gd name="T36" fmla="*/ 1467 w 1987"/>
              <a:gd name="T37" fmla="*/ 120 h 1987"/>
              <a:gd name="T38" fmla="*/ 1625 w 1987"/>
              <a:gd name="T39" fmla="*/ 227 h 1987"/>
              <a:gd name="T40" fmla="*/ 1760 w 1987"/>
              <a:gd name="T41" fmla="*/ 362 h 1987"/>
              <a:gd name="T42" fmla="*/ 1867 w 1987"/>
              <a:gd name="T43" fmla="*/ 520 h 1987"/>
              <a:gd name="T44" fmla="*/ 1942 w 1987"/>
              <a:gd name="T45" fmla="*/ 699 h 1987"/>
              <a:gd name="T46" fmla="*/ 1982 w 1987"/>
              <a:gd name="T47" fmla="*/ 893 h 1987"/>
              <a:gd name="T48" fmla="*/ 1982 w 1987"/>
              <a:gd name="T49" fmla="*/ 1095 h 1987"/>
              <a:gd name="T50" fmla="*/ 1942 w 1987"/>
              <a:gd name="T51" fmla="*/ 1289 h 1987"/>
              <a:gd name="T52" fmla="*/ 1867 w 1987"/>
              <a:gd name="T53" fmla="*/ 1467 h 1987"/>
              <a:gd name="T54" fmla="*/ 1760 w 1987"/>
              <a:gd name="T55" fmla="*/ 1626 h 1987"/>
              <a:gd name="T56" fmla="*/ 1625 w 1987"/>
              <a:gd name="T57" fmla="*/ 1760 h 1987"/>
              <a:gd name="T58" fmla="*/ 1467 w 1987"/>
              <a:gd name="T59" fmla="*/ 1867 h 1987"/>
              <a:gd name="T60" fmla="*/ 1288 w 1987"/>
              <a:gd name="T61" fmla="*/ 1943 h 1987"/>
              <a:gd name="T62" fmla="*/ 1095 w 1987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7">
                <a:moveTo>
                  <a:pt x="993" y="1987"/>
                </a:moveTo>
                <a:lnTo>
                  <a:pt x="892" y="1982"/>
                </a:lnTo>
                <a:lnTo>
                  <a:pt x="793" y="1968"/>
                </a:lnTo>
                <a:lnTo>
                  <a:pt x="698" y="1943"/>
                </a:lnTo>
                <a:lnTo>
                  <a:pt x="607" y="1909"/>
                </a:lnTo>
                <a:lnTo>
                  <a:pt x="520" y="1867"/>
                </a:lnTo>
                <a:lnTo>
                  <a:pt x="438" y="1817"/>
                </a:lnTo>
                <a:lnTo>
                  <a:pt x="361" y="1760"/>
                </a:lnTo>
                <a:lnTo>
                  <a:pt x="291" y="1696"/>
                </a:lnTo>
                <a:lnTo>
                  <a:pt x="227" y="1626"/>
                </a:lnTo>
                <a:lnTo>
                  <a:pt x="170" y="1549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19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19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1" y="227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8" y="45"/>
                </a:lnTo>
                <a:lnTo>
                  <a:pt x="793" y="20"/>
                </a:lnTo>
                <a:lnTo>
                  <a:pt x="892" y="5"/>
                </a:lnTo>
                <a:lnTo>
                  <a:pt x="993" y="0"/>
                </a:lnTo>
                <a:lnTo>
                  <a:pt x="1095" y="5"/>
                </a:lnTo>
                <a:lnTo>
                  <a:pt x="1194" y="20"/>
                </a:lnTo>
                <a:lnTo>
                  <a:pt x="1288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7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0"/>
                </a:lnTo>
                <a:lnTo>
                  <a:pt x="1909" y="607"/>
                </a:lnTo>
                <a:lnTo>
                  <a:pt x="1942" y="699"/>
                </a:lnTo>
                <a:lnTo>
                  <a:pt x="1967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49"/>
                </a:lnTo>
                <a:lnTo>
                  <a:pt x="1760" y="1626"/>
                </a:lnTo>
                <a:lnTo>
                  <a:pt x="1696" y="1696"/>
                </a:lnTo>
                <a:lnTo>
                  <a:pt x="1625" y="1760"/>
                </a:lnTo>
                <a:lnTo>
                  <a:pt x="1549" y="1817"/>
                </a:lnTo>
                <a:lnTo>
                  <a:pt x="1467" y="1867"/>
                </a:lnTo>
                <a:lnTo>
                  <a:pt x="1380" y="1909"/>
                </a:lnTo>
                <a:lnTo>
                  <a:pt x="1288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3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311525" y="4567238"/>
            <a:ext cx="92075" cy="198437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8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827463" y="5178425"/>
            <a:ext cx="350837" cy="349250"/>
          </a:xfrm>
          <a:custGeom>
            <a:avLst/>
            <a:gdLst>
              <a:gd name="T0" fmla="*/ 893 w 1988"/>
              <a:gd name="T1" fmla="*/ 1982 h 1987"/>
              <a:gd name="T2" fmla="*/ 699 w 1988"/>
              <a:gd name="T3" fmla="*/ 1942 h 1987"/>
              <a:gd name="T4" fmla="*/ 520 w 1988"/>
              <a:gd name="T5" fmla="*/ 1867 h 1987"/>
              <a:gd name="T6" fmla="*/ 362 w 1988"/>
              <a:gd name="T7" fmla="*/ 1760 h 1987"/>
              <a:gd name="T8" fmla="*/ 227 w 1988"/>
              <a:gd name="T9" fmla="*/ 1625 h 1987"/>
              <a:gd name="T10" fmla="*/ 120 w 1988"/>
              <a:gd name="T11" fmla="*/ 1467 h 1987"/>
              <a:gd name="T12" fmla="*/ 45 w 1988"/>
              <a:gd name="T13" fmla="*/ 1288 h 1987"/>
              <a:gd name="T14" fmla="*/ 5 w 1988"/>
              <a:gd name="T15" fmla="*/ 1095 h 1987"/>
              <a:gd name="T16" fmla="*/ 5 w 1988"/>
              <a:gd name="T17" fmla="*/ 892 h 1987"/>
              <a:gd name="T18" fmla="*/ 45 w 1988"/>
              <a:gd name="T19" fmla="*/ 698 h 1987"/>
              <a:gd name="T20" fmla="*/ 120 w 1988"/>
              <a:gd name="T21" fmla="*/ 520 h 1987"/>
              <a:gd name="T22" fmla="*/ 227 w 1988"/>
              <a:gd name="T23" fmla="*/ 362 h 1987"/>
              <a:gd name="T24" fmla="*/ 362 w 1988"/>
              <a:gd name="T25" fmla="*/ 227 h 1987"/>
              <a:gd name="T26" fmla="*/ 520 w 1988"/>
              <a:gd name="T27" fmla="*/ 120 h 1987"/>
              <a:gd name="T28" fmla="*/ 699 w 1988"/>
              <a:gd name="T29" fmla="*/ 45 h 1987"/>
              <a:gd name="T30" fmla="*/ 893 w 1988"/>
              <a:gd name="T31" fmla="*/ 5 h 1987"/>
              <a:gd name="T32" fmla="*/ 1095 w 1988"/>
              <a:gd name="T33" fmla="*/ 5 h 1987"/>
              <a:gd name="T34" fmla="*/ 1289 w 1988"/>
              <a:gd name="T35" fmla="*/ 45 h 1987"/>
              <a:gd name="T36" fmla="*/ 1467 w 1988"/>
              <a:gd name="T37" fmla="*/ 120 h 1987"/>
              <a:gd name="T38" fmla="*/ 1626 w 1988"/>
              <a:gd name="T39" fmla="*/ 227 h 1987"/>
              <a:gd name="T40" fmla="*/ 1760 w 1988"/>
              <a:gd name="T41" fmla="*/ 362 h 1987"/>
              <a:gd name="T42" fmla="*/ 1868 w 1988"/>
              <a:gd name="T43" fmla="*/ 520 h 1987"/>
              <a:gd name="T44" fmla="*/ 1943 w 1988"/>
              <a:gd name="T45" fmla="*/ 698 h 1987"/>
              <a:gd name="T46" fmla="*/ 1982 w 1988"/>
              <a:gd name="T47" fmla="*/ 892 h 1987"/>
              <a:gd name="T48" fmla="*/ 1982 w 1988"/>
              <a:gd name="T49" fmla="*/ 1095 h 1987"/>
              <a:gd name="T50" fmla="*/ 1943 w 1988"/>
              <a:gd name="T51" fmla="*/ 1288 h 1987"/>
              <a:gd name="T52" fmla="*/ 1868 w 1988"/>
              <a:gd name="T53" fmla="*/ 1467 h 1987"/>
              <a:gd name="T54" fmla="*/ 1760 w 1988"/>
              <a:gd name="T55" fmla="*/ 1625 h 1987"/>
              <a:gd name="T56" fmla="*/ 1626 w 1988"/>
              <a:gd name="T57" fmla="*/ 1760 h 1987"/>
              <a:gd name="T58" fmla="*/ 1467 w 1988"/>
              <a:gd name="T59" fmla="*/ 1867 h 1987"/>
              <a:gd name="T60" fmla="*/ 1289 w 1988"/>
              <a:gd name="T61" fmla="*/ 1942 h 1987"/>
              <a:gd name="T62" fmla="*/ 1095 w 1988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7">
                <a:moveTo>
                  <a:pt x="994" y="1987"/>
                </a:moveTo>
                <a:lnTo>
                  <a:pt x="893" y="1982"/>
                </a:lnTo>
                <a:lnTo>
                  <a:pt x="794" y="1967"/>
                </a:lnTo>
                <a:lnTo>
                  <a:pt x="699" y="1942"/>
                </a:lnTo>
                <a:lnTo>
                  <a:pt x="607" y="1909"/>
                </a:lnTo>
                <a:lnTo>
                  <a:pt x="520" y="1867"/>
                </a:lnTo>
                <a:lnTo>
                  <a:pt x="438" y="1817"/>
                </a:lnTo>
                <a:lnTo>
                  <a:pt x="362" y="1760"/>
                </a:lnTo>
                <a:lnTo>
                  <a:pt x="291" y="1696"/>
                </a:lnTo>
                <a:lnTo>
                  <a:pt x="227" y="1625"/>
                </a:lnTo>
                <a:lnTo>
                  <a:pt x="170" y="1549"/>
                </a:lnTo>
                <a:lnTo>
                  <a:pt x="120" y="1467"/>
                </a:lnTo>
                <a:lnTo>
                  <a:pt x="78" y="1380"/>
                </a:lnTo>
                <a:lnTo>
                  <a:pt x="45" y="1288"/>
                </a:lnTo>
                <a:lnTo>
                  <a:pt x="20" y="1194"/>
                </a:lnTo>
                <a:lnTo>
                  <a:pt x="5" y="1095"/>
                </a:lnTo>
                <a:lnTo>
                  <a:pt x="0" y="993"/>
                </a:lnTo>
                <a:lnTo>
                  <a:pt x="5" y="892"/>
                </a:lnTo>
                <a:lnTo>
                  <a:pt x="20" y="793"/>
                </a:lnTo>
                <a:lnTo>
                  <a:pt x="45" y="698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7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0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09" y="607"/>
                </a:lnTo>
                <a:lnTo>
                  <a:pt x="1943" y="698"/>
                </a:lnTo>
                <a:lnTo>
                  <a:pt x="1968" y="793"/>
                </a:lnTo>
                <a:lnTo>
                  <a:pt x="1982" y="892"/>
                </a:lnTo>
                <a:lnTo>
                  <a:pt x="1988" y="993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8"/>
                </a:lnTo>
                <a:lnTo>
                  <a:pt x="1909" y="1380"/>
                </a:lnTo>
                <a:lnTo>
                  <a:pt x="1868" y="1467"/>
                </a:lnTo>
                <a:lnTo>
                  <a:pt x="1818" y="1549"/>
                </a:lnTo>
                <a:lnTo>
                  <a:pt x="1760" y="1625"/>
                </a:lnTo>
                <a:lnTo>
                  <a:pt x="1697" y="1696"/>
                </a:lnTo>
                <a:lnTo>
                  <a:pt x="1626" y="1760"/>
                </a:lnTo>
                <a:lnTo>
                  <a:pt x="1550" y="1817"/>
                </a:lnTo>
                <a:lnTo>
                  <a:pt x="1467" y="1867"/>
                </a:lnTo>
                <a:lnTo>
                  <a:pt x="1381" y="1909"/>
                </a:lnTo>
                <a:lnTo>
                  <a:pt x="1289" y="1942"/>
                </a:lnTo>
                <a:lnTo>
                  <a:pt x="1194" y="1967"/>
                </a:lnTo>
                <a:lnTo>
                  <a:pt x="1095" y="1982"/>
                </a:lnTo>
                <a:lnTo>
                  <a:pt x="994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954463" y="5268913"/>
            <a:ext cx="92075" cy="198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5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324350" y="4532313"/>
            <a:ext cx="349250" cy="350837"/>
          </a:xfrm>
          <a:custGeom>
            <a:avLst/>
            <a:gdLst>
              <a:gd name="T0" fmla="*/ 893 w 1988"/>
              <a:gd name="T1" fmla="*/ 1982 h 1987"/>
              <a:gd name="T2" fmla="*/ 699 w 1988"/>
              <a:gd name="T3" fmla="*/ 1942 h 1987"/>
              <a:gd name="T4" fmla="*/ 521 w 1988"/>
              <a:gd name="T5" fmla="*/ 1867 h 1987"/>
              <a:gd name="T6" fmla="*/ 362 w 1988"/>
              <a:gd name="T7" fmla="*/ 1760 h 1987"/>
              <a:gd name="T8" fmla="*/ 228 w 1988"/>
              <a:gd name="T9" fmla="*/ 1625 h 1987"/>
              <a:gd name="T10" fmla="*/ 120 w 1988"/>
              <a:gd name="T11" fmla="*/ 1467 h 1987"/>
              <a:gd name="T12" fmla="*/ 45 w 1988"/>
              <a:gd name="T13" fmla="*/ 1289 h 1987"/>
              <a:gd name="T14" fmla="*/ 6 w 1988"/>
              <a:gd name="T15" fmla="*/ 1095 h 1987"/>
              <a:gd name="T16" fmla="*/ 6 w 1988"/>
              <a:gd name="T17" fmla="*/ 892 h 1987"/>
              <a:gd name="T18" fmla="*/ 45 w 1988"/>
              <a:gd name="T19" fmla="*/ 698 h 1987"/>
              <a:gd name="T20" fmla="*/ 120 w 1988"/>
              <a:gd name="T21" fmla="*/ 520 h 1987"/>
              <a:gd name="T22" fmla="*/ 228 w 1988"/>
              <a:gd name="T23" fmla="*/ 362 h 1987"/>
              <a:gd name="T24" fmla="*/ 362 w 1988"/>
              <a:gd name="T25" fmla="*/ 227 h 1987"/>
              <a:gd name="T26" fmla="*/ 521 w 1988"/>
              <a:gd name="T27" fmla="*/ 120 h 1987"/>
              <a:gd name="T28" fmla="*/ 699 w 1988"/>
              <a:gd name="T29" fmla="*/ 45 h 1987"/>
              <a:gd name="T30" fmla="*/ 893 w 1988"/>
              <a:gd name="T31" fmla="*/ 5 h 1987"/>
              <a:gd name="T32" fmla="*/ 1095 w 1988"/>
              <a:gd name="T33" fmla="*/ 5 h 1987"/>
              <a:gd name="T34" fmla="*/ 1289 w 1988"/>
              <a:gd name="T35" fmla="*/ 45 h 1987"/>
              <a:gd name="T36" fmla="*/ 1468 w 1988"/>
              <a:gd name="T37" fmla="*/ 120 h 1987"/>
              <a:gd name="T38" fmla="*/ 1626 w 1988"/>
              <a:gd name="T39" fmla="*/ 227 h 1987"/>
              <a:gd name="T40" fmla="*/ 1761 w 1988"/>
              <a:gd name="T41" fmla="*/ 362 h 1987"/>
              <a:gd name="T42" fmla="*/ 1868 w 1988"/>
              <a:gd name="T43" fmla="*/ 520 h 1987"/>
              <a:gd name="T44" fmla="*/ 1943 w 1988"/>
              <a:gd name="T45" fmla="*/ 698 h 1987"/>
              <a:gd name="T46" fmla="*/ 1983 w 1988"/>
              <a:gd name="T47" fmla="*/ 892 h 1987"/>
              <a:gd name="T48" fmla="*/ 1983 w 1988"/>
              <a:gd name="T49" fmla="*/ 1095 h 1987"/>
              <a:gd name="T50" fmla="*/ 1943 w 1988"/>
              <a:gd name="T51" fmla="*/ 1289 h 1987"/>
              <a:gd name="T52" fmla="*/ 1868 w 1988"/>
              <a:gd name="T53" fmla="*/ 1467 h 1987"/>
              <a:gd name="T54" fmla="*/ 1761 w 1988"/>
              <a:gd name="T55" fmla="*/ 1625 h 1987"/>
              <a:gd name="T56" fmla="*/ 1626 w 1988"/>
              <a:gd name="T57" fmla="*/ 1760 h 1987"/>
              <a:gd name="T58" fmla="*/ 1468 w 1988"/>
              <a:gd name="T59" fmla="*/ 1867 h 1987"/>
              <a:gd name="T60" fmla="*/ 1289 w 1988"/>
              <a:gd name="T61" fmla="*/ 1942 h 1987"/>
              <a:gd name="T62" fmla="*/ 1095 w 1988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7">
                <a:moveTo>
                  <a:pt x="994" y="1987"/>
                </a:moveTo>
                <a:lnTo>
                  <a:pt x="893" y="1982"/>
                </a:lnTo>
                <a:lnTo>
                  <a:pt x="794" y="1967"/>
                </a:lnTo>
                <a:lnTo>
                  <a:pt x="699" y="1942"/>
                </a:lnTo>
                <a:lnTo>
                  <a:pt x="607" y="1909"/>
                </a:lnTo>
                <a:lnTo>
                  <a:pt x="521" y="1867"/>
                </a:lnTo>
                <a:lnTo>
                  <a:pt x="438" y="1817"/>
                </a:lnTo>
                <a:lnTo>
                  <a:pt x="362" y="1760"/>
                </a:lnTo>
                <a:lnTo>
                  <a:pt x="291" y="1696"/>
                </a:lnTo>
                <a:lnTo>
                  <a:pt x="228" y="1625"/>
                </a:lnTo>
                <a:lnTo>
                  <a:pt x="170" y="1549"/>
                </a:lnTo>
                <a:lnTo>
                  <a:pt x="120" y="1467"/>
                </a:lnTo>
                <a:lnTo>
                  <a:pt x="79" y="1380"/>
                </a:lnTo>
                <a:lnTo>
                  <a:pt x="45" y="1289"/>
                </a:lnTo>
                <a:lnTo>
                  <a:pt x="20" y="1194"/>
                </a:lnTo>
                <a:lnTo>
                  <a:pt x="6" y="1095"/>
                </a:lnTo>
                <a:lnTo>
                  <a:pt x="0" y="994"/>
                </a:lnTo>
                <a:lnTo>
                  <a:pt x="6" y="892"/>
                </a:lnTo>
                <a:lnTo>
                  <a:pt x="20" y="793"/>
                </a:lnTo>
                <a:lnTo>
                  <a:pt x="45" y="698"/>
                </a:lnTo>
                <a:lnTo>
                  <a:pt x="79" y="607"/>
                </a:lnTo>
                <a:lnTo>
                  <a:pt x="120" y="520"/>
                </a:lnTo>
                <a:lnTo>
                  <a:pt x="170" y="438"/>
                </a:lnTo>
                <a:lnTo>
                  <a:pt x="228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1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8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1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10" y="607"/>
                </a:lnTo>
                <a:lnTo>
                  <a:pt x="1943" y="698"/>
                </a:lnTo>
                <a:lnTo>
                  <a:pt x="1968" y="793"/>
                </a:lnTo>
                <a:lnTo>
                  <a:pt x="1983" y="892"/>
                </a:lnTo>
                <a:lnTo>
                  <a:pt x="1988" y="994"/>
                </a:lnTo>
                <a:lnTo>
                  <a:pt x="1983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10" y="1380"/>
                </a:lnTo>
                <a:lnTo>
                  <a:pt x="1868" y="1467"/>
                </a:lnTo>
                <a:lnTo>
                  <a:pt x="1818" y="1549"/>
                </a:lnTo>
                <a:lnTo>
                  <a:pt x="1761" y="1625"/>
                </a:lnTo>
                <a:lnTo>
                  <a:pt x="1697" y="1696"/>
                </a:lnTo>
                <a:lnTo>
                  <a:pt x="1626" y="1760"/>
                </a:lnTo>
                <a:lnTo>
                  <a:pt x="1550" y="1817"/>
                </a:lnTo>
                <a:lnTo>
                  <a:pt x="1468" y="1867"/>
                </a:lnTo>
                <a:lnTo>
                  <a:pt x="1381" y="1909"/>
                </a:lnTo>
                <a:lnTo>
                  <a:pt x="1289" y="1942"/>
                </a:lnTo>
                <a:lnTo>
                  <a:pt x="1194" y="1967"/>
                </a:lnTo>
                <a:lnTo>
                  <a:pt x="1095" y="1982"/>
                </a:lnTo>
                <a:lnTo>
                  <a:pt x="994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449763" y="4621213"/>
            <a:ext cx="92075" cy="198437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9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338263" y="3579813"/>
            <a:ext cx="349250" cy="350837"/>
          </a:xfrm>
          <a:custGeom>
            <a:avLst/>
            <a:gdLst>
              <a:gd name="T0" fmla="*/ 893 w 1988"/>
              <a:gd name="T1" fmla="*/ 1982 h 1987"/>
              <a:gd name="T2" fmla="*/ 699 w 1988"/>
              <a:gd name="T3" fmla="*/ 1942 h 1987"/>
              <a:gd name="T4" fmla="*/ 520 w 1988"/>
              <a:gd name="T5" fmla="*/ 1867 h 1987"/>
              <a:gd name="T6" fmla="*/ 362 w 1988"/>
              <a:gd name="T7" fmla="*/ 1760 h 1987"/>
              <a:gd name="T8" fmla="*/ 227 w 1988"/>
              <a:gd name="T9" fmla="*/ 1625 h 1987"/>
              <a:gd name="T10" fmla="*/ 120 w 1988"/>
              <a:gd name="T11" fmla="*/ 1467 h 1987"/>
              <a:gd name="T12" fmla="*/ 45 w 1988"/>
              <a:gd name="T13" fmla="*/ 1288 h 1987"/>
              <a:gd name="T14" fmla="*/ 5 w 1988"/>
              <a:gd name="T15" fmla="*/ 1095 h 1987"/>
              <a:gd name="T16" fmla="*/ 5 w 1988"/>
              <a:gd name="T17" fmla="*/ 892 h 1987"/>
              <a:gd name="T18" fmla="*/ 45 w 1988"/>
              <a:gd name="T19" fmla="*/ 698 h 1987"/>
              <a:gd name="T20" fmla="*/ 120 w 1988"/>
              <a:gd name="T21" fmla="*/ 520 h 1987"/>
              <a:gd name="T22" fmla="*/ 227 w 1988"/>
              <a:gd name="T23" fmla="*/ 362 h 1987"/>
              <a:gd name="T24" fmla="*/ 362 w 1988"/>
              <a:gd name="T25" fmla="*/ 227 h 1987"/>
              <a:gd name="T26" fmla="*/ 520 w 1988"/>
              <a:gd name="T27" fmla="*/ 120 h 1987"/>
              <a:gd name="T28" fmla="*/ 699 w 1988"/>
              <a:gd name="T29" fmla="*/ 45 h 1987"/>
              <a:gd name="T30" fmla="*/ 893 w 1988"/>
              <a:gd name="T31" fmla="*/ 5 h 1987"/>
              <a:gd name="T32" fmla="*/ 1095 w 1988"/>
              <a:gd name="T33" fmla="*/ 5 h 1987"/>
              <a:gd name="T34" fmla="*/ 1289 w 1988"/>
              <a:gd name="T35" fmla="*/ 45 h 1987"/>
              <a:gd name="T36" fmla="*/ 1467 w 1988"/>
              <a:gd name="T37" fmla="*/ 120 h 1987"/>
              <a:gd name="T38" fmla="*/ 1626 w 1988"/>
              <a:gd name="T39" fmla="*/ 227 h 1987"/>
              <a:gd name="T40" fmla="*/ 1760 w 1988"/>
              <a:gd name="T41" fmla="*/ 362 h 1987"/>
              <a:gd name="T42" fmla="*/ 1868 w 1988"/>
              <a:gd name="T43" fmla="*/ 520 h 1987"/>
              <a:gd name="T44" fmla="*/ 1943 w 1988"/>
              <a:gd name="T45" fmla="*/ 698 h 1987"/>
              <a:gd name="T46" fmla="*/ 1982 w 1988"/>
              <a:gd name="T47" fmla="*/ 892 h 1987"/>
              <a:gd name="T48" fmla="*/ 1982 w 1988"/>
              <a:gd name="T49" fmla="*/ 1095 h 1987"/>
              <a:gd name="T50" fmla="*/ 1943 w 1988"/>
              <a:gd name="T51" fmla="*/ 1288 h 1987"/>
              <a:gd name="T52" fmla="*/ 1868 w 1988"/>
              <a:gd name="T53" fmla="*/ 1467 h 1987"/>
              <a:gd name="T54" fmla="*/ 1760 w 1988"/>
              <a:gd name="T55" fmla="*/ 1625 h 1987"/>
              <a:gd name="T56" fmla="*/ 1626 w 1988"/>
              <a:gd name="T57" fmla="*/ 1760 h 1987"/>
              <a:gd name="T58" fmla="*/ 1467 w 1988"/>
              <a:gd name="T59" fmla="*/ 1867 h 1987"/>
              <a:gd name="T60" fmla="*/ 1289 w 1988"/>
              <a:gd name="T61" fmla="*/ 1942 h 1987"/>
              <a:gd name="T62" fmla="*/ 1095 w 1988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7">
                <a:moveTo>
                  <a:pt x="994" y="1987"/>
                </a:moveTo>
                <a:lnTo>
                  <a:pt x="893" y="1982"/>
                </a:lnTo>
                <a:lnTo>
                  <a:pt x="794" y="1967"/>
                </a:lnTo>
                <a:lnTo>
                  <a:pt x="699" y="1942"/>
                </a:lnTo>
                <a:lnTo>
                  <a:pt x="607" y="1909"/>
                </a:lnTo>
                <a:lnTo>
                  <a:pt x="520" y="1867"/>
                </a:lnTo>
                <a:lnTo>
                  <a:pt x="438" y="1817"/>
                </a:lnTo>
                <a:lnTo>
                  <a:pt x="362" y="1760"/>
                </a:lnTo>
                <a:lnTo>
                  <a:pt x="291" y="1696"/>
                </a:lnTo>
                <a:lnTo>
                  <a:pt x="227" y="1625"/>
                </a:lnTo>
                <a:lnTo>
                  <a:pt x="170" y="1549"/>
                </a:lnTo>
                <a:lnTo>
                  <a:pt x="120" y="1467"/>
                </a:lnTo>
                <a:lnTo>
                  <a:pt x="78" y="1380"/>
                </a:lnTo>
                <a:lnTo>
                  <a:pt x="45" y="1288"/>
                </a:lnTo>
                <a:lnTo>
                  <a:pt x="20" y="1194"/>
                </a:lnTo>
                <a:lnTo>
                  <a:pt x="5" y="1095"/>
                </a:lnTo>
                <a:lnTo>
                  <a:pt x="0" y="993"/>
                </a:lnTo>
                <a:lnTo>
                  <a:pt x="5" y="892"/>
                </a:lnTo>
                <a:lnTo>
                  <a:pt x="20" y="793"/>
                </a:lnTo>
                <a:lnTo>
                  <a:pt x="45" y="698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7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0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09" y="607"/>
                </a:lnTo>
                <a:lnTo>
                  <a:pt x="1943" y="698"/>
                </a:lnTo>
                <a:lnTo>
                  <a:pt x="1968" y="793"/>
                </a:lnTo>
                <a:lnTo>
                  <a:pt x="1982" y="892"/>
                </a:lnTo>
                <a:lnTo>
                  <a:pt x="1988" y="993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8"/>
                </a:lnTo>
                <a:lnTo>
                  <a:pt x="1909" y="1380"/>
                </a:lnTo>
                <a:lnTo>
                  <a:pt x="1868" y="1467"/>
                </a:lnTo>
                <a:lnTo>
                  <a:pt x="1818" y="1549"/>
                </a:lnTo>
                <a:lnTo>
                  <a:pt x="1760" y="1625"/>
                </a:lnTo>
                <a:lnTo>
                  <a:pt x="1697" y="1696"/>
                </a:lnTo>
                <a:lnTo>
                  <a:pt x="1626" y="1760"/>
                </a:lnTo>
                <a:lnTo>
                  <a:pt x="1550" y="1817"/>
                </a:lnTo>
                <a:lnTo>
                  <a:pt x="1467" y="1867"/>
                </a:lnTo>
                <a:lnTo>
                  <a:pt x="1381" y="1909"/>
                </a:lnTo>
                <a:lnTo>
                  <a:pt x="1289" y="1942"/>
                </a:lnTo>
                <a:lnTo>
                  <a:pt x="1194" y="1967"/>
                </a:lnTo>
                <a:lnTo>
                  <a:pt x="1095" y="1982"/>
                </a:lnTo>
                <a:lnTo>
                  <a:pt x="994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417638" y="3667125"/>
            <a:ext cx="184150" cy="198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13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2738438" y="3579813"/>
            <a:ext cx="350837" cy="350837"/>
          </a:xfrm>
          <a:custGeom>
            <a:avLst/>
            <a:gdLst>
              <a:gd name="T0" fmla="*/ 892 w 1987"/>
              <a:gd name="T1" fmla="*/ 1982 h 1987"/>
              <a:gd name="T2" fmla="*/ 698 w 1987"/>
              <a:gd name="T3" fmla="*/ 1942 h 1987"/>
              <a:gd name="T4" fmla="*/ 520 w 1987"/>
              <a:gd name="T5" fmla="*/ 1867 h 1987"/>
              <a:gd name="T6" fmla="*/ 361 w 1987"/>
              <a:gd name="T7" fmla="*/ 1760 h 1987"/>
              <a:gd name="T8" fmla="*/ 227 w 1987"/>
              <a:gd name="T9" fmla="*/ 1625 h 1987"/>
              <a:gd name="T10" fmla="*/ 119 w 1987"/>
              <a:gd name="T11" fmla="*/ 1467 h 1987"/>
              <a:gd name="T12" fmla="*/ 44 w 1987"/>
              <a:gd name="T13" fmla="*/ 1288 h 1987"/>
              <a:gd name="T14" fmla="*/ 5 w 1987"/>
              <a:gd name="T15" fmla="*/ 1095 h 1987"/>
              <a:gd name="T16" fmla="*/ 5 w 1987"/>
              <a:gd name="T17" fmla="*/ 892 h 1987"/>
              <a:gd name="T18" fmla="*/ 44 w 1987"/>
              <a:gd name="T19" fmla="*/ 698 h 1987"/>
              <a:gd name="T20" fmla="*/ 119 w 1987"/>
              <a:gd name="T21" fmla="*/ 520 h 1987"/>
              <a:gd name="T22" fmla="*/ 227 w 1987"/>
              <a:gd name="T23" fmla="*/ 362 h 1987"/>
              <a:gd name="T24" fmla="*/ 361 w 1987"/>
              <a:gd name="T25" fmla="*/ 227 h 1987"/>
              <a:gd name="T26" fmla="*/ 520 w 1987"/>
              <a:gd name="T27" fmla="*/ 120 h 1987"/>
              <a:gd name="T28" fmla="*/ 698 w 1987"/>
              <a:gd name="T29" fmla="*/ 45 h 1987"/>
              <a:gd name="T30" fmla="*/ 892 w 1987"/>
              <a:gd name="T31" fmla="*/ 5 h 1987"/>
              <a:gd name="T32" fmla="*/ 1094 w 1987"/>
              <a:gd name="T33" fmla="*/ 5 h 1987"/>
              <a:gd name="T34" fmla="*/ 1288 w 1987"/>
              <a:gd name="T35" fmla="*/ 45 h 1987"/>
              <a:gd name="T36" fmla="*/ 1467 w 1987"/>
              <a:gd name="T37" fmla="*/ 120 h 1987"/>
              <a:gd name="T38" fmla="*/ 1625 w 1987"/>
              <a:gd name="T39" fmla="*/ 227 h 1987"/>
              <a:gd name="T40" fmla="*/ 1760 w 1987"/>
              <a:gd name="T41" fmla="*/ 362 h 1987"/>
              <a:gd name="T42" fmla="*/ 1867 w 1987"/>
              <a:gd name="T43" fmla="*/ 520 h 1987"/>
              <a:gd name="T44" fmla="*/ 1942 w 1987"/>
              <a:gd name="T45" fmla="*/ 698 h 1987"/>
              <a:gd name="T46" fmla="*/ 1982 w 1987"/>
              <a:gd name="T47" fmla="*/ 892 h 1987"/>
              <a:gd name="T48" fmla="*/ 1982 w 1987"/>
              <a:gd name="T49" fmla="*/ 1095 h 1987"/>
              <a:gd name="T50" fmla="*/ 1942 w 1987"/>
              <a:gd name="T51" fmla="*/ 1288 h 1987"/>
              <a:gd name="T52" fmla="*/ 1867 w 1987"/>
              <a:gd name="T53" fmla="*/ 1467 h 1987"/>
              <a:gd name="T54" fmla="*/ 1760 w 1987"/>
              <a:gd name="T55" fmla="*/ 1625 h 1987"/>
              <a:gd name="T56" fmla="*/ 1625 w 1987"/>
              <a:gd name="T57" fmla="*/ 1760 h 1987"/>
              <a:gd name="T58" fmla="*/ 1467 w 1987"/>
              <a:gd name="T59" fmla="*/ 1867 h 1987"/>
              <a:gd name="T60" fmla="*/ 1288 w 1987"/>
              <a:gd name="T61" fmla="*/ 1942 h 1987"/>
              <a:gd name="T62" fmla="*/ 1094 w 1987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7">
                <a:moveTo>
                  <a:pt x="993" y="1987"/>
                </a:moveTo>
                <a:lnTo>
                  <a:pt x="892" y="1982"/>
                </a:lnTo>
                <a:lnTo>
                  <a:pt x="793" y="1967"/>
                </a:lnTo>
                <a:lnTo>
                  <a:pt x="698" y="1942"/>
                </a:lnTo>
                <a:lnTo>
                  <a:pt x="606" y="1909"/>
                </a:lnTo>
                <a:lnTo>
                  <a:pt x="520" y="1867"/>
                </a:lnTo>
                <a:lnTo>
                  <a:pt x="437" y="1817"/>
                </a:lnTo>
                <a:lnTo>
                  <a:pt x="361" y="1760"/>
                </a:lnTo>
                <a:lnTo>
                  <a:pt x="290" y="1696"/>
                </a:lnTo>
                <a:lnTo>
                  <a:pt x="227" y="1625"/>
                </a:lnTo>
                <a:lnTo>
                  <a:pt x="170" y="1549"/>
                </a:lnTo>
                <a:lnTo>
                  <a:pt x="119" y="1467"/>
                </a:lnTo>
                <a:lnTo>
                  <a:pt x="78" y="1380"/>
                </a:lnTo>
                <a:lnTo>
                  <a:pt x="44" y="1288"/>
                </a:lnTo>
                <a:lnTo>
                  <a:pt x="19" y="1194"/>
                </a:lnTo>
                <a:lnTo>
                  <a:pt x="5" y="1095"/>
                </a:lnTo>
                <a:lnTo>
                  <a:pt x="0" y="993"/>
                </a:lnTo>
                <a:lnTo>
                  <a:pt x="5" y="892"/>
                </a:lnTo>
                <a:lnTo>
                  <a:pt x="19" y="793"/>
                </a:lnTo>
                <a:lnTo>
                  <a:pt x="44" y="698"/>
                </a:lnTo>
                <a:lnTo>
                  <a:pt x="78" y="607"/>
                </a:lnTo>
                <a:lnTo>
                  <a:pt x="119" y="520"/>
                </a:lnTo>
                <a:lnTo>
                  <a:pt x="170" y="438"/>
                </a:lnTo>
                <a:lnTo>
                  <a:pt x="227" y="362"/>
                </a:lnTo>
                <a:lnTo>
                  <a:pt x="290" y="291"/>
                </a:lnTo>
                <a:lnTo>
                  <a:pt x="361" y="227"/>
                </a:lnTo>
                <a:lnTo>
                  <a:pt x="437" y="170"/>
                </a:lnTo>
                <a:lnTo>
                  <a:pt x="520" y="120"/>
                </a:lnTo>
                <a:lnTo>
                  <a:pt x="606" y="78"/>
                </a:lnTo>
                <a:lnTo>
                  <a:pt x="698" y="45"/>
                </a:lnTo>
                <a:lnTo>
                  <a:pt x="793" y="20"/>
                </a:lnTo>
                <a:lnTo>
                  <a:pt x="892" y="5"/>
                </a:lnTo>
                <a:lnTo>
                  <a:pt x="993" y="0"/>
                </a:lnTo>
                <a:lnTo>
                  <a:pt x="1094" y="5"/>
                </a:lnTo>
                <a:lnTo>
                  <a:pt x="1193" y="20"/>
                </a:lnTo>
                <a:lnTo>
                  <a:pt x="1288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7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0"/>
                </a:lnTo>
                <a:lnTo>
                  <a:pt x="1909" y="607"/>
                </a:lnTo>
                <a:lnTo>
                  <a:pt x="1942" y="698"/>
                </a:lnTo>
                <a:lnTo>
                  <a:pt x="1967" y="793"/>
                </a:lnTo>
                <a:lnTo>
                  <a:pt x="1982" y="892"/>
                </a:lnTo>
                <a:lnTo>
                  <a:pt x="1987" y="993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8"/>
                </a:lnTo>
                <a:lnTo>
                  <a:pt x="1909" y="1380"/>
                </a:lnTo>
                <a:lnTo>
                  <a:pt x="1867" y="1467"/>
                </a:lnTo>
                <a:lnTo>
                  <a:pt x="1817" y="1549"/>
                </a:lnTo>
                <a:lnTo>
                  <a:pt x="1760" y="1625"/>
                </a:lnTo>
                <a:lnTo>
                  <a:pt x="1696" y="1696"/>
                </a:lnTo>
                <a:lnTo>
                  <a:pt x="1625" y="1760"/>
                </a:lnTo>
                <a:lnTo>
                  <a:pt x="1549" y="1817"/>
                </a:lnTo>
                <a:lnTo>
                  <a:pt x="1467" y="1867"/>
                </a:lnTo>
                <a:lnTo>
                  <a:pt x="1380" y="1909"/>
                </a:lnTo>
                <a:lnTo>
                  <a:pt x="1288" y="1942"/>
                </a:lnTo>
                <a:lnTo>
                  <a:pt x="1193" y="1967"/>
                </a:lnTo>
                <a:lnTo>
                  <a:pt x="1094" y="1982"/>
                </a:lnTo>
                <a:lnTo>
                  <a:pt x="993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3667125"/>
            <a:ext cx="184150" cy="198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10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3673475" y="3138488"/>
            <a:ext cx="350838" cy="350837"/>
          </a:xfrm>
          <a:custGeom>
            <a:avLst/>
            <a:gdLst>
              <a:gd name="T0" fmla="*/ 893 w 1988"/>
              <a:gd name="T1" fmla="*/ 1982 h 1988"/>
              <a:gd name="T2" fmla="*/ 699 w 1988"/>
              <a:gd name="T3" fmla="*/ 1943 h 1988"/>
              <a:gd name="T4" fmla="*/ 521 w 1988"/>
              <a:gd name="T5" fmla="*/ 1868 h 1988"/>
              <a:gd name="T6" fmla="*/ 362 w 1988"/>
              <a:gd name="T7" fmla="*/ 1760 h 1988"/>
              <a:gd name="T8" fmla="*/ 228 w 1988"/>
              <a:gd name="T9" fmla="*/ 1626 h 1988"/>
              <a:gd name="T10" fmla="*/ 120 w 1988"/>
              <a:gd name="T11" fmla="*/ 1467 h 1988"/>
              <a:gd name="T12" fmla="*/ 45 w 1988"/>
              <a:gd name="T13" fmla="*/ 1289 h 1988"/>
              <a:gd name="T14" fmla="*/ 6 w 1988"/>
              <a:gd name="T15" fmla="*/ 1095 h 1988"/>
              <a:gd name="T16" fmla="*/ 6 w 1988"/>
              <a:gd name="T17" fmla="*/ 893 h 1988"/>
              <a:gd name="T18" fmla="*/ 45 w 1988"/>
              <a:gd name="T19" fmla="*/ 699 h 1988"/>
              <a:gd name="T20" fmla="*/ 120 w 1988"/>
              <a:gd name="T21" fmla="*/ 521 h 1988"/>
              <a:gd name="T22" fmla="*/ 228 w 1988"/>
              <a:gd name="T23" fmla="*/ 362 h 1988"/>
              <a:gd name="T24" fmla="*/ 362 w 1988"/>
              <a:gd name="T25" fmla="*/ 228 h 1988"/>
              <a:gd name="T26" fmla="*/ 521 w 1988"/>
              <a:gd name="T27" fmla="*/ 120 h 1988"/>
              <a:gd name="T28" fmla="*/ 699 w 1988"/>
              <a:gd name="T29" fmla="*/ 45 h 1988"/>
              <a:gd name="T30" fmla="*/ 893 w 1988"/>
              <a:gd name="T31" fmla="*/ 5 h 1988"/>
              <a:gd name="T32" fmla="*/ 1095 w 1988"/>
              <a:gd name="T33" fmla="*/ 5 h 1988"/>
              <a:gd name="T34" fmla="*/ 1289 w 1988"/>
              <a:gd name="T35" fmla="*/ 45 h 1988"/>
              <a:gd name="T36" fmla="*/ 1468 w 1988"/>
              <a:gd name="T37" fmla="*/ 120 h 1988"/>
              <a:gd name="T38" fmla="*/ 1626 w 1988"/>
              <a:gd name="T39" fmla="*/ 228 h 1988"/>
              <a:gd name="T40" fmla="*/ 1761 w 1988"/>
              <a:gd name="T41" fmla="*/ 362 h 1988"/>
              <a:gd name="T42" fmla="*/ 1868 w 1988"/>
              <a:gd name="T43" fmla="*/ 521 h 1988"/>
              <a:gd name="T44" fmla="*/ 1943 w 1988"/>
              <a:gd name="T45" fmla="*/ 699 h 1988"/>
              <a:gd name="T46" fmla="*/ 1983 w 1988"/>
              <a:gd name="T47" fmla="*/ 893 h 1988"/>
              <a:gd name="T48" fmla="*/ 1983 w 1988"/>
              <a:gd name="T49" fmla="*/ 1095 h 1988"/>
              <a:gd name="T50" fmla="*/ 1943 w 1988"/>
              <a:gd name="T51" fmla="*/ 1289 h 1988"/>
              <a:gd name="T52" fmla="*/ 1868 w 1988"/>
              <a:gd name="T53" fmla="*/ 1467 h 1988"/>
              <a:gd name="T54" fmla="*/ 1761 w 1988"/>
              <a:gd name="T55" fmla="*/ 1626 h 1988"/>
              <a:gd name="T56" fmla="*/ 1626 w 1988"/>
              <a:gd name="T57" fmla="*/ 1760 h 1988"/>
              <a:gd name="T58" fmla="*/ 1468 w 1988"/>
              <a:gd name="T59" fmla="*/ 1868 h 1988"/>
              <a:gd name="T60" fmla="*/ 1289 w 1988"/>
              <a:gd name="T61" fmla="*/ 1943 h 1988"/>
              <a:gd name="T62" fmla="*/ 1095 w 1988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8">
                <a:moveTo>
                  <a:pt x="994" y="1988"/>
                </a:moveTo>
                <a:lnTo>
                  <a:pt x="893" y="1982"/>
                </a:lnTo>
                <a:lnTo>
                  <a:pt x="794" y="1968"/>
                </a:lnTo>
                <a:lnTo>
                  <a:pt x="699" y="1943"/>
                </a:lnTo>
                <a:lnTo>
                  <a:pt x="607" y="1909"/>
                </a:lnTo>
                <a:lnTo>
                  <a:pt x="521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8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9" y="1381"/>
                </a:lnTo>
                <a:lnTo>
                  <a:pt x="45" y="1289"/>
                </a:lnTo>
                <a:lnTo>
                  <a:pt x="20" y="1194"/>
                </a:lnTo>
                <a:lnTo>
                  <a:pt x="6" y="1095"/>
                </a:lnTo>
                <a:lnTo>
                  <a:pt x="0" y="994"/>
                </a:lnTo>
                <a:lnTo>
                  <a:pt x="6" y="893"/>
                </a:lnTo>
                <a:lnTo>
                  <a:pt x="20" y="794"/>
                </a:lnTo>
                <a:lnTo>
                  <a:pt x="45" y="699"/>
                </a:lnTo>
                <a:lnTo>
                  <a:pt x="79" y="607"/>
                </a:lnTo>
                <a:lnTo>
                  <a:pt x="120" y="521"/>
                </a:lnTo>
                <a:lnTo>
                  <a:pt x="170" y="438"/>
                </a:lnTo>
                <a:lnTo>
                  <a:pt x="228" y="362"/>
                </a:lnTo>
                <a:lnTo>
                  <a:pt x="291" y="291"/>
                </a:lnTo>
                <a:lnTo>
                  <a:pt x="362" y="228"/>
                </a:lnTo>
                <a:lnTo>
                  <a:pt x="438" y="170"/>
                </a:lnTo>
                <a:lnTo>
                  <a:pt x="521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8" y="120"/>
                </a:lnTo>
                <a:lnTo>
                  <a:pt x="1550" y="170"/>
                </a:lnTo>
                <a:lnTo>
                  <a:pt x="1626" y="228"/>
                </a:lnTo>
                <a:lnTo>
                  <a:pt x="1697" y="291"/>
                </a:lnTo>
                <a:lnTo>
                  <a:pt x="1761" y="362"/>
                </a:lnTo>
                <a:lnTo>
                  <a:pt x="1818" y="438"/>
                </a:lnTo>
                <a:lnTo>
                  <a:pt x="1868" y="521"/>
                </a:lnTo>
                <a:lnTo>
                  <a:pt x="1910" y="607"/>
                </a:lnTo>
                <a:lnTo>
                  <a:pt x="1943" y="699"/>
                </a:lnTo>
                <a:lnTo>
                  <a:pt x="1968" y="794"/>
                </a:lnTo>
                <a:lnTo>
                  <a:pt x="1983" y="893"/>
                </a:lnTo>
                <a:lnTo>
                  <a:pt x="1988" y="994"/>
                </a:lnTo>
                <a:lnTo>
                  <a:pt x="1983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10" y="1381"/>
                </a:lnTo>
                <a:lnTo>
                  <a:pt x="1868" y="1467"/>
                </a:lnTo>
                <a:lnTo>
                  <a:pt x="1818" y="1550"/>
                </a:lnTo>
                <a:lnTo>
                  <a:pt x="1761" y="1626"/>
                </a:lnTo>
                <a:lnTo>
                  <a:pt x="1697" y="1697"/>
                </a:lnTo>
                <a:lnTo>
                  <a:pt x="1626" y="1760"/>
                </a:lnTo>
                <a:lnTo>
                  <a:pt x="1550" y="1818"/>
                </a:lnTo>
                <a:lnTo>
                  <a:pt x="1468" y="1868"/>
                </a:lnTo>
                <a:lnTo>
                  <a:pt x="1381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754438" y="3224213"/>
            <a:ext cx="184150" cy="198437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11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4373563" y="3597275"/>
            <a:ext cx="350837" cy="350838"/>
          </a:xfrm>
          <a:custGeom>
            <a:avLst/>
            <a:gdLst>
              <a:gd name="T0" fmla="*/ 893 w 1988"/>
              <a:gd name="T1" fmla="*/ 1982 h 1987"/>
              <a:gd name="T2" fmla="*/ 699 w 1988"/>
              <a:gd name="T3" fmla="*/ 1943 h 1987"/>
              <a:gd name="T4" fmla="*/ 521 w 1988"/>
              <a:gd name="T5" fmla="*/ 1867 h 1987"/>
              <a:gd name="T6" fmla="*/ 362 w 1988"/>
              <a:gd name="T7" fmla="*/ 1760 h 1987"/>
              <a:gd name="T8" fmla="*/ 228 w 1988"/>
              <a:gd name="T9" fmla="*/ 1626 h 1987"/>
              <a:gd name="T10" fmla="*/ 120 w 1988"/>
              <a:gd name="T11" fmla="*/ 1467 h 1987"/>
              <a:gd name="T12" fmla="*/ 45 w 1988"/>
              <a:gd name="T13" fmla="*/ 1289 h 1987"/>
              <a:gd name="T14" fmla="*/ 5 w 1988"/>
              <a:gd name="T15" fmla="*/ 1095 h 1987"/>
              <a:gd name="T16" fmla="*/ 5 w 1988"/>
              <a:gd name="T17" fmla="*/ 893 h 1987"/>
              <a:gd name="T18" fmla="*/ 45 w 1988"/>
              <a:gd name="T19" fmla="*/ 699 h 1987"/>
              <a:gd name="T20" fmla="*/ 120 w 1988"/>
              <a:gd name="T21" fmla="*/ 520 h 1987"/>
              <a:gd name="T22" fmla="*/ 228 w 1988"/>
              <a:gd name="T23" fmla="*/ 362 h 1987"/>
              <a:gd name="T24" fmla="*/ 362 w 1988"/>
              <a:gd name="T25" fmla="*/ 227 h 1987"/>
              <a:gd name="T26" fmla="*/ 521 w 1988"/>
              <a:gd name="T27" fmla="*/ 120 h 1987"/>
              <a:gd name="T28" fmla="*/ 699 w 1988"/>
              <a:gd name="T29" fmla="*/ 45 h 1987"/>
              <a:gd name="T30" fmla="*/ 893 w 1988"/>
              <a:gd name="T31" fmla="*/ 5 h 1987"/>
              <a:gd name="T32" fmla="*/ 1095 w 1988"/>
              <a:gd name="T33" fmla="*/ 5 h 1987"/>
              <a:gd name="T34" fmla="*/ 1289 w 1988"/>
              <a:gd name="T35" fmla="*/ 45 h 1987"/>
              <a:gd name="T36" fmla="*/ 1467 w 1988"/>
              <a:gd name="T37" fmla="*/ 120 h 1987"/>
              <a:gd name="T38" fmla="*/ 1626 w 1988"/>
              <a:gd name="T39" fmla="*/ 227 h 1987"/>
              <a:gd name="T40" fmla="*/ 1760 w 1988"/>
              <a:gd name="T41" fmla="*/ 362 h 1987"/>
              <a:gd name="T42" fmla="*/ 1868 w 1988"/>
              <a:gd name="T43" fmla="*/ 520 h 1987"/>
              <a:gd name="T44" fmla="*/ 1943 w 1988"/>
              <a:gd name="T45" fmla="*/ 699 h 1987"/>
              <a:gd name="T46" fmla="*/ 1982 w 1988"/>
              <a:gd name="T47" fmla="*/ 893 h 1987"/>
              <a:gd name="T48" fmla="*/ 1982 w 1988"/>
              <a:gd name="T49" fmla="*/ 1095 h 1987"/>
              <a:gd name="T50" fmla="*/ 1943 w 1988"/>
              <a:gd name="T51" fmla="*/ 1289 h 1987"/>
              <a:gd name="T52" fmla="*/ 1868 w 1988"/>
              <a:gd name="T53" fmla="*/ 1467 h 1987"/>
              <a:gd name="T54" fmla="*/ 1760 w 1988"/>
              <a:gd name="T55" fmla="*/ 1626 h 1987"/>
              <a:gd name="T56" fmla="*/ 1626 w 1988"/>
              <a:gd name="T57" fmla="*/ 1760 h 1987"/>
              <a:gd name="T58" fmla="*/ 1467 w 1988"/>
              <a:gd name="T59" fmla="*/ 1867 h 1987"/>
              <a:gd name="T60" fmla="*/ 1289 w 1988"/>
              <a:gd name="T61" fmla="*/ 1943 h 1987"/>
              <a:gd name="T62" fmla="*/ 1095 w 1988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7">
                <a:moveTo>
                  <a:pt x="994" y="1987"/>
                </a:moveTo>
                <a:lnTo>
                  <a:pt x="893" y="1982"/>
                </a:lnTo>
                <a:lnTo>
                  <a:pt x="794" y="1968"/>
                </a:lnTo>
                <a:lnTo>
                  <a:pt x="699" y="1943"/>
                </a:lnTo>
                <a:lnTo>
                  <a:pt x="607" y="1909"/>
                </a:lnTo>
                <a:lnTo>
                  <a:pt x="521" y="1867"/>
                </a:lnTo>
                <a:lnTo>
                  <a:pt x="438" y="1817"/>
                </a:lnTo>
                <a:lnTo>
                  <a:pt x="362" y="1760"/>
                </a:lnTo>
                <a:lnTo>
                  <a:pt x="291" y="1696"/>
                </a:lnTo>
                <a:lnTo>
                  <a:pt x="228" y="1626"/>
                </a:lnTo>
                <a:lnTo>
                  <a:pt x="170" y="1549"/>
                </a:lnTo>
                <a:lnTo>
                  <a:pt x="120" y="1467"/>
                </a:lnTo>
                <a:lnTo>
                  <a:pt x="78" y="1380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3"/>
                </a:lnTo>
                <a:lnTo>
                  <a:pt x="45" y="699"/>
                </a:lnTo>
                <a:lnTo>
                  <a:pt x="78" y="607"/>
                </a:lnTo>
                <a:lnTo>
                  <a:pt x="120" y="520"/>
                </a:lnTo>
                <a:lnTo>
                  <a:pt x="170" y="438"/>
                </a:lnTo>
                <a:lnTo>
                  <a:pt x="228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1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7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0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09" y="607"/>
                </a:lnTo>
                <a:lnTo>
                  <a:pt x="1943" y="699"/>
                </a:lnTo>
                <a:lnTo>
                  <a:pt x="1968" y="793"/>
                </a:lnTo>
                <a:lnTo>
                  <a:pt x="1982" y="893"/>
                </a:lnTo>
                <a:lnTo>
                  <a:pt x="1988" y="994"/>
                </a:lnTo>
                <a:lnTo>
                  <a:pt x="1982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09" y="1380"/>
                </a:lnTo>
                <a:lnTo>
                  <a:pt x="1868" y="1467"/>
                </a:lnTo>
                <a:lnTo>
                  <a:pt x="1818" y="1549"/>
                </a:lnTo>
                <a:lnTo>
                  <a:pt x="1760" y="1626"/>
                </a:lnTo>
                <a:lnTo>
                  <a:pt x="1697" y="1696"/>
                </a:lnTo>
                <a:lnTo>
                  <a:pt x="1626" y="1760"/>
                </a:lnTo>
                <a:lnTo>
                  <a:pt x="1550" y="1817"/>
                </a:lnTo>
                <a:lnTo>
                  <a:pt x="1467" y="1867"/>
                </a:lnTo>
                <a:lnTo>
                  <a:pt x="1381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454525" y="3686175"/>
            <a:ext cx="184150" cy="198438"/>
          </a:xfrm>
          <a:prstGeom prst="rect">
            <a:avLst/>
          </a:prstGeom>
          <a:solidFill>
            <a:srgbClr val="00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12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925638" y="2789238"/>
            <a:ext cx="350837" cy="350837"/>
          </a:xfrm>
          <a:custGeom>
            <a:avLst/>
            <a:gdLst>
              <a:gd name="T0" fmla="*/ 892 w 1987"/>
              <a:gd name="T1" fmla="*/ 1982 h 1988"/>
              <a:gd name="T2" fmla="*/ 698 w 1987"/>
              <a:gd name="T3" fmla="*/ 1943 h 1988"/>
              <a:gd name="T4" fmla="*/ 520 w 1987"/>
              <a:gd name="T5" fmla="*/ 1868 h 1988"/>
              <a:gd name="T6" fmla="*/ 362 w 1987"/>
              <a:gd name="T7" fmla="*/ 1760 h 1988"/>
              <a:gd name="T8" fmla="*/ 227 w 1987"/>
              <a:gd name="T9" fmla="*/ 1626 h 1988"/>
              <a:gd name="T10" fmla="*/ 120 w 1987"/>
              <a:gd name="T11" fmla="*/ 1467 h 1988"/>
              <a:gd name="T12" fmla="*/ 45 w 1987"/>
              <a:gd name="T13" fmla="*/ 1289 h 1988"/>
              <a:gd name="T14" fmla="*/ 5 w 1987"/>
              <a:gd name="T15" fmla="*/ 1095 h 1988"/>
              <a:gd name="T16" fmla="*/ 5 w 1987"/>
              <a:gd name="T17" fmla="*/ 893 h 1988"/>
              <a:gd name="T18" fmla="*/ 45 w 1987"/>
              <a:gd name="T19" fmla="*/ 699 h 1988"/>
              <a:gd name="T20" fmla="*/ 120 w 1987"/>
              <a:gd name="T21" fmla="*/ 521 h 1988"/>
              <a:gd name="T22" fmla="*/ 227 w 1987"/>
              <a:gd name="T23" fmla="*/ 362 h 1988"/>
              <a:gd name="T24" fmla="*/ 362 w 1987"/>
              <a:gd name="T25" fmla="*/ 228 h 1988"/>
              <a:gd name="T26" fmla="*/ 520 w 1987"/>
              <a:gd name="T27" fmla="*/ 120 h 1988"/>
              <a:gd name="T28" fmla="*/ 698 w 1987"/>
              <a:gd name="T29" fmla="*/ 45 h 1988"/>
              <a:gd name="T30" fmla="*/ 892 w 1987"/>
              <a:gd name="T31" fmla="*/ 5 h 1988"/>
              <a:gd name="T32" fmla="*/ 1095 w 1987"/>
              <a:gd name="T33" fmla="*/ 5 h 1988"/>
              <a:gd name="T34" fmla="*/ 1289 w 1987"/>
              <a:gd name="T35" fmla="*/ 45 h 1988"/>
              <a:gd name="T36" fmla="*/ 1467 w 1987"/>
              <a:gd name="T37" fmla="*/ 120 h 1988"/>
              <a:gd name="T38" fmla="*/ 1625 w 1987"/>
              <a:gd name="T39" fmla="*/ 228 h 1988"/>
              <a:gd name="T40" fmla="*/ 1760 w 1987"/>
              <a:gd name="T41" fmla="*/ 362 h 1988"/>
              <a:gd name="T42" fmla="*/ 1867 w 1987"/>
              <a:gd name="T43" fmla="*/ 521 h 1988"/>
              <a:gd name="T44" fmla="*/ 1942 w 1987"/>
              <a:gd name="T45" fmla="*/ 699 h 1988"/>
              <a:gd name="T46" fmla="*/ 1982 w 1987"/>
              <a:gd name="T47" fmla="*/ 893 h 1988"/>
              <a:gd name="T48" fmla="*/ 1982 w 1987"/>
              <a:gd name="T49" fmla="*/ 1095 h 1988"/>
              <a:gd name="T50" fmla="*/ 1942 w 1987"/>
              <a:gd name="T51" fmla="*/ 1289 h 1988"/>
              <a:gd name="T52" fmla="*/ 1867 w 1987"/>
              <a:gd name="T53" fmla="*/ 1467 h 1988"/>
              <a:gd name="T54" fmla="*/ 1760 w 1987"/>
              <a:gd name="T55" fmla="*/ 1626 h 1988"/>
              <a:gd name="T56" fmla="*/ 1625 w 1987"/>
              <a:gd name="T57" fmla="*/ 1760 h 1988"/>
              <a:gd name="T58" fmla="*/ 1467 w 1987"/>
              <a:gd name="T59" fmla="*/ 1868 h 1988"/>
              <a:gd name="T60" fmla="*/ 1289 w 1987"/>
              <a:gd name="T61" fmla="*/ 1943 h 1988"/>
              <a:gd name="T62" fmla="*/ 1095 w 1987"/>
              <a:gd name="T63" fmla="*/ 1982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7" h="1988">
                <a:moveTo>
                  <a:pt x="994" y="1988"/>
                </a:moveTo>
                <a:lnTo>
                  <a:pt x="892" y="1982"/>
                </a:lnTo>
                <a:lnTo>
                  <a:pt x="793" y="1968"/>
                </a:lnTo>
                <a:lnTo>
                  <a:pt x="698" y="1943"/>
                </a:lnTo>
                <a:lnTo>
                  <a:pt x="607" y="1909"/>
                </a:lnTo>
                <a:lnTo>
                  <a:pt x="520" y="1868"/>
                </a:lnTo>
                <a:lnTo>
                  <a:pt x="438" y="1818"/>
                </a:lnTo>
                <a:lnTo>
                  <a:pt x="362" y="1760"/>
                </a:lnTo>
                <a:lnTo>
                  <a:pt x="291" y="1697"/>
                </a:lnTo>
                <a:lnTo>
                  <a:pt x="227" y="1626"/>
                </a:lnTo>
                <a:lnTo>
                  <a:pt x="170" y="1550"/>
                </a:lnTo>
                <a:lnTo>
                  <a:pt x="120" y="1467"/>
                </a:lnTo>
                <a:lnTo>
                  <a:pt x="78" y="1381"/>
                </a:lnTo>
                <a:lnTo>
                  <a:pt x="45" y="1289"/>
                </a:lnTo>
                <a:lnTo>
                  <a:pt x="20" y="1194"/>
                </a:lnTo>
                <a:lnTo>
                  <a:pt x="5" y="1095"/>
                </a:lnTo>
                <a:lnTo>
                  <a:pt x="0" y="994"/>
                </a:lnTo>
                <a:lnTo>
                  <a:pt x="5" y="893"/>
                </a:lnTo>
                <a:lnTo>
                  <a:pt x="20" y="794"/>
                </a:lnTo>
                <a:lnTo>
                  <a:pt x="45" y="699"/>
                </a:lnTo>
                <a:lnTo>
                  <a:pt x="78" y="607"/>
                </a:lnTo>
                <a:lnTo>
                  <a:pt x="120" y="521"/>
                </a:lnTo>
                <a:lnTo>
                  <a:pt x="170" y="438"/>
                </a:lnTo>
                <a:lnTo>
                  <a:pt x="227" y="362"/>
                </a:lnTo>
                <a:lnTo>
                  <a:pt x="291" y="291"/>
                </a:lnTo>
                <a:lnTo>
                  <a:pt x="362" y="228"/>
                </a:lnTo>
                <a:lnTo>
                  <a:pt x="438" y="170"/>
                </a:lnTo>
                <a:lnTo>
                  <a:pt x="520" y="120"/>
                </a:lnTo>
                <a:lnTo>
                  <a:pt x="607" y="78"/>
                </a:lnTo>
                <a:lnTo>
                  <a:pt x="698" y="45"/>
                </a:lnTo>
                <a:lnTo>
                  <a:pt x="793" y="20"/>
                </a:lnTo>
                <a:lnTo>
                  <a:pt x="892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0" y="78"/>
                </a:lnTo>
                <a:lnTo>
                  <a:pt x="1467" y="120"/>
                </a:lnTo>
                <a:lnTo>
                  <a:pt x="1549" y="170"/>
                </a:lnTo>
                <a:lnTo>
                  <a:pt x="1625" y="228"/>
                </a:lnTo>
                <a:lnTo>
                  <a:pt x="1696" y="291"/>
                </a:lnTo>
                <a:lnTo>
                  <a:pt x="1760" y="362"/>
                </a:lnTo>
                <a:lnTo>
                  <a:pt x="1817" y="438"/>
                </a:lnTo>
                <a:lnTo>
                  <a:pt x="1867" y="521"/>
                </a:lnTo>
                <a:lnTo>
                  <a:pt x="1909" y="607"/>
                </a:lnTo>
                <a:lnTo>
                  <a:pt x="1942" y="699"/>
                </a:lnTo>
                <a:lnTo>
                  <a:pt x="1967" y="794"/>
                </a:lnTo>
                <a:lnTo>
                  <a:pt x="1982" y="893"/>
                </a:lnTo>
                <a:lnTo>
                  <a:pt x="1987" y="994"/>
                </a:lnTo>
                <a:lnTo>
                  <a:pt x="1982" y="1095"/>
                </a:lnTo>
                <a:lnTo>
                  <a:pt x="1967" y="1194"/>
                </a:lnTo>
                <a:lnTo>
                  <a:pt x="1942" y="1289"/>
                </a:lnTo>
                <a:lnTo>
                  <a:pt x="1909" y="1381"/>
                </a:lnTo>
                <a:lnTo>
                  <a:pt x="1867" y="1467"/>
                </a:lnTo>
                <a:lnTo>
                  <a:pt x="1817" y="1550"/>
                </a:lnTo>
                <a:lnTo>
                  <a:pt x="1760" y="1626"/>
                </a:lnTo>
                <a:lnTo>
                  <a:pt x="1696" y="1697"/>
                </a:lnTo>
                <a:lnTo>
                  <a:pt x="1625" y="1760"/>
                </a:lnTo>
                <a:lnTo>
                  <a:pt x="1549" y="1818"/>
                </a:lnTo>
                <a:lnTo>
                  <a:pt x="1467" y="1868"/>
                </a:lnTo>
                <a:lnTo>
                  <a:pt x="1380" y="1909"/>
                </a:lnTo>
                <a:lnTo>
                  <a:pt x="1289" y="1943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8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006600" y="2879725"/>
            <a:ext cx="184150" cy="198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14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3070225" y="2292350"/>
            <a:ext cx="350838" cy="350838"/>
          </a:xfrm>
          <a:custGeom>
            <a:avLst/>
            <a:gdLst>
              <a:gd name="T0" fmla="*/ 893 w 1988"/>
              <a:gd name="T1" fmla="*/ 1982 h 1987"/>
              <a:gd name="T2" fmla="*/ 699 w 1988"/>
              <a:gd name="T3" fmla="*/ 1942 h 1987"/>
              <a:gd name="T4" fmla="*/ 521 w 1988"/>
              <a:gd name="T5" fmla="*/ 1867 h 1987"/>
              <a:gd name="T6" fmla="*/ 362 w 1988"/>
              <a:gd name="T7" fmla="*/ 1760 h 1987"/>
              <a:gd name="T8" fmla="*/ 228 w 1988"/>
              <a:gd name="T9" fmla="*/ 1626 h 1987"/>
              <a:gd name="T10" fmla="*/ 120 w 1988"/>
              <a:gd name="T11" fmla="*/ 1467 h 1987"/>
              <a:gd name="T12" fmla="*/ 45 w 1988"/>
              <a:gd name="T13" fmla="*/ 1289 h 1987"/>
              <a:gd name="T14" fmla="*/ 6 w 1988"/>
              <a:gd name="T15" fmla="*/ 1095 h 1987"/>
              <a:gd name="T16" fmla="*/ 6 w 1988"/>
              <a:gd name="T17" fmla="*/ 892 h 1987"/>
              <a:gd name="T18" fmla="*/ 45 w 1988"/>
              <a:gd name="T19" fmla="*/ 699 h 1987"/>
              <a:gd name="T20" fmla="*/ 120 w 1988"/>
              <a:gd name="T21" fmla="*/ 520 h 1987"/>
              <a:gd name="T22" fmla="*/ 228 w 1988"/>
              <a:gd name="T23" fmla="*/ 362 h 1987"/>
              <a:gd name="T24" fmla="*/ 362 w 1988"/>
              <a:gd name="T25" fmla="*/ 227 h 1987"/>
              <a:gd name="T26" fmla="*/ 521 w 1988"/>
              <a:gd name="T27" fmla="*/ 120 h 1987"/>
              <a:gd name="T28" fmla="*/ 699 w 1988"/>
              <a:gd name="T29" fmla="*/ 45 h 1987"/>
              <a:gd name="T30" fmla="*/ 893 w 1988"/>
              <a:gd name="T31" fmla="*/ 5 h 1987"/>
              <a:gd name="T32" fmla="*/ 1095 w 1988"/>
              <a:gd name="T33" fmla="*/ 5 h 1987"/>
              <a:gd name="T34" fmla="*/ 1289 w 1988"/>
              <a:gd name="T35" fmla="*/ 45 h 1987"/>
              <a:gd name="T36" fmla="*/ 1468 w 1988"/>
              <a:gd name="T37" fmla="*/ 120 h 1987"/>
              <a:gd name="T38" fmla="*/ 1626 w 1988"/>
              <a:gd name="T39" fmla="*/ 227 h 1987"/>
              <a:gd name="T40" fmla="*/ 1761 w 1988"/>
              <a:gd name="T41" fmla="*/ 362 h 1987"/>
              <a:gd name="T42" fmla="*/ 1868 w 1988"/>
              <a:gd name="T43" fmla="*/ 520 h 1987"/>
              <a:gd name="T44" fmla="*/ 1943 w 1988"/>
              <a:gd name="T45" fmla="*/ 699 h 1987"/>
              <a:gd name="T46" fmla="*/ 1983 w 1988"/>
              <a:gd name="T47" fmla="*/ 892 h 1987"/>
              <a:gd name="T48" fmla="*/ 1983 w 1988"/>
              <a:gd name="T49" fmla="*/ 1095 h 1987"/>
              <a:gd name="T50" fmla="*/ 1943 w 1988"/>
              <a:gd name="T51" fmla="*/ 1289 h 1987"/>
              <a:gd name="T52" fmla="*/ 1868 w 1988"/>
              <a:gd name="T53" fmla="*/ 1467 h 1987"/>
              <a:gd name="T54" fmla="*/ 1761 w 1988"/>
              <a:gd name="T55" fmla="*/ 1626 h 1987"/>
              <a:gd name="T56" fmla="*/ 1626 w 1988"/>
              <a:gd name="T57" fmla="*/ 1760 h 1987"/>
              <a:gd name="T58" fmla="*/ 1468 w 1988"/>
              <a:gd name="T59" fmla="*/ 1867 h 1987"/>
              <a:gd name="T60" fmla="*/ 1289 w 1988"/>
              <a:gd name="T61" fmla="*/ 1942 h 1987"/>
              <a:gd name="T62" fmla="*/ 1095 w 1988"/>
              <a:gd name="T63" fmla="*/ 198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8" h="1987">
                <a:moveTo>
                  <a:pt x="994" y="1987"/>
                </a:moveTo>
                <a:lnTo>
                  <a:pt x="893" y="1982"/>
                </a:lnTo>
                <a:lnTo>
                  <a:pt x="794" y="1968"/>
                </a:lnTo>
                <a:lnTo>
                  <a:pt x="699" y="1942"/>
                </a:lnTo>
                <a:lnTo>
                  <a:pt x="607" y="1909"/>
                </a:lnTo>
                <a:lnTo>
                  <a:pt x="521" y="1867"/>
                </a:lnTo>
                <a:lnTo>
                  <a:pt x="438" y="1817"/>
                </a:lnTo>
                <a:lnTo>
                  <a:pt x="362" y="1760"/>
                </a:lnTo>
                <a:lnTo>
                  <a:pt x="291" y="1696"/>
                </a:lnTo>
                <a:lnTo>
                  <a:pt x="228" y="1626"/>
                </a:lnTo>
                <a:lnTo>
                  <a:pt x="170" y="1549"/>
                </a:lnTo>
                <a:lnTo>
                  <a:pt x="120" y="1467"/>
                </a:lnTo>
                <a:lnTo>
                  <a:pt x="79" y="1380"/>
                </a:lnTo>
                <a:lnTo>
                  <a:pt x="45" y="1289"/>
                </a:lnTo>
                <a:lnTo>
                  <a:pt x="20" y="1194"/>
                </a:lnTo>
                <a:lnTo>
                  <a:pt x="6" y="1095"/>
                </a:lnTo>
                <a:lnTo>
                  <a:pt x="0" y="994"/>
                </a:lnTo>
                <a:lnTo>
                  <a:pt x="6" y="892"/>
                </a:lnTo>
                <a:lnTo>
                  <a:pt x="20" y="793"/>
                </a:lnTo>
                <a:lnTo>
                  <a:pt x="45" y="699"/>
                </a:lnTo>
                <a:lnTo>
                  <a:pt x="79" y="607"/>
                </a:lnTo>
                <a:lnTo>
                  <a:pt x="120" y="520"/>
                </a:lnTo>
                <a:lnTo>
                  <a:pt x="170" y="438"/>
                </a:lnTo>
                <a:lnTo>
                  <a:pt x="228" y="362"/>
                </a:lnTo>
                <a:lnTo>
                  <a:pt x="291" y="291"/>
                </a:lnTo>
                <a:lnTo>
                  <a:pt x="362" y="227"/>
                </a:lnTo>
                <a:lnTo>
                  <a:pt x="438" y="170"/>
                </a:lnTo>
                <a:lnTo>
                  <a:pt x="521" y="120"/>
                </a:lnTo>
                <a:lnTo>
                  <a:pt x="607" y="78"/>
                </a:lnTo>
                <a:lnTo>
                  <a:pt x="699" y="45"/>
                </a:lnTo>
                <a:lnTo>
                  <a:pt x="794" y="20"/>
                </a:lnTo>
                <a:lnTo>
                  <a:pt x="893" y="5"/>
                </a:lnTo>
                <a:lnTo>
                  <a:pt x="994" y="0"/>
                </a:lnTo>
                <a:lnTo>
                  <a:pt x="1095" y="5"/>
                </a:lnTo>
                <a:lnTo>
                  <a:pt x="1194" y="20"/>
                </a:lnTo>
                <a:lnTo>
                  <a:pt x="1289" y="45"/>
                </a:lnTo>
                <a:lnTo>
                  <a:pt x="1381" y="78"/>
                </a:lnTo>
                <a:lnTo>
                  <a:pt x="1468" y="120"/>
                </a:lnTo>
                <a:lnTo>
                  <a:pt x="1550" y="170"/>
                </a:lnTo>
                <a:lnTo>
                  <a:pt x="1626" y="227"/>
                </a:lnTo>
                <a:lnTo>
                  <a:pt x="1697" y="291"/>
                </a:lnTo>
                <a:lnTo>
                  <a:pt x="1761" y="362"/>
                </a:lnTo>
                <a:lnTo>
                  <a:pt x="1818" y="438"/>
                </a:lnTo>
                <a:lnTo>
                  <a:pt x="1868" y="520"/>
                </a:lnTo>
                <a:lnTo>
                  <a:pt x="1910" y="607"/>
                </a:lnTo>
                <a:lnTo>
                  <a:pt x="1943" y="699"/>
                </a:lnTo>
                <a:lnTo>
                  <a:pt x="1968" y="793"/>
                </a:lnTo>
                <a:lnTo>
                  <a:pt x="1983" y="892"/>
                </a:lnTo>
                <a:lnTo>
                  <a:pt x="1988" y="994"/>
                </a:lnTo>
                <a:lnTo>
                  <a:pt x="1983" y="1095"/>
                </a:lnTo>
                <a:lnTo>
                  <a:pt x="1968" y="1194"/>
                </a:lnTo>
                <a:lnTo>
                  <a:pt x="1943" y="1289"/>
                </a:lnTo>
                <a:lnTo>
                  <a:pt x="1910" y="1380"/>
                </a:lnTo>
                <a:lnTo>
                  <a:pt x="1868" y="1467"/>
                </a:lnTo>
                <a:lnTo>
                  <a:pt x="1818" y="1549"/>
                </a:lnTo>
                <a:lnTo>
                  <a:pt x="1761" y="1626"/>
                </a:lnTo>
                <a:lnTo>
                  <a:pt x="1697" y="1696"/>
                </a:lnTo>
                <a:lnTo>
                  <a:pt x="1626" y="1760"/>
                </a:lnTo>
                <a:lnTo>
                  <a:pt x="1550" y="1817"/>
                </a:lnTo>
                <a:lnTo>
                  <a:pt x="1468" y="1867"/>
                </a:lnTo>
                <a:lnTo>
                  <a:pt x="1381" y="1909"/>
                </a:lnTo>
                <a:lnTo>
                  <a:pt x="1289" y="1942"/>
                </a:lnTo>
                <a:lnTo>
                  <a:pt x="1194" y="1968"/>
                </a:lnTo>
                <a:lnTo>
                  <a:pt x="1095" y="1982"/>
                </a:lnTo>
                <a:lnTo>
                  <a:pt x="994" y="1987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151188" y="2382838"/>
            <a:ext cx="184150" cy="198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300">
                <a:solidFill>
                  <a:srgbClr val="000000"/>
                </a:solidFill>
                <a:ea typeface="SimSun" pitchFamily="2" charset="-122"/>
              </a:rPr>
              <a:t>15</a:t>
            </a:r>
            <a:endParaRPr lang="en-US" altLang="ko-KR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 flipV="1">
            <a:off x="1466850" y="5530850"/>
            <a:ext cx="104775" cy="5191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1804988" y="5518150"/>
            <a:ext cx="541337" cy="6492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2668588" y="5513388"/>
            <a:ext cx="538162" cy="536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V="1">
            <a:off x="3360738" y="5556250"/>
            <a:ext cx="536575" cy="5381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1338263" y="4868863"/>
            <a:ext cx="1587" cy="2841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 flipV="1">
            <a:off x="1436688" y="4778375"/>
            <a:ext cx="855662" cy="4365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V="1">
            <a:off x="2505075" y="4868863"/>
            <a:ext cx="1588" cy="2841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 flipV="1">
            <a:off x="1687513" y="4824413"/>
            <a:ext cx="669925" cy="1225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 flipH="1" flipV="1">
            <a:off x="1563688" y="4668838"/>
            <a:ext cx="763587" cy="546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Line 54"/>
          <p:cNvSpPr>
            <a:spLocks noChangeShapeType="1"/>
          </p:cNvSpPr>
          <p:nvPr/>
        </p:nvSpPr>
        <p:spPr bwMode="auto">
          <a:xfrm flipV="1">
            <a:off x="2622550" y="4806950"/>
            <a:ext cx="531813" cy="425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 flipV="1">
            <a:off x="4041775" y="4892675"/>
            <a:ext cx="304800" cy="3032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Line 58"/>
          <p:cNvSpPr>
            <a:spLocks noChangeShapeType="1"/>
          </p:cNvSpPr>
          <p:nvPr/>
        </p:nvSpPr>
        <p:spPr bwMode="auto">
          <a:xfrm flipH="1" flipV="1">
            <a:off x="3535363" y="4818063"/>
            <a:ext cx="309562" cy="4143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 flipH="1">
            <a:off x="1557338" y="4611688"/>
            <a:ext cx="750887" cy="15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 flipV="1">
            <a:off x="1355725" y="3994150"/>
            <a:ext cx="85725" cy="4397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 flipV="1">
            <a:off x="2622550" y="3989388"/>
            <a:ext cx="260350" cy="5429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 flipH="1" flipV="1">
            <a:off x="2997200" y="4010025"/>
            <a:ext cx="209550" cy="5222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 flipV="1">
            <a:off x="3459163" y="3544888"/>
            <a:ext cx="311150" cy="968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Line 70"/>
          <p:cNvSpPr>
            <a:spLocks noChangeShapeType="1"/>
          </p:cNvSpPr>
          <p:nvPr/>
        </p:nvSpPr>
        <p:spPr bwMode="auto">
          <a:xfrm flipV="1">
            <a:off x="4510088" y="4014788"/>
            <a:ext cx="1587" cy="517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71"/>
          <p:cNvSpPr>
            <a:spLocks/>
          </p:cNvSpPr>
          <p:nvPr/>
        </p:nvSpPr>
        <p:spPr bwMode="auto">
          <a:xfrm>
            <a:off x="3586163" y="3363913"/>
            <a:ext cx="87312" cy="52387"/>
          </a:xfrm>
          <a:custGeom>
            <a:avLst/>
            <a:gdLst>
              <a:gd name="T0" fmla="*/ 495 w 495"/>
              <a:gd name="T1" fmla="*/ 0 h 297"/>
              <a:gd name="T2" fmla="*/ 99 w 495"/>
              <a:gd name="T3" fmla="*/ 297 h 297"/>
              <a:gd name="T4" fmla="*/ 0 w 495"/>
              <a:gd name="T5" fmla="*/ 0 h 297"/>
              <a:gd name="T6" fmla="*/ 495 w 495"/>
              <a:gd name="T7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5" h="297">
                <a:moveTo>
                  <a:pt x="495" y="0"/>
                </a:moveTo>
                <a:lnTo>
                  <a:pt x="99" y="297"/>
                </a:lnTo>
                <a:lnTo>
                  <a:pt x="0" y="0"/>
                </a:lnTo>
                <a:lnTo>
                  <a:pt x="495" y="0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Line 72"/>
          <p:cNvSpPr>
            <a:spLocks noChangeShapeType="1"/>
          </p:cNvSpPr>
          <p:nvPr/>
        </p:nvSpPr>
        <p:spPr bwMode="auto">
          <a:xfrm flipV="1">
            <a:off x="2973388" y="3352800"/>
            <a:ext cx="684212" cy="244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Line 74"/>
          <p:cNvSpPr>
            <a:spLocks noChangeShapeType="1"/>
          </p:cNvSpPr>
          <p:nvPr/>
        </p:nvSpPr>
        <p:spPr bwMode="auto">
          <a:xfrm flipH="1" flipV="1">
            <a:off x="4070350" y="3411538"/>
            <a:ext cx="303213" cy="3032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Line 76"/>
          <p:cNvSpPr>
            <a:spLocks noChangeShapeType="1"/>
          </p:cNvSpPr>
          <p:nvPr/>
        </p:nvSpPr>
        <p:spPr bwMode="auto">
          <a:xfrm flipH="1" flipV="1">
            <a:off x="2303463" y="3101975"/>
            <a:ext cx="552450" cy="495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Line 78"/>
          <p:cNvSpPr>
            <a:spLocks noChangeShapeType="1"/>
          </p:cNvSpPr>
          <p:nvPr/>
        </p:nvSpPr>
        <p:spPr bwMode="auto">
          <a:xfrm flipV="1">
            <a:off x="1571625" y="3178175"/>
            <a:ext cx="420688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 flipH="1" flipV="1">
            <a:off x="3440113" y="2601913"/>
            <a:ext cx="350837" cy="5286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Line 82"/>
          <p:cNvSpPr>
            <a:spLocks noChangeShapeType="1"/>
          </p:cNvSpPr>
          <p:nvPr/>
        </p:nvSpPr>
        <p:spPr bwMode="auto">
          <a:xfrm flipV="1">
            <a:off x="2271713" y="2573338"/>
            <a:ext cx="757237" cy="323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>
            <a:off x="1754188" y="3714750"/>
            <a:ext cx="9858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Line 86"/>
          <p:cNvSpPr>
            <a:spLocks noChangeShapeType="1"/>
          </p:cNvSpPr>
          <p:nvPr/>
        </p:nvSpPr>
        <p:spPr bwMode="auto">
          <a:xfrm>
            <a:off x="1490663" y="5349875"/>
            <a:ext cx="752475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Line 88"/>
          <p:cNvSpPr>
            <a:spLocks noChangeShapeType="1"/>
          </p:cNvSpPr>
          <p:nvPr/>
        </p:nvSpPr>
        <p:spPr bwMode="auto">
          <a:xfrm flipV="1">
            <a:off x="1785938" y="5491163"/>
            <a:ext cx="2041525" cy="7921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3641725" y="4686300"/>
            <a:ext cx="633413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Line 92"/>
          <p:cNvSpPr>
            <a:spLocks noChangeShapeType="1"/>
          </p:cNvSpPr>
          <p:nvPr/>
        </p:nvSpPr>
        <p:spPr bwMode="auto">
          <a:xfrm flipH="1" flipV="1">
            <a:off x="3148013" y="3863975"/>
            <a:ext cx="1225550" cy="668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 flipH="1" flipV="1">
            <a:off x="2336800" y="3024188"/>
            <a:ext cx="1336675" cy="2238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Line 96"/>
          <p:cNvSpPr>
            <a:spLocks noChangeShapeType="1"/>
          </p:cNvSpPr>
          <p:nvPr/>
        </p:nvSpPr>
        <p:spPr bwMode="auto">
          <a:xfrm flipH="1" flipV="1">
            <a:off x="2185988" y="3214688"/>
            <a:ext cx="220662" cy="1219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Line 98"/>
          <p:cNvSpPr>
            <a:spLocks noChangeShapeType="1"/>
          </p:cNvSpPr>
          <p:nvPr/>
        </p:nvSpPr>
        <p:spPr bwMode="auto">
          <a:xfrm flipV="1">
            <a:off x="1689100" y="3284538"/>
            <a:ext cx="1919288" cy="3746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Line 100"/>
          <p:cNvSpPr>
            <a:spLocks noChangeShapeType="1"/>
          </p:cNvSpPr>
          <p:nvPr/>
        </p:nvSpPr>
        <p:spPr bwMode="auto">
          <a:xfrm flipH="1">
            <a:off x="2720975" y="4765675"/>
            <a:ext cx="1573213" cy="561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Rectangle 101"/>
          <p:cNvSpPr txBox="1">
            <a:spLocks noChangeArrowheads="1"/>
          </p:cNvSpPr>
          <p:nvPr/>
        </p:nvSpPr>
        <p:spPr>
          <a:xfrm>
            <a:off x="5029200" y="2743200"/>
            <a:ext cx="4114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ko-KR" smtClean="0">
              <a:ea typeface="굴림" charset="-127"/>
            </a:endParaRPr>
          </a:p>
          <a:p>
            <a:pPr lvl="2">
              <a:buFontTx/>
              <a:buNone/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?Query(1,11)</a:t>
            </a:r>
            <a:r>
              <a:rPr lang="en-US" altLang="ko-KR" smtClean="0">
                <a:ea typeface="굴림" charset="-127"/>
              </a:rPr>
              <a:t> </a:t>
            </a:r>
          </a:p>
          <a:p>
            <a:pPr lvl="2">
              <a:buFontTx/>
              <a:buNone/>
            </a:pPr>
            <a:r>
              <a:rPr lang="en-US" altLang="ko-KR" smtClean="0">
                <a:ea typeface="굴림" charset="-127"/>
              </a:rPr>
              <a:t>	Yes</a:t>
            </a:r>
          </a:p>
          <a:p>
            <a:pPr lvl="2">
              <a:buFontTx/>
              <a:buNone/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?Query(3,9)</a:t>
            </a:r>
            <a:r>
              <a:rPr lang="en-US" altLang="ko-KR" smtClean="0">
                <a:ea typeface="굴림" charset="-127"/>
              </a:rPr>
              <a:t> </a:t>
            </a:r>
          </a:p>
          <a:p>
            <a:pPr lvl="2">
              <a:buFontTx/>
              <a:buNone/>
            </a:pPr>
            <a:r>
              <a:rPr lang="en-US" altLang="ko-KR" smtClean="0">
                <a:ea typeface="굴림" charset="-127"/>
              </a:rPr>
              <a:t>  No</a:t>
            </a:r>
            <a:endParaRPr lang="en-US" altLang="ko-KR">
              <a:ea typeface="굴림" charset="-127"/>
            </a:endParaRPr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3581400" y="6215063"/>
            <a:ext cx="53387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solidFill>
                  <a:srgbClr val="0000CC"/>
                </a:solidFill>
                <a:latin typeface="Tahoma" pitchFamily="34" charset="0"/>
                <a:ea typeface="SimSun" pitchFamily="2" charset="-122"/>
              </a:rPr>
              <a:t>Directed Graph </a:t>
            </a:r>
            <a:r>
              <a:rPr lang="en-US" altLang="ko-KR">
                <a:solidFill>
                  <a:srgbClr val="0000CC"/>
                </a:solidFill>
                <a:latin typeface="Tahoma" pitchFamily="34" charset="0"/>
                <a:ea typeface="SimSun" pitchFamily="2" charset="-122"/>
                <a:sym typeface="Wingdings" pitchFamily="2" charset="2"/>
              </a:rPr>
              <a:t> DAG (directed acyclic graph) by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solidFill>
                  <a:srgbClr val="0000CC"/>
                </a:solidFill>
                <a:latin typeface="Tahoma" pitchFamily="34" charset="0"/>
                <a:ea typeface="SimSun" pitchFamily="2" charset="-122"/>
                <a:sym typeface="Wingdings" pitchFamily="2" charset="2"/>
              </a:rPr>
              <a:t>coalescing the strongly connected components </a:t>
            </a:r>
            <a:endParaRPr lang="en-US" altLang="zh-CN">
              <a:solidFill>
                <a:srgbClr val="0000CC"/>
              </a:solidFill>
              <a:latin typeface="Tahoma" pitchFamily="34" charset="0"/>
              <a:ea typeface="SimSun" pitchFamily="2" charset="-122"/>
              <a:sym typeface="Wingdings" pitchFamily="2" charset="2"/>
            </a:endParaRP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76201" y="1219200"/>
            <a:ext cx="90323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dirty="0">
                <a:solidFill>
                  <a:srgbClr val="FF0000"/>
                </a:solidFill>
                <a:ea typeface="SimSun" pitchFamily="2" charset="-122"/>
                <a:cs typeface="Arial" charset="0"/>
              </a:rPr>
              <a:t>The problem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: Given two vertices </a:t>
            </a:r>
            <a:r>
              <a:rPr lang="en-US" altLang="ko-KR" sz="2800" dirty="0">
                <a:solidFill>
                  <a:srgbClr val="FF0000"/>
                </a:solidFill>
                <a:ea typeface="SimSun" pitchFamily="2" charset="-122"/>
                <a:cs typeface="Arial" charset="0"/>
              </a:rPr>
              <a:t>u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 and </a:t>
            </a:r>
            <a:r>
              <a:rPr lang="en-US" altLang="ko-KR" sz="2800" dirty="0">
                <a:solidFill>
                  <a:srgbClr val="FF0000"/>
                </a:solidFill>
                <a:ea typeface="SimSun" pitchFamily="2" charset="-122"/>
                <a:cs typeface="Arial" charset="0"/>
              </a:rPr>
              <a:t>v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 in </a:t>
            </a:r>
          </a:p>
          <a:p>
            <a:pPr eaLnBrk="0" hangingPunct="0"/>
            <a:r>
              <a:rPr lang="en-US" altLang="ko-KR" sz="2800" dirty="0">
                <a:ea typeface="SimSun" pitchFamily="2" charset="-122"/>
                <a:cs typeface="Arial" charset="0"/>
              </a:rPr>
              <a:t>a directed graph G, is there </a:t>
            </a:r>
            <a:r>
              <a:rPr lang="en-US" altLang="ko-KR" sz="2800" dirty="0">
                <a:solidFill>
                  <a:srgbClr val="0000FF"/>
                </a:solidFill>
                <a:ea typeface="SimSun" pitchFamily="2" charset="-122"/>
                <a:cs typeface="Arial" charset="0"/>
              </a:rPr>
              <a:t>a path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 from </a:t>
            </a:r>
            <a:r>
              <a:rPr lang="en-US" altLang="ko-KR" sz="2800" dirty="0">
                <a:solidFill>
                  <a:srgbClr val="FF0000"/>
                </a:solidFill>
                <a:ea typeface="SimSun" pitchFamily="2" charset="-122"/>
                <a:cs typeface="Arial" charset="0"/>
              </a:rPr>
              <a:t>u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 to </a:t>
            </a:r>
            <a:r>
              <a:rPr lang="en-US" altLang="ko-KR" sz="2800" dirty="0">
                <a:solidFill>
                  <a:srgbClr val="FF0000"/>
                </a:solidFill>
                <a:ea typeface="SimSun" pitchFamily="2" charset="-122"/>
                <a:cs typeface="Arial" charset="0"/>
              </a:rPr>
              <a:t>v</a:t>
            </a:r>
            <a:r>
              <a:rPr lang="en-US" altLang="ko-KR" sz="2800" dirty="0">
                <a:ea typeface="SimSun" pitchFamily="2" charset="-122"/>
                <a:cs typeface="Arial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635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GRIPP : SIGMOD 2007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 and </a:t>
            </a:r>
            <a:r>
              <a:rPr lang="en-US" altLang="zh-CN" dirty="0" err="1"/>
              <a:t>Postorder</a:t>
            </a:r>
            <a:r>
              <a:rPr lang="en-US" altLang="zh-CN" dirty="0"/>
              <a:t> Numbering For Trees</a:t>
            </a:r>
          </a:p>
          <a:p>
            <a:pPr>
              <a:buNone/>
            </a:pPr>
            <a:r>
              <a:rPr lang="en-US" altLang="zh-CN" dirty="0"/>
              <a:t>     Node labeling during depth-first traversal of </a:t>
            </a:r>
            <a:r>
              <a:rPr lang="en-US" altLang="zh-CN" i="1" dirty="0"/>
              <a:t>G.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椭圆 5"/>
          <p:cNvSpPr/>
          <p:nvPr/>
        </p:nvSpPr>
        <p:spPr>
          <a:xfrm>
            <a:off x="2123826" y="2348880"/>
            <a:ext cx="576263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6"/>
          <p:cNvSpPr/>
          <p:nvPr/>
        </p:nvSpPr>
        <p:spPr>
          <a:xfrm>
            <a:off x="2123826" y="3214068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7"/>
          <p:cNvSpPr/>
          <p:nvPr/>
        </p:nvSpPr>
        <p:spPr>
          <a:xfrm>
            <a:off x="2123826" y="4222130"/>
            <a:ext cx="576263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8"/>
          <p:cNvSpPr/>
          <p:nvPr/>
        </p:nvSpPr>
        <p:spPr>
          <a:xfrm>
            <a:off x="971301" y="4222130"/>
            <a:ext cx="576263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9"/>
          <p:cNvSpPr/>
          <p:nvPr/>
        </p:nvSpPr>
        <p:spPr>
          <a:xfrm>
            <a:off x="3347789" y="4222130"/>
            <a:ext cx="576262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10"/>
          <p:cNvSpPr/>
          <p:nvPr/>
        </p:nvSpPr>
        <p:spPr>
          <a:xfrm>
            <a:off x="539501" y="5373068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1"/>
          <p:cNvSpPr/>
          <p:nvPr/>
        </p:nvSpPr>
        <p:spPr>
          <a:xfrm>
            <a:off x="1474539" y="5373068"/>
            <a:ext cx="576262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2"/>
          <p:cNvSpPr/>
          <p:nvPr/>
        </p:nvSpPr>
        <p:spPr>
          <a:xfrm>
            <a:off x="2771526" y="5446093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G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3"/>
          <p:cNvSpPr/>
          <p:nvPr/>
        </p:nvSpPr>
        <p:spPr>
          <a:xfrm>
            <a:off x="3995489" y="5446093"/>
            <a:ext cx="576262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H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5"/>
          <p:cNvCxnSpPr>
            <a:stCxn id="5" idx="4"/>
            <a:endCxn id="6" idx="0"/>
          </p:cNvCxnSpPr>
          <p:nvPr/>
        </p:nvCxnSpPr>
        <p:spPr>
          <a:xfrm rot="5400000">
            <a:off x="2268289" y="3069605"/>
            <a:ext cx="287338" cy="1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7"/>
          <p:cNvCxnSpPr>
            <a:stCxn id="6" idx="3"/>
            <a:endCxn id="8" idx="7"/>
          </p:cNvCxnSpPr>
          <p:nvPr/>
        </p:nvCxnSpPr>
        <p:spPr>
          <a:xfrm rot="5400000">
            <a:off x="1534863" y="3633168"/>
            <a:ext cx="601663" cy="7445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9"/>
          <p:cNvCxnSpPr>
            <a:stCxn id="6" idx="4"/>
            <a:endCxn id="7" idx="0"/>
          </p:cNvCxnSpPr>
          <p:nvPr/>
        </p:nvCxnSpPr>
        <p:spPr>
          <a:xfrm rot="5400000">
            <a:off x="2196058" y="4005436"/>
            <a:ext cx="431800" cy="1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1"/>
          <p:cNvCxnSpPr>
            <a:stCxn id="6" idx="5"/>
            <a:endCxn id="9" idx="1"/>
          </p:cNvCxnSpPr>
          <p:nvPr/>
        </p:nvCxnSpPr>
        <p:spPr>
          <a:xfrm rot="16200000" flipH="1">
            <a:off x="2722313" y="3596656"/>
            <a:ext cx="601663" cy="8175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3"/>
          <p:cNvCxnSpPr>
            <a:stCxn id="8" idx="3"/>
            <a:endCxn id="10" idx="0"/>
          </p:cNvCxnSpPr>
          <p:nvPr/>
        </p:nvCxnSpPr>
        <p:spPr>
          <a:xfrm rot="5400000">
            <a:off x="610939" y="4928568"/>
            <a:ext cx="6604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5"/>
          <p:cNvCxnSpPr>
            <a:stCxn id="8" idx="5"/>
            <a:endCxn id="11" idx="0"/>
          </p:cNvCxnSpPr>
          <p:nvPr/>
        </p:nvCxnSpPr>
        <p:spPr>
          <a:xfrm rot="16200000" flipH="1">
            <a:off x="1283245" y="4892849"/>
            <a:ext cx="660400" cy="3000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7"/>
          <p:cNvCxnSpPr>
            <a:stCxn id="9" idx="3"/>
            <a:endCxn id="12" idx="0"/>
          </p:cNvCxnSpPr>
          <p:nvPr/>
        </p:nvCxnSpPr>
        <p:spPr>
          <a:xfrm rot="5400000">
            <a:off x="2878682" y="4892850"/>
            <a:ext cx="733425" cy="3730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9"/>
          <p:cNvCxnSpPr>
            <a:stCxn id="9" idx="5"/>
            <a:endCxn id="13" idx="0"/>
          </p:cNvCxnSpPr>
          <p:nvPr/>
        </p:nvCxnSpPr>
        <p:spPr>
          <a:xfrm rot="16200000" flipH="1">
            <a:off x="3694657" y="4857925"/>
            <a:ext cx="733425" cy="4429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>
            <a:spLocks noChangeArrowheads="1"/>
          </p:cNvSpPr>
          <p:nvPr/>
        </p:nvSpPr>
        <p:spPr bwMode="auto">
          <a:xfrm>
            <a:off x="1115764" y="2421905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[ 0, </a:t>
            </a:r>
            <a:r>
              <a:rPr lang="en-US" altLang="zh-CN">
                <a:solidFill>
                  <a:srgbClr val="FF3300"/>
                </a:solidFill>
              </a:rPr>
              <a:t>17</a:t>
            </a:r>
            <a:r>
              <a:rPr lang="en-US" altLang="zh-CN"/>
              <a:t> ]</a:t>
            </a:r>
            <a:endParaRPr lang="zh-CN" altLang="en-US"/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1115764" y="3204543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[ 1, </a:t>
            </a:r>
            <a:r>
              <a:rPr lang="en-US" altLang="zh-CN">
                <a:solidFill>
                  <a:srgbClr val="FF3300"/>
                </a:solidFill>
              </a:rPr>
              <a:t>16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4" name="TextBox 33"/>
          <p:cNvSpPr txBox="1">
            <a:spLocks noChangeArrowheads="1"/>
          </p:cNvSpPr>
          <p:nvPr/>
        </p:nvSpPr>
        <p:spPr bwMode="auto">
          <a:xfrm>
            <a:off x="539501" y="3852243"/>
            <a:ext cx="1008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[ 2, </a:t>
            </a:r>
            <a:r>
              <a:rPr lang="en-US" altLang="zh-CN">
                <a:solidFill>
                  <a:srgbClr val="FF3300"/>
                </a:solidFill>
              </a:rPr>
              <a:t>7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1692026" y="392368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[ 8, </a:t>
            </a:r>
            <a:r>
              <a:rPr lang="en-US" altLang="zh-CN">
                <a:solidFill>
                  <a:srgbClr val="FF3300"/>
                </a:solidFill>
              </a:rPr>
              <a:t>9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250576" y="5004768"/>
            <a:ext cx="1008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[ 3, </a:t>
            </a: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1258639" y="5014293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[ 5, </a:t>
            </a:r>
            <a:r>
              <a:rPr lang="en-US" altLang="zh-CN">
                <a:solidFill>
                  <a:srgbClr val="FF3300"/>
                </a:solidFill>
              </a:rPr>
              <a:t>6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3924051" y="3996705"/>
            <a:ext cx="1008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[ 10, </a:t>
            </a:r>
            <a:r>
              <a:rPr lang="en-US" altLang="zh-CN">
                <a:solidFill>
                  <a:srgbClr val="FF3300"/>
                </a:solidFill>
              </a:rPr>
              <a:t>15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2915989" y="5157168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[ 11, </a:t>
            </a:r>
            <a:r>
              <a:rPr lang="en-US" altLang="zh-CN">
                <a:solidFill>
                  <a:srgbClr val="FF3300"/>
                </a:solidFill>
              </a:rPr>
              <a:t>12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4282826" y="5157168"/>
            <a:ext cx="100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[ 13, </a:t>
            </a:r>
            <a:r>
              <a:rPr lang="en-US" altLang="zh-CN">
                <a:solidFill>
                  <a:srgbClr val="FF3300"/>
                </a:solidFill>
              </a:rPr>
              <a:t>14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31" name="矩形 41"/>
          <p:cNvSpPr/>
          <p:nvPr/>
        </p:nvSpPr>
        <p:spPr>
          <a:xfrm>
            <a:off x="4716214" y="2564780"/>
            <a:ext cx="4032250" cy="1296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000" b="1" i="1" dirty="0">
                <a:solidFill>
                  <a:schemeClr val="tx1"/>
                </a:solidFill>
              </a:rPr>
              <a:t>w</a:t>
            </a:r>
            <a:r>
              <a:rPr lang="en-US" altLang="zh-CN" sz="3000" i="1" dirty="0">
                <a:solidFill>
                  <a:schemeClr val="tx1"/>
                </a:solidFill>
              </a:rPr>
              <a:t> reachable from </a:t>
            </a:r>
            <a:r>
              <a:rPr lang="en-US" altLang="zh-CN" sz="3000" b="1" i="1" dirty="0">
                <a:solidFill>
                  <a:schemeClr val="tx1"/>
                </a:solidFill>
              </a:rPr>
              <a:t>v</a:t>
            </a:r>
            <a:r>
              <a:rPr lang="en-US" altLang="zh-CN" sz="3000" i="1" dirty="0">
                <a:solidFill>
                  <a:schemeClr val="tx1"/>
                </a:solidFill>
              </a:rPr>
              <a:t> </a:t>
            </a:r>
            <a:r>
              <a:rPr lang="en-US" altLang="zh-CN" sz="3000" i="1" dirty="0" err="1">
                <a:solidFill>
                  <a:schemeClr val="tx1"/>
                </a:solidFill>
              </a:rPr>
              <a:t>iff</a:t>
            </a:r>
            <a:endParaRPr lang="en-US" altLang="zh-CN" sz="30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3000" i="1" dirty="0" err="1">
                <a:solidFill>
                  <a:schemeClr val="tx1"/>
                </a:solidFill>
              </a:rPr>
              <a:t>v</a:t>
            </a:r>
            <a:r>
              <a:rPr lang="en-US" altLang="zh-CN" sz="3000" i="1" baseline="-25000" dirty="0" err="1">
                <a:solidFill>
                  <a:schemeClr val="tx1"/>
                </a:solidFill>
              </a:rPr>
              <a:t>pre</a:t>
            </a:r>
            <a:r>
              <a:rPr lang="en-US" altLang="zh-CN" sz="3000" i="1" dirty="0">
                <a:solidFill>
                  <a:schemeClr val="tx1"/>
                </a:solidFill>
              </a:rPr>
              <a:t> &lt; </a:t>
            </a:r>
            <a:r>
              <a:rPr lang="en-US" altLang="zh-CN" sz="3000" i="1" dirty="0" err="1">
                <a:solidFill>
                  <a:schemeClr val="tx1"/>
                </a:solidFill>
              </a:rPr>
              <a:t>w</a:t>
            </a:r>
            <a:r>
              <a:rPr lang="en-US" altLang="zh-CN" sz="3000" i="1" baseline="-25000" dirty="0" err="1">
                <a:solidFill>
                  <a:schemeClr val="tx1"/>
                </a:solidFill>
              </a:rPr>
              <a:t>pre</a:t>
            </a:r>
            <a:r>
              <a:rPr lang="en-US" altLang="zh-CN" sz="3000" i="1" dirty="0">
                <a:solidFill>
                  <a:schemeClr val="tx1"/>
                </a:solidFill>
              </a:rPr>
              <a:t> &lt; </a:t>
            </a:r>
            <a:r>
              <a:rPr lang="en-US" altLang="zh-CN" sz="3000" i="1" dirty="0" err="1">
                <a:solidFill>
                  <a:schemeClr val="tx1"/>
                </a:solidFill>
              </a:rPr>
              <a:t>v</a:t>
            </a:r>
            <a:r>
              <a:rPr lang="en-US" altLang="zh-CN" sz="3000" i="1" baseline="-25000" dirty="0" err="1">
                <a:solidFill>
                  <a:schemeClr val="tx1"/>
                </a:solidFill>
              </a:rPr>
              <a:t>post</a:t>
            </a:r>
            <a:endParaRPr lang="en-US" altLang="zh-CN" sz="3000" i="1" baseline="-25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zh-CN" altLang="en-US" dirty="0"/>
          </a:p>
        </p:txBody>
      </p:sp>
      <p:grpSp>
        <p:nvGrpSpPr>
          <p:cNvPr id="32" name="组合 45"/>
          <p:cNvGrpSpPr>
            <a:grpSpLocks/>
          </p:cNvGrpSpPr>
          <p:nvPr/>
        </p:nvGrpSpPr>
        <p:grpSpPr bwMode="auto">
          <a:xfrm>
            <a:off x="5435351" y="4006230"/>
            <a:ext cx="3240088" cy="2016125"/>
            <a:chOff x="5220072" y="4149080"/>
            <a:chExt cx="3240360" cy="2016224"/>
          </a:xfrm>
        </p:grpSpPr>
        <p:sp>
          <p:nvSpPr>
            <p:cNvPr id="33" name="矩形 42"/>
            <p:cNvSpPr/>
            <p:nvPr/>
          </p:nvSpPr>
          <p:spPr>
            <a:xfrm>
              <a:off x="5220072" y="4149080"/>
              <a:ext cx="3240360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500" dirty="0">
                  <a:solidFill>
                    <a:schemeClr val="tx1"/>
                  </a:solidFill>
                </a:rPr>
                <a:t>E reachable from A?</a:t>
              </a:r>
            </a:p>
            <a:p>
              <a:pPr>
                <a:defRPr/>
              </a:pPr>
              <a:r>
                <a:rPr lang="en-US" altLang="zh-CN" sz="25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2500" baseline="-25000" dirty="0" err="1">
                  <a:solidFill>
                    <a:schemeClr val="tx1"/>
                  </a:solidFill>
                </a:rPr>
                <a:t>pre</a:t>
              </a:r>
              <a:r>
                <a:rPr lang="en-US" altLang="zh-CN" sz="2500" dirty="0">
                  <a:solidFill>
                    <a:schemeClr val="tx1"/>
                  </a:solidFill>
                </a:rPr>
                <a:t> = 3</a:t>
              </a:r>
            </a:p>
            <a:p>
              <a:pPr>
                <a:defRPr/>
              </a:pPr>
              <a:r>
                <a:rPr lang="en-US" altLang="zh-CN" sz="2500" dirty="0" err="1">
                  <a:solidFill>
                    <a:schemeClr val="tx1"/>
                  </a:solidFill>
                </a:rPr>
                <a:t>A</a:t>
              </a:r>
              <a:r>
                <a:rPr lang="en-US" altLang="zh-CN" sz="2500" baseline="-25000" dirty="0" err="1">
                  <a:solidFill>
                    <a:schemeClr val="tx1"/>
                  </a:solidFill>
                </a:rPr>
                <a:t>pre</a:t>
              </a:r>
              <a:r>
                <a:rPr lang="en-US" altLang="zh-CN" sz="2500" dirty="0">
                  <a:solidFill>
                    <a:schemeClr val="tx1"/>
                  </a:solidFill>
                </a:rPr>
                <a:t> = 1, </a:t>
              </a:r>
              <a:r>
                <a:rPr lang="en-US" altLang="zh-CN" sz="2500" dirty="0" err="1">
                  <a:solidFill>
                    <a:schemeClr val="tx1"/>
                  </a:solidFill>
                </a:rPr>
                <a:t>A</a:t>
              </a:r>
              <a:r>
                <a:rPr lang="en-US" altLang="zh-CN" sz="2500" baseline="-25000" dirty="0" err="1">
                  <a:solidFill>
                    <a:schemeClr val="tx1"/>
                  </a:solidFill>
                </a:rPr>
                <a:t>post</a:t>
              </a:r>
              <a:r>
                <a:rPr lang="en-US" altLang="zh-CN" sz="2500" dirty="0">
                  <a:solidFill>
                    <a:schemeClr val="tx1"/>
                  </a:solidFill>
                </a:rPr>
                <a:t> = 16</a:t>
              </a:r>
            </a:p>
            <a:p>
              <a:pPr>
                <a:defRPr/>
              </a:pPr>
              <a:r>
                <a:rPr lang="en-US" altLang="zh-CN" sz="2500" dirty="0">
                  <a:solidFill>
                    <a:schemeClr val="tx1"/>
                  </a:solidFill>
                </a:rPr>
                <a:t>1 &lt; 3 &lt; 16  </a:t>
              </a:r>
              <a:r>
                <a:rPr lang="en-US" altLang="zh-CN" sz="2500" b="1" dirty="0">
                  <a:solidFill>
                    <a:schemeClr val="tx1"/>
                  </a:solidFill>
                </a:rPr>
                <a:t>true</a:t>
              </a:r>
            </a:p>
            <a:p>
              <a:pPr algn="ctr">
                <a:defRPr/>
              </a:pPr>
              <a:endParaRPr lang="zh-CN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34" name="右箭头 44"/>
            <p:cNvSpPr/>
            <p:nvPr/>
          </p:nvSpPr>
          <p:spPr>
            <a:xfrm>
              <a:off x="6588612" y="5444544"/>
              <a:ext cx="360393" cy="2174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1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GRIPP Index : Non-tree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08175" y="1916113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08175" y="2781300"/>
            <a:ext cx="576263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08175" y="3789363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5650" y="3789363"/>
            <a:ext cx="576263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32138" y="3789363"/>
            <a:ext cx="576262" cy="576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23850" y="4941888"/>
            <a:ext cx="576263" cy="574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58888" y="4941888"/>
            <a:ext cx="576262" cy="574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55875" y="5013325"/>
            <a:ext cx="576263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G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9838" y="5013325"/>
            <a:ext cx="576262" cy="576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H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 rot="5400000">
            <a:off x="2052638" y="2636838"/>
            <a:ext cx="287337" cy="1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8" idx="7"/>
          </p:cNvCxnSpPr>
          <p:nvPr/>
        </p:nvCxnSpPr>
        <p:spPr>
          <a:xfrm rot="5400000">
            <a:off x="1319213" y="3200400"/>
            <a:ext cx="601662" cy="7445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7" idx="0"/>
          </p:cNvCxnSpPr>
          <p:nvPr/>
        </p:nvCxnSpPr>
        <p:spPr>
          <a:xfrm rot="5400000">
            <a:off x="1980407" y="3572669"/>
            <a:ext cx="431800" cy="1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  <a:endCxn id="9" idx="1"/>
          </p:cNvCxnSpPr>
          <p:nvPr/>
        </p:nvCxnSpPr>
        <p:spPr>
          <a:xfrm rot="16200000" flipH="1">
            <a:off x="2506663" y="3163888"/>
            <a:ext cx="601662" cy="8175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0"/>
          </p:cNvCxnSpPr>
          <p:nvPr/>
        </p:nvCxnSpPr>
        <p:spPr>
          <a:xfrm rot="5400000">
            <a:off x="395288" y="4497388"/>
            <a:ext cx="6604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1" idx="0"/>
          </p:cNvCxnSpPr>
          <p:nvPr/>
        </p:nvCxnSpPr>
        <p:spPr>
          <a:xfrm rot="16200000" flipH="1">
            <a:off x="1067594" y="4461669"/>
            <a:ext cx="660400" cy="3000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2" idx="0"/>
          </p:cNvCxnSpPr>
          <p:nvPr/>
        </p:nvCxnSpPr>
        <p:spPr>
          <a:xfrm rot="5400000">
            <a:off x="2663825" y="4460876"/>
            <a:ext cx="731837" cy="3730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3" idx="0"/>
          </p:cNvCxnSpPr>
          <p:nvPr/>
        </p:nvCxnSpPr>
        <p:spPr>
          <a:xfrm rot="16200000" flipH="1">
            <a:off x="3479800" y="4425951"/>
            <a:ext cx="731837" cy="4429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1"/>
            <a:endCxn id="8" idx="6"/>
          </p:cNvCxnSpPr>
          <p:nvPr/>
        </p:nvCxnSpPr>
        <p:spPr>
          <a:xfrm rot="16200000" flipV="1">
            <a:off x="1475581" y="3933032"/>
            <a:ext cx="1020763" cy="130810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5875" y="3068638"/>
            <a:ext cx="1711325" cy="1946275"/>
          </a:xfrm>
          <a:custGeom>
            <a:avLst/>
            <a:gdLst>
              <a:gd name="connsiteX0" fmla="*/ 1784555 w 1828800"/>
              <a:gd name="connsiteY0" fmla="*/ 1917291 h 1917291"/>
              <a:gd name="connsiteX1" fmla="*/ 1828800 w 1828800"/>
              <a:gd name="connsiteY1" fmla="*/ 1607574 h 1917291"/>
              <a:gd name="connsiteX2" fmla="*/ 1814051 w 1828800"/>
              <a:gd name="connsiteY2" fmla="*/ 943897 h 1917291"/>
              <a:gd name="connsiteX3" fmla="*/ 1769806 w 1828800"/>
              <a:gd name="connsiteY3" fmla="*/ 811162 h 1917291"/>
              <a:gd name="connsiteX4" fmla="*/ 1740309 w 1828800"/>
              <a:gd name="connsiteY4" fmla="*/ 722671 h 1917291"/>
              <a:gd name="connsiteX5" fmla="*/ 1725561 w 1828800"/>
              <a:gd name="connsiteY5" fmla="*/ 678426 h 1917291"/>
              <a:gd name="connsiteX6" fmla="*/ 1666567 w 1828800"/>
              <a:gd name="connsiteY6" fmla="*/ 589936 h 1917291"/>
              <a:gd name="connsiteX7" fmla="*/ 1622322 w 1828800"/>
              <a:gd name="connsiteY7" fmla="*/ 516194 h 1917291"/>
              <a:gd name="connsiteX8" fmla="*/ 1548580 w 1828800"/>
              <a:gd name="connsiteY8" fmla="*/ 457200 h 1917291"/>
              <a:gd name="connsiteX9" fmla="*/ 1460090 w 1828800"/>
              <a:gd name="connsiteY9" fmla="*/ 339213 h 1917291"/>
              <a:gd name="connsiteX10" fmla="*/ 1415845 w 1828800"/>
              <a:gd name="connsiteY10" fmla="*/ 294968 h 1917291"/>
              <a:gd name="connsiteX11" fmla="*/ 1312606 w 1828800"/>
              <a:gd name="connsiteY11" fmla="*/ 235974 h 1917291"/>
              <a:gd name="connsiteX12" fmla="*/ 1179871 w 1828800"/>
              <a:gd name="connsiteY12" fmla="*/ 162233 h 1917291"/>
              <a:gd name="connsiteX13" fmla="*/ 1135625 w 1828800"/>
              <a:gd name="connsiteY13" fmla="*/ 132736 h 1917291"/>
              <a:gd name="connsiteX14" fmla="*/ 973393 w 1828800"/>
              <a:gd name="connsiteY14" fmla="*/ 88491 h 1917291"/>
              <a:gd name="connsiteX15" fmla="*/ 442451 w 1828800"/>
              <a:gd name="connsiteY15" fmla="*/ 58994 h 1917291"/>
              <a:gd name="connsiteX16" fmla="*/ 309716 w 1828800"/>
              <a:gd name="connsiteY16" fmla="*/ 29497 h 1917291"/>
              <a:gd name="connsiteX17" fmla="*/ 221225 w 1828800"/>
              <a:gd name="connsiteY17" fmla="*/ 0 h 1917291"/>
              <a:gd name="connsiteX18" fmla="*/ 0 w 1828800"/>
              <a:gd name="connsiteY18" fmla="*/ 0 h 191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800" h="1917291">
                <a:moveTo>
                  <a:pt x="1784555" y="1917291"/>
                </a:moveTo>
                <a:cubicBezTo>
                  <a:pt x="1824700" y="1716561"/>
                  <a:pt x="1809512" y="1819736"/>
                  <a:pt x="1828800" y="1607574"/>
                </a:cubicBezTo>
                <a:cubicBezTo>
                  <a:pt x="1823884" y="1386348"/>
                  <a:pt x="1827045" y="1164795"/>
                  <a:pt x="1814051" y="943897"/>
                </a:cubicBezTo>
                <a:cubicBezTo>
                  <a:pt x="1814050" y="943886"/>
                  <a:pt x="1777182" y="833289"/>
                  <a:pt x="1769806" y="811162"/>
                </a:cubicBezTo>
                <a:lnTo>
                  <a:pt x="1740309" y="722671"/>
                </a:lnTo>
                <a:cubicBezTo>
                  <a:pt x="1735393" y="707923"/>
                  <a:pt x="1734184" y="691361"/>
                  <a:pt x="1725561" y="678426"/>
                </a:cubicBezTo>
                <a:cubicBezTo>
                  <a:pt x="1705896" y="648929"/>
                  <a:pt x="1684806" y="620335"/>
                  <a:pt x="1666567" y="589936"/>
                </a:cubicBezTo>
                <a:cubicBezTo>
                  <a:pt x="1651819" y="565355"/>
                  <a:pt x="1641366" y="537619"/>
                  <a:pt x="1622322" y="516194"/>
                </a:cubicBezTo>
                <a:cubicBezTo>
                  <a:pt x="1601409" y="492666"/>
                  <a:pt x="1569851" y="480405"/>
                  <a:pt x="1548580" y="457200"/>
                </a:cubicBezTo>
                <a:cubicBezTo>
                  <a:pt x="1515361" y="420961"/>
                  <a:pt x="1494852" y="373975"/>
                  <a:pt x="1460090" y="339213"/>
                </a:cubicBezTo>
                <a:cubicBezTo>
                  <a:pt x="1445342" y="324465"/>
                  <a:pt x="1431868" y="308321"/>
                  <a:pt x="1415845" y="294968"/>
                </a:cubicBezTo>
                <a:cubicBezTo>
                  <a:pt x="1372114" y="258526"/>
                  <a:pt x="1364126" y="266886"/>
                  <a:pt x="1312606" y="235974"/>
                </a:cubicBezTo>
                <a:cubicBezTo>
                  <a:pt x="1185825" y="159906"/>
                  <a:pt x="1268866" y="191897"/>
                  <a:pt x="1179871" y="162233"/>
                </a:cubicBezTo>
                <a:cubicBezTo>
                  <a:pt x="1165122" y="152401"/>
                  <a:pt x="1151823" y="139935"/>
                  <a:pt x="1135625" y="132736"/>
                </a:cubicBezTo>
                <a:cubicBezTo>
                  <a:pt x="1101114" y="117398"/>
                  <a:pt x="1014931" y="91530"/>
                  <a:pt x="973393" y="88491"/>
                </a:cubicBezTo>
                <a:cubicBezTo>
                  <a:pt x="796612" y="75556"/>
                  <a:pt x="442451" y="58994"/>
                  <a:pt x="442451" y="58994"/>
                </a:cubicBezTo>
                <a:cubicBezTo>
                  <a:pt x="400357" y="50575"/>
                  <a:pt x="351366" y="41992"/>
                  <a:pt x="309716" y="29497"/>
                </a:cubicBezTo>
                <a:cubicBezTo>
                  <a:pt x="279935" y="20563"/>
                  <a:pt x="252318" y="0"/>
                  <a:pt x="221225" y="0"/>
                </a:cubicBezTo>
                <a:lnTo>
                  <a:pt x="0" y="0"/>
                </a:lnTo>
              </a:path>
            </a:pathLst>
          </a:custGeom>
          <a:ln w="349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1258888" y="18446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[0</a:t>
            </a:r>
            <a:endParaRPr lang="zh-CN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331913" y="27717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</a:t>
            </a:r>
            <a:endParaRPr lang="zh-CN" altLang="en-US"/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323850" y="363537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[2</a:t>
            </a:r>
            <a:endParaRPr lang="zh-CN" altLang="en-US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179388" y="471646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[3</a:t>
            </a:r>
            <a:endParaRPr lang="zh-CN" altLang="en-US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395288" y="471646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4 ]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1116013" y="4643438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[5</a:t>
            </a:r>
            <a:endParaRPr lang="zh-CN" altLang="en-US"/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1476375" y="4643438"/>
            <a:ext cx="50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6 ]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547688" y="36353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7 ]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2124075" y="3563938"/>
            <a:ext cx="50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[8</a:t>
            </a:r>
            <a:endParaRPr lang="zh-CN" altLang="en-US"/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2411413" y="35639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9 ]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3203575" y="3429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[10</a:t>
            </a:r>
            <a:endParaRPr lang="zh-CN" altLang="en-US"/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2987675" y="479742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[11</a:t>
            </a:r>
            <a:endParaRPr lang="zh-CN" altLang="en-US"/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250825" y="40052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[12</a:t>
            </a:r>
            <a:endParaRPr lang="zh-CN" altLang="en-US"/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539750" y="40052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13 ]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38" name="TextBox 40"/>
          <p:cNvSpPr txBox="1">
            <a:spLocks noChangeArrowheads="1"/>
          </p:cNvSpPr>
          <p:nvPr/>
        </p:nvSpPr>
        <p:spPr bwMode="auto">
          <a:xfrm>
            <a:off x="3348038" y="4797425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14 ]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4356100" y="4859338"/>
            <a:ext cx="50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[15</a:t>
            </a:r>
            <a:endParaRPr lang="zh-CN" altLang="en-US"/>
          </a:p>
        </p:txBody>
      </p:sp>
      <p:sp>
        <p:nvSpPr>
          <p:cNvPr id="40" name="TextBox 42"/>
          <p:cNvSpPr txBox="1">
            <a:spLocks noChangeArrowheads="1"/>
          </p:cNvSpPr>
          <p:nvPr/>
        </p:nvSpPr>
        <p:spPr bwMode="auto">
          <a:xfrm>
            <a:off x="2627313" y="256540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[16</a:t>
            </a:r>
            <a:endParaRPr lang="zh-CN" altLang="en-US"/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059113" y="2555875"/>
            <a:ext cx="649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17 ]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2" name="TextBox 45"/>
          <p:cNvSpPr txBox="1">
            <a:spLocks noChangeArrowheads="1"/>
          </p:cNvSpPr>
          <p:nvPr/>
        </p:nvSpPr>
        <p:spPr bwMode="auto">
          <a:xfrm>
            <a:off x="4787900" y="48688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18 ]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3" name="TextBox 46"/>
          <p:cNvSpPr txBox="1">
            <a:spLocks noChangeArrowheads="1"/>
          </p:cNvSpPr>
          <p:nvPr/>
        </p:nvSpPr>
        <p:spPr bwMode="auto">
          <a:xfrm>
            <a:off x="1619250" y="2771775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20 ]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4" name="TextBox 47"/>
          <p:cNvSpPr txBox="1">
            <a:spLocks noChangeArrowheads="1"/>
          </p:cNvSpPr>
          <p:nvPr/>
        </p:nvSpPr>
        <p:spPr bwMode="auto">
          <a:xfrm>
            <a:off x="1547813" y="18446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21 ]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5" name="TextBox 48"/>
          <p:cNvSpPr txBox="1">
            <a:spLocks noChangeArrowheads="1"/>
          </p:cNvSpPr>
          <p:nvPr/>
        </p:nvSpPr>
        <p:spPr bwMode="auto">
          <a:xfrm>
            <a:off x="3563938" y="34290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19 ]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6" name="矩形 49"/>
          <p:cNvSpPr/>
          <p:nvPr/>
        </p:nvSpPr>
        <p:spPr>
          <a:xfrm>
            <a:off x="107950" y="4005263"/>
            <a:ext cx="1223963" cy="360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50"/>
          <p:cNvSpPr/>
          <p:nvPr/>
        </p:nvSpPr>
        <p:spPr>
          <a:xfrm>
            <a:off x="2555875" y="2565400"/>
            <a:ext cx="1223963" cy="35877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52"/>
          <p:cNvSpPr>
            <a:spLocks noChangeArrowheads="1"/>
          </p:cNvSpPr>
          <p:nvPr/>
        </p:nvSpPr>
        <p:spPr bwMode="auto">
          <a:xfrm>
            <a:off x="179388" y="1295400"/>
            <a:ext cx="45370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500"/>
              <a:t>Depth-first traversal of </a:t>
            </a:r>
            <a:r>
              <a:rPr lang="en-US" altLang="zh-CN" sz="2500" i="1"/>
              <a:t>G</a:t>
            </a:r>
          </a:p>
        </p:txBody>
      </p:sp>
      <p:graphicFrame>
        <p:nvGraphicFramePr>
          <p:cNvPr id="49" name="表格 53"/>
          <p:cNvGraphicFramePr>
            <a:graphicFrameLocks noGrp="1"/>
          </p:cNvGraphicFramePr>
          <p:nvPr/>
        </p:nvGraphicFramePr>
        <p:xfrm>
          <a:off x="5400675" y="1196975"/>
          <a:ext cx="3563940" cy="493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85"/>
                <a:gridCol w="890985"/>
                <a:gridCol w="890985"/>
                <a:gridCol w="890985"/>
              </a:tblGrid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Node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pre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post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inst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G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639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Non-tree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365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  <a:tr h="639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Non-tree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  <p:sp>
        <p:nvSpPr>
          <p:cNvPr id="50" name="矩形 51"/>
          <p:cNvSpPr/>
          <p:nvPr/>
        </p:nvSpPr>
        <p:spPr>
          <a:xfrm>
            <a:off x="5113338" y="1916113"/>
            <a:ext cx="4067175" cy="360362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solidFill>
              <a:srgbClr val="FF33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矩形 55"/>
          <p:cNvSpPr/>
          <p:nvPr/>
        </p:nvSpPr>
        <p:spPr>
          <a:xfrm>
            <a:off x="5113338" y="5589588"/>
            <a:ext cx="4067175" cy="360362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solidFill>
              <a:srgbClr val="FF33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矩形 56"/>
          <p:cNvSpPr/>
          <p:nvPr/>
        </p:nvSpPr>
        <p:spPr>
          <a:xfrm>
            <a:off x="5113338" y="2349500"/>
            <a:ext cx="4067175" cy="358775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solidFill>
              <a:srgbClr val="FF33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7"/>
          <p:cNvSpPr/>
          <p:nvPr/>
        </p:nvSpPr>
        <p:spPr>
          <a:xfrm>
            <a:off x="5076825" y="4581525"/>
            <a:ext cx="4067175" cy="360363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solidFill>
              <a:srgbClr val="FF33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 Labeling: ICDE 2006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椭圆 5"/>
          <p:cNvSpPr/>
          <p:nvPr/>
        </p:nvSpPr>
        <p:spPr>
          <a:xfrm>
            <a:off x="2987675" y="1773238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6"/>
          <p:cNvSpPr/>
          <p:nvPr/>
        </p:nvSpPr>
        <p:spPr>
          <a:xfrm>
            <a:off x="2268538" y="2924175"/>
            <a:ext cx="5746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椭圆 7"/>
          <p:cNvSpPr/>
          <p:nvPr/>
        </p:nvSpPr>
        <p:spPr>
          <a:xfrm>
            <a:off x="4067175" y="2997200"/>
            <a:ext cx="576263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8"/>
          <p:cNvSpPr/>
          <p:nvPr/>
        </p:nvSpPr>
        <p:spPr>
          <a:xfrm>
            <a:off x="1331913" y="4005263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9"/>
          <p:cNvSpPr/>
          <p:nvPr/>
        </p:nvSpPr>
        <p:spPr>
          <a:xfrm>
            <a:off x="611188" y="4868863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10"/>
          <p:cNvSpPr/>
          <p:nvPr/>
        </p:nvSpPr>
        <p:spPr>
          <a:xfrm>
            <a:off x="1763713" y="4941888"/>
            <a:ext cx="576262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1"/>
          <p:cNvSpPr/>
          <p:nvPr/>
        </p:nvSpPr>
        <p:spPr>
          <a:xfrm>
            <a:off x="2987675" y="4941888"/>
            <a:ext cx="576263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2"/>
          <p:cNvSpPr/>
          <p:nvPr/>
        </p:nvSpPr>
        <p:spPr>
          <a:xfrm>
            <a:off x="4067175" y="4941888"/>
            <a:ext cx="576263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3"/>
          <p:cNvSpPr/>
          <p:nvPr/>
        </p:nvSpPr>
        <p:spPr>
          <a:xfrm>
            <a:off x="5724525" y="4941888"/>
            <a:ext cx="576263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7"/>
          <p:cNvCxnSpPr>
            <a:stCxn id="5" idx="3"/>
            <a:endCxn id="6" idx="0"/>
          </p:cNvCxnSpPr>
          <p:nvPr/>
        </p:nvCxnSpPr>
        <p:spPr>
          <a:xfrm rot="5400000">
            <a:off x="2483644" y="2336006"/>
            <a:ext cx="660400" cy="5159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9"/>
          <p:cNvCxnSpPr>
            <a:stCxn id="6" idx="3"/>
            <a:endCxn id="8" idx="7"/>
          </p:cNvCxnSpPr>
          <p:nvPr/>
        </p:nvCxnSpPr>
        <p:spPr>
          <a:xfrm rot="5400000">
            <a:off x="1751807" y="3488531"/>
            <a:ext cx="673100" cy="5286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0"/>
          <p:cNvCxnSpPr>
            <a:stCxn id="8" idx="3"/>
            <a:endCxn id="9" idx="7"/>
          </p:cNvCxnSpPr>
          <p:nvPr/>
        </p:nvCxnSpPr>
        <p:spPr>
          <a:xfrm rot="5400000">
            <a:off x="1031876" y="4568825"/>
            <a:ext cx="455612" cy="3127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5"/>
          <p:cNvCxnSpPr>
            <a:stCxn id="8" idx="5"/>
            <a:endCxn id="10" idx="0"/>
          </p:cNvCxnSpPr>
          <p:nvPr/>
        </p:nvCxnSpPr>
        <p:spPr>
          <a:xfrm rot="16200000" flipH="1">
            <a:off x="1715294" y="4606132"/>
            <a:ext cx="444500" cy="2270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28"/>
          <p:cNvSpPr/>
          <p:nvPr/>
        </p:nvSpPr>
        <p:spPr>
          <a:xfrm>
            <a:off x="3708400" y="4005263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9" name="直接箭头连接符 30"/>
          <p:cNvCxnSpPr>
            <a:stCxn id="18" idx="3"/>
            <a:endCxn id="11" idx="7"/>
          </p:cNvCxnSpPr>
          <p:nvPr/>
        </p:nvCxnSpPr>
        <p:spPr>
          <a:xfrm rot="5400000">
            <a:off x="3371850" y="4605338"/>
            <a:ext cx="528637" cy="3127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2"/>
          <p:cNvCxnSpPr>
            <a:stCxn id="18" idx="5"/>
            <a:endCxn id="12" idx="0"/>
          </p:cNvCxnSpPr>
          <p:nvPr/>
        </p:nvCxnSpPr>
        <p:spPr>
          <a:xfrm rot="16200000" flipH="1">
            <a:off x="4055269" y="4641057"/>
            <a:ext cx="444500" cy="1571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7" idx="3"/>
            <a:endCxn id="18" idx="0"/>
          </p:cNvCxnSpPr>
          <p:nvPr/>
        </p:nvCxnSpPr>
        <p:spPr>
          <a:xfrm rot="5400000">
            <a:off x="3816350" y="3668713"/>
            <a:ext cx="515938" cy="1571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7" idx="5"/>
            <a:endCxn id="23" idx="1"/>
          </p:cNvCxnSpPr>
          <p:nvPr/>
        </p:nvCxnSpPr>
        <p:spPr>
          <a:xfrm rot="16200000" flipH="1">
            <a:off x="4560094" y="3488531"/>
            <a:ext cx="600075" cy="6016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38"/>
          <p:cNvSpPr/>
          <p:nvPr/>
        </p:nvSpPr>
        <p:spPr>
          <a:xfrm>
            <a:off x="5076825" y="4005263"/>
            <a:ext cx="574675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41"/>
          <p:cNvCxnSpPr>
            <a:stCxn id="23" idx="5"/>
            <a:endCxn id="13" idx="0"/>
          </p:cNvCxnSpPr>
          <p:nvPr/>
        </p:nvCxnSpPr>
        <p:spPr>
          <a:xfrm rot="16200000" flipH="1">
            <a:off x="5567363" y="4497388"/>
            <a:ext cx="444500" cy="4445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3"/>
          <p:cNvCxnSpPr>
            <a:stCxn id="5" idx="5"/>
            <a:endCxn id="7" idx="1"/>
          </p:cNvCxnSpPr>
          <p:nvPr/>
        </p:nvCxnSpPr>
        <p:spPr>
          <a:xfrm rot="16200000" flipH="1">
            <a:off x="3407568" y="2336007"/>
            <a:ext cx="817563" cy="6731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45"/>
          <p:cNvCxnSpPr>
            <a:stCxn id="23" idx="2"/>
            <a:endCxn id="18" idx="6"/>
          </p:cNvCxnSpPr>
          <p:nvPr/>
        </p:nvCxnSpPr>
        <p:spPr>
          <a:xfrm rot="10800000">
            <a:off x="4284663" y="4292600"/>
            <a:ext cx="792162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7"/>
          <p:cNvCxnSpPr>
            <a:stCxn id="11" idx="0"/>
            <a:endCxn id="6" idx="5"/>
          </p:cNvCxnSpPr>
          <p:nvPr/>
        </p:nvCxnSpPr>
        <p:spPr>
          <a:xfrm rot="16200000" flipV="1">
            <a:off x="2255044" y="3920331"/>
            <a:ext cx="1525588" cy="5175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48038" y="14128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[0, 21 ]</a:t>
            </a:r>
            <a:endParaRPr lang="zh-CN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19250" y="2771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[1, 8]</a:t>
            </a:r>
            <a:endParaRPr lang="zh-CN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9750" y="38608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[2, 7]</a:t>
            </a: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36513" y="4787900"/>
            <a:ext cx="93662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[3, 4]</a:t>
            </a:r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195513" y="47244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[5, 6]</a:t>
            </a:r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92725" y="5516563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[17, 18]</a:t>
            </a:r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32138" y="3789363"/>
            <a:ext cx="935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[10, 15]</a:t>
            </a:r>
            <a:endParaRPr lang="zh-CN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508625" y="3789363"/>
            <a:ext cx="935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[16, 19]</a:t>
            </a:r>
            <a:endParaRPr lang="zh-CN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72000" y="47974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[13, 14]</a:t>
            </a:r>
            <a:endParaRPr lang="zh-CN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652963" y="2860675"/>
            <a:ext cx="935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[9, 20]</a:t>
            </a: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59113" y="55086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[11, 12]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43550" y="1700213"/>
            <a:ext cx="3600450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dirty="0"/>
              <a:t>Naïve Dual Labeling: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200" dirty="0"/>
              <a:t>Tree  Interval-Based  Labeling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200" dirty="0"/>
              <a:t>Link Table</a:t>
            </a:r>
            <a:endParaRPr lang="zh-CN" altLang="en-US" sz="2200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32588" y="3213100"/>
            <a:ext cx="21955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500"/>
              <a:t>11 </a:t>
            </a:r>
            <a:r>
              <a:rPr lang="en-US" altLang="zh-CN" sz="2500">
                <a:sym typeface="Wingdings" pitchFamily="2" charset="2"/>
              </a:rPr>
              <a:t> [1, 8]</a:t>
            </a:r>
          </a:p>
          <a:p>
            <a:pPr eaLnBrk="1" hangingPunct="1"/>
            <a:r>
              <a:rPr lang="en-US" altLang="zh-CN" sz="2500">
                <a:sym typeface="Wingdings" pitchFamily="2" charset="2"/>
              </a:rPr>
              <a:t>16  [10, 15</a:t>
            </a:r>
            <a:r>
              <a:rPr lang="en-US" altLang="zh-CN">
                <a:sym typeface="Wingdings" pitchFamily="2" charset="2"/>
              </a:rPr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 Labeling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7400" y="1916113"/>
            <a:ext cx="29527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Case 1:  </a:t>
            </a:r>
          </a:p>
          <a:p>
            <a:pPr eaLnBrk="1" hangingPunct="1"/>
            <a:r>
              <a:rPr lang="en-US" altLang="zh-CN" b="1"/>
              <a:t> Query  B </a:t>
            </a:r>
            <a:r>
              <a:rPr lang="en-US" altLang="zh-CN" b="1">
                <a:sym typeface="Wingdings" pitchFamily="2" charset="2"/>
              </a:rPr>
              <a:t>  F ?</a:t>
            </a:r>
          </a:p>
          <a:p>
            <a:pPr eaLnBrk="1" hangingPunct="1"/>
            <a:endParaRPr lang="en-US" altLang="zh-CN" b="1">
              <a:sym typeface="Wingdings" pitchFamily="2" charset="2"/>
            </a:endParaRPr>
          </a:p>
          <a:p>
            <a:pPr eaLnBrk="1" hangingPunct="1"/>
            <a:r>
              <a:rPr lang="en-US" altLang="zh-CN">
                <a:sym typeface="Wingdings" pitchFamily="2" charset="2"/>
              </a:rPr>
              <a:t>17 </a:t>
            </a:r>
            <a:r>
              <a:rPr lang="en-US" altLang="zh-CN" i="1"/>
              <a:t>∈ [9, 20]</a:t>
            </a:r>
            <a:r>
              <a:rPr lang="en-US" altLang="zh-CN">
                <a:sym typeface="Wingdings" pitchFamily="2" charset="2"/>
              </a:rPr>
              <a:t>  </a:t>
            </a:r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32138" y="1979613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11413" y="3132138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11638" y="320357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476375" y="4211638"/>
            <a:ext cx="574675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55650" y="5075238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908175" y="5148263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132138" y="5148263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11638" y="5148263"/>
            <a:ext cx="5762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867400" y="5148263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7" idx="0"/>
          </p:cNvCxnSpPr>
          <p:nvPr/>
        </p:nvCxnSpPr>
        <p:spPr>
          <a:xfrm rot="5400000">
            <a:off x="2628107" y="2543969"/>
            <a:ext cx="660400" cy="515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9" idx="7"/>
          </p:cNvCxnSpPr>
          <p:nvPr/>
        </p:nvCxnSpPr>
        <p:spPr>
          <a:xfrm rot="5400000">
            <a:off x="1894682" y="3694906"/>
            <a:ext cx="673100" cy="5286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7"/>
          </p:cNvCxnSpPr>
          <p:nvPr/>
        </p:nvCxnSpPr>
        <p:spPr>
          <a:xfrm rot="5400000">
            <a:off x="1175544" y="4775994"/>
            <a:ext cx="457200" cy="31273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5"/>
            <a:endCxn id="11" idx="0"/>
          </p:cNvCxnSpPr>
          <p:nvPr/>
        </p:nvCxnSpPr>
        <p:spPr>
          <a:xfrm rot="16200000" flipH="1">
            <a:off x="1858963" y="4811713"/>
            <a:ext cx="4445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851275" y="4211638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9" idx="3"/>
            <a:endCxn id="12" idx="7"/>
          </p:cNvCxnSpPr>
          <p:nvPr/>
        </p:nvCxnSpPr>
        <p:spPr>
          <a:xfrm rot="5400000">
            <a:off x="3516313" y="4811713"/>
            <a:ext cx="528637" cy="3127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5"/>
            <a:endCxn id="13" idx="0"/>
          </p:cNvCxnSpPr>
          <p:nvPr/>
        </p:nvCxnSpPr>
        <p:spPr>
          <a:xfrm rot="16200000" flipH="1">
            <a:off x="4199732" y="4847431"/>
            <a:ext cx="444500" cy="1571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9" idx="0"/>
          </p:cNvCxnSpPr>
          <p:nvPr/>
        </p:nvCxnSpPr>
        <p:spPr>
          <a:xfrm rot="5400000">
            <a:off x="3960019" y="3875881"/>
            <a:ext cx="515938" cy="1555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5"/>
            <a:endCxn id="24" idx="1"/>
          </p:cNvCxnSpPr>
          <p:nvPr/>
        </p:nvCxnSpPr>
        <p:spPr>
          <a:xfrm rot="16200000" flipH="1">
            <a:off x="4703763" y="3695700"/>
            <a:ext cx="600075" cy="6000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219700" y="4211638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5"/>
            <a:endCxn id="14" idx="0"/>
          </p:cNvCxnSpPr>
          <p:nvPr/>
        </p:nvCxnSpPr>
        <p:spPr>
          <a:xfrm rot="16200000" flipH="1">
            <a:off x="5711825" y="4703763"/>
            <a:ext cx="444500" cy="4445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5"/>
            <a:endCxn id="8" idx="1"/>
          </p:cNvCxnSpPr>
          <p:nvPr/>
        </p:nvCxnSpPr>
        <p:spPr>
          <a:xfrm rot="16200000" flipH="1">
            <a:off x="3552031" y="2543970"/>
            <a:ext cx="815975" cy="6715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19" idx="6"/>
          </p:cNvCxnSpPr>
          <p:nvPr/>
        </p:nvCxnSpPr>
        <p:spPr>
          <a:xfrm rot="10800000">
            <a:off x="4427538" y="4500563"/>
            <a:ext cx="792162" cy="158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0"/>
            <a:endCxn id="7" idx="5"/>
          </p:cNvCxnSpPr>
          <p:nvPr/>
        </p:nvCxnSpPr>
        <p:spPr>
          <a:xfrm rot="16200000" flipV="1">
            <a:off x="2398713" y="4127500"/>
            <a:ext cx="1525588" cy="515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763713" y="2987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[1, 8]</a:t>
            </a:r>
            <a:endParaRPr lang="zh-CN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84213" y="4067175"/>
            <a:ext cx="935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[2, 7]</a:t>
            </a: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7950" y="4994275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[3, 4]</a:t>
            </a:r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339975" y="49323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[5, 6]</a:t>
            </a:r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35600" y="57245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[17, 18]</a:t>
            </a:r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276600" y="399573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[10, 15]</a:t>
            </a:r>
            <a:endParaRPr lang="zh-CN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51500" y="39957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[16, 19]</a:t>
            </a:r>
            <a:endParaRPr lang="zh-CN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16463" y="5003800"/>
            <a:ext cx="935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[13, 14]</a:t>
            </a:r>
            <a:endParaRPr lang="zh-CN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95838" y="306863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[9, 20]</a:t>
            </a: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203575" y="57150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[11, 12]</a:t>
            </a:r>
            <a:endParaRPr lang="zh-CN" altLang="en-US"/>
          </a:p>
        </p:txBody>
      </p: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3348038" y="161925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[0, 21 ]</a:t>
            </a:r>
            <a:endParaRPr lang="zh-CN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588125" y="3751263"/>
            <a:ext cx="2555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Case 2:  </a:t>
            </a:r>
          </a:p>
          <a:p>
            <a:pPr eaLnBrk="1" hangingPunct="1"/>
            <a:r>
              <a:rPr lang="en-US" altLang="zh-CN" b="1"/>
              <a:t> Query  C </a:t>
            </a:r>
            <a:r>
              <a:rPr lang="en-US" altLang="zh-CN" b="1">
                <a:sym typeface="Wingdings" pitchFamily="2" charset="2"/>
              </a:rPr>
              <a:t>  X ?</a:t>
            </a:r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41" name="矩形 43"/>
          <p:cNvSpPr>
            <a:spLocks noChangeArrowheads="1"/>
          </p:cNvSpPr>
          <p:nvPr/>
        </p:nvSpPr>
        <p:spPr bwMode="auto">
          <a:xfrm>
            <a:off x="6659563" y="4481513"/>
            <a:ext cx="1944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ym typeface="Wingdings" pitchFamily="2" charset="2"/>
              </a:rPr>
              <a:t>16  [10, 15]</a:t>
            </a:r>
          </a:p>
          <a:p>
            <a:r>
              <a:rPr lang="en-US" altLang="zh-CN" sz="2000">
                <a:sym typeface="Wingdings" pitchFamily="2" charset="2"/>
              </a:rPr>
              <a:t>11 </a:t>
            </a:r>
            <a:r>
              <a:rPr lang="en-US" altLang="zh-CN" sz="2000"/>
              <a:t>∈ [10, 15]</a:t>
            </a:r>
          </a:p>
          <a:p>
            <a:r>
              <a:rPr lang="en-US" altLang="zh-CN" sz="2000"/>
              <a:t>11  </a:t>
            </a:r>
            <a:r>
              <a:rPr lang="en-US" altLang="zh-CN" sz="2000">
                <a:sym typeface="Wingdings" pitchFamily="2" charset="2"/>
              </a:rPr>
              <a:t> [1, 8] </a:t>
            </a:r>
          </a:p>
          <a:p>
            <a:r>
              <a:rPr lang="en-US" altLang="zh-CN" sz="2000">
                <a:sym typeface="Wingdings" pitchFamily="2" charset="2"/>
              </a:rPr>
              <a:t>YES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601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2-hop labeling : SODA 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椭圆 31"/>
          <p:cNvSpPr>
            <a:spLocks noChangeArrowheads="1"/>
          </p:cNvSpPr>
          <p:nvPr/>
        </p:nvSpPr>
        <p:spPr bwMode="auto">
          <a:xfrm>
            <a:off x="755650" y="1484313"/>
            <a:ext cx="358775" cy="3587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6" name="椭圆 32"/>
          <p:cNvSpPr>
            <a:spLocks noChangeArrowheads="1"/>
          </p:cNvSpPr>
          <p:nvPr/>
        </p:nvSpPr>
        <p:spPr bwMode="auto">
          <a:xfrm>
            <a:off x="1835150" y="1484313"/>
            <a:ext cx="360363" cy="3587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55650" y="2419350"/>
            <a:ext cx="358775" cy="3603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835150" y="2419350"/>
            <a:ext cx="360363" cy="3603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9" name="椭圆 35"/>
          <p:cNvSpPr>
            <a:spLocks noChangeArrowheads="1"/>
          </p:cNvSpPr>
          <p:nvPr/>
        </p:nvSpPr>
        <p:spPr bwMode="auto">
          <a:xfrm>
            <a:off x="1258888" y="3355975"/>
            <a:ext cx="360362" cy="3603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cxnSp>
        <p:nvCxnSpPr>
          <p:cNvPr id="10" name="直接连接符 38"/>
          <p:cNvCxnSpPr>
            <a:cxnSpLocks noChangeShapeType="1"/>
            <a:stCxn id="5" idx="4"/>
            <a:endCxn id="7" idx="0"/>
          </p:cNvCxnSpPr>
          <p:nvPr/>
        </p:nvCxnSpPr>
        <p:spPr bwMode="auto">
          <a:xfrm rot="5400000">
            <a:off x="646907" y="2131219"/>
            <a:ext cx="5762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41"/>
          <p:cNvCxnSpPr>
            <a:cxnSpLocks noChangeShapeType="1"/>
            <a:stCxn id="6" idx="4"/>
            <a:endCxn id="8" idx="0"/>
          </p:cNvCxnSpPr>
          <p:nvPr/>
        </p:nvCxnSpPr>
        <p:spPr bwMode="auto">
          <a:xfrm rot="5400000">
            <a:off x="1726407" y="2131219"/>
            <a:ext cx="5762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53"/>
          <p:cNvCxnSpPr>
            <a:cxnSpLocks noChangeShapeType="1"/>
            <a:stCxn id="7" idx="4"/>
            <a:endCxn id="9" idx="1"/>
          </p:cNvCxnSpPr>
          <p:nvPr/>
        </p:nvCxnSpPr>
        <p:spPr bwMode="auto">
          <a:xfrm rot="16200000" flipH="1">
            <a:off x="808832" y="2905919"/>
            <a:ext cx="628650" cy="3762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55"/>
          <p:cNvCxnSpPr>
            <a:cxnSpLocks noChangeShapeType="1"/>
            <a:stCxn id="8" idx="4"/>
            <a:endCxn id="9" idx="7"/>
          </p:cNvCxnSpPr>
          <p:nvPr/>
        </p:nvCxnSpPr>
        <p:spPr bwMode="auto">
          <a:xfrm rot="5400000">
            <a:off x="1476376" y="2870200"/>
            <a:ext cx="628650" cy="447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58"/>
          <p:cNvCxnSpPr>
            <a:cxnSpLocks noChangeShapeType="1"/>
            <a:stCxn id="5" idx="5"/>
            <a:endCxn id="8" idx="1"/>
          </p:cNvCxnSpPr>
          <p:nvPr/>
        </p:nvCxnSpPr>
        <p:spPr bwMode="auto">
          <a:xfrm rot="16200000" flipH="1">
            <a:off x="1134269" y="1718469"/>
            <a:ext cx="681038" cy="825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61"/>
          <p:cNvCxnSpPr>
            <a:cxnSpLocks noChangeShapeType="1"/>
            <a:stCxn id="6" idx="3"/>
            <a:endCxn id="7" idx="7"/>
          </p:cNvCxnSpPr>
          <p:nvPr/>
        </p:nvCxnSpPr>
        <p:spPr bwMode="auto">
          <a:xfrm rot="5400000">
            <a:off x="1134269" y="1718469"/>
            <a:ext cx="681038" cy="825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65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1114425" y="2600325"/>
            <a:ext cx="7207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70"/>
          <p:cNvSpPr txBox="1">
            <a:spLocks noChangeArrowheads="1"/>
          </p:cNvSpPr>
          <p:nvPr/>
        </p:nvSpPr>
        <p:spPr bwMode="auto">
          <a:xfrm>
            <a:off x="395288" y="2276475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2</a:t>
            </a:r>
            <a:endParaRPr lang="zh-CN" altLang="en-US" sz="1900" baseline="-25000"/>
          </a:p>
        </p:txBody>
      </p:sp>
      <p:sp>
        <p:nvSpPr>
          <p:cNvPr id="18" name="TextBox 71"/>
          <p:cNvSpPr txBox="1">
            <a:spLocks noChangeArrowheads="1"/>
          </p:cNvSpPr>
          <p:nvPr/>
        </p:nvSpPr>
        <p:spPr bwMode="auto">
          <a:xfrm>
            <a:off x="2124075" y="2395538"/>
            <a:ext cx="576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3</a:t>
            </a:r>
            <a:endParaRPr lang="zh-CN" altLang="en-US" sz="1900" baseline="-25000"/>
          </a:p>
        </p:txBody>
      </p:sp>
      <p:sp>
        <p:nvSpPr>
          <p:cNvPr id="19" name="TextBox 72"/>
          <p:cNvSpPr txBox="1">
            <a:spLocks noChangeArrowheads="1"/>
          </p:cNvSpPr>
          <p:nvPr/>
        </p:nvSpPr>
        <p:spPr bwMode="auto">
          <a:xfrm>
            <a:off x="1547813" y="3284538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4</a:t>
            </a:r>
            <a:endParaRPr lang="zh-CN" altLang="en-US" sz="1900" baseline="-25000"/>
          </a:p>
        </p:txBody>
      </p:sp>
      <p:sp>
        <p:nvSpPr>
          <p:cNvPr id="20" name="TextBox 72"/>
          <p:cNvSpPr txBox="1">
            <a:spLocks noChangeArrowheads="1"/>
          </p:cNvSpPr>
          <p:nvPr/>
        </p:nvSpPr>
        <p:spPr bwMode="auto">
          <a:xfrm>
            <a:off x="466725" y="1173163"/>
            <a:ext cx="576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0</a:t>
            </a:r>
            <a:endParaRPr lang="zh-CN" altLang="en-US" sz="1900" baseline="-25000"/>
          </a:p>
        </p:txBody>
      </p:sp>
      <p:sp>
        <p:nvSpPr>
          <p:cNvPr id="21" name="TextBox 72"/>
          <p:cNvSpPr txBox="1">
            <a:spLocks noChangeArrowheads="1"/>
          </p:cNvSpPr>
          <p:nvPr/>
        </p:nvSpPr>
        <p:spPr bwMode="auto">
          <a:xfrm>
            <a:off x="1979613" y="1125538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1</a:t>
            </a:r>
            <a:endParaRPr lang="zh-CN" altLang="en-US" sz="1900" baseline="-250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27313" y="2957513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hops</a:t>
            </a:r>
            <a:endParaRPr lang="zh-CN" altLang="en-US" sz="2000"/>
          </a:p>
        </p:txBody>
      </p:sp>
      <p:cxnSp>
        <p:nvCxnSpPr>
          <p:cNvPr id="23" name="直接箭头连接符 30"/>
          <p:cNvCxnSpPr/>
          <p:nvPr/>
        </p:nvCxnSpPr>
        <p:spPr>
          <a:xfrm rot="10800000">
            <a:off x="2195513" y="2781300"/>
            <a:ext cx="504825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32"/>
          <p:cNvCxnSpPr>
            <a:endCxn id="7" idx="5"/>
          </p:cNvCxnSpPr>
          <p:nvPr/>
        </p:nvCxnSpPr>
        <p:spPr>
          <a:xfrm rot="10800000">
            <a:off x="1062038" y="2727325"/>
            <a:ext cx="1638300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33"/>
          <p:cNvSpPr>
            <a:spLocks noChangeArrowheads="1"/>
          </p:cNvSpPr>
          <p:nvPr/>
        </p:nvSpPr>
        <p:spPr bwMode="auto">
          <a:xfrm>
            <a:off x="900113" y="5110163"/>
            <a:ext cx="358775" cy="3587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26" name="椭圆 34"/>
          <p:cNvSpPr>
            <a:spLocks noChangeArrowheads="1"/>
          </p:cNvSpPr>
          <p:nvPr/>
        </p:nvSpPr>
        <p:spPr bwMode="auto">
          <a:xfrm>
            <a:off x="323850" y="4389438"/>
            <a:ext cx="360363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27" name="椭圆 35"/>
          <p:cNvSpPr>
            <a:spLocks noChangeArrowheads="1"/>
          </p:cNvSpPr>
          <p:nvPr/>
        </p:nvSpPr>
        <p:spPr bwMode="auto">
          <a:xfrm>
            <a:off x="900113" y="4389438"/>
            <a:ext cx="358775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28" name="椭圆 36"/>
          <p:cNvSpPr>
            <a:spLocks noChangeArrowheads="1"/>
          </p:cNvSpPr>
          <p:nvPr/>
        </p:nvSpPr>
        <p:spPr bwMode="auto">
          <a:xfrm>
            <a:off x="1547813" y="4389438"/>
            <a:ext cx="360362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29" name="椭圆 37"/>
          <p:cNvSpPr>
            <a:spLocks noChangeArrowheads="1"/>
          </p:cNvSpPr>
          <p:nvPr/>
        </p:nvSpPr>
        <p:spPr bwMode="auto">
          <a:xfrm>
            <a:off x="900113" y="5902325"/>
            <a:ext cx="358775" cy="3587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cxnSp>
        <p:nvCxnSpPr>
          <p:cNvPr id="30" name="直接连接符 38"/>
          <p:cNvCxnSpPr>
            <a:cxnSpLocks noChangeShapeType="1"/>
            <a:stCxn id="26" idx="5"/>
            <a:endCxn id="25" idx="1"/>
          </p:cNvCxnSpPr>
          <p:nvPr/>
        </p:nvCxnSpPr>
        <p:spPr bwMode="auto">
          <a:xfrm rot="16200000" flipH="1">
            <a:off x="558800" y="4768851"/>
            <a:ext cx="465137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9"/>
          <p:cNvCxnSpPr>
            <a:cxnSpLocks noChangeShapeType="1"/>
            <a:stCxn id="25" idx="4"/>
            <a:endCxn id="29" idx="0"/>
          </p:cNvCxnSpPr>
          <p:nvPr/>
        </p:nvCxnSpPr>
        <p:spPr bwMode="auto">
          <a:xfrm rot="5400000">
            <a:off x="862806" y="5685632"/>
            <a:ext cx="4333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40"/>
          <p:cNvCxnSpPr>
            <a:cxnSpLocks noChangeShapeType="1"/>
            <a:stCxn id="27" idx="4"/>
            <a:endCxn id="25" idx="0"/>
          </p:cNvCxnSpPr>
          <p:nvPr/>
        </p:nvCxnSpPr>
        <p:spPr bwMode="auto">
          <a:xfrm rot="5400000">
            <a:off x="899318" y="4929982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41"/>
          <p:cNvCxnSpPr>
            <a:cxnSpLocks noChangeShapeType="1"/>
            <a:stCxn id="28" idx="3"/>
            <a:endCxn id="25" idx="7"/>
          </p:cNvCxnSpPr>
          <p:nvPr/>
        </p:nvCxnSpPr>
        <p:spPr bwMode="auto">
          <a:xfrm rot="5400000">
            <a:off x="1170781" y="4733132"/>
            <a:ext cx="465137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9388" y="4076700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0</a:t>
            </a:r>
            <a:endParaRPr lang="zh-CN" altLang="en-US" sz="1900" baseline="-250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55650" y="4102100"/>
            <a:ext cx="576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1</a:t>
            </a:r>
            <a:endParaRPr lang="zh-CN" altLang="en-US" sz="1900" baseline="-250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76375" y="4102100"/>
            <a:ext cx="574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3</a:t>
            </a:r>
            <a:endParaRPr lang="zh-CN" altLang="en-US" sz="1900" baseline="-2500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16013" y="5973763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4</a:t>
            </a:r>
            <a:endParaRPr lang="zh-CN" altLang="en-US" sz="1900" baseline="-25000"/>
          </a:p>
        </p:txBody>
      </p:sp>
      <p:sp>
        <p:nvSpPr>
          <p:cNvPr id="38" name="椭圆 46"/>
          <p:cNvSpPr>
            <a:spLocks noChangeArrowheads="1"/>
          </p:cNvSpPr>
          <p:nvPr/>
        </p:nvSpPr>
        <p:spPr bwMode="auto">
          <a:xfrm>
            <a:off x="2843213" y="5110163"/>
            <a:ext cx="360362" cy="3587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39" name="椭圆 47"/>
          <p:cNvSpPr>
            <a:spLocks noChangeArrowheads="1"/>
          </p:cNvSpPr>
          <p:nvPr/>
        </p:nvSpPr>
        <p:spPr bwMode="auto">
          <a:xfrm>
            <a:off x="2484438" y="4389438"/>
            <a:ext cx="358775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40" name="椭圆 48"/>
          <p:cNvSpPr>
            <a:spLocks noChangeArrowheads="1"/>
          </p:cNvSpPr>
          <p:nvPr/>
        </p:nvSpPr>
        <p:spPr bwMode="auto">
          <a:xfrm>
            <a:off x="3203575" y="4389438"/>
            <a:ext cx="360363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sp>
        <p:nvSpPr>
          <p:cNvPr id="41" name="椭圆 49"/>
          <p:cNvSpPr>
            <a:spLocks noChangeArrowheads="1"/>
          </p:cNvSpPr>
          <p:nvPr/>
        </p:nvSpPr>
        <p:spPr bwMode="auto">
          <a:xfrm>
            <a:off x="2484438" y="5902325"/>
            <a:ext cx="358775" cy="3587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cxnSp>
        <p:nvCxnSpPr>
          <p:cNvPr id="42" name="直接连接符 50"/>
          <p:cNvCxnSpPr>
            <a:cxnSpLocks noChangeShapeType="1"/>
            <a:stCxn id="39" idx="4"/>
            <a:endCxn id="38" idx="1"/>
          </p:cNvCxnSpPr>
          <p:nvPr/>
        </p:nvCxnSpPr>
        <p:spPr bwMode="auto">
          <a:xfrm rot="16200000" flipH="1">
            <a:off x="2574132" y="4839493"/>
            <a:ext cx="412750" cy="233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51"/>
          <p:cNvCxnSpPr>
            <a:cxnSpLocks noChangeShapeType="1"/>
            <a:stCxn id="38" idx="3"/>
            <a:endCxn id="41" idx="0"/>
          </p:cNvCxnSpPr>
          <p:nvPr/>
        </p:nvCxnSpPr>
        <p:spPr bwMode="auto">
          <a:xfrm rot="5400000">
            <a:off x="2537619" y="5542756"/>
            <a:ext cx="485775" cy="233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52"/>
          <p:cNvCxnSpPr>
            <a:cxnSpLocks noChangeShapeType="1"/>
            <a:stCxn id="40" idx="4"/>
          </p:cNvCxnSpPr>
          <p:nvPr/>
        </p:nvCxnSpPr>
        <p:spPr bwMode="auto">
          <a:xfrm rot="5400000">
            <a:off x="3051969" y="4829969"/>
            <a:ext cx="412750" cy="252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411413" y="6118225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2</a:t>
            </a:r>
            <a:endParaRPr lang="zh-CN" altLang="en-US" sz="1900" baseline="-25000"/>
          </a:p>
        </p:txBody>
      </p:sp>
      <p:sp>
        <p:nvSpPr>
          <p:cNvPr id="46" name="椭圆 54"/>
          <p:cNvSpPr>
            <a:spLocks noChangeArrowheads="1"/>
          </p:cNvSpPr>
          <p:nvPr/>
        </p:nvSpPr>
        <p:spPr bwMode="auto">
          <a:xfrm>
            <a:off x="3203575" y="5973763"/>
            <a:ext cx="360363" cy="3603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indent="-457200"/>
            <a:endParaRPr lang="zh-CN" altLang="en-US"/>
          </a:p>
        </p:txBody>
      </p:sp>
      <p:cxnSp>
        <p:nvCxnSpPr>
          <p:cNvPr id="47" name="直接连接符 55"/>
          <p:cNvCxnSpPr>
            <a:cxnSpLocks noChangeShapeType="1"/>
            <a:stCxn id="38" idx="5"/>
            <a:endCxn id="46" idx="0"/>
          </p:cNvCxnSpPr>
          <p:nvPr/>
        </p:nvCxnSpPr>
        <p:spPr bwMode="auto">
          <a:xfrm rot="16200000" flipH="1">
            <a:off x="2989262" y="5578476"/>
            <a:ext cx="557213" cy="233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116013" y="5300663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2</a:t>
            </a:r>
            <a:endParaRPr lang="zh-CN" altLang="en-US" sz="1900" baseline="-250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95513" y="4076700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0</a:t>
            </a:r>
            <a:endParaRPr lang="zh-CN" altLang="en-US" sz="1900" baseline="-250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276600" y="4102100"/>
            <a:ext cx="574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1</a:t>
            </a:r>
            <a:endParaRPr lang="zh-CN" altLang="en-US" sz="1900" baseline="-250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132138" y="5205413"/>
            <a:ext cx="576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3</a:t>
            </a:r>
            <a:endParaRPr lang="zh-CN" altLang="en-US" sz="1900" baseline="-25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276600" y="6118225"/>
            <a:ext cx="574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00"/>
              <a:t>u</a:t>
            </a:r>
            <a:r>
              <a:rPr lang="en-US" altLang="zh-CN" sz="1900" baseline="-25000"/>
              <a:t>4</a:t>
            </a:r>
            <a:endParaRPr lang="zh-CN" altLang="en-US" sz="1900" baseline="-25000"/>
          </a:p>
        </p:txBody>
      </p:sp>
      <p:graphicFrame>
        <p:nvGraphicFramePr>
          <p:cNvPr id="53" name="表格 69"/>
          <p:cNvGraphicFramePr>
            <a:graphicFrameLocks noGrp="1"/>
          </p:cNvGraphicFramePr>
          <p:nvPr/>
        </p:nvGraphicFramePr>
        <p:xfrm>
          <a:off x="3563938" y="1557338"/>
          <a:ext cx="5329237" cy="235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163"/>
                <a:gridCol w="4259074"/>
              </a:tblGrid>
              <a:tr h="370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vertex</a:t>
                      </a:r>
                      <a:endParaRPr lang="zh-CN" altLang="en-US" sz="15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2-hop Labeling</a:t>
                      </a:r>
                      <a:endParaRPr lang="zh-CN" altLang="en-US" sz="1500" dirty="0"/>
                    </a:p>
                  </a:txBody>
                  <a:tcPr marL="91451" marR="91451" marT="45732" marB="45732"/>
                </a:tc>
              </a:tr>
              <a:tr h="39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u0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</a:t>
                      </a:r>
                      <a:r>
                        <a:rPr lang="en-US" altLang="zh-CN" sz="2000" baseline="-25000" dirty="0" smtClean="0"/>
                        <a:t>in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0</a:t>
                      </a:r>
                      <a:r>
                        <a:rPr lang="en-US" altLang="zh-CN" sz="2000" dirty="0" smtClean="0"/>
                        <a:t>)={} , L</a:t>
                      </a:r>
                      <a:r>
                        <a:rPr lang="en-US" altLang="zh-CN" sz="2000" baseline="-25000" dirty="0" smtClean="0"/>
                        <a:t>out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0</a:t>
                      </a:r>
                      <a:r>
                        <a:rPr lang="en-US" altLang="zh-CN" sz="2000" dirty="0" smtClean="0"/>
                        <a:t>)={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</a:tr>
              <a:tr h="39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u1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L</a:t>
                      </a:r>
                      <a:r>
                        <a:rPr lang="en-US" altLang="zh-CN" sz="2000" baseline="-25000" dirty="0" smtClean="0"/>
                        <a:t>in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1</a:t>
                      </a:r>
                      <a:r>
                        <a:rPr lang="en-US" altLang="zh-CN" sz="2000" dirty="0" smtClean="0"/>
                        <a:t>)={}, L</a:t>
                      </a:r>
                      <a:r>
                        <a:rPr lang="en-US" altLang="zh-CN" sz="2000" baseline="-25000" dirty="0" smtClean="0"/>
                        <a:t>out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1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,u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</a:tr>
              <a:tr h="39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u2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L</a:t>
                      </a:r>
                      <a:r>
                        <a:rPr lang="en-US" altLang="zh-CN" sz="2000" baseline="-25000" dirty="0" smtClean="0"/>
                        <a:t>in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}, L</a:t>
                      </a:r>
                      <a:r>
                        <a:rPr lang="en-US" altLang="zh-CN" sz="2000" baseline="-25000" dirty="0" smtClean="0"/>
                        <a:t>out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}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</a:tr>
              <a:tr h="39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u3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L</a:t>
                      </a:r>
                      <a:r>
                        <a:rPr lang="en-US" altLang="zh-CN" sz="2000" baseline="-25000" dirty="0" smtClean="0"/>
                        <a:t>in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}, L</a:t>
                      </a:r>
                      <a:r>
                        <a:rPr lang="en-US" altLang="zh-CN" sz="2000" baseline="-25000" dirty="0" smtClean="0"/>
                        <a:t>out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,u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</a:tr>
              <a:tr h="39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u4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L</a:t>
                      </a:r>
                      <a:r>
                        <a:rPr lang="en-US" altLang="zh-CN" sz="2000" baseline="-25000" dirty="0" smtClean="0"/>
                        <a:t>in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4</a:t>
                      </a:r>
                      <a:r>
                        <a:rPr lang="en-US" altLang="zh-CN" sz="2000" dirty="0" smtClean="0"/>
                        <a:t>)={u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u</a:t>
                      </a:r>
                      <a:r>
                        <a:rPr lang="en-US" altLang="zh-CN" sz="2000" baseline="-25000" dirty="0" smtClean="0"/>
                        <a:t>3</a:t>
                      </a:r>
                      <a:r>
                        <a:rPr lang="en-US" altLang="zh-CN" sz="2000" dirty="0" smtClean="0"/>
                        <a:t>}, L</a:t>
                      </a:r>
                      <a:r>
                        <a:rPr lang="en-US" altLang="zh-CN" sz="2000" baseline="-25000" dirty="0" smtClean="0"/>
                        <a:t>out</a:t>
                      </a:r>
                      <a:r>
                        <a:rPr lang="en-US" altLang="zh-CN" sz="2000" dirty="0" smtClean="0"/>
                        <a:t>(u</a:t>
                      </a:r>
                      <a:r>
                        <a:rPr lang="en-US" altLang="zh-CN" sz="2000" baseline="-25000" dirty="0" smtClean="0"/>
                        <a:t>4</a:t>
                      </a:r>
                      <a:r>
                        <a:rPr lang="en-US" altLang="zh-CN" sz="2000" dirty="0" smtClean="0"/>
                        <a:t>)={}</a:t>
                      </a:r>
                      <a:endParaRPr lang="zh-CN" altLang="en-US" sz="2000" dirty="0"/>
                    </a:p>
                  </a:txBody>
                  <a:tcPr marL="91451" marR="91451" marT="45732" marB="45732"/>
                </a:tc>
              </a:tr>
            </a:tbl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/>
        </p:nvGraphicFramePr>
        <p:xfrm>
          <a:off x="4003675" y="4498975"/>
          <a:ext cx="4945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958840" imgH="241200" progId="Equation.DSMT4">
                  <p:embed/>
                </p:oleObj>
              </mc:Choice>
              <mc:Fallback>
                <p:oleObj name="Equation" r:id="rId3" imgW="295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4498975"/>
                        <a:ext cx="49450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3708400" y="5084763"/>
          <a:ext cx="52816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3060360" imgH="228600" progId="Equation.DSMT4">
                  <p:embed/>
                </p:oleObj>
              </mc:Choice>
              <mc:Fallback>
                <p:oleObj name="Equation" r:id="rId5" imgW="306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84763"/>
                        <a:ext cx="52816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5" grpId="0"/>
      <p:bldP spid="46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2-hop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77958" cy="346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9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theory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3" descr="Image-Koenigsberg,_Map_by_Merian-Erben_16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7380806" cy="51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2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Number labeling :DASFAA 2006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73696" y="14169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06896" y="2636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88096" y="2636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72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3402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1784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3976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cxnSp>
        <p:nvCxnSpPr>
          <p:cNvPr id="12" name="AutoShape 16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2394396" y="1937668"/>
            <a:ext cx="4826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7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1327596" y="1937668"/>
            <a:ext cx="635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8"/>
          <p:cNvCxnSpPr>
            <a:cxnSpLocks noChangeShapeType="1"/>
            <a:stCxn id="6" idx="3"/>
            <a:endCxn id="8" idx="0"/>
          </p:cNvCxnSpPr>
          <p:nvPr/>
        </p:nvCxnSpPr>
        <p:spPr bwMode="auto">
          <a:xfrm flipH="1">
            <a:off x="5020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9"/>
          <p:cNvCxnSpPr>
            <a:cxnSpLocks noChangeShapeType="1"/>
            <a:stCxn id="6" idx="5"/>
            <a:endCxn id="9" idx="0"/>
          </p:cNvCxnSpPr>
          <p:nvPr/>
        </p:nvCxnSpPr>
        <p:spPr bwMode="auto">
          <a:xfrm>
            <a:off x="1327596" y="3156868"/>
            <a:ext cx="3175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0"/>
          <p:cNvCxnSpPr>
            <a:cxnSpLocks noChangeShapeType="1"/>
            <a:stCxn id="7" idx="3"/>
            <a:endCxn id="10" idx="0"/>
          </p:cNvCxnSpPr>
          <p:nvPr/>
        </p:nvCxnSpPr>
        <p:spPr bwMode="auto">
          <a:xfrm flipH="1">
            <a:off x="24832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1"/>
          <p:cNvCxnSpPr>
            <a:cxnSpLocks noChangeShapeType="1"/>
            <a:stCxn id="7" idx="5"/>
            <a:endCxn id="11" idx="0"/>
          </p:cNvCxnSpPr>
          <p:nvPr/>
        </p:nvCxnSpPr>
        <p:spPr bwMode="auto">
          <a:xfrm>
            <a:off x="33087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264096" y="1340768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1155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425896" y="24488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15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3092896" y="24488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77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210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3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12640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5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21022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7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33214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11</a:t>
            </a:r>
          </a:p>
        </p:txBody>
      </p:sp>
      <p:sp>
        <p:nvSpPr>
          <p:cNvPr id="25" name="Oval 42"/>
          <p:cNvSpPr>
            <a:spLocks noChangeArrowheads="1"/>
          </p:cNvSpPr>
          <p:nvPr/>
        </p:nvSpPr>
        <p:spPr bwMode="auto">
          <a:xfrm>
            <a:off x="6826696" y="14169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6" name="Oval 43"/>
          <p:cNvSpPr>
            <a:spLocks noChangeArrowheads="1"/>
          </p:cNvSpPr>
          <p:nvPr/>
        </p:nvSpPr>
        <p:spPr bwMode="auto">
          <a:xfrm>
            <a:off x="5759896" y="2636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7741096" y="2636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8" name="Oval 45"/>
          <p:cNvSpPr>
            <a:spLocks noChangeArrowheads="1"/>
          </p:cNvSpPr>
          <p:nvPr/>
        </p:nvSpPr>
        <p:spPr bwMode="auto">
          <a:xfrm>
            <a:off x="51502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9" name="Oval 46"/>
          <p:cNvSpPr>
            <a:spLocks noChangeArrowheads="1"/>
          </p:cNvSpPr>
          <p:nvPr/>
        </p:nvSpPr>
        <p:spPr bwMode="auto">
          <a:xfrm>
            <a:off x="62932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71314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8350696" y="4160168"/>
            <a:ext cx="609600" cy="60960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cxnSp>
        <p:nvCxnSpPr>
          <p:cNvPr id="32" name="AutoShape 49"/>
          <p:cNvCxnSpPr>
            <a:cxnSpLocks noChangeShapeType="1"/>
            <a:stCxn id="25" idx="5"/>
            <a:endCxn id="27" idx="1"/>
          </p:cNvCxnSpPr>
          <p:nvPr/>
        </p:nvCxnSpPr>
        <p:spPr bwMode="auto">
          <a:xfrm>
            <a:off x="7347396" y="1937668"/>
            <a:ext cx="4826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50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6280596" y="1937668"/>
            <a:ext cx="635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51"/>
          <p:cNvCxnSpPr>
            <a:cxnSpLocks noChangeShapeType="1"/>
            <a:stCxn id="26" idx="3"/>
            <a:endCxn id="28" idx="0"/>
          </p:cNvCxnSpPr>
          <p:nvPr/>
        </p:nvCxnSpPr>
        <p:spPr bwMode="auto">
          <a:xfrm flipH="1">
            <a:off x="54550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52"/>
          <p:cNvCxnSpPr>
            <a:cxnSpLocks noChangeShapeType="1"/>
            <a:stCxn id="26" idx="5"/>
            <a:endCxn id="29" idx="0"/>
          </p:cNvCxnSpPr>
          <p:nvPr/>
        </p:nvCxnSpPr>
        <p:spPr bwMode="auto">
          <a:xfrm>
            <a:off x="6280596" y="3156868"/>
            <a:ext cx="3175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53"/>
          <p:cNvCxnSpPr>
            <a:cxnSpLocks noChangeShapeType="1"/>
            <a:stCxn id="27" idx="3"/>
            <a:endCxn id="30" idx="0"/>
          </p:cNvCxnSpPr>
          <p:nvPr/>
        </p:nvCxnSpPr>
        <p:spPr bwMode="auto">
          <a:xfrm flipH="1">
            <a:off x="74362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4"/>
          <p:cNvCxnSpPr>
            <a:cxnSpLocks noChangeShapeType="1"/>
            <a:stCxn id="27" idx="5"/>
            <a:endCxn id="31" idx="0"/>
          </p:cNvCxnSpPr>
          <p:nvPr/>
        </p:nvCxnSpPr>
        <p:spPr bwMode="auto">
          <a:xfrm>
            <a:off x="8261796" y="3156868"/>
            <a:ext cx="393700" cy="100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6217096" y="1340768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</a:t>
            </a:r>
          </a:p>
          <a:p>
            <a:r>
              <a:rPr lang="en-US" altLang="ko-KR" sz="1600" b="1">
                <a:ea typeface="굴림" charset="-127"/>
              </a:rPr>
              <a:t>(1*1)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378896" y="24488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2</a:t>
            </a:r>
          </a:p>
          <a:p>
            <a:r>
              <a:rPr lang="en-US" altLang="ko-KR" sz="1600" b="1">
                <a:ea typeface="굴림" charset="-127"/>
              </a:rPr>
              <a:t>(1*2)</a:t>
            </a: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8045896" y="24488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3</a:t>
            </a:r>
          </a:p>
          <a:p>
            <a:r>
              <a:rPr lang="en-US" altLang="ko-KR" sz="1600" b="1">
                <a:ea typeface="굴림" charset="-127"/>
              </a:rPr>
              <a:t>(1*3)</a:t>
            </a: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50740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10</a:t>
            </a:r>
          </a:p>
          <a:p>
            <a:r>
              <a:rPr lang="en-US" altLang="ko-KR" sz="1600" b="1">
                <a:ea typeface="굴림" charset="-127"/>
              </a:rPr>
              <a:t>(2*5)</a:t>
            </a:r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62170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14</a:t>
            </a:r>
          </a:p>
          <a:p>
            <a:r>
              <a:rPr lang="en-US" altLang="ko-KR" sz="1600" b="1">
                <a:ea typeface="굴림" charset="-127"/>
              </a:rPr>
              <a:t>(2*7)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70552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33</a:t>
            </a:r>
          </a:p>
          <a:p>
            <a:r>
              <a:rPr lang="en-US" altLang="ko-KR" sz="1600" b="1">
                <a:ea typeface="굴림" charset="-127"/>
              </a:rPr>
              <a:t>(3*11)</a:t>
            </a: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8274496" y="4887243"/>
            <a:ext cx="762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 b="1">
                <a:ea typeface="굴림" charset="-127"/>
              </a:rPr>
              <a:t>39</a:t>
            </a:r>
          </a:p>
          <a:p>
            <a:r>
              <a:rPr lang="en-US" altLang="ko-KR" sz="1600" b="1">
                <a:ea typeface="굴림" charset="-127"/>
              </a:rPr>
              <a:t>(3*13)</a:t>
            </a: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502096" y="5303168"/>
            <a:ext cx="3592513" cy="546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rgbClr val="CC0000"/>
                </a:solidFill>
                <a:ea typeface="굴림" charset="-127"/>
              </a:rPr>
              <a:t>Bottom-up labeling scheme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5240784" y="5385718"/>
            <a:ext cx="3490912" cy="5270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Top-down labeling scheme </a:t>
            </a: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755576" y="6093296"/>
            <a:ext cx="80692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200" b="1" dirty="0">
                <a:ea typeface="굴림" charset="-127"/>
              </a:rPr>
              <a:t>&lt;from “A Prime Number Labeling Scheme for dynamic ordered XML Trees, </a:t>
            </a:r>
          </a:p>
          <a:p>
            <a:r>
              <a:rPr lang="en-US" altLang="ko-KR" sz="1200" b="1" dirty="0">
                <a:ea typeface="굴림" charset="-127"/>
              </a:rPr>
              <a:t>In ICDE 2004&gt;</a:t>
            </a:r>
          </a:p>
        </p:txBody>
      </p:sp>
    </p:spTree>
    <p:extLst>
      <p:ext uri="{BB962C8B-B14F-4D97-AF65-F5344CB8AC3E}">
        <p14:creationId xmlns:p14="http://schemas.microsoft.com/office/powerpoint/2010/main" val="30035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Number Labeling: DAG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5" name="그룹 33"/>
          <p:cNvGrpSpPr>
            <a:grpSpLocks/>
          </p:cNvGrpSpPr>
          <p:nvPr/>
        </p:nvGrpSpPr>
        <p:grpSpPr bwMode="auto">
          <a:xfrm>
            <a:off x="192608" y="1340768"/>
            <a:ext cx="8051800" cy="4943475"/>
            <a:chOff x="866775" y="1463675"/>
            <a:chExt cx="8051800" cy="4943475"/>
          </a:xfrm>
        </p:grpSpPr>
        <p:sp>
          <p:nvSpPr>
            <p:cNvPr id="6" name="타원 4"/>
            <p:cNvSpPr>
              <a:spLocks noChangeArrowheads="1"/>
            </p:cNvSpPr>
            <p:nvPr/>
          </p:nvSpPr>
          <p:spPr bwMode="auto">
            <a:xfrm>
              <a:off x="3390900" y="1617663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A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7" name="타원 5"/>
            <p:cNvSpPr>
              <a:spLocks noChangeArrowheads="1"/>
            </p:cNvSpPr>
            <p:nvPr/>
          </p:nvSpPr>
          <p:spPr bwMode="auto">
            <a:xfrm>
              <a:off x="4076700" y="4611688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G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8" name="타원 6"/>
            <p:cNvSpPr>
              <a:spLocks noChangeArrowheads="1"/>
            </p:cNvSpPr>
            <p:nvPr/>
          </p:nvSpPr>
          <p:spPr bwMode="auto">
            <a:xfrm>
              <a:off x="2473325" y="3711575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B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9" name="타원 7"/>
            <p:cNvSpPr>
              <a:spLocks noChangeArrowheads="1"/>
            </p:cNvSpPr>
            <p:nvPr/>
          </p:nvSpPr>
          <p:spPr bwMode="auto">
            <a:xfrm>
              <a:off x="3767138" y="3627438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E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10" name="타원 8"/>
            <p:cNvSpPr>
              <a:spLocks noChangeArrowheads="1"/>
            </p:cNvSpPr>
            <p:nvPr/>
          </p:nvSpPr>
          <p:spPr bwMode="auto">
            <a:xfrm>
              <a:off x="5033963" y="3584575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F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11" name="타원 9"/>
            <p:cNvSpPr>
              <a:spLocks noChangeArrowheads="1"/>
            </p:cNvSpPr>
            <p:nvPr/>
          </p:nvSpPr>
          <p:spPr bwMode="auto">
            <a:xfrm>
              <a:off x="3525838" y="2570163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C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12" name="타원 10"/>
            <p:cNvSpPr>
              <a:spLocks noChangeArrowheads="1"/>
            </p:cNvSpPr>
            <p:nvPr/>
          </p:nvSpPr>
          <p:spPr bwMode="auto">
            <a:xfrm>
              <a:off x="2516188" y="4654550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D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13" name="타원 11"/>
            <p:cNvSpPr>
              <a:spLocks noChangeArrowheads="1"/>
            </p:cNvSpPr>
            <p:nvPr/>
          </p:nvSpPr>
          <p:spPr bwMode="auto">
            <a:xfrm>
              <a:off x="3413125" y="5565775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H</a:t>
              </a:r>
              <a:endParaRPr lang="ko-KR" altLang="en-US">
                <a:ea typeface="굴림" charset="-127"/>
              </a:endParaRPr>
            </a:p>
          </p:txBody>
        </p:sp>
        <p:sp>
          <p:nvSpPr>
            <p:cNvPr id="14" name="타원 12"/>
            <p:cNvSpPr>
              <a:spLocks noChangeArrowheads="1"/>
            </p:cNvSpPr>
            <p:nvPr/>
          </p:nvSpPr>
          <p:spPr bwMode="auto">
            <a:xfrm>
              <a:off x="4986338" y="5549900"/>
              <a:ext cx="520700" cy="4921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charset="-127"/>
                </a:rPr>
                <a:t>I</a:t>
              </a:r>
              <a:endParaRPr lang="ko-KR" altLang="en-US">
                <a:ea typeface="굴림" charset="-127"/>
              </a:endParaRPr>
            </a:p>
          </p:txBody>
        </p:sp>
        <p:cxnSp>
          <p:nvCxnSpPr>
            <p:cNvPr id="15" name="직선 화살표 연결선 14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rot="16200000" flipH="1">
              <a:off x="3488531" y="2272507"/>
              <a:ext cx="460375" cy="134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화살표 연결선 1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rot="5400000">
              <a:off x="2263775" y="2508250"/>
              <a:ext cx="1673225" cy="733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화살표 연결선 19"/>
            <p:cNvCxnSpPr>
              <a:cxnSpLocks noChangeShapeType="1"/>
              <a:stCxn id="11" idx="3"/>
              <a:endCxn id="8" idx="0"/>
            </p:cNvCxnSpPr>
            <p:nvPr/>
          </p:nvCxnSpPr>
          <p:spPr bwMode="auto">
            <a:xfrm rot="5400000">
              <a:off x="2806701" y="2916237"/>
              <a:ext cx="722312" cy="868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21"/>
            <p:cNvCxnSpPr>
              <a:cxnSpLocks noChangeShapeType="1"/>
              <a:stCxn id="11" idx="4"/>
              <a:endCxn id="9" idx="0"/>
            </p:cNvCxnSpPr>
            <p:nvPr/>
          </p:nvCxnSpPr>
          <p:spPr bwMode="auto">
            <a:xfrm rot="16200000" flipH="1">
              <a:off x="3624263" y="3224213"/>
              <a:ext cx="565150" cy="241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화살표 연결선 27"/>
            <p:cNvCxnSpPr>
              <a:cxnSpLocks noChangeShapeType="1"/>
              <a:stCxn id="11" idx="5"/>
              <a:endCxn id="10" idx="1"/>
            </p:cNvCxnSpPr>
            <p:nvPr/>
          </p:nvCxnSpPr>
          <p:spPr bwMode="auto">
            <a:xfrm rot="16200000" flipH="1">
              <a:off x="4206082" y="2753519"/>
              <a:ext cx="668337" cy="1139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화살표 연결선 29"/>
            <p:cNvCxnSpPr>
              <a:cxnSpLocks noChangeShapeType="1"/>
              <a:stCxn id="8" idx="5"/>
              <a:endCxn id="7" idx="1"/>
            </p:cNvCxnSpPr>
            <p:nvPr/>
          </p:nvCxnSpPr>
          <p:spPr bwMode="auto">
            <a:xfrm rot="16200000" flipH="1">
              <a:off x="3259138" y="3790950"/>
              <a:ext cx="552450" cy="12350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화살표 연결선 31"/>
            <p:cNvCxnSpPr>
              <a:cxnSpLocks noChangeShapeType="1"/>
              <a:stCxn id="9" idx="4"/>
              <a:endCxn id="7" idx="0"/>
            </p:cNvCxnSpPr>
            <p:nvPr/>
          </p:nvCxnSpPr>
          <p:spPr bwMode="auto">
            <a:xfrm rot="16200000" flipH="1">
              <a:off x="3936206" y="4210845"/>
              <a:ext cx="492125" cy="3095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화살표 연결선 33"/>
            <p:cNvCxnSpPr>
              <a:cxnSpLocks noChangeShapeType="1"/>
              <a:stCxn id="10" idx="4"/>
              <a:endCxn id="7" idx="7"/>
            </p:cNvCxnSpPr>
            <p:nvPr/>
          </p:nvCxnSpPr>
          <p:spPr bwMode="auto">
            <a:xfrm rot="5400000">
              <a:off x="4603750" y="3994150"/>
              <a:ext cx="608013" cy="773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화살표 연결선 35"/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2529682" y="4407693"/>
              <a:ext cx="450850" cy="428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화살표 연결선 37"/>
            <p:cNvCxnSpPr>
              <a:cxnSpLocks noChangeShapeType="1"/>
              <a:stCxn id="12" idx="4"/>
              <a:endCxn id="13" idx="1"/>
            </p:cNvCxnSpPr>
            <p:nvPr/>
          </p:nvCxnSpPr>
          <p:spPr bwMode="auto">
            <a:xfrm rot="16200000" flipH="1">
              <a:off x="2886869" y="5036344"/>
              <a:ext cx="492125" cy="712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화살표 연결선 39"/>
            <p:cNvCxnSpPr>
              <a:cxnSpLocks noChangeShapeType="1"/>
              <a:stCxn id="7" idx="4"/>
              <a:endCxn id="13" idx="7"/>
            </p:cNvCxnSpPr>
            <p:nvPr/>
          </p:nvCxnSpPr>
          <p:spPr bwMode="auto">
            <a:xfrm rot="5400000">
              <a:off x="3829844" y="5131594"/>
              <a:ext cx="534987" cy="479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41"/>
            <p:cNvCxnSpPr>
              <a:cxnSpLocks noChangeShapeType="1"/>
              <a:stCxn id="7" idx="5"/>
              <a:endCxn id="14" idx="1"/>
            </p:cNvCxnSpPr>
            <p:nvPr/>
          </p:nvCxnSpPr>
          <p:spPr bwMode="auto">
            <a:xfrm rot="16200000" flipH="1">
              <a:off x="4497387" y="5056188"/>
              <a:ext cx="588963" cy="5413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직사각형 42"/>
            <p:cNvSpPr>
              <a:spLocks noChangeArrowheads="1"/>
            </p:cNvSpPr>
            <p:nvPr/>
          </p:nvSpPr>
          <p:spPr bwMode="auto">
            <a:xfrm>
              <a:off x="3911600" y="1463675"/>
              <a:ext cx="146208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(2 * 1 = 2)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28" name="직사각형 43"/>
            <p:cNvSpPr>
              <a:spLocks noChangeArrowheads="1"/>
            </p:cNvSpPr>
            <p:nvPr/>
          </p:nvSpPr>
          <p:spPr bwMode="auto">
            <a:xfrm>
              <a:off x="3332163" y="3176588"/>
              <a:ext cx="1462087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(19 * 34 = 646)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29" name="직사각형 44"/>
            <p:cNvSpPr>
              <a:spLocks noChangeArrowheads="1"/>
            </p:cNvSpPr>
            <p:nvPr/>
          </p:nvSpPr>
          <p:spPr bwMode="auto">
            <a:xfrm>
              <a:off x="5649913" y="3624263"/>
              <a:ext cx="1778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(23 * 34 = 782)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0" name="직사각형 45"/>
            <p:cNvSpPr>
              <a:spLocks noChangeArrowheads="1"/>
            </p:cNvSpPr>
            <p:nvPr/>
          </p:nvSpPr>
          <p:spPr bwMode="auto">
            <a:xfrm>
              <a:off x="1065213" y="3302000"/>
              <a:ext cx="146208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(3 * 2 * 34 = 204)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1" name="직사각형 46"/>
            <p:cNvSpPr>
              <a:spLocks noChangeArrowheads="1"/>
            </p:cNvSpPr>
            <p:nvPr/>
          </p:nvSpPr>
          <p:spPr bwMode="auto">
            <a:xfrm>
              <a:off x="866775" y="4694238"/>
              <a:ext cx="1463675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(5 * 204 = 1020)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2" name="직사각형 47"/>
            <p:cNvSpPr>
              <a:spLocks noChangeArrowheads="1"/>
            </p:cNvSpPr>
            <p:nvPr/>
          </p:nvSpPr>
          <p:spPr bwMode="auto">
            <a:xfrm>
              <a:off x="4679950" y="4708525"/>
              <a:ext cx="42386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(11 * 204 * 646 * 782= 1133605968)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3" name="직사각형 48"/>
            <p:cNvSpPr>
              <a:spLocks noChangeArrowheads="1"/>
            </p:cNvSpPr>
            <p:nvPr/>
          </p:nvSpPr>
          <p:spPr bwMode="auto">
            <a:xfrm>
              <a:off x="4229100" y="2555875"/>
              <a:ext cx="146367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(17 * 2 = 34)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4" name="직사각형 49"/>
            <p:cNvSpPr>
              <a:spLocks noChangeArrowheads="1"/>
            </p:cNvSpPr>
            <p:nvPr/>
          </p:nvSpPr>
          <p:spPr bwMode="auto">
            <a:xfrm>
              <a:off x="2370138" y="6027738"/>
              <a:ext cx="1463675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>
                  <a:ea typeface="굴림" charset="-127"/>
                </a:rPr>
                <a:t>(7 * 1020 * 1133605968 = 8093946611520)</a:t>
              </a:r>
              <a:endParaRPr lang="ko-KR" altLang="en-US" sz="1600">
                <a:ea typeface="굴림" charset="-127"/>
              </a:endParaRPr>
            </a:p>
          </p:txBody>
        </p:sp>
        <p:sp>
          <p:nvSpPr>
            <p:cNvPr id="35" name="직사각형 50"/>
            <p:cNvSpPr>
              <a:spLocks noChangeArrowheads="1"/>
            </p:cNvSpPr>
            <p:nvPr/>
          </p:nvSpPr>
          <p:spPr bwMode="auto">
            <a:xfrm>
              <a:off x="5692775" y="5486400"/>
              <a:ext cx="146208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600" dirty="0">
                  <a:ea typeface="굴림" charset="-127"/>
                </a:rPr>
                <a:t>(13 * 1133605968 = 14736877584)</a:t>
              </a:r>
              <a:endParaRPr lang="ko-KR" altLang="en-US" sz="1600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en-US" altLang="ko-KR" dirty="0" smtClean="0"/>
              <a:t>Labeling : LCM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타원 4"/>
          <p:cNvSpPr>
            <a:spLocks noChangeArrowheads="1"/>
          </p:cNvSpPr>
          <p:nvPr/>
        </p:nvSpPr>
        <p:spPr bwMode="auto">
          <a:xfrm>
            <a:off x="2969766" y="1278732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A</a:t>
            </a:r>
            <a:endParaRPr lang="ko-KR" altLang="en-US">
              <a:ea typeface="굴림" charset="-127"/>
            </a:endParaRPr>
          </a:p>
        </p:txBody>
      </p:sp>
      <p:sp>
        <p:nvSpPr>
          <p:cNvPr id="6" name="타원 5"/>
          <p:cNvSpPr>
            <a:spLocks noChangeArrowheads="1"/>
          </p:cNvSpPr>
          <p:nvPr/>
        </p:nvSpPr>
        <p:spPr bwMode="auto">
          <a:xfrm>
            <a:off x="3655566" y="4272757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G</a:t>
            </a:r>
            <a:endParaRPr lang="ko-KR" altLang="en-US">
              <a:ea typeface="굴림" charset="-127"/>
            </a:endParaRPr>
          </a:p>
        </p:txBody>
      </p:sp>
      <p:sp>
        <p:nvSpPr>
          <p:cNvPr id="7" name="타원 6"/>
          <p:cNvSpPr>
            <a:spLocks noChangeArrowheads="1"/>
          </p:cNvSpPr>
          <p:nvPr/>
        </p:nvSpPr>
        <p:spPr bwMode="auto">
          <a:xfrm>
            <a:off x="2052191" y="3372644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B</a:t>
            </a:r>
            <a:endParaRPr lang="ko-KR" altLang="en-US">
              <a:ea typeface="굴림" charset="-127"/>
            </a:endParaRPr>
          </a:p>
        </p:txBody>
      </p:sp>
      <p:sp>
        <p:nvSpPr>
          <p:cNvPr id="8" name="타원 7"/>
          <p:cNvSpPr>
            <a:spLocks noChangeArrowheads="1"/>
          </p:cNvSpPr>
          <p:nvPr/>
        </p:nvSpPr>
        <p:spPr bwMode="auto">
          <a:xfrm>
            <a:off x="3346004" y="3288507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E</a:t>
            </a:r>
            <a:endParaRPr lang="ko-KR" altLang="en-US">
              <a:ea typeface="굴림" charset="-127"/>
            </a:endParaRPr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4612829" y="3245644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F</a:t>
            </a:r>
            <a:endParaRPr lang="ko-KR" altLang="en-US">
              <a:ea typeface="굴림" charset="-127"/>
            </a:endParaRPr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3104704" y="2231232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C</a:t>
            </a:r>
            <a:endParaRPr lang="ko-KR" altLang="en-US">
              <a:ea typeface="굴림" charset="-127"/>
            </a:endParaRPr>
          </a:p>
        </p:txBody>
      </p: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2095054" y="4315619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D</a:t>
            </a:r>
            <a:endParaRPr lang="ko-KR" altLang="en-US">
              <a:ea typeface="굴림" charset="-127"/>
            </a:endParaRPr>
          </a:p>
        </p:txBody>
      </p:sp>
      <p:sp>
        <p:nvSpPr>
          <p:cNvPr id="12" name="타원 11"/>
          <p:cNvSpPr>
            <a:spLocks noChangeArrowheads="1"/>
          </p:cNvSpPr>
          <p:nvPr/>
        </p:nvSpPr>
        <p:spPr bwMode="auto">
          <a:xfrm>
            <a:off x="2991991" y="5226844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H</a:t>
            </a:r>
            <a:endParaRPr lang="ko-KR" altLang="en-US">
              <a:ea typeface="굴림" charset="-127"/>
            </a:endParaRPr>
          </a:p>
        </p:txBody>
      </p:sp>
      <p:sp>
        <p:nvSpPr>
          <p:cNvPr id="13" name="타원 12"/>
          <p:cNvSpPr>
            <a:spLocks noChangeArrowheads="1"/>
          </p:cNvSpPr>
          <p:nvPr/>
        </p:nvSpPr>
        <p:spPr bwMode="auto">
          <a:xfrm>
            <a:off x="4565204" y="5210969"/>
            <a:ext cx="520700" cy="4921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I</a:t>
            </a:r>
            <a:endParaRPr lang="ko-KR" altLang="en-US">
              <a:ea typeface="굴림" charset="-127"/>
            </a:endParaRPr>
          </a:p>
        </p:txBody>
      </p:sp>
      <p:cxnSp>
        <p:nvCxnSpPr>
          <p:cNvPr id="14" name="직선 화살표 연결선 14"/>
          <p:cNvCxnSpPr>
            <a:cxnSpLocks noChangeShapeType="1"/>
            <a:stCxn id="5" idx="4"/>
            <a:endCxn id="10" idx="0"/>
          </p:cNvCxnSpPr>
          <p:nvPr/>
        </p:nvCxnSpPr>
        <p:spPr bwMode="auto">
          <a:xfrm rot="16200000" flipH="1">
            <a:off x="3067397" y="1933576"/>
            <a:ext cx="460375" cy="134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7"/>
          <p:cNvCxnSpPr>
            <a:cxnSpLocks noChangeShapeType="1"/>
            <a:stCxn id="5" idx="3"/>
            <a:endCxn id="7" idx="0"/>
          </p:cNvCxnSpPr>
          <p:nvPr/>
        </p:nvCxnSpPr>
        <p:spPr bwMode="auto">
          <a:xfrm rot="5400000">
            <a:off x="1842641" y="2169319"/>
            <a:ext cx="1673225" cy="733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9"/>
          <p:cNvCxnSpPr>
            <a:cxnSpLocks noChangeShapeType="1"/>
            <a:stCxn id="10" idx="3"/>
            <a:endCxn id="7" idx="0"/>
          </p:cNvCxnSpPr>
          <p:nvPr/>
        </p:nvCxnSpPr>
        <p:spPr bwMode="auto">
          <a:xfrm rot="5400000">
            <a:off x="2385567" y="2577306"/>
            <a:ext cx="722312" cy="868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21"/>
          <p:cNvCxnSpPr>
            <a:cxnSpLocks noChangeShapeType="1"/>
            <a:stCxn id="10" idx="4"/>
            <a:endCxn id="8" idx="0"/>
          </p:cNvCxnSpPr>
          <p:nvPr/>
        </p:nvCxnSpPr>
        <p:spPr bwMode="auto">
          <a:xfrm rot="16200000" flipH="1">
            <a:off x="3203129" y="2885282"/>
            <a:ext cx="56515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7"/>
          <p:cNvCxnSpPr>
            <a:cxnSpLocks noChangeShapeType="1"/>
            <a:stCxn id="10" idx="5"/>
            <a:endCxn id="9" idx="1"/>
          </p:cNvCxnSpPr>
          <p:nvPr/>
        </p:nvCxnSpPr>
        <p:spPr bwMode="auto">
          <a:xfrm rot="16200000" flipH="1">
            <a:off x="3784948" y="2414588"/>
            <a:ext cx="668337" cy="1139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29"/>
          <p:cNvCxnSpPr>
            <a:cxnSpLocks noChangeShapeType="1"/>
            <a:stCxn id="7" idx="5"/>
            <a:endCxn id="6" idx="1"/>
          </p:cNvCxnSpPr>
          <p:nvPr/>
        </p:nvCxnSpPr>
        <p:spPr bwMode="auto">
          <a:xfrm rot="16200000" flipH="1">
            <a:off x="2838004" y="3452019"/>
            <a:ext cx="552450" cy="1235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31"/>
          <p:cNvCxnSpPr>
            <a:cxnSpLocks noChangeShapeType="1"/>
            <a:stCxn id="8" idx="4"/>
            <a:endCxn id="6" idx="0"/>
          </p:cNvCxnSpPr>
          <p:nvPr/>
        </p:nvCxnSpPr>
        <p:spPr bwMode="auto">
          <a:xfrm rot="16200000" flipH="1">
            <a:off x="3515072" y="3871914"/>
            <a:ext cx="492125" cy="309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33"/>
          <p:cNvCxnSpPr>
            <a:cxnSpLocks noChangeShapeType="1"/>
            <a:stCxn id="9" idx="4"/>
            <a:endCxn id="6" idx="7"/>
          </p:cNvCxnSpPr>
          <p:nvPr/>
        </p:nvCxnSpPr>
        <p:spPr bwMode="auto">
          <a:xfrm rot="5400000">
            <a:off x="4182616" y="3655219"/>
            <a:ext cx="608013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35"/>
          <p:cNvCxnSpPr>
            <a:cxnSpLocks noChangeShapeType="1"/>
            <a:stCxn id="7" idx="4"/>
            <a:endCxn id="11" idx="0"/>
          </p:cNvCxnSpPr>
          <p:nvPr/>
        </p:nvCxnSpPr>
        <p:spPr bwMode="auto">
          <a:xfrm rot="16200000" flipH="1">
            <a:off x="2108548" y="4068762"/>
            <a:ext cx="450850" cy="42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37"/>
          <p:cNvCxnSpPr>
            <a:cxnSpLocks noChangeShapeType="1"/>
            <a:stCxn id="11" idx="4"/>
            <a:endCxn id="12" idx="1"/>
          </p:cNvCxnSpPr>
          <p:nvPr/>
        </p:nvCxnSpPr>
        <p:spPr bwMode="auto">
          <a:xfrm rot="16200000" flipH="1">
            <a:off x="2465735" y="4697413"/>
            <a:ext cx="492125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화살표 연결선 39"/>
          <p:cNvCxnSpPr>
            <a:cxnSpLocks noChangeShapeType="1"/>
            <a:stCxn id="6" idx="4"/>
            <a:endCxn id="12" idx="7"/>
          </p:cNvCxnSpPr>
          <p:nvPr/>
        </p:nvCxnSpPr>
        <p:spPr bwMode="auto">
          <a:xfrm rot="5400000">
            <a:off x="3408710" y="4792663"/>
            <a:ext cx="534987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41"/>
          <p:cNvCxnSpPr>
            <a:cxnSpLocks noChangeShapeType="1"/>
            <a:stCxn id="6" idx="5"/>
            <a:endCxn id="13" idx="1"/>
          </p:cNvCxnSpPr>
          <p:nvPr/>
        </p:nvCxnSpPr>
        <p:spPr bwMode="auto">
          <a:xfrm rot="16200000" flipH="1">
            <a:off x="4076253" y="4717257"/>
            <a:ext cx="588963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42"/>
          <p:cNvSpPr>
            <a:spLocks noChangeArrowheads="1"/>
          </p:cNvSpPr>
          <p:nvPr/>
        </p:nvSpPr>
        <p:spPr bwMode="auto">
          <a:xfrm>
            <a:off x="3730179" y="1124744"/>
            <a:ext cx="146208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(2, 2*1 = 2, 1)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27" name="직사각형 43"/>
          <p:cNvSpPr>
            <a:spLocks noChangeArrowheads="1"/>
          </p:cNvSpPr>
          <p:nvPr/>
        </p:nvSpPr>
        <p:spPr bwMode="auto">
          <a:xfrm>
            <a:off x="3361879" y="2837657"/>
            <a:ext cx="14620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(19, 19*lcm(34)=646, 17)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28" name="직사각형 44"/>
          <p:cNvSpPr>
            <a:spLocks noChangeArrowheads="1"/>
          </p:cNvSpPr>
          <p:nvPr/>
        </p:nvSpPr>
        <p:spPr bwMode="auto">
          <a:xfrm>
            <a:off x="5692329" y="3285332"/>
            <a:ext cx="177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(23,  23*lcm(34)=782, 17)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29" name="직사각형 45"/>
          <p:cNvSpPr>
            <a:spLocks noChangeArrowheads="1"/>
          </p:cNvSpPr>
          <p:nvPr/>
        </p:nvSpPr>
        <p:spPr bwMode="auto">
          <a:xfrm>
            <a:off x="348804" y="2864644"/>
            <a:ext cx="146208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(3, 3*lcm(2,34) = 102, 34)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30" name="직사각형 46"/>
          <p:cNvSpPr>
            <a:spLocks noChangeArrowheads="1"/>
          </p:cNvSpPr>
          <p:nvPr/>
        </p:nvSpPr>
        <p:spPr bwMode="auto">
          <a:xfrm>
            <a:off x="107504" y="4355307"/>
            <a:ext cx="14636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(5, 5*lcm(102)=510, 3)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31" name="직사각형 47"/>
          <p:cNvSpPr>
            <a:spLocks noChangeArrowheads="1"/>
          </p:cNvSpPr>
          <p:nvPr/>
        </p:nvSpPr>
        <p:spPr bwMode="auto">
          <a:xfrm>
            <a:off x="4258816" y="4369594"/>
            <a:ext cx="42386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(11, 11*lcm(102,646,782)=490314, 1311)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32" name="직사각형 48"/>
          <p:cNvSpPr>
            <a:spLocks noChangeArrowheads="1"/>
          </p:cNvSpPr>
          <p:nvPr/>
        </p:nvSpPr>
        <p:spPr bwMode="auto">
          <a:xfrm>
            <a:off x="4271516" y="2174082"/>
            <a:ext cx="14636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(17, 17*lcm(2) = 34, 2)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33" name="직사각형 49"/>
          <p:cNvSpPr>
            <a:spLocks noChangeArrowheads="1"/>
          </p:cNvSpPr>
          <p:nvPr/>
        </p:nvSpPr>
        <p:spPr bwMode="auto">
          <a:xfrm>
            <a:off x="1949004" y="5688807"/>
            <a:ext cx="14636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(7,7*lcm(510,490314)=17160990, 55)</a:t>
            </a:r>
            <a:endParaRPr lang="ko-KR" altLang="en-US" sz="1600">
              <a:ea typeface="굴림" charset="-127"/>
            </a:endParaRPr>
          </a:p>
        </p:txBody>
      </p:sp>
      <p:sp>
        <p:nvSpPr>
          <p:cNvPr id="34" name="직사각형 50"/>
          <p:cNvSpPr>
            <a:spLocks noChangeArrowheads="1"/>
          </p:cNvSpPr>
          <p:nvPr/>
        </p:nvSpPr>
        <p:spPr bwMode="auto">
          <a:xfrm>
            <a:off x="5916166" y="4899819"/>
            <a:ext cx="1462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>
                <a:ea typeface="굴림" charset="-127"/>
              </a:rPr>
              <a:t>(13, 13*lcm(490314)=6374082, 11)</a:t>
            </a:r>
            <a:endParaRPr lang="ko-KR" altLang="en-US" sz="16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9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Number Labeling: Topological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Vertices on the top of the hierarchy should be assigned small prime numbers as early as possible</a:t>
            </a:r>
          </a:p>
          <a:p>
            <a:pPr lvl="1"/>
            <a:r>
              <a:rPr lang="en-US" altLang="ko-KR" dirty="0">
                <a:ea typeface="굴림" charset="-127"/>
              </a:rPr>
              <a:t>Topological sort of a DAG provides the character we need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E.g.) </a:t>
            </a:r>
            <a:endParaRPr lang="ko-KR" altLang="en-US" dirty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타원 4"/>
          <p:cNvSpPr>
            <a:spLocks noChangeArrowheads="1"/>
          </p:cNvSpPr>
          <p:nvPr/>
        </p:nvSpPr>
        <p:spPr bwMode="auto">
          <a:xfrm>
            <a:off x="2211015" y="2671737"/>
            <a:ext cx="307975" cy="2825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A</a:t>
            </a:r>
            <a:endParaRPr lang="ko-KR" altLang="en-US">
              <a:ea typeface="굴림" charset="-127"/>
            </a:endParaRPr>
          </a:p>
        </p:txBody>
      </p:sp>
      <p:sp>
        <p:nvSpPr>
          <p:cNvPr id="6" name="타원 5"/>
          <p:cNvSpPr>
            <a:spLocks noChangeArrowheads="1"/>
          </p:cNvSpPr>
          <p:nvPr/>
        </p:nvSpPr>
        <p:spPr bwMode="auto">
          <a:xfrm>
            <a:off x="2617415" y="4395762"/>
            <a:ext cx="309562" cy="2841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G</a:t>
            </a:r>
            <a:endParaRPr lang="ko-KR" altLang="en-US">
              <a:ea typeface="굴림" charset="-127"/>
            </a:endParaRPr>
          </a:p>
        </p:txBody>
      </p:sp>
      <p:sp>
        <p:nvSpPr>
          <p:cNvPr id="7" name="타원 6"/>
          <p:cNvSpPr>
            <a:spLocks noChangeArrowheads="1"/>
          </p:cNvSpPr>
          <p:nvPr/>
        </p:nvSpPr>
        <p:spPr bwMode="auto">
          <a:xfrm>
            <a:off x="1664915" y="3876650"/>
            <a:ext cx="309562" cy="28416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B</a:t>
            </a:r>
            <a:endParaRPr lang="ko-KR" altLang="en-US">
              <a:ea typeface="굴림" charset="-127"/>
            </a:endParaRPr>
          </a:p>
        </p:txBody>
      </p:sp>
      <p:sp>
        <p:nvSpPr>
          <p:cNvPr id="8" name="타원 7"/>
          <p:cNvSpPr>
            <a:spLocks noChangeArrowheads="1"/>
          </p:cNvSpPr>
          <p:nvPr/>
        </p:nvSpPr>
        <p:spPr bwMode="auto">
          <a:xfrm>
            <a:off x="2433265" y="3829025"/>
            <a:ext cx="309562" cy="28416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E</a:t>
            </a:r>
            <a:endParaRPr lang="ko-KR" altLang="en-US">
              <a:ea typeface="굴림" charset="-127"/>
            </a:endParaRPr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3185740" y="3803625"/>
            <a:ext cx="309562" cy="28416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F</a:t>
            </a:r>
            <a:endParaRPr lang="ko-KR" altLang="en-US">
              <a:ea typeface="굴림" charset="-127"/>
            </a:endParaRPr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2290390" y="3219425"/>
            <a:ext cx="309562" cy="28416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C</a:t>
            </a:r>
            <a:endParaRPr lang="ko-KR" altLang="en-US">
              <a:ea typeface="굴림" charset="-127"/>
            </a:endParaRPr>
          </a:p>
        </p:txBody>
      </p: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1690315" y="4421162"/>
            <a:ext cx="309562" cy="2825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D</a:t>
            </a:r>
            <a:endParaRPr lang="ko-KR" altLang="en-US">
              <a:ea typeface="굴림" charset="-127"/>
            </a:endParaRPr>
          </a:p>
        </p:txBody>
      </p:sp>
      <p:sp>
        <p:nvSpPr>
          <p:cNvPr id="12" name="타원 11"/>
          <p:cNvSpPr>
            <a:spLocks noChangeArrowheads="1"/>
          </p:cNvSpPr>
          <p:nvPr/>
        </p:nvSpPr>
        <p:spPr bwMode="auto">
          <a:xfrm>
            <a:off x="2223715" y="4945037"/>
            <a:ext cx="309562" cy="2841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H</a:t>
            </a:r>
            <a:endParaRPr lang="ko-KR" altLang="en-US">
              <a:ea typeface="굴림" charset="-127"/>
            </a:endParaRPr>
          </a:p>
        </p:txBody>
      </p:sp>
      <p:sp>
        <p:nvSpPr>
          <p:cNvPr id="13" name="타원 12"/>
          <p:cNvSpPr>
            <a:spLocks noChangeArrowheads="1"/>
          </p:cNvSpPr>
          <p:nvPr/>
        </p:nvSpPr>
        <p:spPr bwMode="auto">
          <a:xfrm>
            <a:off x="3158752" y="4937100"/>
            <a:ext cx="307975" cy="2825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I</a:t>
            </a:r>
            <a:endParaRPr lang="ko-KR" altLang="en-US">
              <a:ea typeface="굴림" charset="-127"/>
            </a:endParaRPr>
          </a:p>
        </p:txBody>
      </p:sp>
      <p:cxnSp>
        <p:nvCxnSpPr>
          <p:cNvPr id="14" name="직선 화살표 연결선 14"/>
          <p:cNvCxnSpPr>
            <a:cxnSpLocks noChangeShapeType="1"/>
            <a:stCxn id="5" idx="4"/>
            <a:endCxn id="10" idx="0"/>
          </p:cNvCxnSpPr>
          <p:nvPr/>
        </p:nvCxnSpPr>
        <p:spPr bwMode="auto">
          <a:xfrm rot="16200000" flipH="1">
            <a:off x="2272927" y="3046387"/>
            <a:ext cx="265113" cy="80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7"/>
          <p:cNvCxnSpPr>
            <a:cxnSpLocks noChangeShapeType="1"/>
            <a:stCxn id="5" idx="3"/>
            <a:endCxn id="7" idx="0"/>
          </p:cNvCxnSpPr>
          <p:nvPr/>
        </p:nvCxnSpPr>
        <p:spPr bwMode="auto">
          <a:xfrm rot="5400000">
            <a:off x="1556171" y="3177356"/>
            <a:ext cx="963613" cy="434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9"/>
          <p:cNvCxnSpPr>
            <a:cxnSpLocks noChangeShapeType="1"/>
            <a:stCxn id="10" idx="3"/>
            <a:endCxn id="7" idx="0"/>
          </p:cNvCxnSpPr>
          <p:nvPr/>
        </p:nvCxnSpPr>
        <p:spPr bwMode="auto">
          <a:xfrm rot="5400000">
            <a:off x="1870496" y="3410719"/>
            <a:ext cx="415925" cy="515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21"/>
          <p:cNvCxnSpPr>
            <a:cxnSpLocks noChangeShapeType="1"/>
            <a:stCxn id="10" idx="4"/>
            <a:endCxn id="8" idx="0"/>
          </p:cNvCxnSpPr>
          <p:nvPr/>
        </p:nvCxnSpPr>
        <p:spPr bwMode="auto">
          <a:xfrm rot="16200000" flipH="1">
            <a:off x="2354684" y="3594868"/>
            <a:ext cx="3254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7"/>
          <p:cNvCxnSpPr>
            <a:cxnSpLocks noChangeShapeType="1"/>
            <a:stCxn id="10" idx="5"/>
            <a:endCxn id="9" idx="1"/>
          </p:cNvCxnSpPr>
          <p:nvPr/>
        </p:nvCxnSpPr>
        <p:spPr bwMode="auto">
          <a:xfrm rot="16200000" flipH="1">
            <a:off x="2699965" y="3314675"/>
            <a:ext cx="385762" cy="677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29"/>
          <p:cNvCxnSpPr>
            <a:cxnSpLocks noChangeShapeType="1"/>
            <a:stCxn id="7" idx="5"/>
            <a:endCxn id="6" idx="1"/>
          </p:cNvCxnSpPr>
          <p:nvPr/>
        </p:nvCxnSpPr>
        <p:spPr bwMode="auto">
          <a:xfrm rot="16200000" flipH="1">
            <a:off x="2137196" y="3912368"/>
            <a:ext cx="319088" cy="733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31"/>
          <p:cNvCxnSpPr>
            <a:cxnSpLocks noChangeShapeType="1"/>
            <a:stCxn id="8" idx="4"/>
            <a:endCxn id="6" idx="0"/>
          </p:cNvCxnSpPr>
          <p:nvPr/>
        </p:nvCxnSpPr>
        <p:spPr bwMode="auto">
          <a:xfrm rot="16200000" flipH="1">
            <a:off x="2539627" y="4162400"/>
            <a:ext cx="282575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33"/>
          <p:cNvCxnSpPr>
            <a:cxnSpLocks noChangeShapeType="1"/>
            <a:stCxn id="9" idx="4"/>
            <a:endCxn id="6" idx="7"/>
          </p:cNvCxnSpPr>
          <p:nvPr/>
        </p:nvCxnSpPr>
        <p:spPr bwMode="auto">
          <a:xfrm rot="5400000">
            <a:off x="2936502" y="4033812"/>
            <a:ext cx="350838" cy="458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35"/>
          <p:cNvCxnSpPr>
            <a:cxnSpLocks noChangeShapeType="1"/>
            <a:stCxn id="7" idx="4"/>
            <a:endCxn id="11" idx="0"/>
          </p:cNvCxnSpPr>
          <p:nvPr/>
        </p:nvCxnSpPr>
        <p:spPr bwMode="auto">
          <a:xfrm rot="16200000" flipH="1">
            <a:off x="1703015" y="4278287"/>
            <a:ext cx="260350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37"/>
          <p:cNvCxnSpPr>
            <a:cxnSpLocks noChangeShapeType="1"/>
            <a:stCxn id="11" idx="4"/>
            <a:endCxn id="12" idx="1"/>
          </p:cNvCxnSpPr>
          <p:nvPr/>
        </p:nvCxnSpPr>
        <p:spPr bwMode="auto">
          <a:xfrm rot="16200000" flipH="1">
            <a:off x="1914946" y="4634681"/>
            <a:ext cx="284163" cy="422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화살표 연결선 39"/>
          <p:cNvCxnSpPr>
            <a:cxnSpLocks noChangeShapeType="1"/>
            <a:stCxn id="6" idx="4"/>
            <a:endCxn id="12" idx="7"/>
          </p:cNvCxnSpPr>
          <p:nvPr/>
        </p:nvCxnSpPr>
        <p:spPr bwMode="auto">
          <a:xfrm rot="5400000">
            <a:off x="2476127" y="4691038"/>
            <a:ext cx="30797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41"/>
          <p:cNvCxnSpPr>
            <a:cxnSpLocks noChangeShapeType="1"/>
            <a:stCxn id="6" idx="5"/>
            <a:endCxn id="13" idx="1"/>
          </p:cNvCxnSpPr>
          <p:nvPr/>
        </p:nvCxnSpPr>
        <p:spPr bwMode="auto">
          <a:xfrm rot="16200000" flipH="1">
            <a:off x="2873002" y="4648175"/>
            <a:ext cx="339725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42"/>
          <p:cNvSpPr>
            <a:spLocks noChangeArrowheads="1"/>
          </p:cNvSpPr>
          <p:nvPr/>
        </p:nvSpPr>
        <p:spPr bwMode="auto">
          <a:xfrm>
            <a:off x="4144590" y="3230537"/>
            <a:ext cx="43878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“A, C, E, F, B, D, G, H, I”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“2, 3, 5, 7, 11, 13, 17, 19, 23”</a:t>
            </a:r>
            <a:endParaRPr lang="ko-KR" altLang="en-US">
              <a:ea typeface="굴림" charset="-127"/>
            </a:endParaRPr>
          </a:p>
        </p:txBody>
      </p:sp>
      <p:sp>
        <p:nvSpPr>
          <p:cNvPr id="27" name="아래쪽 화살표 36"/>
          <p:cNvSpPr>
            <a:spLocks noChangeArrowheads="1"/>
          </p:cNvSpPr>
          <p:nvPr/>
        </p:nvSpPr>
        <p:spPr bwMode="auto">
          <a:xfrm>
            <a:off x="5220072" y="3656279"/>
            <a:ext cx="604837" cy="4222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Graph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Finding shortest paths</a:t>
            </a:r>
          </a:p>
          <a:p>
            <a:pPr lvl="1"/>
            <a:r>
              <a:rPr lang="en-GB" altLang="ko-KR" dirty="0">
                <a:ea typeface="굴림" charset="-127"/>
              </a:rPr>
              <a:t>Routing Internet traffic and UPS trucks</a:t>
            </a:r>
          </a:p>
          <a:p>
            <a:r>
              <a:rPr lang="en-GB" altLang="ko-KR" dirty="0">
                <a:ea typeface="굴림" charset="-127"/>
              </a:rPr>
              <a:t>Finding minimum spanning trees</a:t>
            </a:r>
          </a:p>
          <a:p>
            <a:pPr lvl="1"/>
            <a:r>
              <a:rPr lang="en-GB" altLang="ko-KR" dirty="0">
                <a:ea typeface="굴림" charset="-127"/>
              </a:rPr>
              <a:t>Telco laying down </a:t>
            </a:r>
            <a:r>
              <a:rPr lang="en-GB" altLang="ko-KR" dirty="0" err="1">
                <a:ea typeface="굴림" charset="-127"/>
              </a:rPr>
              <a:t>fiber</a:t>
            </a:r>
            <a:endParaRPr lang="en-GB" altLang="ko-KR" dirty="0">
              <a:ea typeface="굴림" charset="-127"/>
            </a:endParaRPr>
          </a:p>
          <a:p>
            <a:r>
              <a:rPr lang="en-GB" altLang="ko-KR" dirty="0">
                <a:ea typeface="굴림" charset="-127"/>
              </a:rPr>
              <a:t>Finding Max Flow</a:t>
            </a:r>
          </a:p>
          <a:p>
            <a:pPr lvl="1"/>
            <a:r>
              <a:rPr lang="en-GB" altLang="ko-KR" dirty="0">
                <a:ea typeface="굴림" charset="-127"/>
              </a:rPr>
              <a:t>Airline scheduling</a:t>
            </a:r>
          </a:p>
          <a:p>
            <a:r>
              <a:rPr lang="en-GB" altLang="ko-KR" dirty="0">
                <a:ea typeface="굴림" charset="-127"/>
              </a:rPr>
              <a:t>Identify “special” nodes and communities</a:t>
            </a:r>
          </a:p>
          <a:p>
            <a:pPr lvl="1"/>
            <a:r>
              <a:rPr lang="en-GB" altLang="ko-KR" dirty="0">
                <a:ea typeface="굴림" charset="-127"/>
              </a:rPr>
              <a:t>Breaking up terrorist cells, spread of avian flu</a:t>
            </a:r>
          </a:p>
          <a:p>
            <a:r>
              <a:rPr lang="en-GB" altLang="ko-KR" dirty="0">
                <a:ea typeface="굴림" charset="-127"/>
              </a:rPr>
              <a:t>Bipartite matching</a:t>
            </a:r>
          </a:p>
          <a:p>
            <a:pPr lvl="1"/>
            <a:r>
              <a:rPr lang="en-GB" altLang="ko-KR" dirty="0">
                <a:ea typeface="굴림" charset="-127"/>
              </a:rPr>
              <a:t>Monster.com, Match.com</a:t>
            </a:r>
          </a:p>
          <a:p>
            <a:r>
              <a:rPr lang="en-GB" altLang="ko-KR" dirty="0">
                <a:ea typeface="굴림" charset="-127"/>
              </a:rPr>
              <a:t>And of course... PageRank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7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Graphs and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ea typeface="굴림" charset="-127"/>
              </a:rPr>
              <a:t>Graph algorithms typically involve:</a:t>
            </a:r>
          </a:p>
          <a:p>
            <a:pPr lvl="1"/>
            <a:r>
              <a:rPr lang="en-GB" altLang="ko-KR" dirty="0">
                <a:ea typeface="굴림" charset="-127"/>
              </a:rPr>
              <a:t>Performing computation at each node</a:t>
            </a:r>
          </a:p>
          <a:p>
            <a:pPr lvl="1"/>
            <a:r>
              <a:rPr lang="en-GB" altLang="ko-KR" dirty="0">
                <a:ea typeface="굴림" charset="-127"/>
              </a:rPr>
              <a:t>Processing node-specific data, edge-specific data, and  link structure</a:t>
            </a:r>
          </a:p>
          <a:p>
            <a:pPr lvl="1"/>
            <a:r>
              <a:rPr lang="en-GB" altLang="ko-KR" dirty="0">
                <a:ea typeface="굴림" charset="-127"/>
              </a:rPr>
              <a:t>Traversing the graph in some manner</a:t>
            </a:r>
          </a:p>
          <a:p>
            <a:r>
              <a:rPr lang="en-GB" altLang="ko-KR" dirty="0">
                <a:ea typeface="굴림" charset="-127"/>
              </a:rPr>
              <a:t>Key questions:</a:t>
            </a:r>
          </a:p>
          <a:p>
            <a:pPr lvl="1"/>
            <a:r>
              <a:rPr lang="en-GB" altLang="ko-KR" dirty="0">
                <a:ea typeface="굴림" charset="-127"/>
              </a:rPr>
              <a:t>How do you represent graph data in </a:t>
            </a:r>
            <a:r>
              <a:rPr lang="en-GB" altLang="ko-KR" dirty="0" err="1">
                <a:ea typeface="굴림" charset="-127"/>
              </a:rPr>
              <a:t>MapReduce</a:t>
            </a:r>
            <a:r>
              <a:rPr lang="en-GB" altLang="ko-KR" dirty="0">
                <a:ea typeface="굴림" charset="-127"/>
              </a:rPr>
              <a:t>?</a:t>
            </a:r>
          </a:p>
          <a:p>
            <a:pPr lvl="1"/>
            <a:r>
              <a:rPr lang="en-GB" altLang="ko-KR" dirty="0">
                <a:ea typeface="굴림" charset="-127"/>
              </a:rPr>
              <a:t>How do you traverse a graph in </a:t>
            </a:r>
            <a:r>
              <a:rPr lang="en-GB" altLang="ko-KR" dirty="0" err="1">
                <a:ea typeface="굴림" charset="-127"/>
              </a:rPr>
              <a:t>MapReduce</a:t>
            </a:r>
            <a:r>
              <a:rPr lang="en-GB" altLang="ko-KR" dirty="0">
                <a:ea typeface="굴림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Representation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G = (V, E)</a:t>
            </a:r>
          </a:p>
          <a:p>
            <a:pPr lvl="1"/>
            <a:r>
              <a:rPr lang="en-US" altLang="ko-KR" dirty="0">
                <a:ea typeface="굴림" charset="-127"/>
              </a:rPr>
              <a:t>A poor representation for computational purposes</a:t>
            </a:r>
          </a:p>
          <a:p>
            <a:r>
              <a:rPr lang="en-US" altLang="ko-KR" dirty="0">
                <a:ea typeface="굴림" charset="-127"/>
              </a:rPr>
              <a:t>Two common representations</a:t>
            </a:r>
          </a:p>
          <a:p>
            <a:pPr lvl="1"/>
            <a:r>
              <a:rPr lang="en-US" altLang="ko-KR" dirty="0">
                <a:ea typeface="굴림" charset="-127"/>
              </a:rPr>
              <a:t>Adjacency matrix</a:t>
            </a:r>
          </a:p>
          <a:p>
            <a:pPr lvl="1"/>
            <a:r>
              <a:rPr lang="en-US" altLang="ko-KR" dirty="0">
                <a:ea typeface="굴림" charset="-127"/>
              </a:rPr>
              <a:t>Adjacency list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01819"/>
              </p:ext>
            </p:extLst>
          </p:nvPr>
        </p:nvGraphicFramePr>
        <p:xfrm>
          <a:off x="238140" y="3313906"/>
          <a:ext cx="2819400" cy="2668588"/>
        </p:xfrm>
        <a:graphic>
          <a:graphicData uri="http://schemas.openxmlformats.org/drawingml/2006/table">
            <a:tbl>
              <a:tblPr/>
              <a:tblGrid>
                <a:gridCol w="563563"/>
                <a:gridCol w="565150"/>
                <a:gridCol w="561975"/>
                <a:gridCol w="565150"/>
                <a:gridCol w="5635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151203" y="4036218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599003" y="3350418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2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742003" y="4493418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3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141803" y="5712618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4</a:t>
            </a:r>
          </a:p>
        </p:txBody>
      </p:sp>
      <p:cxnSp>
        <p:nvCxnSpPr>
          <p:cNvPr id="10" name="Curved Connector 14"/>
          <p:cNvCxnSpPr>
            <a:cxnSpLocks noChangeShapeType="1"/>
            <a:stCxn id="6" idx="0"/>
            <a:endCxn id="7" idx="2"/>
          </p:cNvCxnSpPr>
          <p:nvPr/>
        </p:nvCxnSpPr>
        <p:spPr bwMode="auto">
          <a:xfrm rot="5400000" flipH="1" flipV="1">
            <a:off x="3798903" y="3236118"/>
            <a:ext cx="419100" cy="11811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urved Connector 14"/>
          <p:cNvCxnSpPr>
            <a:cxnSpLocks noChangeShapeType="1"/>
            <a:stCxn id="6" idx="4"/>
            <a:endCxn id="9" idx="2"/>
          </p:cNvCxnSpPr>
          <p:nvPr/>
        </p:nvCxnSpPr>
        <p:spPr bwMode="auto">
          <a:xfrm rot="16200000" flipH="1">
            <a:off x="3075003" y="4912518"/>
            <a:ext cx="1409700" cy="7239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urved Connector 14"/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4065603" y="3502818"/>
            <a:ext cx="419100" cy="11811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urved Connector 14"/>
          <p:cNvCxnSpPr>
            <a:cxnSpLocks noChangeShapeType="1"/>
            <a:stCxn id="7" idx="6"/>
            <a:endCxn id="8" idx="0"/>
          </p:cNvCxnSpPr>
          <p:nvPr/>
        </p:nvCxnSpPr>
        <p:spPr bwMode="auto">
          <a:xfrm>
            <a:off x="5132403" y="3617118"/>
            <a:ext cx="876300" cy="8763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urved Connector 14"/>
          <p:cNvCxnSpPr>
            <a:cxnSpLocks noChangeShapeType="1"/>
            <a:stCxn id="7" idx="6"/>
            <a:endCxn id="9" idx="6"/>
          </p:cNvCxnSpPr>
          <p:nvPr/>
        </p:nvCxnSpPr>
        <p:spPr bwMode="auto">
          <a:xfrm flipH="1">
            <a:off x="4675203" y="3617118"/>
            <a:ext cx="457200" cy="2362200"/>
          </a:xfrm>
          <a:prstGeom prst="curvedConnector3">
            <a:avLst>
              <a:gd name="adj1" fmla="val -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urved Connector 14"/>
          <p:cNvCxnSpPr>
            <a:cxnSpLocks noChangeShapeType="1"/>
            <a:stCxn id="8" idx="3"/>
            <a:endCxn id="6" idx="5"/>
          </p:cNvCxnSpPr>
          <p:nvPr/>
        </p:nvCxnSpPr>
        <p:spPr bwMode="auto">
          <a:xfrm rot="5400000" flipH="1">
            <a:off x="4484704" y="3613943"/>
            <a:ext cx="457200" cy="2212975"/>
          </a:xfrm>
          <a:prstGeom prst="curvedConnector3">
            <a:avLst>
              <a:gd name="adj1" fmla="val -6708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urved Connector 14"/>
          <p:cNvCxnSpPr>
            <a:cxnSpLocks noChangeShapeType="1"/>
            <a:stCxn id="9" idx="0"/>
            <a:endCxn id="6" idx="6"/>
          </p:cNvCxnSpPr>
          <p:nvPr/>
        </p:nvCxnSpPr>
        <p:spPr bwMode="auto">
          <a:xfrm rot="16200000" flipV="1">
            <a:off x="3341703" y="4645818"/>
            <a:ext cx="1409700" cy="7239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urved Connector 14"/>
          <p:cNvCxnSpPr>
            <a:cxnSpLocks noChangeShapeType="1"/>
            <a:stCxn id="9" idx="6"/>
            <a:endCxn id="8" idx="4"/>
          </p:cNvCxnSpPr>
          <p:nvPr/>
        </p:nvCxnSpPr>
        <p:spPr bwMode="auto">
          <a:xfrm flipV="1">
            <a:off x="4675203" y="5026818"/>
            <a:ext cx="1333500" cy="9525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164288" y="3686968"/>
            <a:ext cx="16033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800" b="0">
                <a:solidFill>
                  <a:schemeClr val="tx2"/>
                </a:solidFill>
                <a:ea typeface="굴림" charset="-127"/>
              </a:rPr>
              <a:t>1: 2, 4</a:t>
            </a:r>
          </a:p>
          <a:p>
            <a:r>
              <a:rPr lang="en-US" altLang="ko-KR" sz="2800" b="0">
                <a:solidFill>
                  <a:schemeClr val="tx2"/>
                </a:solidFill>
                <a:ea typeface="굴림" charset="-127"/>
              </a:rPr>
              <a:t>2: 1, 3, 4</a:t>
            </a:r>
          </a:p>
          <a:p>
            <a:r>
              <a:rPr lang="en-US" altLang="ko-KR" sz="2800" b="0">
                <a:solidFill>
                  <a:schemeClr val="tx2"/>
                </a:solidFill>
                <a:ea typeface="굴림" charset="-127"/>
              </a:rPr>
              <a:t>3: 1</a:t>
            </a:r>
          </a:p>
          <a:p>
            <a:r>
              <a:rPr lang="en-US" altLang="ko-KR" sz="2800" b="0">
                <a:solidFill>
                  <a:schemeClr val="tx2"/>
                </a:solidFill>
                <a:ea typeface="굴림" charset="-127"/>
              </a:rPr>
              <a:t>4: 1, 3</a:t>
            </a:r>
          </a:p>
        </p:txBody>
      </p:sp>
    </p:spTree>
    <p:extLst>
      <p:ext uri="{BB962C8B-B14F-4D97-AF65-F5344CB8AC3E}">
        <p14:creationId xmlns:p14="http://schemas.microsoft.com/office/powerpoint/2010/main" val="23967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Source Shortest 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b="1" dirty="0">
                <a:ea typeface="굴림" charset="-127"/>
              </a:rPr>
              <a:t>Problem:</a:t>
            </a:r>
            <a:r>
              <a:rPr lang="en-GB" altLang="ko-KR" dirty="0">
                <a:ea typeface="굴림" charset="-127"/>
              </a:rPr>
              <a:t> find shortest path from a source node to one or more target nodes</a:t>
            </a:r>
          </a:p>
          <a:p>
            <a:r>
              <a:rPr lang="en-GB" altLang="ko-KR" dirty="0">
                <a:ea typeface="굴림" charset="-127"/>
              </a:rPr>
              <a:t>First, a refresher: </a:t>
            </a:r>
            <a:r>
              <a:rPr lang="en-GB" altLang="ko-KR" dirty="0" err="1">
                <a:ea typeface="굴림" charset="-127"/>
              </a:rPr>
              <a:t>Dijkstra’s</a:t>
            </a:r>
            <a:r>
              <a:rPr lang="en-GB" altLang="ko-KR" dirty="0">
                <a:ea typeface="굴림" charset="-127"/>
              </a:rPr>
              <a:t> Algorithm</a:t>
            </a:r>
            <a:endParaRPr lang="en-US" altLang="ko-KR" dirty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31640" y="3792488"/>
            <a:ext cx="838200" cy="838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/>
          <p:nvPr/>
        </p:nvSpPr>
        <p:spPr bwMode="auto">
          <a:xfrm>
            <a:off x="3084240" y="2420888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3084240" y="5316488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/>
          <p:nvPr/>
        </p:nvSpPr>
        <p:spPr bwMode="auto">
          <a:xfrm>
            <a:off x="5446440" y="2420888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/>
          <p:nvPr/>
        </p:nvSpPr>
        <p:spPr bwMode="auto">
          <a:xfrm>
            <a:off x="5446440" y="5316488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2169840" y="4554488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2169840" y="3106688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3998640" y="5773688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3998640" y="2876501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655740" y="3601988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2246040" y="4249688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704034" y="4326682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321447" y="4325094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066234" y="4326682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683647" y="4325094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322240" y="3259088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328590" y="49021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3090590" y="40210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617640" y="40210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55840" y="57403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455840" y="25732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08240" y="39877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60640" y="49354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452790" y="40210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86190" y="402108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230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Source Shortest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419200" y="3200400"/>
            <a:ext cx="838200" cy="8382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</a:rPr>
              <a:t>0</a:t>
            </a:r>
          </a:p>
        </p:txBody>
      </p:sp>
      <p:sp>
        <p:nvSpPr>
          <p:cNvPr id="6" name="Oval 6"/>
          <p:cNvSpPr/>
          <p:nvPr/>
        </p:nvSpPr>
        <p:spPr bwMode="auto">
          <a:xfrm>
            <a:off x="3171800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10</a:t>
            </a:r>
            <a:endParaRPr lang="en-US" altLang="ko-KR">
              <a:ea typeface="굴림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171800" y="4724400"/>
            <a:ext cx="838200" cy="838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ea typeface="굴림" charset="-127"/>
                <a:sym typeface="Symbol" pitchFamily="18" charset="2"/>
              </a:rPr>
              <a:t>5</a:t>
            </a:r>
            <a:endParaRPr lang="en-US" altLang="ko-KR">
              <a:ea typeface="굴림" charset="-127"/>
            </a:endParaRPr>
          </a:p>
        </p:txBody>
      </p:sp>
      <p:sp>
        <p:nvSpPr>
          <p:cNvPr id="8" name="Oval 21"/>
          <p:cNvSpPr/>
          <p:nvPr/>
        </p:nvSpPr>
        <p:spPr bwMode="auto">
          <a:xfrm>
            <a:off x="5534000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Oval 22"/>
          <p:cNvSpPr/>
          <p:nvPr/>
        </p:nvSpPr>
        <p:spPr bwMode="auto">
          <a:xfrm>
            <a:off x="5534000" y="4724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>
                <a:ea typeface="굴림" charset="-127"/>
                <a:sym typeface="Symbol" pitchFamily="18" charset="2"/>
              </a:rPr>
              <a:t></a:t>
            </a:r>
            <a:endParaRPr lang="en-US" altLang="ko-KR">
              <a:ea typeface="굴림" charset="-127"/>
            </a:endParaRPr>
          </a:p>
        </p:txBody>
      </p:sp>
      <p:cxnSp>
        <p:nvCxnSpPr>
          <p:cNvPr id="10" name="Straight Arrow Connector 77"/>
          <p:cNvCxnSpPr>
            <a:cxnSpLocks noChangeShapeType="1"/>
          </p:cNvCxnSpPr>
          <p:nvPr/>
        </p:nvCxnSpPr>
        <p:spPr bwMode="auto">
          <a:xfrm>
            <a:off x="2257400" y="39624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78"/>
          <p:cNvCxnSpPr>
            <a:cxnSpLocks noChangeShapeType="1"/>
          </p:cNvCxnSpPr>
          <p:nvPr/>
        </p:nvCxnSpPr>
        <p:spPr bwMode="auto">
          <a:xfrm flipV="1">
            <a:off x="2257400" y="2514600"/>
            <a:ext cx="914400" cy="838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9"/>
          <p:cNvCxnSpPr>
            <a:cxnSpLocks noChangeShapeType="1"/>
          </p:cNvCxnSpPr>
          <p:nvPr/>
        </p:nvCxnSpPr>
        <p:spPr bwMode="auto">
          <a:xfrm>
            <a:off x="4086200" y="5181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82"/>
          <p:cNvCxnSpPr>
            <a:cxnSpLocks noChangeShapeType="1"/>
          </p:cNvCxnSpPr>
          <p:nvPr/>
        </p:nvCxnSpPr>
        <p:spPr bwMode="auto">
          <a:xfrm>
            <a:off x="4086200" y="2284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3743300" y="3009900"/>
            <a:ext cx="21336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 rot="10800000">
            <a:off x="2333600" y="3657600"/>
            <a:ext cx="32004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27915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4090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153794" y="3734594"/>
            <a:ext cx="1981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4771207" y="3733006"/>
            <a:ext cx="1981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409800" y="2667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10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416150" y="4310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5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3178150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705200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3400" y="51482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43400" y="198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95800" y="3395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848200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40350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73750" y="3429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b="0">
                <a:ea typeface="굴림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91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15131</TotalTime>
  <Words>1778</Words>
  <Application>Microsoft Office PowerPoint</Application>
  <PresentationFormat>화면 슬라이드 쇼(4:3)</PresentationFormat>
  <Paragraphs>601</Paragraphs>
  <Slides>43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SNU IDB Lab.</vt:lpstr>
      <vt:lpstr>Microsoft Visio Drawing</vt:lpstr>
      <vt:lpstr>Equation</vt:lpstr>
      <vt:lpstr>빅데이터 팀 세미나 #맵리듀스 프레임워크 기반 그래프 처리 알고리즘</vt:lpstr>
      <vt:lpstr>Outline</vt:lpstr>
      <vt:lpstr>What’s a graph?</vt:lpstr>
      <vt:lpstr>Graph theory</vt:lpstr>
      <vt:lpstr>Some Graph Problems</vt:lpstr>
      <vt:lpstr>Graphs and MapReduce</vt:lpstr>
      <vt:lpstr>Representation Graphs</vt:lpstr>
      <vt:lpstr>Single Source Shortest Path</vt:lpstr>
      <vt:lpstr>Single Source Shortest Path</vt:lpstr>
      <vt:lpstr>Single Source Shortest Path</vt:lpstr>
      <vt:lpstr>Single Source Shortest Path</vt:lpstr>
      <vt:lpstr>Single Source Shortest Path</vt:lpstr>
      <vt:lpstr>Single Source Shortest Path</vt:lpstr>
      <vt:lpstr>Finding the Shortest Path</vt:lpstr>
      <vt:lpstr>Visualizing Parallel BFS</vt:lpstr>
      <vt:lpstr>From Intuition to Algorithm</vt:lpstr>
      <vt:lpstr>Multiple Iterations Needed</vt:lpstr>
      <vt:lpstr>BFS Pseudo-Code</vt:lpstr>
      <vt:lpstr>Clustering Coefficient</vt:lpstr>
      <vt:lpstr>Why?</vt:lpstr>
      <vt:lpstr>NodeIterator</vt:lpstr>
      <vt:lpstr>Parallel Version</vt:lpstr>
      <vt:lpstr>NodeIterator</vt:lpstr>
      <vt:lpstr>Triangle Counting Algorithm Using MapReduce</vt:lpstr>
      <vt:lpstr>Triangle Counting Algorithm Using MapReduce</vt:lpstr>
      <vt:lpstr>Triangle Counting Algorithm Using MapReduce</vt:lpstr>
      <vt:lpstr>Partition Algorithm [1/2]</vt:lpstr>
      <vt:lpstr>Partitioning Algorithm [2/2]</vt:lpstr>
      <vt:lpstr>PEGASUS: Mining Peta-scale Graphs</vt:lpstr>
      <vt:lpstr>Operations in the usual matrix-vector multiplication</vt:lpstr>
      <vt:lpstr>Operations in the usual matrix-vector multiplication</vt:lpstr>
      <vt:lpstr>How PEGASUS Works</vt:lpstr>
      <vt:lpstr>Challenging Issue: Reachability query</vt:lpstr>
      <vt:lpstr>GRIPP : SIGMOD 2007</vt:lpstr>
      <vt:lpstr>GRIPP Index : Non-tree</vt:lpstr>
      <vt:lpstr>Dual Labeling: ICDE 2006</vt:lpstr>
      <vt:lpstr>Dual Labeling</vt:lpstr>
      <vt:lpstr>2-hop labeling : SODA 02</vt:lpstr>
      <vt:lpstr>2-hop</vt:lpstr>
      <vt:lpstr>Prime Number labeling :DASFAA 2006</vt:lpstr>
      <vt:lpstr>Prime Number Labeling: DAG</vt:lpstr>
      <vt:lpstr>Prime Number Labeling : LCM</vt:lpstr>
      <vt:lpstr>Prime Number Labeling: Topological Sort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dhlim</cp:lastModifiedBy>
  <cp:revision>63</cp:revision>
  <dcterms:created xsi:type="dcterms:W3CDTF">2006-10-05T04:04:58Z</dcterms:created>
  <dcterms:modified xsi:type="dcterms:W3CDTF">2013-02-13T05:30:04Z</dcterms:modified>
</cp:coreProperties>
</file>