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9" r:id="rId4"/>
    <p:sldId id="262" r:id="rId5"/>
    <p:sldId id="261" r:id="rId6"/>
    <p:sldId id="264" r:id="rId7"/>
    <p:sldId id="263" r:id="rId8"/>
    <p:sldId id="265" r:id="rId9"/>
    <p:sldId id="266" r:id="rId10"/>
    <p:sldId id="260" r:id="rId11"/>
    <p:sldId id="275" r:id="rId12"/>
    <p:sldId id="267" r:id="rId13"/>
    <p:sldId id="269" r:id="rId14"/>
    <p:sldId id="270" r:id="rId15"/>
    <p:sldId id="276" r:id="rId16"/>
    <p:sldId id="272" r:id="rId17"/>
    <p:sldId id="273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5" r:id="rId26"/>
    <p:sldId id="284" r:id="rId27"/>
    <p:sldId id="286" r:id="rId28"/>
    <p:sldId id="258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16F1C-7C58-402E-B7E5-7A240EAF9998}" type="datetimeFigureOut">
              <a:rPr lang="ko-KR" altLang="en-US" smtClean="0"/>
              <a:t>2012-11-07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3BBF6-D494-4DFC-8511-1AA18A03D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981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Tag Clustering and Refinement on Semantic Unity Graph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259342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Yang Liu et al., Zhejiang Univ., China</a:t>
            </a:r>
          </a:p>
          <a:p>
            <a:r>
              <a:rPr lang="en-US" altLang="ko-KR" dirty="0" smtClean="0"/>
              <a:t>11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IEEE International Conference on Data Mining (ICDM 2011)</a:t>
            </a:r>
          </a:p>
          <a:p>
            <a:pPr algn="r"/>
            <a:endParaRPr lang="en-US" altLang="ko-KR" dirty="0" smtClean="0"/>
          </a:p>
          <a:p>
            <a:pPr algn="r"/>
            <a:r>
              <a:rPr lang="en-US" altLang="ko-KR" dirty="0" smtClean="0"/>
              <a:t>8 November 2012</a:t>
            </a:r>
          </a:p>
          <a:p>
            <a:pPr algn="r"/>
            <a:r>
              <a:rPr lang="en-US" altLang="ko-KR" dirty="0" smtClean="0"/>
              <a:t>SNU IDB Lab.</a:t>
            </a:r>
          </a:p>
          <a:p>
            <a:pPr algn="r"/>
            <a:r>
              <a:rPr lang="en-US" altLang="ko-KR" dirty="0" err="1" smtClean="0"/>
              <a:t>Hyunwoo</a:t>
            </a:r>
            <a:r>
              <a:rPr lang="en-US" altLang="ko-KR" dirty="0" smtClean="0"/>
              <a:t> Kim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43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</a:t>
            </a:r>
            <a:r>
              <a:rPr lang="en-US" altLang="ko-KR" sz="2000" dirty="0" smtClean="0"/>
              <a:t>[8/8</a:t>
            </a:r>
            <a:r>
              <a:rPr lang="en-US" altLang="ko-KR" sz="2000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Contributions</a:t>
            </a:r>
          </a:p>
          <a:p>
            <a:pPr lvl="1"/>
            <a:r>
              <a:rPr lang="en-US" altLang="ko-KR" dirty="0" smtClean="0"/>
              <a:t>Image and tag co-clustering on </a:t>
            </a:r>
            <a:r>
              <a:rPr lang="en-US" altLang="ko-KR" i="1" dirty="0" smtClean="0"/>
              <a:t>Semantic Unity Graph</a:t>
            </a:r>
          </a:p>
          <a:p>
            <a:pPr lvl="1"/>
            <a:r>
              <a:rPr lang="en-US" altLang="ko-KR" dirty="0" err="1" smtClean="0"/>
              <a:t>Polysemous</a:t>
            </a:r>
            <a:r>
              <a:rPr lang="en-US" altLang="ko-KR" dirty="0" smtClean="0"/>
              <a:t> tags or images can be clustered into different clusters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A novel framework for modeling images and tags</a:t>
            </a:r>
          </a:p>
          <a:p>
            <a:pPr lvl="1"/>
            <a:r>
              <a:rPr lang="en-US" altLang="ko-KR" dirty="0" smtClean="0"/>
              <a:t>Co-clustering and refinement algorithm based on the representation of </a:t>
            </a:r>
            <a:r>
              <a:rPr lang="en-US" altLang="ko-KR" i="1" dirty="0" smtClean="0"/>
              <a:t>Semantic Unity Graph</a:t>
            </a:r>
            <a:endParaRPr lang="ko-KR" altLang="en-US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31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b="1" u="sng" dirty="0" smtClean="0"/>
              <a:t>Semantic Unity Graph</a:t>
            </a:r>
          </a:p>
          <a:p>
            <a:r>
              <a:rPr lang="en-US" altLang="ko-KR" dirty="0" smtClean="0"/>
              <a:t>Tag Clustering and Refinement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Conclusions and Future Work</a:t>
            </a:r>
          </a:p>
          <a:p>
            <a:r>
              <a:rPr lang="en-US" altLang="ko-KR" dirty="0" smtClean="0"/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9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Semantic Unity Graph </a:t>
            </a:r>
            <a:r>
              <a:rPr lang="en-US" altLang="ko-KR" sz="2000" dirty="0" smtClean="0"/>
              <a:t>[1/3]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Semantic Unity</a:t>
            </a:r>
          </a:p>
          <a:p>
            <a:pPr lvl="1"/>
            <a:r>
              <a:rPr lang="en-US" altLang="ko-KR" dirty="0" smtClean="0"/>
              <a:t>Tagging activity eliminates the ambiguity of both the images and tags by the image-tag pair which expresses a definite meaning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679899" y="2791518"/>
            <a:ext cx="1623961" cy="1527571"/>
            <a:chOff x="3419872" y="2492896"/>
            <a:chExt cx="1623961" cy="152757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872" y="2492896"/>
              <a:ext cx="1623961" cy="1080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직사각형 5"/>
            <p:cNvSpPr/>
            <p:nvPr/>
          </p:nvSpPr>
          <p:spPr>
            <a:xfrm>
              <a:off x="3840623" y="3651135"/>
              <a:ext cx="7824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>
                  <a:latin typeface="Trajan Pro" pitchFamily="18" charset="0"/>
                </a:rPr>
                <a:t>Park</a:t>
              </a:r>
              <a:endParaRPr lang="ko-KR" altLang="en-US" dirty="0"/>
            </a:p>
          </p:txBody>
        </p:sp>
      </p:grpSp>
      <p:cxnSp>
        <p:nvCxnSpPr>
          <p:cNvPr id="9" name="직선 화살표 연결선 8"/>
          <p:cNvCxnSpPr/>
          <p:nvPr/>
        </p:nvCxnSpPr>
        <p:spPr>
          <a:xfrm flipH="1">
            <a:off x="4932040" y="3604374"/>
            <a:ext cx="1080120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56176" y="3419708"/>
            <a:ext cx="17232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  <a:latin typeface="Corbel" pitchFamily="34" charset="0"/>
              </a:rPr>
              <a:t>Semantic Unity</a:t>
            </a:r>
            <a:endParaRPr lang="ko-KR" altLang="en-US" b="1" dirty="0" smtClean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195736" y="2259160"/>
            <a:ext cx="2592288" cy="2592288"/>
          </a:xfrm>
          <a:prstGeom prst="ellipse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50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Semantic Unity Graph </a:t>
            </a:r>
            <a:r>
              <a:rPr lang="en-US" altLang="ko-KR" sz="2000" dirty="0" smtClean="0"/>
              <a:t>[2/3]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Semantic Unity Graph (SUG)</a:t>
            </a:r>
          </a:p>
          <a:p>
            <a:pPr lvl="1"/>
            <a:r>
              <a:rPr lang="en-US" altLang="ko-KR" dirty="0" err="1" smtClean="0"/>
              <a:t>Hypergraph</a:t>
            </a:r>
            <a:r>
              <a:rPr lang="en-US" altLang="ko-KR" dirty="0" smtClean="0"/>
              <a:t> of Semantic Unities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E</a:t>
            </a:r>
            <a:r>
              <a:rPr lang="en-US" altLang="ko-KR" baseline="30000" dirty="0" smtClean="0"/>
              <a:t>1</a:t>
            </a:r>
            <a:r>
              <a:rPr lang="en-US" altLang="ko-KR" dirty="0" smtClean="0"/>
              <a:t>: connecting Semantic Unities that are annotated with the </a:t>
            </a:r>
            <a:r>
              <a:rPr lang="en-US" altLang="ko-KR" b="1" dirty="0" smtClean="0"/>
              <a:t>same tag</a:t>
            </a:r>
          </a:p>
          <a:p>
            <a:pPr lvl="1"/>
            <a:r>
              <a:rPr lang="en-US" altLang="ko-KR" dirty="0" smtClean="0"/>
              <a:t>E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: connecting Semantic Unities that are from the </a:t>
            </a:r>
            <a:r>
              <a:rPr lang="en-US" altLang="ko-KR" b="1" dirty="0" smtClean="0"/>
              <a:t>same image</a:t>
            </a:r>
          </a:p>
          <a:p>
            <a:pPr lvl="1"/>
            <a:r>
              <a:rPr lang="en-US" altLang="ko-KR" dirty="0" smtClean="0"/>
              <a:t>E</a:t>
            </a:r>
            <a:r>
              <a:rPr lang="en-US" altLang="ko-KR" baseline="30000" dirty="0" smtClean="0"/>
              <a:t>3</a:t>
            </a:r>
            <a:r>
              <a:rPr lang="en-US" altLang="ko-KR" dirty="0" smtClean="0"/>
              <a:t>: connecting </a:t>
            </a:r>
            <a:r>
              <a:rPr lang="en-US" altLang="ko-KR" b="1" dirty="0" smtClean="0"/>
              <a:t>visually similar </a:t>
            </a:r>
            <a:r>
              <a:rPr lang="en-US" altLang="ko-KR" dirty="0" smtClean="0"/>
              <a:t>Semantic Unities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" r="9402"/>
          <a:stretch/>
        </p:blipFill>
        <p:spPr bwMode="auto">
          <a:xfrm>
            <a:off x="35496" y="2046884"/>
            <a:ext cx="8917341" cy="2894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247415"/>
            <a:ext cx="854531" cy="762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359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Semantic Unity Graph </a:t>
            </a:r>
            <a:r>
              <a:rPr lang="en-US" altLang="ko-KR" sz="2000" dirty="0" smtClean="0"/>
              <a:t>[3/3]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Weight of </a:t>
            </a:r>
            <a:r>
              <a:rPr lang="en-US" altLang="ko-KR" dirty="0" err="1" smtClean="0"/>
              <a:t>hyperedges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 edge set E</a:t>
            </a:r>
            <a:r>
              <a:rPr lang="en-US" altLang="ko-KR" baseline="30000" dirty="0" smtClean="0"/>
              <a:t>1 </a:t>
            </a:r>
            <a:r>
              <a:rPr lang="en-US" altLang="ko-KR" dirty="0" smtClean="0"/>
              <a:t>and E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: a constant value</a:t>
            </a:r>
          </a:p>
          <a:p>
            <a:pPr lvl="1"/>
            <a:r>
              <a:rPr lang="en-US" altLang="ko-KR" dirty="0" smtClean="0"/>
              <a:t>In </a:t>
            </a:r>
            <a:r>
              <a:rPr lang="en-US" altLang="ko-KR" dirty="0"/>
              <a:t>edge set </a:t>
            </a:r>
            <a:r>
              <a:rPr lang="en-US" altLang="ko-KR" dirty="0" smtClean="0"/>
              <a:t>E</a:t>
            </a:r>
            <a:r>
              <a:rPr lang="en-US" altLang="ko-KR" baseline="30000" dirty="0" smtClean="0"/>
              <a:t>3</a:t>
            </a:r>
          </a:p>
          <a:p>
            <a:pPr lvl="2"/>
            <a:r>
              <a:rPr lang="en-US" altLang="ko-KR" dirty="0" smtClean="0"/>
              <a:t>The average distance between the “centroid” image and its neighbors</a:t>
            </a:r>
          </a:p>
          <a:p>
            <a:pPr lvl="2"/>
            <a:r>
              <a:rPr lang="en-US" altLang="ko-KR" dirty="0" smtClean="0"/>
              <a:t>High weight when its “centroid” image and neighbor images are close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38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Semantic Unity Graph</a:t>
            </a:r>
          </a:p>
          <a:p>
            <a:r>
              <a:rPr lang="en-US" altLang="ko-KR" b="1" u="sng" dirty="0" smtClean="0"/>
              <a:t>Tag Clustering and Refinement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Conclusions and Future Work</a:t>
            </a:r>
          </a:p>
          <a:p>
            <a:r>
              <a:rPr lang="en-US" altLang="ko-KR" dirty="0" smtClean="0"/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9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Tag Clustering and Refinement </a:t>
            </a:r>
            <a:r>
              <a:rPr lang="en-US" altLang="ko-KR" sz="2000" dirty="0" smtClean="0"/>
              <a:t>[1/3]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Each Semantic Unity have a unique semantic meaning</a:t>
            </a:r>
          </a:p>
          <a:p>
            <a:pPr marL="457200" lvl="1" indent="0">
              <a:buNone/>
            </a:pPr>
            <a:r>
              <a:rPr lang="en-US" altLang="ko-KR" b="1" dirty="0" smtClean="0"/>
              <a:t>→</a:t>
            </a:r>
            <a:r>
              <a:rPr lang="en-US" altLang="ko-KR" dirty="0" smtClean="0"/>
              <a:t> Uniquely clustered into one cluster 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Clustering method</a:t>
            </a:r>
          </a:p>
          <a:p>
            <a:pPr lvl="1"/>
            <a:r>
              <a:rPr lang="en-US" altLang="ko-KR" dirty="0" smtClean="0"/>
              <a:t>Normalized </a:t>
            </a:r>
            <a:r>
              <a:rPr lang="en-US" altLang="ko-KR" dirty="0" err="1" smtClean="0"/>
              <a:t>hypergraph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Laplacian</a:t>
            </a:r>
            <a:r>
              <a:rPr lang="en-US" altLang="ko-KR" dirty="0" smtClean="0"/>
              <a:t> based on spectral </a:t>
            </a:r>
            <a:r>
              <a:rPr lang="en-US" altLang="ko-KR" dirty="0" err="1" smtClean="0"/>
              <a:t>hypergraph</a:t>
            </a:r>
            <a:r>
              <a:rPr lang="en-US" altLang="ko-KR" dirty="0" smtClean="0"/>
              <a:t> partitioning problem*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496" y="6309320"/>
            <a:ext cx="6260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* D. Zhou et al., Learning with </a:t>
            </a:r>
            <a:r>
              <a:rPr lang="en-US" altLang="ko-KR" sz="1200" dirty="0" err="1" smtClean="0">
                <a:latin typeface="Times New Roman" pitchFamily="18" charset="0"/>
                <a:cs typeface="Times New Roman" pitchFamily="18" charset="0"/>
              </a:rPr>
              <a:t>hypergraphs</a:t>
            </a:r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: clustering, classification, and embedding, NIPS 2006</a:t>
            </a:r>
            <a:endParaRPr lang="ko-KR" altLang="en-US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67125"/>
            <a:ext cx="1638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967" y="3608070"/>
            <a:ext cx="2600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292" y="3608070"/>
            <a:ext cx="26003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38042"/>
            <a:ext cx="32956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112895"/>
            <a:ext cx="23431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725144"/>
            <a:ext cx="339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828783"/>
            <a:ext cx="225742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61" y="5300439"/>
            <a:ext cx="15811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06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 Clustering and Refinement </a:t>
            </a:r>
            <a:r>
              <a:rPr lang="en-US" altLang="ko-KR" sz="2000" dirty="0" smtClean="0"/>
              <a:t>[2/3]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Each Semantic Unity can be assigned a category of topic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5713256" cy="3955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014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 Clustering and Refinement </a:t>
            </a:r>
            <a:r>
              <a:rPr lang="en-US" altLang="ko-KR" sz="2000" dirty="0" smtClean="0"/>
              <a:t>[3/3]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Refinement</a:t>
            </a:r>
          </a:p>
          <a:p>
            <a:pPr lvl="1"/>
            <a:r>
              <a:rPr lang="en-US" altLang="ko-KR" dirty="0" smtClean="0"/>
              <a:t>Embedding the </a:t>
            </a:r>
            <a:r>
              <a:rPr lang="en-US" altLang="ko-KR" dirty="0" err="1" smtClean="0"/>
              <a:t>hypergraph</a:t>
            </a:r>
            <a:r>
              <a:rPr lang="en-US" altLang="ko-KR" dirty="0" smtClean="0"/>
              <a:t> into a lower-dimension space by </a:t>
            </a:r>
            <a:r>
              <a:rPr lang="en-US" altLang="ko-KR" dirty="0" err="1" smtClean="0"/>
              <a:t>hypergraph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Laplacian</a:t>
            </a:r>
            <a:endParaRPr lang="en-US" altLang="ko-KR" dirty="0"/>
          </a:p>
          <a:p>
            <a:pPr lvl="1"/>
            <a:r>
              <a:rPr lang="en-US" altLang="ko-KR" dirty="0" smtClean="0"/>
              <a:t>Distance between two Semantic Unities can be directly calculated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2" y="3475761"/>
            <a:ext cx="1623961" cy="1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직사각형 6"/>
          <p:cNvSpPr/>
          <p:nvPr/>
        </p:nvSpPr>
        <p:spPr>
          <a:xfrm>
            <a:off x="389888" y="4634000"/>
            <a:ext cx="1812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latin typeface="Trajan Pro" pitchFamily="18" charset="0"/>
              </a:rPr>
              <a:t>Ji</a:t>
            </a:r>
            <a:r>
              <a:rPr lang="en-US" altLang="ko-KR" b="1" dirty="0" smtClean="0">
                <a:latin typeface="Trajan Pro" pitchFamily="18" charset="0"/>
              </a:rPr>
              <a:t>-Sung Park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475761"/>
            <a:ext cx="1623961" cy="1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직사각형 8"/>
          <p:cNvSpPr/>
          <p:nvPr/>
        </p:nvSpPr>
        <p:spPr>
          <a:xfrm>
            <a:off x="3150487" y="4634000"/>
            <a:ext cx="722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Trajan Pro" pitchFamily="18" charset="0"/>
              </a:rPr>
              <a:t>QPR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28" y="3506262"/>
            <a:ext cx="1623961" cy="1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직사각형 10"/>
          <p:cNvSpPr/>
          <p:nvPr/>
        </p:nvSpPr>
        <p:spPr>
          <a:xfrm>
            <a:off x="4941107" y="4664501"/>
            <a:ext cx="1431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Trajan Pro" pitchFamily="18" charset="0"/>
              </a:rPr>
              <a:t>Galaxy S3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495" y="3506262"/>
            <a:ext cx="1623961" cy="1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직사각형 12"/>
          <p:cNvSpPr/>
          <p:nvPr/>
        </p:nvSpPr>
        <p:spPr>
          <a:xfrm>
            <a:off x="7195574" y="4664501"/>
            <a:ext cx="1345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Trajan Pro" pitchFamily="18" charset="0"/>
              </a:rPr>
              <a:t>iPhone 5</a:t>
            </a:r>
            <a:endParaRPr lang="ko-KR" altLang="en-US" dirty="0"/>
          </a:p>
        </p:txBody>
      </p:sp>
      <p:sp>
        <p:nvSpPr>
          <p:cNvPr id="5" name="곱셈 기호 4"/>
          <p:cNvSpPr/>
          <p:nvPr/>
        </p:nvSpPr>
        <p:spPr>
          <a:xfrm>
            <a:off x="4716016" y="3284984"/>
            <a:ext cx="1872208" cy="1944216"/>
          </a:xfrm>
          <a:prstGeom prst="mathMultiply">
            <a:avLst>
              <a:gd name="adj1" fmla="val 9682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5" name="곱셈 기호 14"/>
          <p:cNvSpPr/>
          <p:nvPr/>
        </p:nvSpPr>
        <p:spPr>
          <a:xfrm>
            <a:off x="6932282" y="3312976"/>
            <a:ext cx="1872208" cy="1944216"/>
          </a:xfrm>
          <a:prstGeom prst="mathMultiply">
            <a:avLst>
              <a:gd name="adj1" fmla="val 9682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22" y="5003332"/>
            <a:ext cx="720000" cy="66973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865" y="5033833"/>
            <a:ext cx="720000" cy="66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9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Semantic Unity Graph</a:t>
            </a:r>
          </a:p>
          <a:p>
            <a:r>
              <a:rPr lang="en-US" altLang="ko-KR" dirty="0" smtClean="0"/>
              <a:t>Tag Clustering and Refinement</a:t>
            </a:r>
          </a:p>
          <a:p>
            <a:r>
              <a:rPr lang="en-US" altLang="ko-KR" b="1" u="sng" dirty="0" smtClean="0"/>
              <a:t>Experiments</a:t>
            </a:r>
          </a:p>
          <a:p>
            <a:r>
              <a:rPr lang="en-US" altLang="ko-KR" dirty="0" smtClean="0"/>
              <a:t>Conclusions and Future Work</a:t>
            </a:r>
          </a:p>
          <a:p>
            <a:r>
              <a:rPr lang="en-US" altLang="ko-KR" dirty="0" smtClean="0"/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1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Semantic Unity Graph</a:t>
            </a:r>
          </a:p>
          <a:p>
            <a:r>
              <a:rPr lang="en-US" altLang="ko-KR" dirty="0" smtClean="0"/>
              <a:t>Tag Clustering and Refinement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Conclusions and Future Work</a:t>
            </a:r>
          </a:p>
          <a:p>
            <a:r>
              <a:rPr lang="en-US" altLang="ko-KR" dirty="0" smtClean="0"/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03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 </a:t>
            </a:r>
            <a:r>
              <a:rPr lang="en-US" altLang="ko-KR" sz="2000" dirty="0" smtClean="0"/>
              <a:t>[1/4]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Datasets</a:t>
            </a:r>
          </a:p>
          <a:p>
            <a:pPr lvl="1"/>
            <a:r>
              <a:rPr lang="en-US" altLang="ko-KR" dirty="0" smtClean="0"/>
              <a:t>NUS-WIDE</a:t>
            </a:r>
          </a:p>
          <a:p>
            <a:pPr lvl="1"/>
            <a:r>
              <a:rPr lang="en-US" altLang="ko-KR" dirty="0" smtClean="0"/>
              <a:t>MIRFlickr-25K</a:t>
            </a:r>
          </a:p>
          <a:p>
            <a:pPr lvl="1"/>
            <a:r>
              <a:rPr lang="en-US" altLang="ko-KR" dirty="0" smtClean="0"/>
              <a:t>Both collected from Flickr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Weight of </a:t>
            </a:r>
            <a:r>
              <a:rPr lang="en-US" altLang="ko-KR" dirty="0" err="1" smtClean="0"/>
              <a:t>hyperedges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</a:t>
            </a:r>
            <a:r>
              <a:rPr lang="en-US" altLang="ko-KR" baseline="30000" dirty="0" smtClean="0"/>
              <a:t>1 </a:t>
            </a:r>
            <a:r>
              <a:rPr lang="en-US" altLang="ko-KR" dirty="0" smtClean="0"/>
              <a:t>= 4 and E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 = 1 </a:t>
            </a:r>
          </a:p>
          <a:p>
            <a:pPr lvl="1"/>
            <a:r>
              <a:rPr lang="en-US" altLang="ko-KR" dirty="0" smtClean="0"/>
              <a:t>E</a:t>
            </a:r>
            <a:r>
              <a:rPr lang="en-US" altLang="ko-KR" baseline="30000" dirty="0" smtClean="0"/>
              <a:t>3</a:t>
            </a:r>
          </a:p>
          <a:p>
            <a:pPr lvl="2"/>
            <a:r>
              <a:rPr lang="en-US" altLang="ko-KR" dirty="0" smtClean="0"/>
              <a:t>428-dimensional feature vector for each image</a:t>
            </a:r>
          </a:p>
          <a:p>
            <a:pPr lvl="2"/>
            <a:r>
              <a:rPr lang="en-US" altLang="ko-KR" dirty="0" smtClean="0"/>
              <a:t>Color moment features</a:t>
            </a:r>
          </a:p>
          <a:p>
            <a:pPr lvl="2"/>
            <a:r>
              <a:rPr lang="en-US" altLang="ko-KR" dirty="0" smtClean="0"/>
              <a:t>Wavelet texture features</a:t>
            </a:r>
          </a:p>
          <a:p>
            <a:pPr lvl="2"/>
            <a:r>
              <a:rPr lang="en-US" altLang="ko-KR" dirty="0" smtClean="0"/>
              <a:t>Edge distribution histogram features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77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 </a:t>
            </a:r>
            <a:r>
              <a:rPr lang="en-US" altLang="ko-KR" sz="2000" dirty="0" smtClean="0"/>
              <a:t>[2/4]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Image tag co-clustering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816"/>
            <a:ext cx="9062889" cy="4292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1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</a:t>
            </a:r>
            <a:r>
              <a:rPr lang="en-US" altLang="ko-KR" sz="2000" dirty="0" smtClean="0"/>
              <a:t>[3/4]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Image tag co-clustering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696453"/>
            <a:ext cx="9000000" cy="4252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91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</a:t>
            </a:r>
            <a:r>
              <a:rPr lang="en-US" altLang="ko-KR" sz="2000" dirty="0" smtClean="0"/>
              <a:t>[4/4]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Tag refinement</a:t>
            </a:r>
          </a:p>
          <a:p>
            <a:pPr lvl="1"/>
            <a:r>
              <a:rPr lang="en-US" altLang="ko-KR" dirty="0" smtClean="0"/>
              <a:t>Proposed method (SUG)</a:t>
            </a:r>
          </a:p>
          <a:p>
            <a:pPr lvl="1"/>
            <a:r>
              <a:rPr lang="en-US" altLang="ko-KR" dirty="0" smtClean="0"/>
              <a:t>User-tag matrix (UT)</a:t>
            </a:r>
          </a:p>
          <a:p>
            <a:pPr lvl="1"/>
            <a:r>
              <a:rPr lang="en-US" altLang="ko-KR" dirty="0" smtClean="0"/>
              <a:t>Random walk with restart (RWR)</a:t>
            </a:r>
          </a:p>
          <a:p>
            <a:pPr lvl="1"/>
            <a:r>
              <a:rPr lang="en-US" altLang="ko-KR" dirty="0" smtClean="0"/>
              <a:t>Low-rank, error sparsity and content consistency (LR)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3126854"/>
            <a:ext cx="64674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" y="4347722"/>
            <a:ext cx="9000000" cy="2177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83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Semantic Unity Graph</a:t>
            </a:r>
          </a:p>
          <a:p>
            <a:r>
              <a:rPr lang="en-US" altLang="ko-KR" dirty="0" smtClean="0"/>
              <a:t>Tag Clustering and Refinement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b="1" u="sng" dirty="0" smtClean="0"/>
              <a:t>Conclusions and Future Work</a:t>
            </a:r>
          </a:p>
          <a:p>
            <a:r>
              <a:rPr lang="en-US" altLang="ko-KR" dirty="0" smtClean="0"/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91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novel framework for modeling images and tags</a:t>
            </a:r>
          </a:p>
          <a:p>
            <a:pPr lvl="1"/>
            <a:r>
              <a:rPr lang="en-US" altLang="ko-KR" dirty="0" smtClean="0"/>
              <a:t>Polysemy of images and tags are explicitly considered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Future work</a:t>
            </a:r>
          </a:p>
          <a:p>
            <a:pPr lvl="1"/>
            <a:r>
              <a:rPr lang="en-US" altLang="ko-KR" dirty="0" smtClean="0"/>
              <a:t>Other social media can be integrated into the framework</a:t>
            </a:r>
          </a:p>
          <a:p>
            <a:pPr lvl="2"/>
            <a:r>
              <a:rPr lang="en-US" altLang="ko-KR" dirty="0" smtClean="0"/>
              <a:t>Geography information</a:t>
            </a:r>
          </a:p>
          <a:p>
            <a:pPr lvl="1"/>
            <a:r>
              <a:rPr lang="en-US" altLang="ko-KR" dirty="0" smtClean="0"/>
              <a:t>Better ways to set the weights of different </a:t>
            </a:r>
            <a:r>
              <a:rPr lang="en-US" altLang="ko-KR" dirty="0" err="1" smtClean="0"/>
              <a:t>hyperedges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17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Semantic Unity Graph</a:t>
            </a:r>
          </a:p>
          <a:p>
            <a:r>
              <a:rPr lang="en-US" altLang="ko-KR" dirty="0" smtClean="0"/>
              <a:t>Tag Clustering and Refinement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Conclusions and Future Work</a:t>
            </a:r>
          </a:p>
          <a:p>
            <a:r>
              <a:rPr lang="en-US" altLang="ko-KR" b="1" u="sng" dirty="0" smtClean="0"/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91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Strong points</a:t>
            </a:r>
          </a:p>
          <a:p>
            <a:pPr lvl="1"/>
            <a:r>
              <a:rPr lang="en-US" altLang="ko-KR" dirty="0" smtClean="0"/>
              <a:t>Semantic Unity!!!!!!!!!!!!!!!!!!!!!</a:t>
            </a:r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Alleviating ambiguity problem in social tagging systems</a:t>
            </a:r>
          </a:p>
          <a:p>
            <a:endParaRPr lang="en-US" altLang="ko-KR" dirty="0"/>
          </a:p>
          <a:p>
            <a:r>
              <a:rPr lang="en-US" altLang="ko-KR" dirty="0" smtClean="0"/>
              <a:t>Weak points</a:t>
            </a:r>
          </a:p>
          <a:p>
            <a:pPr lvl="1"/>
            <a:r>
              <a:rPr lang="en-US" altLang="ko-KR" dirty="0" smtClean="0"/>
              <a:t>Rationale on the weight of </a:t>
            </a:r>
            <a:r>
              <a:rPr lang="en-US" altLang="ko-KR" dirty="0" err="1" smtClean="0"/>
              <a:t>hyperedges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27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679899" y="2449190"/>
            <a:ext cx="1623961" cy="1527571"/>
            <a:chOff x="3419872" y="2492896"/>
            <a:chExt cx="1623961" cy="152757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872" y="2492896"/>
              <a:ext cx="1623961" cy="1080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직사각형 6"/>
            <p:cNvSpPr/>
            <p:nvPr/>
          </p:nvSpPr>
          <p:spPr>
            <a:xfrm>
              <a:off x="3840623" y="3651135"/>
              <a:ext cx="7824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>
                  <a:latin typeface="Trajan Pro" pitchFamily="18" charset="0"/>
                </a:rPr>
                <a:t>Park</a:t>
              </a:r>
              <a:endParaRPr lang="ko-KR" altLang="en-US" dirty="0"/>
            </a:p>
          </p:txBody>
        </p:sp>
      </p:grpSp>
      <p:cxnSp>
        <p:nvCxnSpPr>
          <p:cNvPr id="8" name="직선 화살표 연결선 7"/>
          <p:cNvCxnSpPr/>
          <p:nvPr/>
        </p:nvCxnSpPr>
        <p:spPr>
          <a:xfrm flipH="1">
            <a:off x="4932040" y="3262046"/>
            <a:ext cx="1080120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56176" y="3077380"/>
            <a:ext cx="17232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  <a:latin typeface="Corbel" pitchFamily="34" charset="0"/>
              </a:rPr>
              <a:t>Semantic Unity</a:t>
            </a:r>
            <a:endParaRPr lang="ko-KR" altLang="en-US" b="1" dirty="0" smtClean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195736" y="1916832"/>
            <a:ext cx="2592288" cy="2592288"/>
          </a:xfrm>
          <a:prstGeom prst="ellipse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62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Thank you for your attention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66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</a:t>
            </a:r>
            <a:r>
              <a:rPr lang="en-US" altLang="ko-KR" sz="2000" dirty="0" smtClean="0"/>
              <a:t>[1/8]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Title: Tag Clustering and Refinement on Semantic Unity Graph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79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</a:t>
            </a:r>
            <a:r>
              <a:rPr lang="en-US" altLang="ko-KR" sz="2000" dirty="0" smtClean="0"/>
              <a:t>[2/8</a:t>
            </a:r>
            <a:r>
              <a:rPr lang="en-US" altLang="ko-KR" sz="2000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Title: </a:t>
            </a:r>
            <a:r>
              <a:rPr lang="en-US" altLang="ko-KR" b="1" u="sng" dirty="0" smtClean="0"/>
              <a:t>Tag</a:t>
            </a:r>
            <a:r>
              <a:rPr lang="en-US" altLang="ko-KR" dirty="0" smtClean="0"/>
              <a:t> Clustering and Refinement on Semantic Unity Graph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719" y="1916832"/>
            <a:ext cx="4330562" cy="28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38158" y="5003564"/>
            <a:ext cx="746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 smtClean="0">
                <a:latin typeface="Trajan Pro" pitchFamily="18" charset="0"/>
              </a:rPr>
              <a:t>Ji</a:t>
            </a:r>
            <a:r>
              <a:rPr lang="en-US" altLang="ko-KR" b="1" dirty="0" smtClean="0">
                <a:latin typeface="Trajan Pro" pitchFamily="18" charset="0"/>
              </a:rPr>
              <a:t>-Sung Park, QPR, EPL, Football, Window, London, Sky </a:t>
            </a:r>
            <a:endParaRPr lang="ko-KR" altLang="en-US" b="1" dirty="0" smtClean="0">
              <a:latin typeface="Trajan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23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3062286" y="3177032"/>
            <a:ext cx="1544424" cy="5400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</a:t>
            </a:r>
            <a:r>
              <a:rPr lang="en-US" altLang="ko-KR" sz="2000" dirty="0" smtClean="0"/>
              <a:t>[3/8</a:t>
            </a:r>
            <a:r>
              <a:rPr lang="en-US" altLang="ko-KR" sz="2000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Title: Tag </a:t>
            </a:r>
            <a:r>
              <a:rPr lang="en-US" altLang="ko-KR" b="1" u="sng" dirty="0" smtClean="0"/>
              <a:t>Clustering</a:t>
            </a:r>
            <a:r>
              <a:rPr lang="en-US" altLang="ko-KR" dirty="0" smtClean="0"/>
              <a:t> and Refinement on Semantic Unity Graph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363338" y="3677276"/>
            <a:ext cx="116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00B0F0"/>
                </a:solidFill>
                <a:latin typeface="Trajan Pro" pitchFamily="18" charset="0"/>
              </a:rPr>
              <a:t>EarPod</a:t>
            </a:r>
            <a:endParaRPr lang="ko-KR" altLang="en-US" b="1" dirty="0" smtClean="0">
              <a:solidFill>
                <a:srgbClr val="00B0F0"/>
              </a:solidFill>
              <a:latin typeface="Trajan Pro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59421" y="3573636"/>
            <a:ext cx="106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  <a:latin typeface="Trajan Pro" pitchFamily="18" charset="0"/>
              </a:rPr>
              <a:t>iTunes</a:t>
            </a:r>
            <a:endParaRPr lang="ko-KR" altLang="en-US" b="1" dirty="0" smtClean="0">
              <a:solidFill>
                <a:srgbClr val="00B0F0"/>
              </a:solidFill>
              <a:latin typeface="Trajan Pro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6710" y="2276872"/>
            <a:ext cx="93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  <a:latin typeface="Trajan Pro" pitchFamily="18" charset="0"/>
              </a:rPr>
              <a:t>Store</a:t>
            </a:r>
            <a:endParaRPr lang="ko-KR" altLang="en-US" b="1" dirty="0" smtClean="0">
              <a:solidFill>
                <a:srgbClr val="00B0F0"/>
              </a:solidFill>
              <a:latin typeface="Trajan Pro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83850" y="5129262"/>
            <a:ext cx="75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00B0F0"/>
                </a:solidFill>
                <a:latin typeface="Trajan Pro" pitchFamily="18" charset="0"/>
              </a:rPr>
              <a:t>iPad</a:t>
            </a:r>
            <a:endParaRPr lang="ko-KR" altLang="en-US" b="1" dirty="0" smtClean="0">
              <a:solidFill>
                <a:srgbClr val="00B0F0"/>
              </a:solidFill>
              <a:latin typeface="Trajan Pro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40084" y="338692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  <a:latin typeface="Trajan Pro" pitchFamily="18" charset="0"/>
              </a:rPr>
              <a:t>Pie</a:t>
            </a:r>
            <a:endParaRPr lang="ko-KR" altLang="en-US" b="1" dirty="0" smtClean="0">
              <a:solidFill>
                <a:srgbClr val="00B0F0"/>
              </a:solidFill>
              <a:latin typeface="Trajan Pro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3059" y="3936926"/>
            <a:ext cx="76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  <a:latin typeface="Trajan Pro" pitchFamily="18" charset="0"/>
              </a:rPr>
              <a:t>Tree</a:t>
            </a:r>
            <a:endParaRPr lang="ko-KR" altLang="en-US" b="1" dirty="0" smtClean="0">
              <a:solidFill>
                <a:srgbClr val="00B0F0"/>
              </a:solidFill>
              <a:latin typeface="Trajan Pro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10635" y="4620354"/>
            <a:ext cx="89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  <a:latin typeface="Trajan Pro" pitchFamily="18" charset="0"/>
              </a:rPr>
              <a:t>Fruit</a:t>
            </a:r>
            <a:endParaRPr lang="ko-KR" altLang="en-US" b="1" dirty="0" smtClean="0">
              <a:solidFill>
                <a:srgbClr val="00B0F0"/>
              </a:solidFill>
              <a:latin typeface="Trajan Pro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62763" y="2461538"/>
            <a:ext cx="11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  <a:latin typeface="Trajan Pro" pitchFamily="18" charset="0"/>
              </a:rPr>
              <a:t>Orange</a:t>
            </a:r>
            <a:endParaRPr lang="ko-KR" altLang="en-US" b="1" dirty="0" smtClean="0">
              <a:solidFill>
                <a:srgbClr val="00B0F0"/>
              </a:solidFill>
              <a:latin typeface="Trajan Pro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85894" y="4261738"/>
            <a:ext cx="13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  <a:latin typeface="Trajan Pro" pitchFamily="18" charset="0"/>
              </a:rPr>
              <a:t>iPhone 5</a:t>
            </a:r>
            <a:endParaRPr lang="ko-KR" altLang="en-US" b="1" dirty="0" smtClean="0">
              <a:solidFill>
                <a:srgbClr val="00B0F0"/>
              </a:solidFill>
              <a:latin typeface="Trajan Pro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60356" y="2953802"/>
            <a:ext cx="14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  <a:latin typeface="Trajan Pro" pitchFamily="18" charset="0"/>
              </a:rPr>
              <a:t>Steve Jobs</a:t>
            </a:r>
            <a:endParaRPr lang="ko-KR" altLang="en-US" b="1" dirty="0" smtClean="0">
              <a:solidFill>
                <a:srgbClr val="00B0F0"/>
              </a:solidFill>
              <a:latin typeface="Trajan Pro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98867" y="326541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  <a:latin typeface="Trajan Pro" pitchFamily="18" charset="0"/>
              </a:rPr>
              <a:t>Apple</a:t>
            </a:r>
            <a:endParaRPr lang="ko-KR" altLang="en-US" b="1" dirty="0" smtClean="0">
              <a:solidFill>
                <a:srgbClr val="00B0F0"/>
              </a:solidFill>
              <a:latin typeface="Trajan Pro" pitchFamily="18" charset="0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784337" y="2063622"/>
            <a:ext cx="3623895" cy="3592385"/>
          </a:xfrm>
          <a:custGeom>
            <a:avLst/>
            <a:gdLst>
              <a:gd name="connsiteX0" fmla="*/ 1844563 w 3623895"/>
              <a:gd name="connsiteY0" fmla="*/ 31878 h 3592385"/>
              <a:gd name="connsiteX1" fmla="*/ 389143 w 3623895"/>
              <a:gd name="connsiteY1" fmla="*/ 946278 h 3592385"/>
              <a:gd name="connsiteX2" fmla="*/ 213883 w 3623895"/>
              <a:gd name="connsiteY2" fmla="*/ 3514218 h 3592385"/>
              <a:gd name="connsiteX3" fmla="*/ 3071383 w 3623895"/>
              <a:gd name="connsiteY3" fmla="*/ 2706498 h 3592385"/>
              <a:gd name="connsiteX4" fmla="*/ 3528583 w 3623895"/>
              <a:gd name="connsiteY4" fmla="*/ 450978 h 3592385"/>
              <a:gd name="connsiteX5" fmla="*/ 1844563 w 3623895"/>
              <a:gd name="connsiteY5" fmla="*/ 31878 h 3592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23895" h="3592385">
                <a:moveTo>
                  <a:pt x="1844563" y="31878"/>
                </a:moveTo>
                <a:cubicBezTo>
                  <a:pt x="1321323" y="114428"/>
                  <a:pt x="660923" y="365888"/>
                  <a:pt x="389143" y="946278"/>
                </a:cubicBezTo>
                <a:cubicBezTo>
                  <a:pt x="117363" y="1526668"/>
                  <a:pt x="-233157" y="3220848"/>
                  <a:pt x="213883" y="3514218"/>
                </a:cubicBezTo>
                <a:cubicBezTo>
                  <a:pt x="660923" y="3807588"/>
                  <a:pt x="2518933" y="3217038"/>
                  <a:pt x="3071383" y="2706498"/>
                </a:cubicBezTo>
                <a:cubicBezTo>
                  <a:pt x="3623833" y="2195958"/>
                  <a:pt x="3731783" y="895478"/>
                  <a:pt x="3528583" y="450978"/>
                </a:cubicBezTo>
                <a:cubicBezTo>
                  <a:pt x="3325383" y="6478"/>
                  <a:pt x="2367803" y="-50672"/>
                  <a:pt x="1844563" y="31878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3239491" y="1859512"/>
            <a:ext cx="4572869" cy="4161776"/>
          </a:xfrm>
          <a:custGeom>
            <a:avLst/>
            <a:gdLst>
              <a:gd name="connsiteX0" fmla="*/ 1905570 w 4572869"/>
              <a:gd name="connsiteY0" fmla="*/ 746 h 4161776"/>
              <a:gd name="connsiteX1" fmla="*/ 570 w 4572869"/>
              <a:gd name="connsiteY1" fmla="*/ 1730486 h 4161776"/>
              <a:gd name="connsiteX2" fmla="*/ 1737930 w 4572869"/>
              <a:gd name="connsiteY2" fmla="*/ 4161266 h 4161776"/>
              <a:gd name="connsiteX3" fmla="*/ 4572570 w 4572869"/>
              <a:gd name="connsiteY3" fmla="*/ 1928606 h 4161776"/>
              <a:gd name="connsiteX4" fmla="*/ 1905570 w 4572869"/>
              <a:gd name="connsiteY4" fmla="*/ 746 h 4161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869" h="4161776">
                <a:moveTo>
                  <a:pt x="1905570" y="746"/>
                </a:moveTo>
                <a:cubicBezTo>
                  <a:pt x="1143570" y="-32274"/>
                  <a:pt x="28510" y="1037066"/>
                  <a:pt x="570" y="1730486"/>
                </a:cubicBezTo>
                <a:cubicBezTo>
                  <a:pt x="-27370" y="2423906"/>
                  <a:pt x="975930" y="4128246"/>
                  <a:pt x="1737930" y="4161266"/>
                </a:cubicBezTo>
                <a:cubicBezTo>
                  <a:pt x="2499930" y="4194286"/>
                  <a:pt x="4544630" y="2618216"/>
                  <a:pt x="4572570" y="1928606"/>
                </a:cubicBezTo>
                <a:cubicBezTo>
                  <a:pt x="4600510" y="1238996"/>
                  <a:pt x="2667570" y="33766"/>
                  <a:pt x="1905570" y="746"/>
                </a:cubicBezTo>
                <a:close/>
              </a:path>
            </a:pathLst>
          </a:cu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5576" y="2132856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Cluster 1</a:t>
            </a:r>
            <a:endParaRPr lang="ko-KR" altLang="en-US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88224" y="2132856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Cluster 2</a:t>
            </a:r>
            <a:endParaRPr lang="ko-KR" altLang="en-US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79203" y="5805264"/>
            <a:ext cx="275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rbel" pitchFamily="34" charset="0"/>
              </a:rPr>
              <a:t>Non-exclusive clustering!!</a:t>
            </a:r>
            <a:endParaRPr lang="ko-KR" altLang="en-US" b="1" dirty="0" smtClean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27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6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8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1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4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8" grpId="0" animBg="1"/>
      <p:bldP spid="18" grpId="1" animBg="1"/>
      <p:bldP spid="19" grpId="0" animBg="1"/>
      <p:bldP spid="19" grpId="1" animBg="1"/>
      <p:bldP spid="20" grpId="0"/>
      <p:bldP spid="20" grpId="1"/>
      <p:bldP spid="21" grpId="0"/>
      <p:bldP spid="21" grpId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</a:t>
            </a:r>
            <a:r>
              <a:rPr lang="en-US" altLang="ko-KR" sz="2000" dirty="0" smtClean="0"/>
              <a:t>[4/8</a:t>
            </a:r>
            <a:r>
              <a:rPr lang="en-US" altLang="ko-KR" sz="2000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Title: Tag Clustering and </a:t>
            </a:r>
            <a:r>
              <a:rPr lang="en-US" altLang="ko-KR" b="1" u="sng" dirty="0" smtClean="0"/>
              <a:t>Refinement</a:t>
            </a:r>
            <a:r>
              <a:rPr lang="en-US" altLang="ko-KR" dirty="0" smtClean="0"/>
              <a:t> on Semantic Unity Graph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719" y="1916832"/>
            <a:ext cx="4330562" cy="28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58552" y="5003564"/>
            <a:ext cx="762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Trajan Pro" pitchFamily="18" charset="0"/>
              </a:rPr>
              <a:t>EPL, Football, Window, London, Sky, Galaxy S3, iPhone 5</a:t>
            </a:r>
            <a:endParaRPr lang="ko-KR" altLang="en-US" b="1" dirty="0" smtClean="0">
              <a:latin typeface="Trajan Pro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69977" y="5373216"/>
            <a:ext cx="26040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  <a:latin typeface="Trajan Pro" pitchFamily="18" charset="0"/>
              </a:rPr>
              <a:t>+</a:t>
            </a:r>
            <a:br>
              <a:rPr lang="en-US" altLang="ko-KR" b="1" dirty="0" smtClean="0">
                <a:solidFill>
                  <a:srgbClr val="00B0F0"/>
                </a:solidFill>
                <a:latin typeface="Trajan Pro" pitchFamily="18" charset="0"/>
              </a:rPr>
            </a:br>
            <a:r>
              <a:rPr lang="en-US" altLang="ko-KR" b="1" dirty="0" err="1" smtClean="0">
                <a:solidFill>
                  <a:srgbClr val="00B0F0"/>
                </a:solidFill>
                <a:latin typeface="Trajan Pro" pitchFamily="18" charset="0"/>
              </a:rPr>
              <a:t>Ji</a:t>
            </a:r>
            <a:r>
              <a:rPr lang="en-US" altLang="ko-KR" b="1" dirty="0" smtClean="0">
                <a:solidFill>
                  <a:srgbClr val="00B0F0"/>
                </a:solidFill>
                <a:latin typeface="Trajan Pro" pitchFamily="18" charset="0"/>
              </a:rPr>
              <a:t>-Sung </a:t>
            </a:r>
            <a:r>
              <a:rPr lang="en-US" altLang="ko-KR" b="1" dirty="0">
                <a:solidFill>
                  <a:srgbClr val="00B0F0"/>
                </a:solidFill>
                <a:latin typeface="Trajan Pro" pitchFamily="18" charset="0"/>
              </a:rPr>
              <a:t>Park, QPR, 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8655" y="5005556"/>
            <a:ext cx="762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Trajan Pro" pitchFamily="18" charset="0"/>
              </a:rPr>
              <a:t>EPL, Football, Window, London, Sky, </a:t>
            </a:r>
            <a:r>
              <a:rPr lang="en-US" altLang="ko-KR" b="1" strike="sngStrike" dirty="0" smtClean="0">
                <a:solidFill>
                  <a:srgbClr val="C00000"/>
                </a:solidFill>
                <a:latin typeface="Trajan Pro" pitchFamily="18" charset="0"/>
              </a:rPr>
              <a:t>Galaxy S3, iPhone 5</a:t>
            </a:r>
            <a:endParaRPr lang="ko-KR" altLang="en-US" b="1" strike="sngStrike" dirty="0" smtClean="0">
              <a:solidFill>
                <a:srgbClr val="C00000"/>
              </a:solidFill>
              <a:latin typeface="Trajan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5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</a:t>
            </a:r>
            <a:r>
              <a:rPr lang="en-US" altLang="ko-KR" sz="2000" dirty="0" smtClean="0"/>
              <a:t>[5/8</a:t>
            </a:r>
            <a:r>
              <a:rPr lang="en-US" altLang="ko-KR" sz="2000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Title: </a:t>
            </a:r>
            <a:r>
              <a:rPr lang="en-US" altLang="ko-KR" b="1" u="sng" dirty="0" smtClean="0"/>
              <a:t>Tag Clustering</a:t>
            </a:r>
            <a:r>
              <a:rPr lang="en-US" altLang="ko-KR" dirty="0" smtClean="0"/>
              <a:t> and </a:t>
            </a:r>
            <a:r>
              <a:rPr lang="en-US" altLang="ko-KR" b="1" u="sng" dirty="0" smtClean="0"/>
              <a:t>Refinement</a:t>
            </a:r>
            <a:r>
              <a:rPr lang="en-US" altLang="ko-KR" dirty="0" smtClean="0"/>
              <a:t> on Semantic Unity Graph</a:t>
            </a:r>
          </a:p>
          <a:p>
            <a:endParaRPr lang="en-US" altLang="ko-KR" dirty="0"/>
          </a:p>
          <a:p>
            <a:r>
              <a:rPr lang="en-US" altLang="ko-KR" dirty="0" smtClean="0"/>
              <a:t>Tagging information</a:t>
            </a:r>
          </a:p>
          <a:p>
            <a:pPr lvl="1"/>
            <a:r>
              <a:rPr lang="en-US" altLang="ko-KR" dirty="0" smtClean="0"/>
              <a:t>Imprecise</a:t>
            </a:r>
          </a:p>
          <a:p>
            <a:pPr lvl="1"/>
            <a:r>
              <a:rPr lang="en-US" altLang="ko-KR" dirty="0" smtClean="0"/>
              <a:t>Incomplete</a:t>
            </a:r>
          </a:p>
          <a:p>
            <a:pPr lvl="1"/>
            <a:r>
              <a:rPr lang="en-US" altLang="ko-KR" dirty="0" smtClean="0"/>
              <a:t>Ambiguous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Tag clustering</a:t>
            </a:r>
          </a:p>
          <a:p>
            <a:pPr lvl="1"/>
            <a:r>
              <a:rPr lang="en-US" altLang="ko-KR" dirty="0" smtClean="0"/>
              <a:t>Improving the user experience of current tagging services</a:t>
            </a:r>
          </a:p>
          <a:p>
            <a:r>
              <a:rPr lang="en-US" altLang="ko-KR" dirty="0" smtClean="0"/>
              <a:t>Tag refinement</a:t>
            </a:r>
          </a:p>
          <a:p>
            <a:pPr lvl="1"/>
            <a:r>
              <a:rPr lang="en-US" altLang="ko-KR" dirty="0" smtClean="0"/>
              <a:t>Removing imprecise tags</a:t>
            </a:r>
          </a:p>
          <a:p>
            <a:pPr lvl="1"/>
            <a:r>
              <a:rPr lang="en-US" altLang="ko-KR" dirty="0" smtClean="0"/>
              <a:t>Adding missing tags to images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141008"/>
            <a:ext cx="360000" cy="36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1008"/>
            <a:ext cx="360000" cy="3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141008"/>
            <a:ext cx="360000" cy="36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141008"/>
            <a:ext cx="360000" cy="36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141008"/>
            <a:ext cx="360000" cy="36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141008"/>
            <a:ext cx="360000" cy="36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141008"/>
            <a:ext cx="360000" cy="36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141008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1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</a:t>
            </a:r>
            <a:r>
              <a:rPr lang="en-US" altLang="ko-KR" sz="2000" dirty="0" smtClean="0"/>
              <a:t>[6/8</a:t>
            </a:r>
            <a:r>
              <a:rPr lang="en-US" altLang="ko-KR" sz="2000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Title: Tag Clustering and Refinement on </a:t>
            </a:r>
            <a:r>
              <a:rPr lang="en-US" altLang="ko-KR" b="1" u="sng" dirty="0" smtClean="0"/>
              <a:t>Semantic Unity Graph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31615"/>
            <a:ext cx="664845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132856"/>
            <a:ext cx="1623961" cy="1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7513031" y="3291095"/>
            <a:ext cx="782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Trajan Pro" pitchFamily="18" charset="0"/>
              </a:rPr>
              <a:t>Park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954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</a:t>
            </a:r>
            <a:r>
              <a:rPr lang="en-US" altLang="ko-KR" sz="2000" dirty="0" smtClean="0"/>
              <a:t>[7/8</a:t>
            </a:r>
            <a:r>
              <a:rPr lang="en-US" altLang="ko-KR" sz="2000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Title: Tag Clustering and Refinement on </a:t>
            </a:r>
            <a:r>
              <a:rPr lang="en-US" altLang="ko-KR" b="1" u="sng" dirty="0" smtClean="0"/>
              <a:t>Semantic Unity Graph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5873651" cy="489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7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SNU IDB Lab.</Template>
  <TotalTime>299</TotalTime>
  <Words>767</Words>
  <Application>Microsoft Office PowerPoint</Application>
  <PresentationFormat>화면 슬라이드 쇼(4:3)</PresentationFormat>
  <Paragraphs>217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SNU IDB Lab.</vt:lpstr>
      <vt:lpstr>Tag Clustering and Refinement on Semantic Unity Graph</vt:lpstr>
      <vt:lpstr>Outline</vt:lpstr>
      <vt:lpstr>Introduction [1/8]</vt:lpstr>
      <vt:lpstr>Introduction [2/8]</vt:lpstr>
      <vt:lpstr>Introduction [3/8]</vt:lpstr>
      <vt:lpstr>Introduction [4/8]</vt:lpstr>
      <vt:lpstr>Introduction [5/8]</vt:lpstr>
      <vt:lpstr>Introduction [6/8]</vt:lpstr>
      <vt:lpstr>Introduction [7/8]</vt:lpstr>
      <vt:lpstr>Introduction [8/8]</vt:lpstr>
      <vt:lpstr>Outline</vt:lpstr>
      <vt:lpstr>Semantic Unity Graph [1/3]</vt:lpstr>
      <vt:lpstr>Semantic Unity Graph [2/3]</vt:lpstr>
      <vt:lpstr>Semantic Unity Graph [3/3]</vt:lpstr>
      <vt:lpstr>Outline</vt:lpstr>
      <vt:lpstr>Tag Clustering and Refinement [1/3]</vt:lpstr>
      <vt:lpstr>Tag Clustering and Refinement [2/3]</vt:lpstr>
      <vt:lpstr>Tag Clustering and Refinement [3/3]</vt:lpstr>
      <vt:lpstr>Outline</vt:lpstr>
      <vt:lpstr>Experiments [1/4]</vt:lpstr>
      <vt:lpstr>Experiments [2/4]</vt:lpstr>
      <vt:lpstr>Experiments [3/4]</vt:lpstr>
      <vt:lpstr>Experiments [4/4]</vt:lpstr>
      <vt:lpstr>Outline</vt:lpstr>
      <vt:lpstr>Conclusion</vt:lpstr>
      <vt:lpstr>Outline</vt:lpstr>
      <vt:lpstr>Discussion</vt:lpstr>
      <vt:lpstr>Thank you for your attention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 Clustering and Refinement on Semantic Unity Graph</dc:title>
  <dc:creator>Microsoft Corporation</dc:creator>
  <cp:lastModifiedBy>Ruud</cp:lastModifiedBy>
  <cp:revision>73</cp:revision>
  <dcterms:created xsi:type="dcterms:W3CDTF">2006-10-05T04:04:58Z</dcterms:created>
  <dcterms:modified xsi:type="dcterms:W3CDTF">2012-11-07T11:41:31Z</dcterms:modified>
</cp:coreProperties>
</file>