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2"/>
  </p:notesMasterIdLst>
  <p:handoutMasterIdLst>
    <p:handoutMasterId r:id="rId23"/>
  </p:handoutMasterIdLst>
  <p:sldIdLst>
    <p:sldId id="278" r:id="rId2"/>
    <p:sldId id="279" r:id="rId3"/>
    <p:sldId id="356" r:id="rId4"/>
    <p:sldId id="280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77" r:id="rId13"/>
    <p:sldId id="365" r:id="rId14"/>
    <p:sldId id="367" r:id="rId15"/>
    <p:sldId id="368" r:id="rId16"/>
    <p:sldId id="369" r:id="rId17"/>
    <p:sldId id="381" r:id="rId18"/>
    <p:sldId id="370" r:id="rId19"/>
    <p:sldId id="371" r:id="rId20"/>
    <p:sldId id="372" r:id="rId21"/>
  </p:sldIdLst>
  <p:sldSz cx="9144000" cy="6858000" type="screen4x3"/>
  <p:notesSz cx="6858000" cy="92662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1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64057" autoAdjust="0"/>
  </p:normalViewPr>
  <p:slideViewPr>
    <p:cSldViewPr>
      <p:cViewPr>
        <p:scale>
          <a:sx n="100" d="100"/>
          <a:sy n="100" d="100"/>
        </p:scale>
        <p:origin x="-175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594" y="-126"/>
      </p:cViewPr>
      <p:guideLst>
        <p:guide orient="horz" pos="291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dddddd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fld id="{10337CEF-C49B-4AA5-A6FA-B0928837F0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26451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2838" y="695325"/>
            <a:ext cx="4633912" cy="3475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2138"/>
            <a:ext cx="5486400" cy="416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dddddd</a:t>
            </a:r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fld id="{103B219A-5ED9-40DA-B90D-C206ADA2DC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3060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z="1200" dirty="0" smtClean="0">
                <a:ea typeface="굴림" charset="-127"/>
              </a:rPr>
              <a:t>Google News Personalization: Scalable Online Collaborative Filtering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0499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Movie</a:t>
            </a:r>
            <a:r>
              <a:rPr lang="en-US" altLang="ko-KR" baseline="0" dirty="0" smtClean="0"/>
              <a:t> Lens: 943 users, 1670 movies, 54,000 ratings</a:t>
            </a:r>
          </a:p>
          <a:p>
            <a:r>
              <a:rPr lang="en-US" altLang="ko-KR" baseline="0" dirty="0" err="1" smtClean="0"/>
              <a:t>NewsSmall</a:t>
            </a:r>
            <a:r>
              <a:rPr lang="en-US" altLang="ko-KR" baseline="0" dirty="0" smtClean="0"/>
              <a:t>: top 1,000</a:t>
            </a:r>
            <a:r>
              <a:rPr lang="ko-KR" altLang="en-US" baseline="0" dirty="0" smtClean="0"/>
              <a:t>제외한 </a:t>
            </a:r>
            <a:r>
              <a:rPr lang="en-US" altLang="ko-KR" baseline="0" dirty="0" smtClean="0"/>
              <a:t>top 5,000 users, 40,000 items, 370,000 clicks</a:t>
            </a:r>
          </a:p>
          <a:p>
            <a:r>
              <a:rPr lang="en-US" altLang="ko-KR" baseline="0" dirty="0" err="1" smtClean="0"/>
              <a:t>NewsBig</a:t>
            </a:r>
            <a:r>
              <a:rPr lang="en-US" altLang="ko-KR" baseline="0" dirty="0" smtClean="0"/>
              <a:t>: 500,000 users, 190,000 items, 10,000,000 clicks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80%-20% (train to test)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0788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Movie</a:t>
            </a:r>
            <a:r>
              <a:rPr lang="en-US" altLang="ko-KR" baseline="0" dirty="0" smtClean="0"/>
              <a:t> Lens: 943 users, 1670 movies, 54,000 ratings</a:t>
            </a:r>
          </a:p>
          <a:p>
            <a:r>
              <a:rPr lang="en-US" altLang="ko-KR" baseline="0" dirty="0" err="1" smtClean="0"/>
              <a:t>NewsSmall</a:t>
            </a:r>
            <a:r>
              <a:rPr lang="en-US" altLang="ko-KR" baseline="0" dirty="0" smtClean="0"/>
              <a:t>: top 1,000</a:t>
            </a:r>
            <a:r>
              <a:rPr lang="ko-KR" altLang="en-US" baseline="0" dirty="0" smtClean="0"/>
              <a:t>제외한 </a:t>
            </a:r>
            <a:r>
              <a:rPr lang="en-US" altLang="ko-KR" baseline="0" dirty="0" smtClean="0"/>
              <a:t>top 5,000 users, 40,000 items, 370,000 clicks</a:t>
            </a:r>
          </a:p>
          <a:p>
            <a:r>
              <a:rPr lang="en-US" altLang="ko-KR" baseline="0" dirty="0" err="1" smtClean="0"/>
              <a:t>NewsBig</a:t>
            </a:r>
            <a:r>
              <a:rPr lang="en-US" altLang="ko-KR" baseline="0" dirty="0" smtClean="0"/>
              <a:t>: 500,000 users, 190,000 items, 10,000,000 clicks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80%-20% (train to test)</a:t>
            </a:r>
          </a:p>
          <a:p>
            <a:r>
              <a:rPr lang="en-US" altLang="ko-KR" baseline="0" dirty="0" smtClean="0"/>
              <a:t>Precision – what fraction of the recommendations were actually clicked in the hold-out or test set)</a:t>
            </a:r>
          </a:p>
          <a:p>
            <a:r>
              <a:rPr lang="en-US" altLang="ko-KR" baseline="0" dirty="0" smtClean="0"/>
              <a:t>Recall – what fraction of the clicks in the hold-out set were actually recommended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PLSI </a:t>
            </a:r>
            <a:r>
              <a:rPr lang="ko-KR" altLang="en-US" baseline="0" dirty="0" smtClean="0"/>
              <a:t>가 가장 좋네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CORR – Big </a:t>
            </a:r>
            <a:r>
              <a:rPr lang="ko-KR" altLang="en-US" baseline="0" dirty="0" smtClean="0"/>
              <a:t>은</a:t>
            </a:r>
            <a:r>
              <a:rPr lang="en-US" altLang="ko-KR" baseline="0" dirty="0" smtClean="0"/>
              <a:t> scalable</a:t>
            </a:r>
            <a:r>
              <a:rPr lang="ko-KR" altLang="en-US" baseline="0" dirty="0" smtClean="0"/>
              <a:t>하지 않아서 못함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©</a:t>
            </a:r>
            <a:r>
              <a:rPr lang="ko-KR" altLang="en-US" baseline="0" dirty="0" smtClean="0"/>
              <a:t>는 </a:t>
            </a:r>
            <a:r>
              <a:rPr lang="en-GB" altLang="ko-KR" baseline="0" dirty="0" smtClean="0"/>
              <a:t>live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traffic</a:t>
            </a:r>
          </a:p>
          <a:p>
            <a:r>
              <a:rPr lang="en-US" altLang="ko-KR" baseline="0" dirty="0" smtClean="0"/>
              <a:t>CS Biased: PLSI, </a:t>
            </a:r>
            <a:r>
              <a:rPr lang="en-US" altLang="ko-KR" baseline="0" dirty="0" err="1" smtClean="0"/>
              <a:t>MinHash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weight</a:t>
            </a:r>
          </a:p>
          <a:p>
            <a:r>
              <a:rPr lang="en-US" altLang="ko-KR" baseline="0" dirty="0" smtClean="0"/>
              <a:t>CV Biased: </a:t>
            </a:r>
            <a:r>
              <a:rPr lang="en-US" altLang="ko-KR" baseline="0" dirty="0" err="1" smtClean="0"/>
              <a:t>covisitation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higher weight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Popular</a:t>
            </a:r>
            <a:r>
              <a:rPr lang="ko-KR" altLang="en-US" baseline="0" dirty="0" smtClean="0"/>
              <a:t>보다 </a:t>
            </a:r>
            <a:r>
              <a:rPr lang="en-US" altLang="ko-KR" baseline="0" dirty="0" smtClean="0"/>
              <a:t>CS,CV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38% </a:t>
            </a:r>
            <a:r>
              <a:rPr lang="ko-KR" altLang="en-US" baseline="0" dirty="0" smtClean="0"/>
              <a:t>좋다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8304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8177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4384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178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Moreover, since it is a news based system, the items cannot be static as the articles are changing very fast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Novel: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참신한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003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U1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이런 거 고치기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즉각적인 </a:t>
            </a:r>
            <a:r>
              <a:rPr lang="en-US" altLang="ko-KR" dirty="0" smtClean="0"/>
              <a:t>User feedback </a:t>
            </a:r>
            <a:r>
              <a:rPr lang="ko-KR" altLang="en-US" dirty="0" smtClean="0"/>
              <a:t>포함해야 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656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Wa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이런거</a:t>
            </a:r>
            <a:r>
              <a:rPr lang="ko-KR" altLang="en-US" dirty="0" smtClean="0"/>
              <a:t> 고치기</a:t>
            </a:r>
            <a:endParaRPr lang="en-US" altLang="ko-KR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Ras</a:t>
            </a:r>
            <a:r>
              <a:rPr lang="en-US" altLang="ko-KR" dirty="0" smtClean="0"/>
              <a:t> -  is the</a:t>
            </a:r>
            <a:r>
              <a:rPr lang="en-US" altLang="ko-KR" baseline="0" dirty="0" smtClean="0"/>
              <a:t> score given by algorithm ‘a’ to story s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489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Cu </a:t>
            </a:r>
            <a:r>
              <a:rPr lang="ko-KR" altLang="en-US" dirty="0" err="1" smtClean="0"/>
              <a:t>이런거</a:t>
            </a:r>
            <a:r>
              <a:rPr lang="ko-KR" altLang="en-US" dirty="0" smtClean="0"/>
              <a:t> 바꿔주기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Minhash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는 한 사용자의 구매 기록을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사이의 값을 가지는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hash key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concatenation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으로 바꾸고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이 값을 특정 사용자의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group ID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로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적용 데이터 형태에 따라 사용해야 할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Minhash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함수가 달라지는데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0/1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구매기록의 경우에는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h(x)=(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ax+b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)mod 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을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가 커지면 커질수록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Minhash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key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로 구한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jaccard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유사도와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원래의 구매 이력으로 계산한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jaccard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유사도가 비슷해집니다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하지만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Minhash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를 해보면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값이 작으면 전혀 유사성 없는 사용자들만 모인 그룹이 생기거나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가 커지면 동일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그룹내에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모이는 사용자가 너무 없기도 한데요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이걸 보완하기 위해 한 명의 사용자에 대해서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q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번 만큼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Minhash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key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를 생성해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한명의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사용자가 최대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q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개의 서로 다른 그룹에 속하게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이 때 각 그룹은 어느 정도 확률적으로 서로 구매 이력이 비슷한 사용자들이 모여 있게 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이 그룹에서 다시 각 사용자를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key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로 해서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같은 그룹에 있던 모든 사용자들을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value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로 해서 내보내면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마지막으로 한 명의 사용자에 대해 어느 정도 유사한 구매 이력을 가진 사용자들을 모을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 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이렇게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target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사용자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명과 이 사용자와 유사한 사용자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명이 모인 데이터가 있으니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sequential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하게 각 사용자와의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유사도를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구하면서 동시에 아이템 별로 가중치도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incremental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하게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명까지 죽 계산하면 해당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target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사용자에 대한 선호도 매트릭스 값이 나옵니다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- 1st Map: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각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사용자별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구매 로그 기반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Minhash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key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계산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- 1st Reduce: Group ID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별 사용자 모으기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- 2nd Map: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사용자별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grouping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을 위해 다시 각 사용자를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key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로 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emit.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- 2nd Reduce: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각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사용자별로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유사 사용자 그룹 모으고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CF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계산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8681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C=UZS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Z=diagonal matrix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1956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 </a:t>
            </a:r>
            <a:r>
              <a:rPr lang="ko-KR" altLang="en-US" dirty="0" smtClean="0"/>
              <a:t>같은 거 고치기</a:t>
            </a:r>
            <a:endParaRPr lang="en-US" altLang="ko-KR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time interval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(few hours)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“Users</a:t>
            </a:r>
            <a:r>
              <a:rPr lang="en-US" altLang="ko-KR" baseline="0" dirty="0" smtClean="0"/>
              <a:t> who viewed this item also viewed the following items”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497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84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39952" y="6608385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fld id="{875C7333-63FC-4614-8D58-9BEA1A5FDEE3}" type="slidenum"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/19&gt;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70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539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35083F16-7513-43D8-ADB0-C050381969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5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ko-KR" sz="4000" dirty="0">
                <a:ea typeface="굴림" charset="-127"/>
              </a:rPr>
              <a:t>Google News </a:t>
            </a:r>
            <a:r>
              <a:rPr lang="en-US" altLang="ko-KR" sz="4000" dirty="0" smtClean="0">
                <a:ea typeface="굴림" charset="-127"/>
              </a:rPr>
              <a:t>Personalization: </a:t>
            </a:r>
            <a:r>
              <a:rPr lang="en-US" altLang="ko-KR" sz="4000" dirty="0">
                <a:ea typeface="굴림" charset="-127"/>
              </a:rPr>
              <a:t>Scalable Online Collaborative Filtering</a:t>
            </a:r>
          </a:p>
        </p:txBody>
      </p:sp>
      <p:sp>
        <p:nvSpPr>
          <p:cNvPr id="5123" name="부제목 1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37786" cy="2522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1700" dirty="0" err="1" smtClean="0">
                <a:ea typeface="굴림" charset="-127"/>
              </a:rPr>
              <a:t>Abhinandan</a:t>
            </a:r>
            <a:r>
              <a:rPr lang="en-US" altLang="ko-KR" sz="1700" dirty="0" smtClean="0">
                <a:ea typeface="굴림" charset="-127"/>
              </a:rPr>
              <a:t> Das, </a:t>
            </a:r>
            <a:r>
              <a:rPr lang="en-US" altLang="ko-KR" sz="1700" dirty="0" err="1" smtClean="0">
                <a:ea typeface="굴림" charset="-127"/>
              </a:rPr>
              <a:t>Mayur</a:t>
            </a:r>
            <a:r>
              <a:rPr lang="en-US" altLang="ko-KR" sz="1700" dirty="0" smtClean="0">
                <a:ea typeface="굴림" charset="-127"/>
              </a:rPr>
              <a:t> </a:t>
            </a:r>
            <a:r>
              <a:rPr lang="en-US" altLang="ko-KR" sz="1700" dirty="0" err="1" smtClean="0">
                <a:ea typeface="굴림" charset="-127"/>
              </a:rPr>
              <a:t>Datar</a:t>
            </a:r>
            <a:r>
              <a:rPr lang="en-US" altLang="ko-KR" sz="1700" dirty="0" smtClean="0">
                <a:ea typeface="굴림" charset="-127"/>
              </a:rPr>
              <a:t>, </a:t>
            </a:r>
            <a:r>
              <a:rPr lang="en-US" altLang="ko-KR" sz="1700" dirty="0" err="1" smtClean="0">
                <a:ea typeface="굴림" charset="-127"/>
              </a:rPr>
              <a:t>Ashutosh</a:t>
            </a:r>
            <a:r>
              <a:rPr lang="en-US" altLang="ko-KR" sz="1700" dirty="0" smtClean="0">
                <a:ea typeface="굴림" charset="-127"/>
              </a:rPr>
              <a:t> </a:t>
            </a:r>
            <a:r>
              <a:rPr lang="en-US" altLang="ko-KR" sz="1700" dirty="0" err="1" smtClean="0">
                <a:ea typeface="굴림" charset="-127"/>
              </a:rPr>
              <a:t>Garg</a:t>
            </a:r>
            <a:r>
              <a:rPr lang="en-US" altLang="ko-KR" sz="1700" dirty="0" smtClean="0">
                <a:ea typeface="굴림" charset="-127"/>
              </a:rPr>
              <a:t> @ Google</a:t>
            </a:r>
          </a:p>
          <a:p>
            <a:pPr>
              <a:lnSpc>
                <a:spcPct val="90000"/>
              </a:lnSpc>
            </a:pPr>
            <a:r>
              <a:rPr lang="en-US" altLang="ko-KR" sz="1700" dirty="0" err="1" smtClean="0">
                <a:ea typeface="굴림" charset="-127"/>
              </a:rPr>
              <a:t>Shyam</a:t>
            </a:r>
            <a:r>
              <a:rPr lang="en-US" altLang="ko-KR" sz="1700" dirty="0" smtClean="0">
                <a:ea typeface="굴림" charset="-127"/>
              </a:rPr>
              <a:t> </a:t>
            </a:r>
            <a:r>
              <a:rPr lang="en-US" altLang="ko-KR" sz="1700" dirty="0" err="1" smtClean="0">
                <a:ea typeface="굴림" charset="-127"/>
              </a:rPr>
              <a:t>Rajaram</a:t>
            </a:r>
            <a:r>
              <a:rPr lang="en-US" altLang="ko-KR" sz="1700" dirty="0" smtClean="0">
                <a:ea typeface="굴림" charset="-127"/>
              </a:rPr>
              <a:t> @ UIUC</a:t>
            </a:r>
          </a:p>
          <a:p>
            <a:pPr>
              <a:lnSpc>
                <a:spcPct val="90000"/>
              </a:lnSpc>
            </a:pPr>
            <a:endParaRPr lang="en-US" altLang="ko-KR" sz="1700" dirty="0" smtClean="0">
              <a:ea typeface="굴림" charset="-127"/>
            </a:endParaRPr>
          </a:p>
          <a:p>
            <a:pPr algn="r">
              <a:lnSpc>
                <a:spcPct val="90000"/>
              </a:lnSpc>
            </a:pPr>
            <a:r>
              <a:rPr lang="en-US" altLang="ko-KR" sz="1700" dirty="0" smtClean="0">
                <a:ea typeface="굴림" charset="-127"/>
              </a:rPr>
              <a:t>11</a:t>
            </a:r>
            <a:r>
              <a:rPr lang="en-US" altLang="ko-KR" sz="1700" dirty="0" smtClean="0">
                <a:ea typeface="굴림" charset="-127"/>
              </a:rPr>
              <a:t> </a:t>
            </a:r>
            <a:r>
              <a:rPr lang="en-US" altLang="ko-KR" sz="1700" dirty="0" smtClean="0">
                <a:ea typeface="굴림" charset="-127"/>
              </a:rPr>
              <a:t>Aug. 2014</a:t>
            </a:r>
            <a:endParaRPr lang="en-US" altLang="ko-KR" sz="1700" dirty="0">
              <a:ea typeface="굴림" charset="-127"/>
            </a:endParaRPr>
          </a:p>
          <a:p>
            <a:pPr algn="r" eaLnBrk="1" hangingPunct="1">
              <a:lnSpc>
                <a:spcPct val="90000"/>
              </a:lnSpc>
            </a:pPr>
            <a:r>
              <a:rPr lang="en-US" altLang="ko-KR" sz="1700" dirty="0" smtClean="0">
                <a:ea typeface="굴림" charset="-127"/>
              </a:rPr>
              <a:t>SNU IDB Lab.</a:t>
            </a:r>
          </a:p>
          <a:p>
            <a:pPr algn="r" eaLnBrk="1" hangingPunct="1">
              <a:lnSpc>
                <a:spcPct val="90000"/>
              </a:lnSpc>
            </a:pPr>
            <a:r>
              <a:rPr lang="en-US" altLang="ko-KR" sz="1700" dirty="0" smtClean="0">
                <a:ea typeface="굴림" charset="-127"/>
              </a:rPr>
              <a:t>Lee, </a:t>
            </a:r>
            <a:r>
              <a:rPr lang="en-US" altLang="ko-KR" sz="1700" dirty="0" err="1" smtClean="0">
                <a:ea typeface="굴림" charset="-127"/>
              </a:rPr>
              <a:t>Inhoe</a:t>
            </a:r>
            <a:endParaRPr lang="en-US" altLang="ko-KR" sz="17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MinHash</a:t>
            </a:r>
            <a:endParaRPr lang="en-US" altLang="ko-KR" dirty="0"/>
          </a:p>
          <a:p>
            <a:pPr lvl="1"/>
            <a:r>
              <a:rPr lang="en-US" altLang="ko-KR" dirty="0"/>
              <a:t>A probabilistic clustering method that assigns a pair of users to the same </a:t>
            </a:r>
            <a:r>
              <a:rPr lang="en-US" altLang="ko-KR" dirty="0" smtClean="0"/>
              <a:t>cluster with probability </a:t>
            </a:r>
            <a:r>
              <a:rPr lang="en-US" altLang="ko-KR" dirty="0"/>
              <a:t>proportional to the overlap between the set of items that these users </a:t>
            </a:r>
            <a:r>
              <a:rPr lang="en-US" altLang="ko-KR" dirty="0" smtClean="0"/>
              <a:t>have voted for</a:t>
            </a:r>
            <a:endParaRPr lang="en-US" altLang="ko-KR" dirty="0"/>
          </a:p>
          <a:p>
            <a:pPr lvl="1"/>
            <a:r>
              <a:rPr lang="en-US" altLang="ko-KR" dirty="0"/>
              <a:t>User U is represented by a set of items that she has clicked, </a:t>
            </a:r>
            <a:r>
              <a:rPr lang="en-US" altLang="ko-KR" dirty="0" smtClean="0"/>
              <a:t>Cu</a:t>
            </a:r>
            <a:endParaRPr lang="en-US" altLang="ko-KR" dirty="0"/>
          </a:p>
          <a:p>
            <a:pPr lvl="1"/>
            <a:r>
              <a:rPr lang="en-US" altLang="ko-KR" dirty="0"/>
              <a:t>The similarity between their item-sets is given be :</a:t>
            </a:r>
          </a:p>
          <a:p>
            <a:pPr lvl="2"/>
            <a:r>
              <a:rPr lang="en-US" altLang="ko-KR" dirty="0"/>
              <a:t>S(</a:t>
            </a:r>
            <a:r>
              <a:rPr lang="en-US" altLang="ko-KR" dirty="0" err="1"/>
              <a:t>ui</a:t>
            </a:r>
            <a:r>
              <a:rPr lang="en-US" altLang="ko-KR" dirty="0"/>
              <a:t>, </a:t>
            </a:r>
            <a:r>
              <a:rPr lang="en-US" altLang="ko-KR" dirty="0" err="1"/>
              <a:t>uj</a:t>
            </a:r>
            <a:r>
              <a:rPr lang="en-US" altLang="ko-KR" dirty="0"/>
              <a:t>) = | Cui, ∩ </a:t>
            </a:r>
            <a:r>
              <a:rPr lang="en-US" altLang="ko-KR" dirty="0" err="1"/>
              <a:t>Cuj</a:t>
            </a:r>
            <a:r>
              <a:rPr lang="en-US" altLang="ko-KR" dirty="0"/>
              <a:t> | (</a:t>
            </a:r>
            <a:r>
              <a:rPr lang="en-US" altLang="ko-KR" dirty="0" err="1"/>
              <a:t>Jaccard</a:t>
            </a:r>
            <a:r>
              <a:rPr lang="en-US" altLang="ko-KR" dirty="0"/>
              <a:t> </a:t>
            </a:r>
            <a:r>
              <a:rPr lang="en-US" altLang="ko-KR" dirty="0" err="1"/>
              <a:t>Coeffient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 smtClean="0"/>
              <a:t>                       | </a:t>
            </a:r>
            <a:r>
              <a:rPr lang="en-US" altLang="ko-KR" dirty="0"/>
              <a:t>Cui U </a:t>
            </a:r>
            <a:r>
              <a:rPr lang="en-US" altLang="ko-KR" dirty="0" err="1"/>
              <a:t>Cuj</a:t>
            </a:r>
            <a:r>
              <a:rPr lang="en-US" altLang="ko-KR" dirty="0"/>
              <a:t> </a:t>
            </a:r>
            <a:r>
              <a:rPr lang="en-US" altLang="ko-KR" dirty="0" smtClean="0"/>
              <a:t>|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Similarity of a user with all other users can be </a:t>
            </a:r>
            <a:r>
              <a:rPr lang="en-US" altLang="ko-KR" dirty="0" smtClean="0"/>
              <a:t>calculated</a:t>
            </a:r>
            <a:endParaRPr lang="en-US" altLang="ko-KR" dirty="0"/>
          </a:p>
          <a:p>
            <a:pPr lvl="1"/>
            <a:r>
              <a:rPr lang="en-US" altLang="ko-KR" dirty="0"/>
              <a:t>Not scalable in real time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86000" y="35814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 err="1"/>
              <a:t>MinHash</a:t>
            </a:r>
            <a:r>
              <a:rPr lang="en-GB" altLang="ko-KR" dirty="0"/>
              <a:t>: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u1 clicks on the items:</a:t>
            </a:r>
          </a:p>
          <a:p>
            <a:r>
              <a:rPr lang="en-US" altLang="ko-KR" dirty="0"/>
              <a:t>S1, S2, S5, S6, S9</a:t>
            </a:r>
          </a:p>
          <a:p>
            <a:r>
              <a:rPr lang="en-US" altLang="ko-KR" dirty="0"/>
              <a:t>Similarly, user u2 clicks on the items:</a:t>
            </a:r>
          </a:p>
          <a:p>
            <a:r>
              <a:rPr lang="en-US" altLang="ko-KR" dirty="0"/>
              <a:t>S1, S2, S3, S4, </a:t>
            </a:r>
            <a:r>
              <a:rPr lang="en-US" altLang="ko-KR" dirty="0" smtClean="0"/>
              <a:t>S5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Jaccard</a:t>
            </a:r>
            <a:r>
              <a:rPr lang="en-US" altLang="ko-KR" dirty="0"/>
              <a:t> Coefficient : 3/7</a:t>
            </a:r>
            <a:endParaRPr lang="ko-KR" altLang="en-US" dirty="0"/>
          </a:p>
        </p:txBody>
      </p:sp>
      <p:pic>
        <p:nvPicPr>
          <p:cNvPr id="5" name="그림 4" descr="emory_google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0" t="36825" r="11957" b="25715"/>
          <a:stretch/>
        </p:blipFill>
        <p:spPr>
          <a:xfrm>
            <a:off x="1338943" y="2971800"/>
            <a:ext cx="6749143" cy="25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solidFill>
                  <a:prstClr val="white"/>
                </a:solidFill>
              </a:rPr>
              <a:t>MinHash</a:t>
            </a:r>
            <a:r>
              <a:rPr lang="en-US" altLang="ko-KR" dirty="0">
                <a:solidFill>
                  <a:prstClr val="white"/>
                </a:solidFill>
              </a:rPr>
              <a:t>: Example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1026" name="Picture 2" descr="C:\Users\idb\Desktop\sampl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701088" cy="519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1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Probabilistic Latent Semantic Indexing[PLSI</a:t>
            </a:r>
            <a:r>
              <a:rPr lang="en-US" altLang="ko-KR" dirty="0" smtClean="0"/>
              <a:t>] *</a:t>
            </a:r>
            <a:endParaRPr lang="en-US" altLang="ko-KR" dirty="0"/>
          </a:p>
          <a:p>
            <a:pPr lvl="1"/>
            <a:r>
              <a:rPr lang="en-US" altLang="ko-KR" dirty="0"/>
              <a:t>With users U and items S, the relationship between users and items is learned </a:t>
            </a:r>
            <a:r>
              <a:rPr lang="en-US" altLang="ko-KR" dirty="0" smtClean="0"/>
              <a:t>by modeling </a:t>
            </a:r>
            <a:r>
              <a:rPr lang="en-US" altLang="ko-KR" dirty="0"/>
              <a:t>the </a:t>
            </a:r>
            <a:r>
              <a:rPr lang="en-US" altLang="ko-KR" b="1" dirty="0"/>
              <a:t>joint distribution </a:t>
            </a:r>
            <a:r>
              <a:rPr lang="en-US" altLang="ko-KR" dirty="0"/>
              <a:t>of users and items as a mixture </a:t>
            </a:r>
            <a:r>
              <a:rPr lang="en-US" altLang="ko-KR" dirty="0" smtClean="0"/>
              <a:t>distribution</a:t>
            </a:r>
            <a:endParaRPr lang="en-US" altLang="ko-KR" dirty="0"/>
          </a:p>
          <a:p>
            <a:pPr lvl="1"/>
            <a:r>
              <a:rPr lang="en-US" altLang="ko-KR" dirty="0"/>
              <a:t>A hidden variable Z is introduced to capture this relationship, which can be thought of </a:t>
            </a:r>
            <a:r>
              <a:rPr lang="en-US" altLang="ko-KR" dirty="0" smtClean="0"/>
              <a:t>as representing </a:t>
            </a:r>
            <a:r>
              <a:rPr lang="en-US" altLang="ko-KR" dirty="0"/>
              <a:t>user communities(like minded users) and item </a:t>
            </a:r>
            <a:r>
              <a:rPr lang="en-US" altLang="ko-KR" dirty="0" smtClean="0"/>
              <a:t>communities(like </a:t>
            </a:r>
            <a:r>
              <a:rPr lang="en-US" altLang="ko-KR" dirty="0"/>
              <a:t>items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Mathematically,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conditional probabilities p(z/u) and p(s/z) are learned from the training data </a:t>
            </a:r>
            <a:r>
              <a:rPr lang="en-US" altLang="ko-KR" dirty="0" smtClean="0"/>
              <a:t>using Expectation </a:t>
            </a:r>
            <a:r>
              <a:rPr lang="en-US" altLang="ko-KR" dirty="0"/>
              <a:t>maximization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pic>
        <p:nvPicPr>
          <p:cNvPr id="4" name="그림 3" descr="emory_google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9" t="34709" r="3635" b="30371"/>
          <a:stretch/>
        </p:blipFill>
        <p:spPr>
          <a:xfrm>
            <a:off x="3305175" y="3505200"/>
            <a:ext cx="4724400" cy="15375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61722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T. Hofmann. Latent Semantic Models for Collaborative Filtering. ACM Transactions on Information Systems, 2004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8449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Co-visitation</a:t>
            </a:r>
          </a:p>
          <a:p>
            <a:pPr lvl="1"/>
            <a:r>
              <a:rPr lang="en-US" altLang="ko-KR" dirty="0" smtClean="0"/>
              <a:t>Two </a:t>
            </a:r>
            <a:r>
              <a:rPr lang="en-US" altLang="ko-KR" dirty="0"/>
              <a:t>stories are clicked by the same user within a certain time </a:t>
            </a:r>
            <a:r>
              <a:rPr lang="en-US" altLang="ko-KR" dirty="0" smtClean="0"/>
              <a:t>interval</a:t>
            </a:r>
            <a:endParaRPr lang="en-US" altLang="ko-KR" dirty="0"/>
          </a:p>
          <a:p>
            <a:pPr lvl="1"/>
            <a:r>
              <a:rPr lang="en-US" altLang="ko-KR" dirty="0"/>
              <a:t>Store as a graph with nodes at stories, </a:t>
            </a:r>
            <a:r>
              <a:rPr lang="en-US" altLang="ko-KR" dirty="0" smtClean="0"/>
              <a:t>edges as </a:t>
            </a:r>
            <a:r>
              <a:rPr lang="en-US" altLang="ko-KR" dirty="0"/>
              <a:t>age discounted </a:t>
            </a:r>
            <a:r>
              <a:rPr lang="en-US" altLang="ko-KR" dirty="0" err="1"/>
              <a:t>covisitation</a:t>
            </a:r>
            <a:r>
              <a:rPr lang="en-US" altLang="ko-KR" dirty="0"/>
              <a:t> </a:t>
            </a:r>
            <a:r>
              <a:rPr lang="en-US" altLang="ko-KR" dirty="0" smtClean="0"/>
              <a:t>counts</a:t>
            </a:r>
          </a:p>
          <a:p>
            <a:pPr lvl="1"/>
            <a:r>
              <a:rPr lang="en-US" altLang="ko-KR" dirty="0"/>
              <a:t>Update graph (using user history) </a:t>
            </a:r>
            <a:r>
              <a:rPr lang="en-US" altLang="ko-KR" dirty="0" smtClean="0"/>
              <a:t>whenever we </a:t>
            </a:r>
            <a:r>
              <a:rPr lang="en-US" altLang="ko-KR" dirty="0"/>
              <a:t>receive a </a:t>
            </a:r>
            <a:r>
              <a:rPr lang="en-US" altLang="ko-KR" dirty="0" smtClean="0"/>
              <a:t>click</a:t>
            </a:r>
            <a:endParaRPr lang="en-US" altLang="ko-KR" dirty="0"/>
          </a:p>
        </p:txBody>
      </p:sp>
      <p:pic>
        <p:nvPicPr>
          <p:cNvPr id="4" name="그림 3" descr="emory_google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8" t="50000" r="9070" b="20847"/>
          <a:stretch/>
        </p:blipFill>
        <p:spPr>
          <a:xfrm>
            <a:off x="1211943" y="4343400"/>
            <a:ext cx="6865257" cy="19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8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Data stored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User Table:</a:t>
            </a:r>
          </a:p>
          <a:p>
            <a:pPr lvl="1"/>
            <a:r>
              <a:rPr lang="en-US" altLang="ko-KR" dirty="0"/>
              <a:t>Cluster information (</a:t>
            </a:r>
            <a:r>
              <a:rPr lang="en-US" altLang="ko-KR" dirty="0" err="1"/>
              <a:t>MinHash</a:t>
            </a:r>
            <a:r>
              <a:rPr lang="en-US" altLang="ko-KR" dirty="0"/>
              <a:t> and PLSI)</a:t>
            </a:r>
          </a:p>
          <a:p>
            <a:pPr lvl="1"/>
            <a:r>
              <a:rPr lang="en-GB" altLang="ko-KR" dirty="0"/>
              <a:t>Click </a:t>
            </a:r>
            <a:r>
              <a:rPr lang="en-GB" altLang="ko-KR" dirty="0" smtClean="0"/>
              <a:t>history</a:t>
            </a:r>
          </a:p>
          <a:p>
            <a:pPr lvl="1"/>
            <a:endParaRPr lang="en-GB" altLang="ko-KR" dirty="0"/>
          </a:p>
          <a:p>
            <a:r>
              <a:rPr lang="en-GB" altLang="ko-KR" dirty="0"/>
              <a:t>Story Table:</a:t>
            </a:r>
          </a:p>
          <a:p>
            <a:pPr lvl="1"/>
            <a:r>
              <a:rPr lang="en-US" altLang="ko-KR" dirty="0"/>
              <a:t>Cluster Statistics: How many times was the story S clicked on by users from each </a:t>
            </a:r>
            <a:r>
              <a:rPr lang="en-US" altLang="ko-KR" dirty="0" smtClean="0"/>
              <a:t>cluster </a:t>
            </a:r>
            <a:r>
              <a:rPr lang="en-GB" altLang="ko-KR" dirty="0" smtClean="0"/>
              <a:t>C</a:t>
            </a:r>
            <a:endParaRPr lang="en-GB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Co-visitation</a:t>
            </a:r>
            <a:r>
              <a:rPr lang="en-US" altLang="ko-KR" dirty="0"/>
              <a:t>: How many times was story S co-visited with each story S’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13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System Components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NFE: News Front End </a:t>
            </a:r>
            <a:r>
              <a:rPr lang="en-US" altLang="ko-KR" dirty="0" smtClean="0"/>
              <a:t>            NPS</a:t>
            </a:r>
            <a:r>
              <a:rPr lang="en-US" altLang="ko-KR" dirty="0"/>
              <a:t>: News Personalization Server</a:t>
            </a:r>
          </a:p>
          <a:p>
            <a:pPr marL="0" indent="0">
              <a:buNone/>
            </a:pPr>
            <a:r>
              <a:rPr lang="en-US" altLang="ko-KR" dirty="0"/>
              <a:t>NSS: News Statistics Server </a:t>
            </a:r>
            <a:r>
              <a:rPr lang="en-US" altLang="ko-KR" dirty="0" smtClean="0"/>
              <a:t> UT</a:t>
            </a:r>
            <a:r>
              <a:rPr lang="en-US" altLang="ko-KR" dirty="0"/>
              <a:t>: User Table </a:t>
            </a:r>
            <a:r>
              <a:rPr lang="en-US" altLang="ko-KR" dirty="0" smtClean="0"/>
              <a:t>            ST</a:t>
            </a:r>
            <a:r>
              <a:rPr lang="en-US" altLang="ko-KR" dirty="0"/>
              <a:t>: Story Table</a:t>
            </a:r>
            <a:endParaRPr lang="ko-KR" altLang="en-US" dirty="0"/>
          </a:p>
        </p:txBody>
      </p:sp>
      <p:pic>
        <p:nvPicPr>
          <p:cNvPr id="1026" name="Picture 2" descr="C:\Users\idb\Desktop\emory_google.pdf - Adobe Reade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73641" cy="313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93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Train: 80%</a:t>
            </a:r>
          </a:p>
          <a:p>
            <a:r>
              <a:rPr lang="en-US" altLang="ko-KR" dirty="0" smtClean="0"/>
              <a:t>Test: 20%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327854"/>
              </p:ext>
            </p:extLst>
          </p:nvPr>
        </p:nvGraphicFramePr>
        <p:xfrm>
          <a:off x="1524000" y="1397000"/>
          <a:ext cx="6477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905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Items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Clicks(ratings)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Movie Lens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943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1,670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54,000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NewsSmall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5,000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370,000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NewsBig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500,000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190,000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10,000,000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796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Evaluation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C:\Users\idb\Desktop\emory_google.pdf - Adobe Reader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2034317"/>
            <a:ext cx="8933108" cy="352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260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Conclusion and 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Algorithms for scalable real time recommendation engines </a:t>
            </a:r>
            <a:r>
              <a:rPr lang="en-US" altLang="ko-KR" dirty="0" smtClean="0"/>
              <a:t>presented</a:t>
            </a:r>
          </a:p>
          <a:p>
            <a:endParaRPr lang="en-US" altLang="ko-KR" dirty="0"/>
          </a:p>
          <a:p>
            <a:r>
              <a:rPr lang="en-US" altLang="ko-KR" dirty="0"/>
              <a:t>The system is content independent and thus easily extendible to other </a:t>
            </a:r>
            <a:r>
              <a:rPr lang="en-US" altLang="ko-KR" dirty="0" smtClean="0"/>
              <a:t>domains</a:t>
            </a:r>
          </a:p>
          <a:p>
            <a:endParaRPr lang="en-US" altLang="ko-KR" dirty="0"/>
          </a:p>
          <a:p>
            <a:r>
              <a:rPr lang="en-US" altLang="ko-KR" dirty="0"/>
              <a:t>As a future work, suitable algorithm can be explored to determine how to </a:t>
            </a:r>
            <a:r>
              <a:rPr lang="en-US" altLang="ko-KR" dirty="0" smtClean="0"/>
              <a:t>combine scores </a:t>
            </a:r>
            <a:r>
              <a:rPr lang="en-US" altLang="ko-KR" dirty="0"/>
              <a:t>from different </a:t>
            </a:r>
            <a:r>
              <a:rPr lang="en-US" altLang="ko-KR" dirty="0" smtClean="0"/>
              <a:t>algorithms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05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Outline</a:t>
            </a:r>
            <a:endParaRPr lang="ko-KR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81000" y="1295401"/>
            <a:ext cx="8583613" cy="502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altLang="ko-KR" dirty="0" smtClean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fontAlgn="auto">
              <a:spcAft>
                <a:spcPts val="0"/>
              </a:spcAft>
            </a:pPr>
            <a:endParaRPr lang="en-US" altLang="ko-KR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fontAlgn="auto">
              <a:spcAft>
                <a:spcPts val="0"/>
              </a:spcAft>
            </a:pPr>
            <a:endParaRPr lang="en-US" altLang="ko-KR" dirty="0" smtClean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fontAlgn="auto">
              <a:spcAft>
                <a:spcPts val="0"/>
              </a:spcAft>
            </a:pPr>
            <a:endParaRPr lang="en-US" altLang="ko-KR" dirty="0" smtClean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fontAlgn="auto">
              <a:spcAft>
                <a:spcPts val="0"/>
              </a:spcAft>
            </a:pPr>
            <a:endParaRPr lang="en-US" altLang="ko-KR" dirty="0" smtClean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fontAlgn="auto">
              <a:spcAft>
                <a:spcPts val="0"/>
              </a:spcAft>
            </a:pPr>
            <a:endParaRPr lang="en-US" altLang="ko-KR" dirty="0" smtClean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fontAlgn="auto">
              <a:spcAft>
                <a:spcPts val="0"/>
              </a:spcAft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512" y="1063277"/>
            <a:ext cx="8784976" cy="546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ea typeface="굴림" charset="-127"/>
              </a:rPr>
              <a:t>Background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Introduction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Motivation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Method</a:t>
            </a:r>
          </a:p>
          <a:p>
            <a:pPr lvl="1">
              <a:defRPr/>
            </a:pPr>
            <a:r>
              <a:rPr lang="en-US" altLang="ko-KR" dirty="0">
                <a:ea typeface="굴림" charset="-127"/>
              </a:rPr>
              <a:t>System</a:t>
            </a:r>
          </a:p>
          <a:p>
            <a:pPr lvl="1">
              <a:defRPr/>
            </a:pPr>
            <a:r>
              <a:rPr lang="en-US" altLang="ko-KR" dirty="0">
                <a:ea typeface="굴림" charset="-127"/>
              </a:rPr>
              <a:t>Algorithms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Result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Conclusions</a:t>
            </a:r>
          </a:p>
          <a:p>
            <a:pPr fontAlgn="auto">
              <a:spcAft>
                <a:spcPts val="0"/>
              </a:spcAft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paper has successfully addressed the problem of scalability for </a:t>
            </a:r>
            <a:r>
              <a:rPr lang="en-US" altLang="ko-KR" dirty="0" smtClean="0"/>
              <a:t>large </a:t>
            </a:r>
            <a:r>
              <a:rPr lang="en-GB" altLang="ko-KR" dirty="0" smtClean="0"/>
              <a:t>recommender systems</a:t>
            </a:r>
            <a:endParaRPr lang="en-GB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Evaluation </a:t>
            </a:r>
            <a:r>
              <a:rPr lang="en-US" altLang="ko-KR" dirty="0"/>
              <a:t>based on content could be an open research </a:t>
            </a:r>
            <a:r>
              <a:rPr lang="en-US" altLang="ko-KR" dirty="0" smtClean="0"/>
              <a:t>problem</a:t>
            </a:r>
          </a:p>
          <a:p>
            <a:endParaRPr lang="en-US" altLang="ko-KR" dirty="0"/>
          </a:p>
          <a:p>
            <a:r>
              <a:rPr lang="en-US" altLang="ko-KR" dirty="0"/>
              <a:t>It can be argued that instead of only considering user click for clustering </a:t>
            </a:r>
            <a:r>
              <a:rPr lang="en-US" altLang="ko-KR" dirty="0" smtClean="0"/>
              <a:t>similar users</a:t>
            </a:r>
            <a:r>
              <a:rPr lang="en-US" altLang="ko-KR" dirty="0"/>
              <a:t>, content based clustering of the stories could open up more similarity </a:t>
            </a:r>
            <a:r>
              <a:rPr lang="en-US" altLang="ko-KR" dirty="0" smtClean="0"/>
              <a:t>metrics </a:t>
            </a:r>
            <a:r>
              <a:rPr lang="en-GB" altLang="ko-KR" dirty="0" smtClean="0"/>
              <a:t>for </a:t>
            </a:r>
            <a:r>
              <a:rPr lang="en-GB" altLang="ko-KR" dirty="0"/>
              <a:t>the recommendation </a:t>
            </a:r>
            <a:r>
              <a:rPr lang="en-GB" altLang="ko-KR" dirty="0" smtClean="0"/>
              <a:t>system</a:t>
            </a:r>
          </a:p>
          <a:p>
            <a:endParaRPr lang="en-GB" altLang="ko-KR" dirty="0"/>
          </a:p>
          <a:p>
            <a:r>
              <a:rPr lang="en-US" altLang="ko-KR" dirty="0"/>
              <a:t>The precision lies around 30% for the current system showing that more </a:t>
            </a:r>
            <a:r>
              <a:rPr lang="en-US" altLang="ko-KR" dirty="0" smtClean="0"/>
              <a:t>study needs </a:t>
            </a:r>
            <a:r>
              <a:rPr lang="en-US" altLang="ko-KR" dirty="0"/>
              <a:t>to be done in the </a:t>
            </a:r>
            <a:r>
              <a:rPr lang="en-US" altLang="ko-KR" dirty="0" smtClean="0"/>
              <a:t>field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23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Information overflow with the advent of technologies like </a:t>
            </a:r>
            <a:r>
              <a:rPr lang="en-US" altLang="ko-KR" dirty="0" smtClean="0"/>
              <a:t>Internet</a:t>
            </a:r>
          </a:p>
          <a:p>
            <a:r>
              <a:rPr lang="en-US" altLang="ko-KR" dirty="0"/>
              <a:t>People are drowning in data pool without getting right information they </a:t>
            </a:r>
            <a:r>
              <a:rPr lang="en-US" altLang="ko-KR" dirty="0" smtClean="0"/>
              <a:t>want</a:t>
            </a:r>
          </a:p>
          <a:p>
            <a:endParaRPr lang="en-US" altLang="ko-KR" dirty="0" smtClean="0"/>
          </a:p>
          <a:p>
            <a:r>
              <a:rPr lang="en-GB" altLang="ko-KR" dirty="0"/>
              <a:t>Challenge:</a:t>
            </a:r>
          </a:p>
          <a:p>
            <a:pPr lvl="1"/>
            <a:r>
              <a:rPr lang="en-GB" altLang="ko-KR" dirty="0"/>
              <a:t>To </a:t>
            </a:r>
            <a:r>
              <a:rPr lang="en-GB" altLang="ko-KR" dirty="0" smtClean="0"/>
              <a:t>find </a:t>
            </a:r>
            <a:r>
              <a:rPr lang="en-GB" altLang="ko-KR" dirty="0"/>
              <a:t>right </a:t>
            </a:r>
            <a:r>
              <a:rPr lang="en-GB" altLang="ko-KR" dirty="0" smtClean="0"/>
              <a:t>information</a:t>
            </a:r>
          </a:p>
          <a:p>
            <a:pPr lvl="1"/>
            <a:endParaRPr lang="en-GB" altLang="ko-KR" dirty="0"/>
          </a:p>
          <a:p>
            <a:r>
              <a:rPr lang="en-GB" altLang="ko-KR" dirty="0"/>
              <a:t>Right Information:</a:t>
            </a:r>
          </a:p>
          <a:p>
            <a:pPr lvl="1"/>
            <a:r>
              <a:rPr lang="en-US" altLang="ko-KR" dirty="0"/>
              <a:t>Something that will answer users’ </a:t>
            </a:r>
            <a:r>
              <a:rPr lang="en-US" altLang="ko-KR" dirty="0" smtClean="0"/>
              <a:t>query</a:t>
            </a:r>
            <a:endParaRPr lang="en-US" altLang="ko-KR" dirty="0"/>
          </a:p>
          <a:p>
            <a:pPr lvl="1"/>
            <a:r>
              <a:rPr lang="en-US" altLang="ko-KR" dirty="0"/>
              <a:t>Something that user would love to read, listen or </a:t>
            </a:r>
            <a:r>
              <a:rPr lang="en-US" altLang="ko-KR" dirty="0" smtClean="0"/>
              <a:t>see</a:t>
            </a:r>
          </a:p>
          <a:p>
            <a:pPr lvl="1"/>
            <a:endParaRPr lang="en-US" altLang="ko-KR" dirty="0"/>
          </a:p>
          <a:p>
            <a:r>
              <a:rPr lang="en-GB" altLang="ko-KR" dirty="0"/>
              <a:t>Solution:</a:t>
            </a:r>
          </a:p>
          <a:p>
            <a:pPr lvl="1"/>
            <a:r>
              <a:rPr lang="en-GB" altLang="ko-KR" dirty="0"/>
              <a:t>Search Engines</a:t>
            </a:r>
          </a:p>
          <a:p>
            <a:pPr lvl="2"/>
            <a:r>
              <a:rPr lang="en-GB" altLang="ko-KR" dirty="0"/>
              <a:t>Solve the first requirement</a:t>
            </a:r>
          </a:p>
          <a:p>
            <a:r>
              <a:rPr lang="en-US" altLang="ko-KR" dirty="0"/>
              <a:t>What if user does not know what to look for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8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Introduction: Collaborative Filtering</a:t>
            </a:r>
            <a:endParaRPr lang="ko-KR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79512" y="1063277"/>
            <a:ext cx="8784976" cy="546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It is a technology that aims to learn user preferences and make recommendations based on user and community data</a:t>
            </a:r>
          </a:p>
          <a:p>
            <a:endParaRPr lang="en-US" altLang="ko-KR" dirty="0"/>
          </a:p>
          <a:p>
            <a:r>
              <a:rPr lang="en-GB" altLang="ko-KR" dirty="0"/>
              <a:t>Example:</a:t>
            </a:r>
          </a:p>
          <a:p>
            <a:pPr lvl="1"/>
            <a:r>
              <a:rPr lang="en-US" altLang="ko-KR" dirty="0"/>
              <a:t>Amazon: User’s past shopping history is used to make recommendations for new </a:t>
            </a:r>
            <a:r>
              <a:rPr lang="en-GB" altLang="ko-KR" dirty="0"/>
              <a:t>products</a:t>
            </a:r>
          </a:p>
          <a:p>
            <a:pPr lvl="1"/>
            <a:r>
              <a:rPr lang="en-GB" altLang="ko-KR" dirty="0"/>
              <a:t>Netflix, movie recommender</a:t>
            </a:r>
          </a:p>
          <a:p>
            <a:pPr lvl="1"/>
            <a:r>
              <a:rPr lang="en-GB" altLang="ko-KR" dirty="0"/>
              <a:t>Recommendations for clubs, cosmetics, travel locations</a:t>
            </a:r>
          </a:p>
          <a:p>
            <a:pPr lvl="1"/>
            <a:r>
              <a:rPr lang="en-GB" altLang="ko-KR" dirty="0"/>
              <a:t>Personalized Google News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Google News is visited by </a:t>
            </a:r>
            <a:r>
              <a:rPr lang="en-US" altLang="ko-KR" u="sng" dirty="0"/>
              <a:t>several millions </a:t>
            </a:r>
            <a:r>
              <a:rPr lang="en-US" altLang="ko-KR" dirty="0"/>
              <a:t>in a period of few </a:t>
            </a:r>
            <a:r>
              <a:rPr lang="en-US" altLang="ko-KR" dirty="0" smtClean="0"/>
              <a:t>days</a:t>
            </a:r>
            <a:endParaRPr lang="en-US" altLang="ko-KR" dirty="0"/>
          </a:p>
          <a:p>
            <a:r>
              <a:rPr lang="en-US" altLang="ko-KR" dirty="0"/>
              <a:t>There are lots of articles being created each </a:t>
            </a:r>
            <a:r>
              <a:rPr lang="en-US" altLang="ko-KR" dirty="0" smtClean="0"/>
              <a:t>day</a:t>
            </a:r>
          </a:p>
          <a:p>
            <a:endParaRPr lang="en-US" altLang="ko-KR" dirty="0"/>
          </a:p>
          <a:p>
            <a:r>
              <a:rPr lang="en-US" altLang="ko-KR" dirty="0"/>
              <a:t>Scalability is a big issue for such personalized </a:t>
            </a:r>
            <a:r>
              <a:rPr lang="en-US" altLang="ko-KR" dirty="0" smtClean="0"/>
              <a:t>system</a:t>
            </a:r>
            <a:endParaRPr lang="en-US" altLang="ko-KR" dirty="0"/>
          </a:p>
          <a:p>
            <a:r>
              <a:rPr lang="en-US" altLang="ko-KR" dirty="0" smtClean="0"/>
              <a:t>The items </a:t>
            </a:r>
            <a:r>
              <a:rPr lang="en-US" altLang="ko-KR" dirty="0"/>
              <a:t>cannot be static as the </a:t>
            </a:r>
            <a:r>
              <a:rPr lang="en-US" altLang="ko-KR" dirty="0" smtClean="0"/>
              <a:t>articles are </a:t>
            </a:r>
            <a:r>
              <a:rPr lang="en-US" altLang="ko-KR" dirty="0"/>
              <a:t>changing very </a:t>
            </a:r>
            <a:r>
              <a:rPr lang="en-US" altLang="ko-KR" dirty="0" smtClean="0"/>
              <a:t>fast</a:t>
            </a:r>
          </a:p>
          <a:p>
            <a:endParaRPr lang="en-US" altLang="ko-KR" dirty="0"/>
          </a:p>
          <a:p>
            <a:r>
              <a:rPr lang="en-US" altLang="ko-KR" dirty="0"/>
              <a:t>Existing recommender system thus unsuitable for such </a:t>
            </a:r>
            <a:r>
              <a:rPr lang="en-US" altLang="ko-KR" dirty="0" smtClean="0"/>
              <a:t>need</a:t>
            </a:r>
            <a:endParaRPr lang="en-US" altLang="ko-KR" dirty="0"/>
          </a:p>
          <a:p>
            <a:r>
              <a:rPr lang="en-US" altLang="ko-KR" dirty="0"/>
              <a:t>Need for a novel scalable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7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Google News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Google </a:t>
            </a:r>
            <a:r>
              <a:rPr lang="en-US" altLang="ko-KR" dirty="0" smtClean="0"/>
              <a:t>news record 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u="sng" dirty="0"/>
              <a:t>search queries</a:t>
            </a:r>
            <a:r>
              <a:rPr lang="en-US" altLang="ko-KR" dirty="0"/>
              <a:t> and clicks on </a:t>
            </a:r>
            <a:r>
              <a:rPr lang="en-US" altLang="ko-KR" u="sng" dirty="0"/>
              <a:t>news </a:t>
            </a:r>
            <a:r>
              <a:rPr lang="en-US" altLang="ko-KR" u="sng" dirty="0" smtClean="0"/>
              <a:t>stories </a:t>
            </a:r>
          </a:p>
          <a:p>
            <a:r>
              <a:rPr lang="en-US" altLang="ko-KR" dirty="0" smtClean="0"/>
              <a:t>Makes </a:t>
            </a:r>
            <a:r>
              <a:rPr lang="en-US" altLang="ko-KR" dirty="0"/>
              <a:t>previously read articles easily </a:t>
            </a:r>
            <a:r>
              <a:rPr lang="en-US" altLang="ko-KR" dirty="0" smtClean="0"/>
              <a:t>accessible</a:t>
            </a:r>
            <a:endParaRPr lang="en-US" altLang="ko-KR" dirty="0"/>
          </a:p>
          <a:p>
            <a:r>
              <a:rPr lang="en-US" altLang="ko-KR" dirty="0"/>
              <a:t>Recommends top stories based on past click </a:t>
            </a:r>
            <a:r>
              <a:rPr lang="en-US" altLang="ko-KR" dirty="0" smtClean="0"/>
              <a:t>history</a:t>
            </a:r>
          </a:p>
          <a:p>
            <a:endParaRPr lang="en-US" altLang="ko-KR" dirty="0"/>
          </a:p>
          <a:p>
            <a:r>
              <a:rPr lang="en-GB" altLang="ko-KR" dirty="0"/>
              <a:t>Recommendations based on:</a:t>
            </a:r>
          </a:p>
          <a:p>
            <a:pPr lvl="1"/>
            <a:r>
              <a:rPr lang="en-GB" altLang="ko-KR" dirty="0"/>
              <a:t>Click </a:t>
            </a:r>
            <a:r>
              <a:rPr lang="en-GB" altLang="ko-KR" dirty="0" smtClean="0"/>
              <a:t>history</a:t>
            </a:r>
            <a:endParaRPr lang="en-GB" altLang="ko-KR" dirty="0"/>
          </a:p>
          <a:p>
            <a:pPr lvl="1"/>
            <a:r>
              <a:rPr lang="en-US" altLang="ko-KR" dirty="0"/>
              <a:t>Click history of the </a:t>
            </a:r>
            <a:r>
              <a:rPr lang="en-US" altLang="ko-KR" dirty="0" smtClean="0"/>
              <a:t>community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User’s </a:t>
            </a:r>
            <a:r>
              <a:rPr lang="en-US" altLang="ko-KR" dirty="0"/>
              <a:t>click on an article is treated as positive </a:t>
            </a:r>
            <a:r>
              <a:rPr lang="en-US" altLang="ko-KR" dirty="0" smtClean="0"/>
              <a:t>vote</a:t>
            </a:r>
            <a:endParaRPr lang="en-US" altLang="ko-KR" dirty="0"/>
          </a:p>
          <a:p>
            <a:pPr lvl="1"/>
            <a:r>
              <a:rPr lang="en-GB" altLang="ko-KR" dirty="0"/>
              <a:t>Could be noisy</a:t>
            </a:r>
          </a:p>
          <a:p>
            <a:pPr lvl="1"/>
            <a:r>
              <a:rPr lang="en-GB" altLang="ko-KR" dirty="0"/>
              <a:t>No negative votes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5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Problem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Given a click history of N users,</a:t>
            </a:r>
          </a:p>
          <a:p>
            <a:pPr lvl="1"/>
            <a:r>
              <a:rPr lang="en-GB" altLang="ko-KR" dirty="0"/>
              <a:t>U = {u1, u2, u3, u4, </a:t>
            </a:r>
            <a:r>
              <a:rPr lang="en-GB" altLang="ko-KR" dirty="0" smtClean="0"/>
              <a:t>u5,…, </a:t>
            </a:r>
            <a:r>
              <a:rPr lang="en-GB" altLang="ko-KR" dirty="0" err="1"/>
              <a:t>uN</a:t>
            </a:r>
            <a:r>
              <a:rPr lang="en-GB" altLang="ko-KR" dirty="0"/>
              <a:t> }</a:t>
            </a:r>
          </a:p>
          <a:p>
            <a:r>
              <a:rPr lang="en-GB" altLang="ko-KR" dirty="0"/>
              <a:t>And M items</a:t>
            </a:r>
          </a:p>
          <a:p>
            <a:pPr lvl="1"/>
            <a:r>
              <a:rPr lang="en-GB" altLang="ko-KR" dirty="0"/>
              <a:t>S = {s1, s2, </a:t>
            </a:r>
            <a:r>
              <a:rPr lang="en-GB" altLang="ko-KR" dirty="0" smtClean="0"/>
              <a:t>…, </a:t>
            </a:r>
            <a:r>
              <a:rPr lang="en-GB" altLang="ko-KR" dirty="0" err="1"/>
              <a:t>sM</a:t>
            </a:r>
            <a:r>
              <a:rPr lang="en-GB" altLang="ko-KR" dirty="0"/>
              <a:t> }</a:t>
            </a:r>
          </a:p>
          <a:p>
            <a:r>
              <a:rPr lang="en-GB" altLang="ko-KR" dirty="0"/>
              <a:t>User u with click history set Cu consisting of stories</a:t>
            </a:r>
          </a:p>
          <a:p>
            <a:pPr lvl="1"/>
            <a:r>
              <a:rPr lang="en-GB" altLang="ko-KR" dirty="0"/>
              <a:t>{si1, si2, </a:t>
            </a:r>
            <a:r>
              <a:rPr lang="en-GB" altLang="ko-KR" dirty="0" smtClean="0"/>
              <a:t>…, </a:t>
            </a:r>
            <a:r>
              <a:rPr lang="en-GB" altLang="ko-KR" dirty="0" err="1" smtClean="0"/>
              <a:t>si|Cu</a:t>
            </a:r>
            <a:r>
              <a:rPr lang="en-GB" altLang="ko-KR" dirty="0" smtClean="0"/>
              <a:t>| }</a:t>
            </a:r>
          </a:p>
          <a:p>
            <a:pPr lvl="1"/>
            <a:endParaRPr lang="en-GB" altLang="ko-KR" dirty="0"/>
          </a:p>
          <a:p>
            <a:r>
              <a:rPr lang="en-GB" altLang="ko-KR" dirty="0"/>
              <a:t>System is to recommend K stories that user might be interested </a:t>
            </a:r>
            <a:r>
              <a:rPr lang="en-GB" altLang="ko-KR" dirty="0" smtClean="0"/>
              <a:t>in</a:t>
            </a:r>
            <a:endParaRPr lang="en-GB" altLang="ko-KR" dirty="0"/>
          </a:p>
          <a:p>
            <a:r>
              <a:rPr lang="en-GB" altLang="ko-KR" dirty="0"/>
              <a:t>Incorporate user feedback </a:t>
            </a:r>
            <a:r>
              <a:rPr lang="en-GB" altLang="ko-KR" dirty="0" smtClean="0"/>
              <a:t>instantly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5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</a:t>
            </a:r>
            <a:r>
              <a:rPr lang="en-US" altLang="ko-KR" dirty="0" smtClean="0"/>
              <a:t>Work: Architectures </a:t>
            </a:r>
            <a:r>
              <a:rPr lang="en-US" altLang="ko-KR" dirty="0"/>
              <a:t>and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Algorithms</a:t>
            </a:r>
          </a:p>
          <a:p>
            <a:pPr lvl="1"/>
            <a:r>
              <a:rPr lang="en-US" altLang="ko-KR" dirty="0"/>
              <a:t>Memory-based algorithms</a:t>
            </a:r>
          </a:p>
          <a:p>
            <a:pPr lvl="2"/>
            <a:r>
              <a:rPr lang="en-US" altLang="ko-KR" dirty="0"/>
              <a:t>Predictions made based on past ratings of the </a:t>
            </a:r>
            <a:r>
              <a:rPr lang="en-US" altLang="ko-KR" dirty="0" smtClean="0"/>
              <a:t>user</a:t>
            </a:r>
            <a:endParaRPr lang="en-US" altLang="ko-KR" dirty="0"/>
          </a:p>
          <a:p>
            <a:pPr lvl="2"/>
            <a:r>
              <a:rPr lang="en-US" altLang="ko-KR" dirty="0"/>
              <a:t>Weighted average of ratings given by other users</a:t>
            </a:r>
          </a:p>
          <a:p>
            <a:pPr lvl="2"/>
            <a:r>
              <a:rPr lang="en-US" altLang="ko-KR" dirty="0"/>
              <a:t>Weight is the </a:t>
            </a:r>
            <a:r>
              <a:rPr lang="en-US" altLang="ko-KR" b="1" dirty="0"/>
              <a:t>similarity</a:t>
            </a:r>
            <a:r>
              <a:rPr lang="en-US" altLang="ko-KR" dirty="0"/>
              <a:t> of users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( </a:t>
            </a:r>
            <a:r>
              <a:rPr lang="en-US" altLang="ko-KR" dirty="0"/>
              <a:t>Pearson correlation coefficient, cosine similarity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Model-based algorithms</a:t>
            </a:r>
          </a:p>
          <a:p>
            <a:pPr lvl="2"/>
            <a:r>
              <a:rPr lang="en-US" altLang="ko-KR" dirty="0"/>
              <a:t>A model of the user developed based on their past </a:t>
            </a:r>
            <a:r>
              <a:rPr lang="en-US" altLang="ko-KR" dirty="0" smtClean="0"/>
              <a:t>ratings</a:t>
            </a:r>
            <a:endParaRPr lang="en-US" altLang="ko-KR" dirty="0"/>
          </a:p>
          <a:p>
            <a:pPr lvl="2"/>
            <a:r>
              <a:rPr lang="en-US" altLang="ko-KR" dirty="0"/>
              <a:t>Use the models to </a:t>
            </a:r>
            <a:r>
              <a:rPr lang="en-US" altLang="ko-KR" b="1" dirty="0"/>
              <a:t>predict unseen </a:t>
            </a:r>
            <a:r>
              <a:rPr lang="en-US" altLang="ko-KR" b="1" dirty="0" smtClean="0"/>
              <a:t>items</a:t>
            </a:r>
          </a:p>
          <a:p>
            <a:pPr lvl="3"/>
            <a:r>
              <a:rPr lang="en-US" altLang="ko-KR" dirty="0" smtClean="0"/>
              <a:t>(Bayesian</a:t>
            </a:r>
            <a:r>
              <a:rPr lang="en-US" altLang="ko-KR" dirty="0"/>
              <a:t>, clustering </a:t>
            </a:r>
            <a:r>
              <a:rPr lang="en-US" altLang="ko-KR" dirty="0" smtClean="0"/>
              <a:t>etc.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1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Proposed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Mixture of</a:t>
            </a:r>
          </a:p>
          <a:p>
            <a:pPr lvl="1"/>
            <a:r>
              <a:rPr lang="en-GB" altLang="ko-KR" dirty="0"/>
              <a:t>Model based algorithms</a:t>
            </a:r>
          </a:p>
          <a:p>
            <a:pPr lvl="2"/>
            <a:r>
              <a:rPr lang="en-GB" altLang="ko-KR" dirty="0"/>
              <a:t>Probabilistic Latent Semantic Indexing</a:t>
            </a:r>
          </a:p>
          <a:p>
            <a:pPr lvl="2"/>
            <a:r>
              <a:rPr lang="en-GB" altLang="ko-KR" dirty="0" err="1"/>
              <a:t>MinHash</a:t>
            </a:r>
            <a:endParaRPr lang="en-GB" altLang="ko-KR" dirty="0"/>
          </a:p>
          <a:p>
            <a:pPr lvl="1"/>
            <a:r>
              <a:rPr lang="en-GB" altLang="ko-KR" dirty="0"/>
              <a:t>Memory based algorithms</a:t>
            </a:r>
          </a:p>
          <a:p>
            <a:pPr lvl="2"/>
            <a:r>
              <a:rPr lang="en-GB" altLang="ko-KR" dirty="0"/>
              <a:t>Item </a:t>
            </a:r>
            <a:r>
              <a:rPr lang="en-GB" altLang="ko-KR" dirty="0" smtClean="0"/>
              <a:t>co-visitation</a:t>
            </a:r>
          </a:p>
          <a:p>
            <a:pPr lvl="2"/>
            <a:endParaRPr lang="en-GB" altLang="ko-KR" dirty="0"/>
          </a:p>
          <a:p>
            <a:r>
              <a:rPr lang="en-US" altLang="ko-KR" dirty="0"/>
              <a:t>The scores given by each algorithm is combined as</a:t>
            </a:r>
          </a:p>
          <a:p>
            <a:pPr lvl="1"/>
            <a:r>
              <a:rPr lang="en-US" altLang="ko-KR" dirty="0" err="1" smtClean="0"/>
              <a:t>ΣWa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Rs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where </a:t>
            </a:r>
            <a:r>
              <a:rPr lang="en-US" altLang="ko-KR" dirty="0" err="1"/>
              <a:t>W</a:t>
            </a:r>
            <a:r>
              <a:rPr lang="en-US" altLang="ko-KR" dirty="0" err="1" smtClean="0"/>
              <a:t>a</a:t>
            </a:r>
            <a:r>
              <a:rPr lang="en-US" altLang="ko-KR" dirty="0" smtClean="0"/>
              <a:t> </a:t>
            </a:r>
            <a:r>
              <a:rPr lang="en-US" altLang="ko-KR" dirty="0"/>
              <a:t>is the weight given to algorithm ‘a’ and </a:t>
            </a:r>
            <a:r>
              <a:rPr lang="en-US" altLang="ko-KR" dirty="0" err="1" smtClean="0"/>
              <a:t>Rs</a:t>
            </a:r>
            <a:r>
              <a:rPr lang="en-US" altLang="ko-KR" dirty="0" smtClean="0"/>
              <a:t> </a:t>
            </a:r>
            <a:r>
              <a:rPr lang="en-US" altLang="ko-KR" dirty="0"/>
              <a:t>is its </a:t>
            </a:r>
            <a:r>
              <a:rPr lang="en-US" altLang="ko-KR" dirty="0" smtClean="0"/>
              <a:t>rank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5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IDB_Theme</Template>
  <TotalTime>8463</TotalTime>
  <Words>1252</Words>
  <Application>Microsoft Office PowerPoint</Application>
  <PresentationFormat>화면 슬라이드 쇼(4:3)</PresentationFormat>
  <Paragraphs>258</Paragraphs>
  <Slides>20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IDB_Theme</vt:lpstr>
      <vt:lpstr>Google News Personalization: Scalable Online Collaborative Filtering</vt:lpstr>
      <vt:lpstr>Outline</vt:lpstr>
      <vt:lpstr>Background</vt:lpstr>
      <vt:lpstr>Introduction: Collaborative Filtering</vt:lpstr>
      <vt:lpstr>Motivation</vt:lpstr>
      <vt:lpstr>Google News System</vt:lpstr>
      <vt:lpstr>Problem statement</vt:lpstr>
      <vt:lpstr>Related Work: Architectures and algorithm</vt:lpstr>
      <vt:lpstr>Proposed System</vt:lpstr>
      <vt:lpstr>Algorithms</vt:lpstr>
      <vt:lpstr>MinHash: Example</vt:lpstr>
      <vt:lpstr>MinHash: Example</vt:lpstr>
      <vt:lpstr>Algorithms</vt:lpstr>
      <vt:lpstr>Algorithms</vt:lpstr>
      <vt:lpstr>Data stored</vt:lpstr>
      <vt:lpstr>System Components</vt:lpstr>
      <vt:lpstr>Evaluation</vt:lpstr>
      <vt:lpstr>Evaluation Results</vt:lpstr>
      <vt:lpstr>Conclusion and Future Work</vt:lpstr>
      <vt:lpstr>Analysis</vt:lpstr>
    </vt:vector>
  </TitlesOfParts>
  <Company>Dolemite's Total Experience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Support for Database Management</dc:title>
  <dc:creator>Andrew Gladstone</dc:creator>
  <cp:lastModifiedBy>InhoeLee</cp:lastModifiedBy>
  <cp:revision>431</cp:revision>
  <dcterms:created xsi:type="dcterms:W3CDTF">2007-03-20T20:28:13Z</dcterms:created>
  <dcterms:modified xsi:type="dcterms:W3CDTF">2014-08-11T06:06:24Z</dcterms:modified>
</cp:coreProperties>
</file>