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25" r:id="rId2"/>
    <p:sldId id="376" r:id="rId3"/>
    <p:sldId id="347" r:id="rId4"/>
    <p:sldId id="348" r:id="rId5"/>
    <p:sldId id="349" r:id="rId6"/>
    <p:sldId id="350" r:id="rId7"/>
    <p:sldId id="351" r:id="rId8"/>
    <p:sldId id="357" r:id="rId9"/>
    <p:sldId id="352" r:id="rId10"/>
    <p:sldId id="353" r:id="rId11"/>
    <p:sldId id="354" r:id="rId12"/>
    <p:sldId id="355" r:id="rId13"/>
    <p:sldId id="356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8" r:id="rId26"/>
    <p:sldId id="371" r:id="rId27"/>
    <p:sldId id="372" r:id="rId28"/>
    <p:sldId id="373" r:id="rId29"/>
    <p:sldId id="374" r:id="rId30"/>
    <p:sldId id="375" r:id="rId31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5813" autoAdjust="0"/>
  </p:normalViewPr>
  <p:slideViewPr>
    <p:cSldViewPr snapToGrid="0">
      <p:cViewPr varScale="1">
        <p:scale>
          <a:sx n="93" d="100"/>
          <a:sy n="93" d="100"/>
        </p:scale>
        <p:origin x="5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10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4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Clr>
                <a:srgbClr val="083E88"/>
              </a:buClr>
              <a:buFont typeface="+mj-lt"/>
              <a:buAutoNum type="arabicPeriod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/26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/26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5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dl.acm.org/authorize?N97195" TargetMode="External"/><Relationship Id="rId3" Type="http://schemas.openxmlformats.org/officeDocument/2006/relationships/hyperlink" Target="http://dl.acm.org/authorize?N97041" TargetMode="External"/><Relationship Id="rId7" Type="http://schemas.openxmlformats.org/officeDocument/2006/relationships/hyperlink" Target="http://dl.acm.org/authorize?N97184" TargetMode="External"/><Relationship Id="rId2" Type="http://schemas.openxmlformats.org/officeDocument/2006/relationships/hyperlink" Target="http://dl.acm.org/authorize?N9704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l.acm.org/authorize?N97183" TargetMode="External"/><Relationship Id="rId5" Type="http://schemas.openxmlformats.org/officeDocument/2006/relationships/hyperlink" Target="http://dl.acm.org/authorize?N97182" TargetMode="External"/><Relationship Id="rId10" Type="http://schemas.openxmlformats.org/officeDocument/2006/relationships/hyperlink" Target="http://dl.acm.org/authorize?N97191" TargetMode="External"/><Relationship Id="rId4" Type="http://schemas.openxmlformats.org/officeDocument/2006/relationships/hyperlink" Target="http://dl.acm.org/authorize?N97150" TargetMode="External"/><Relationship Id="rId9" Type="http://schemas.openxmlformats.org/officeDocument/2006/relationships/hyperlink" Target="http://dl.acm.org/authorize?N97196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dl.acm.org/authorize?N91962" TargetMode="External"/><Relationship Id="rId13" Type="http://schemas.openxmlformats.org/officeDocument/2006/relationships/hyperlink" Target="http://www.kdd.org/kdd2016/subtopic/view/regime-shifts-in-streams-real-time-forecasting-of-co-evolving-time-sequence" TargetMode="External"/><Relationship Id="rId3" Type="http://schemas.openxmlformats.org/officeDocument/2006/relationships/hyperlink" Target="http://dl.acm.org/authorize?N91781" TargetMode="External"/><Relationship Id="rId7" Type="http://schemas.openxmlformats.org/officeDocument/2006/relationships/hyperlink" Target="http://dl.acm.org/authorize?N91868" TargetMode="External"/><Relationship Id="rId12" Type="http://schemas.openxmlformats.org/officeDocument/2006/relationships/hyperlink" Target="http://www.kdd.org/kdd2016/subtopic/view/triest-counting-local-and-global-triangles-in-fully-dynamic-streams-with-fi" TargetMode="External"/><Relationship Id="rId2" Type="http://schemas.openxmlformats.org/officeDocument/2006/relationships/hyperlink" Target="http://dl.acm.org/authorize?N9177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l.acm.org/authorize?N91734" TargetMode="External"/><Relationship Id="rId11" Type="http://schemas.openxmlformats.org/officeDocument/2006/relationships/hyperlink" Target="http://www.kdd.org/kdd2016/subtopic/view/a-multiple-test-correction-for-streams-and-cascades-of-statistical-hypothes" TargetMode="External"/><Relationship Id="rId5" Type="http://schemas.openxmlformats.org/officeDocument/2006/relationships/hyperlink" Target="http://dl.acm.org/authorize?N91707" TargetMode="External"/><Relationship Id="rId15" Type="http://schemas.openxmlformats.org/officeDocument/2006/relationships/hyperlink" Target="http://www.kdd.org/kdd2016/subtopic/view/positive-unlabeled-learning-in-streaming-networks" TargetMode="External"/><Relationship Id="rId10" Type="http://schemas.openxmlformats.org/officeDocument/2006/relationships/hyperlink" Target="http://www.kdd.org/kdd2016/subtopic/view/streaming-lda-a-copula-based-approach-to-modeling-topic-dependencies-in-doc" TargetMode="External"/><Relationship Id="rId4" Type="http://schemas.openxmlformats.org/officeDocument/2006/relationships/hyperlink" Target="http://dl.acm.org/authorize?N91797" TargetMode="External"/><Relationship Id="rId9" Type="http://schemas.openxmlformats.org/officeDocument/2006/relationships/hyperlink" Target="http://www.kdd.org/kdd2016/subtopic/view/fast-memory-efficient-anomaly-detection-in-streaming-heterogeneous-graphs" TargetMode="External"/><Relationship Id="rId14" Type="http://schemas.openxmlformats.org/officeDocument/2006/relationships/hyperlink" Target="http://www.kdd.org/kdd2016/subtopic/view/dynamic-clustering-of-streaming-short-documen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ldb.org/pvldb/vol8/p149-begum.pdf" TargetMode="External"/><Relationship Id="rId13" Type="http://schemas.openxmlformats.org/officeDocument/2006/relationships/hyperlink" Target="http://www.vldb.org/pvldb/vol9/p192-huang.pdf" TargetMode="External"/><Relationship Id="rId18" Type="http://schemas.openxmlformats.org/officeDocument/2006/relationships/hyperlink" Target="http://www.vldb.org/pvldb/vol10/p181-zou.pdf" TargetMode="External"/><Relationship Id="rId3" Type="http://schemas.openxmlformats.org/officeDocument/2006/relationships/hyperlink" Target="http://www.vldb.org/pvldb/vol7/p1343-su.pdf" TargetMode="External"/><Relationship Id="rId7" Type="http://schemas.openxmlformats.org/officeDocument/2006/relationships/hyperlink" Target="http://www.vldb.org/pvldb/vol8/p137-dingyu.pdf" TargetMode="External"/><Relationship Id="rId12" Type="http://schemas.openxmlformats.org/officeDocument/2006/relationships/hyperlink" Target="http://www.vldb.org/pvldb/vol8/p2134-meehan.pdf" TargetMode="External"/><Relationship Id="rId17" Type="http://schemas.openxmlformats.org/officeDocument/2006/relationships/hyperlink" Target="http://www.vldb.org/pvldb/vol10/p73-lee.pdf" TargetMode="External"/><Relationship Id="rId2" Type="http://schemas.openxmlformats.org/officeDocument/2006/relationships/hyperlink" Target="http://www.vldb.org/pvldb/vol7/p1155-kellaris.pdf" TargetMode="External"/><Relationship Id="rId16" Type="http://schemas.openxmlformats.org/officeDocument/2006/relationships/hyperlink" Target="http://www.vldb.org/pvldb/vol9/p1341-jacquesSilva.pdf" TargetMode="External"/><Relationship Id="rId20" Type="http://schemas.openxmlformats.org/officeDocument/2006/relationships/hyperlink" Target="http://www.vldb.org/pvldb/vol10/p433-tirthapura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vldb.org/pvldb/vol8/p101-wang.pdf" TargetMode="External"/><Relationship Id="rId11" Type="http://schemas.openxmlformats.org/officeDocument/2006/relationships/hyperlink" Target="http://www.vldb.org/pvldb/vol8/p2020-mahmood.pdf" TargetMode="External"/><Relationship Id="rId5" Type="http://schemas.openxmlformats.org/officeDocument/2006/relationships/hyperlink" Target="http://www.vldb.org/pvldb/vol7/p1633-cetintemel.pdf" TargetMode="External"/><Relationship Id="rId15" Type="http://schemas.openxmlformats.org/officeDocument/2006/relationships/hyperlink" Target="http://www.vldb.org/pvldb/vol9/p1089-tran.pdf" TargetMode="External"/><Relationship Id="rId10" Type="http://schemas.openxmlformats.org/officeDocument/2006/relationships/hyperlink" Target="http://www.vldb.org/pvldb/vol8/p545-lazerson.pdf" TargetMode="External"/><Relationship Id="rId19" Type="http://schemas.openxmlformats.org/officeDocument/2006/relationships/hyperlink" Target="http://www.vldb.org/pvldb/vol10/p289-dai.pdf" TargetMode="External"/><Relationship Id="rId4" Type="http://schemas.openxmlformats.org/officeDocument/2006/relationships/hyperlink" Target="http://www.vldb.org/pvldb/vol7/p1621-cao.pdf" TargetMode="External"/><Relationship Id="rId9" Type="http://schemas.openxmlformats.org/officeDocument/2006/relationships/hyperlink" Target="http://www.vldb.org/pvldb/vol8/p413-ge.pdf" TargetMode="External"/><Relationship Id="rId14" Type="http://schemas.openxmlformats.org/officeDocument/2006/relationships/hyperlink" Target="http://www.vldb.org/pvldb/vol9/p792-defranciscimorale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Streaming Processing Trend 14 ~ 16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706114"/>
            <a:ext cx="6735336" cy="2002707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 smtClean="0"/>
              <a:t>Heymo Kou</a:t>
            </a:r>
          </a:p>
          <a:p>
            <a:pPr algn="r"/>
            <a:r>
              <a:rPr lang="en-US" altLang="ko-KR" dirty="0" smtClean="0"/>
              <a:t>Dec 22th, 2016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58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Fast </a:t>
            </a:r>
            <a:r>
              <a:rPr lang="en-US" altLang="ko-KR" b="1" dirty="0"/>
              <a:t>Memory-efficient Anomaly Detection in Streaming Heterogeneous </a:t>
            </a:r>
            <a:r>
              <a:rPr lang="en-US" altLang="ko-KR" b="1" dirty="0" smtClean="0"/>
              <a:t>Graphs</a:t>
            </a:r>
            <a:r>
              <a:rPr lang="en-US" altLang="ko-KR" b="1" dirty="0"/>
              <a:t>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Emaad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Manzoor</a:t>
            </a:r>
            <a:r>
              <a:rPr lang="en-US" altLang="ko-KR" dirty="0" smtClean="0"/>
              <a:t> et. Al]</a:t>
            </a:r>
          </a:p>
          <a:p>
            <a:r>
              <a:rPr lang="en-US" altLang="ko-KR" b="1" dirty="0"/>
              <a:t>Streaming-LDA: A Copula-based Approach to Modeling Topic Dependencies in Document </a:t>
            </a:r>
            <a:r>
              <a:rPr lang="en-US" altLang="ko-KR" b="1" dirty="0" smtClean="0"/>
              <a:t>Streams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Hesam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Amoualian</a:t>
            </a:r>
            <a:r>
              <a:rPr lang="en-US" altLang="ko-KR" dirty="0" smtClean="0"/>
              <a:t> et. Al]</a:t>
            </a:r>
          </a:p>
          <a:p>
            <a:r>
              <a:rPr lang="en-US" altLang="ko-KR" b="1" dirty="0"/>
              <a:t>A multiple test correction for streams and cascades of statistical hypothesis </a:t>
            </a:r>
            <a:r>
              <a:rPr lang="en-US" altLang="ko-KR" b="1" dirty="0" smtClean="0"/>
              <a:t>tests</a:t>
            </a:r>
            <a:r>
              <a:rPr lang="en-US" altLang="ko-KR" dirty="0" smtClean="0"/>
              <a:t> [Geoff Webb et. Al]</a:t>
            </a:r>
          </a:p>
          <a:p>
            <a:r>
              <a:rPr lang="en-US" altLang="ko-KR" b="1" dirty="0"/>
              <a:t>TRIEST: Counting Local and Global Triangles in Fully-Dynamic Streams with Fixed Memory </a:t>
            </a:r>
            <a:r>
              <a:rPr lang="en-US" altLang="ko-KR" b="1" dirty="0" smtClean="0"/>
              <a:t>Size </a:t>
            </a:r>
            <a:r>
              <a:rPr lang="en-US" altLang="ko-KR" dirty="0" smtClean="0"/>
              <a:t>[Lorenzo De Stefani et. Al]</a:t>
            </a:r>
          </a:p>
          <a:p>
            <a:r>
              <a:rPr lang="en-US" altLang="ko-KR" b="1" dirty="0"/>
              <a:t>Regime Shifts in Streams: Real-time Forecasting of Co-evolving Time </a:t>
            </a:r>
            <a:r>
              <a:rPr lang="en-US" altLang="ko-KR" b="1" dirty="0" smtClean="0"/>
              <a:t>Sequences</a:t>
            </a:r>
            <a:r>
              <a:rPr lang="en-US" altLang="ko-KR" b="1" dirty="0"/>
              <a:t> </a:t>
            </a:r>
            <a:r>
              <a:rPr lang="en-US" altLang="ko-KR" dirty="0" smtClean="0"/>
              <a:t>[Yasuko Matsubara and Yasushi Sakurai]</a:t>
            </a:r>
          </a:p>
          <a:p>
            <a:r>
              <a:rPr lang="en-US" altLang="ko-KR" b="1" dirty="0"/>
              <a:t>Dynamic Clustering of Streaming Short </a:t>
            </a:r>
            <a:r>
              <a:rPr lang="en-US" altLang="ko-KR" b="1" dirty="0" smtClean="0"/>
              <a:t>Documents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Shangsong</a:t>
            </a:r>
            <a:r>
              <a:rPr lang="en-US" altLang="ko-KR" dirty="0" smtClean="0"/>
              <a:t> et. Al]</a:t>
            </a:r>
          </a:p>
          <a:p>
            <a:r>
              <a:rPr lang="en-US" altLang="ko-KR" b="1" dirty="0"/>
              <a:t>Positive-Unlabeled Learning in Streaming </a:t>
            </a:r>
            <a:r>
              <a:rPr lang="en-US" altLang="ko-KR" b="1" dirty="0" smtClean="0"/>
              <a:t>Networks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Shiyu</a:t>
            </a:r>
            <a:r>
              <a:rPr lang="en-US" altLang="ko-KR" dirty="0" smtClean="0"/>
              <a:t> Chang et. Al]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Knowledge Discovery and Data Mining(KDD)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6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 smtClean="0"/>
              <a:t>Differentially </a:t>
            </a:r>
            <a:r>
              <a:rPr lang="en-US" altLang="ko-KR" b="1" dirty="0"/>
              <a:t>Private Event Sequences over Infinite </a:t>
            </a:r>
            <a:r>
              <a:rPr lang="en-US" altLang="ko-KR" b="1" dirty="0" smtClean="0"/>
              <a:t>Streams</a:t>
            </a:r>
          </a:p>
          <a:p>
            <a:pPr lvl="1"/>
            <a:r>
              <a:rPr lang="en-US" altLang="ko-KR" dirty="0"/>
              <a:t>[Georgios </a:t>
            </a:r>
            <a:r>
              <a:rPr lang="en-US" altLang="ko-KR" dirty="0" err="1"/>
              <a:t>Kellaris</a:t>
            </a:r>
            <a:r>
              <a:rPr lang="en-US" altLang="ko-KR" dirty="0"/>
              <a:t> et. Al</a:t>
            </a:r>
            <a:r>
              <a:rPr lang="en-US" altLang="ko-KR" dirty="0" smtClean="0"/>
              <a:t>]</a:t>
            </a:r>
            <a:endParaRPr lang="en-US" altLang="ko-KR" b="1" dirty="0" smtClean="0"/>
          </a:p>
          <a:p>
            <a:r>
              <a:rPr lang="en-US" altLang="ko-KR" b="1" dirty="0" smtClean="0"/>
              <a:t>Changing Engines in Midstream: A Java Stream Computational Model for Big Data Processing </a:t>
            </a:r>
            <a:r>
              <a:rPr lang="en-US" altLang="ko-KR" dirty="0"/>
              <a:t>[</a:t>
            </a:r>
            <a:r>
              <a:rPr lang="en-US" altLang="ko-KR" dirty="0" err="1"/>
              <a:t>Xueyuan</a:t>
            </a:r>
            <a:r>
              <a:rPr lang="en-US" altLang="ko-KR" dirty="0"/>
              <a:t> Su et. Al]</a:t>
            </a:r>
            <a:endParaRPr lang="en-US" altLang="ko-KR" b="1" dirty="0" smtClean="0"/>
          </a:p>
          <a:p>
            <a:r>
              <a:rPr lang="en-US" altLang="ko-KR" b="1" dirty="0" smtClean="0"/>
              <a:t>Interactive </a:t>
            </a:r>
            <a:r>
              <a:rPr lang="en-US" altLang="ko-KR" b="1" dirty="0"/>
              <a:t>Outlier Exploration in Big Data </a:t>
            </a:r>
            <a:r>
              <a:rPr lang="en-US" altLang="ko-KR" b="1" dirty="0" smtClean="0"/>
              <a:t>Streams</a:t>
            </a:r>
          </a:p>
          <a:p>
            <a:pPr lvl="1"/>
            <a:r>
              <a:rPr lang="en-US" altLang="ko-KR" dirty="0"/>
              <a:t>[Lei Cao et. Al]</a:t>
            </a:r>
            <a:endParaRPr lang="en-US" altLang="ko-KR" b="1" dirty="0"/>
          </a:p>
          <a:p>
            <a:r>
              <a:rPr lang="en-US" altLang="ko-KR" b="1" dirty="0" smtClean="0"/>
              <a:t>S-Store</a:t>
            </a:r>
            <a:r>
              <a:rPr lang="en-US" altLang="ko-KR" b="1" dirty="0"/>
              <a:t>: A Streaming </a:t>
            </a:r>
            <a:r>
              <a:rPr lang="en-US" altLang="ko-KR" b="1" dirty="0" err="1"/>
              <a:t>NewSQL</a:t>
            </a:r>
            <a:r>
              <a:rPr lang="en-US" altLang="ko-KR" b="1" dirty="0"/>
              <a:t> System for Big Velocity </a:t>
            </a:r>
            <a:r>
              <a:rPr lang="en-US" altLang="ko-KR" b="1" dirty="0" smtClean="0"/>
              <a:t>Applications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Ugur</a:t>
            </a:r>
            <a:r>
              <a:rPr lang="en-US" altLang="ko-KR" dirty="0"/>
              <a:t> </a:t>
            </a:r>
            <a:r>
              <a:rPr lang="en-US" altLang="ko-KR" dirty="0" err="1"/>
              <a:t>Cetintemel</a:t>
            </a:r>
            <a:r>
              <a:rPr lang="en-US" altLang="ko-KR" dirty="0"/>
              <a:t> et. Al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en-US" altLang="ko-KR" b="1" dirty="0" smtClean="0"/>
              <a:t>Selectivity </a:t>
            </a:r>
            <a:r>
              <a:rPr lang="en-US" altLang="ko-KR" b="1" dirty="0"/>
              <a:t>Estimation on Streaming </a:t>
            </a:r>
            <a:r>
              <a:rPr lang="en-US" altLang="ko-KR" b="1" dirty="0" err="1"/>
              <a:t>Spatio</a:t>
            </a:r>
            <a:r>
              <a:rPr lang="en-US" altLang="ko-KR" b="1" dirty="0"/>
              <a:t>-Textual Data Using Local </a:t>
            </a:r>
            <a:r>
              <a:rPr lang="en-US" altLang="ko-KR" b="1" dirty="0" smtClean="0"/>
              <a:t>Correlations </a:t>
            </a:r>
            <a:r>
              <a:rPr lang="en-US" altLang="ko-KR" dirty="0"/>
              <a:t>[</a:t>
            </a:r>
            <a:r>
              <a:rPr lang="en-US" altLang="ko-KR" dirty="0" err="1"/>
              <a:t>Xiaoyang</a:t>
            </a:r>
            <a:r>
              <a:rPr lang="en-US" altLang="ko-KR" dirty="0"/>
              <a:t> Wang et. Al]</a:t>
            </a:r>
            <a:endParaRPr lang="en-US" altLang="ko-KR" dirty="0" smtClean="0"/>
          </a:p>
          <a:p>
            <a:r>
              <a:rPr lang="en-US" altLang="ko-KR" b="1" dirty="0" smtClean="0"/>
              <a:t>CANDS</a:t>
            </a:r>
            <a:r>
              <a:rPr lang="en-US" altLang="ko-KR" b="1" dirty="0"/>
              <a:t>: Continuous Optimal Navigation via Distributed Stream </a:t>
            </a:r>
            <a:r>
              <a:rPr lang="en-US" altLang="ko-KR" b="1" dirty="0" smtClean="0"/>
              <a:t>Processing </a:t>
            </a:r>
            <a:r>
              <a:rPr lang="en-US" altLang="ko-KR" dirty="0"/>
              <a:t>[</a:t>
            </a:r>
            <a:r>
              <a:rPr lang="en-US" altLang="ko-KR" dirty="0" err="1"/>
              <a:t>Dingyu</a:t>
            </a:r>
            <a:r>
              <a:rPr lang="en-US" altLang="ko-KR" dirty="0"/>
              <a:t> Yang, et. Al</a:t>
            </a:r>
            <a:r>
              <a:rPr lang="en-US" altLang="ko-KR" dirty="0" smtClean="0"/>
              <a:t>]</a:t>
            </a:r>
            <a:endParaRPr lang="en-US" altLang="ko-KR" b="1" dirty="0"/>
          </a:p>
          <a:p>
            <a:r>
              <a:rPr lang="en-US" altLang="ko-KR" b="1" dirty="0" smtClean="0"/>
              <a:t>Rare </a:t>
            </a:r>
            <a:r>
              <a:rPr lang="en-US" altLang="ko-KR" b="1" dirty="0"/>
              <a:t>Time Series Motif Discovery from Unbounded </a:t>
            </a:r>
            <a:r>
              <a:rPr lang="en-US" altLang="ko-KR" b="1" dirty="0" smtClean="0"/>
              <a:t>Streams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Nurjahan</a:t>
            </a:r>
            <a:r>
              <a:rPr lang="en-US" altLang="ko-KR" dirty="0"/>
              <a:t> Begum and </a:t>
            </a:r>
            <a:r>
              <a:rPr lang="en-US" altLang="ko-KR" dirty="0" err="1"/>
              <a:t>Eamonn</a:t>
            </a:r>
            <a:r>
              <a:rPr lang="en-US" altLang="ko-KR" dirty="0"/>
              <a:t> Keogh]</a:t>
            </a:r>
            <a:endParaRPr lang="en-US" altLang="ko-KR" b="1" dirty="0" smtClean="0"/>
          </a:p>
          <a:p>
            <a:r>
              <a:rPr lang="en-US" altLang="ko-KR" b="1" dirty="0" smtClean="0"/>
              <a:t>Event </a:t>
            </a:r>
            <a:r>
              <a:rPr lang="en-US" altLang="ko-KR" b="1" dirty="0"/>
              <a:t>Pattern Matching over Graph </a:t>
            </a:r>
            <a:r>
              <a:rPr lang="en-US" altLang="ko-KR" b="1" dirty="0" smtClean="0"/>
              <a:t>Streams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Chunyao</a:t>
            </a:r>
            <a:r>
              <a:rPr lang="en-US" altLang="ko-KR" dirty="0"/>
              <a:t> Song et. Al]</a:t>
            </a:r>
            <a:endParaRPr lang="en-US" altLang="ko-KR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Very Large Data Bases (VLDB) 2014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5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Monitoring </a:t>
            </a:r>
            <a:r>
              <a:rPr lang="en-US" altLang="ko-KR" b="1" dirty="0"/>
              <a:t>Distributed Streams using Convex </a:t>
            </a:r>
            <a:r>
              <a:rPr lang="en-US" altLang="ko-KR" b="1" dirty="0" smtClean="0"/>
              <a:t>Decompositions </a:t>
            </a:r>
            <a:r>
              <a:rPr lang="en-US" altLang="ko-KR" dirty="0"/>
              <a:t>[</a:t>
            </a:r>
            <a:r>
              <a:rPr lang="en-US" altLang="ko-KR" dirty="0" err="1"/>
              <a:t>Arnon</a:t>
            </a:r>
            <a:r>
              <a:rPr lang="en-US" altLang="ko-KR" dirty="0"/>
              <a:t> </a:t>
            </a:r>
            <a:r>
              <a:rPr lang="en-US" altLang="ko-KR" dirty="0" err="1"/>
              <a:t>Lazerson</a:t>
            </a:r>
            <a:r>
              <a:rPr lang="en-US" altLang="ko-KR" dirty="0"/>
              <a:t> et. Al]</a:t>
            </a:r>
          </a:p>
          <a:p>
            <a:r>
              <a:rPr lang="en-US" altLang="ko-KR" b="1" dirty="0" smtClean="0"/>
              <a:t>Tornado</a:t>
            </a:r>
            <a:r>
              <a:rPr lang="en-US" altLang="ko-KR" b="1" dirty="0"/>
              <a:t>: A Distributed </a:t>
            </a:r>
            <a:r>
              <a:rPr lang="en-US" altLang="ko-KR" b="1" dirty="0" err="1"/>
              <a:t>Spatio</a:t>
            </a:r>
            <a:r>
              <a:rPr lang="en-US" altLang="ko-KR" b="1" dirty="0"/>
              <a:t>-Textual Stream </a:t>
            </a:r>
            <a:r>
              <a:rPr lang="en-US" altLang="ko-KR" b="1" dirty="0" smtClean="0"/>
              <a:t>Processing System </a:t>
            </a:r>
            <a:r>
              <a:rPr lang="en-US" altLang="ko-KR" dirty="0"/>
              <a:t>[Ahmed R. Mahmood et. Al</a:t>
            </a:r>
            <a:r>
              <a:rPr lang="en-US" altLang="ko-KR" dirty="0" smtClean="0"/>
              <a:t>]</a:t>
            </a:r>
            <a:endParaRPr lang="en-US" altLang="ko-KR" b="1" dirty="0"/>
          </a:p>
          <a:p>
            <a:r>
              <a:rPr lang="en-US" altLang="ko-KR" b="1" dirty="0" smtClean="0"/>
              <a:t>S-Store</a:t>
            </a:r>
            <a:r>
              <a:rPr lang="en-US" altLang="ko-KR" b="1" dirty="0"/>
              <a:t>: Streaming Meets Transaction </a:t>
            </a:r>
            <a:r>
              <a:rPr lang="en-US" altLang="ko-KR" b="1" dirty="0" smtClean="0"/>
              <a:t>Processing</a:t>
            </a:r>
          </a:p>
          <a:p>
            <a:pPr lvl="1"/>
            <a:r>
              <a:rPr lang="en-US" altLang="ko-KR" dirty="0"/>
              <a:t>[John Meehan et. Al]</a:t>
            </a:r>
            <a:endParaRPr lang="en-US" altLang="ko-KR" b="1" dirty="0" smtClean="0"/>
          </a:p>
          <a:p>
            <a:r>
              <a:rPr lang="en-US" altLang="ko-KR" b="1" dirty="0" smtClean="0"/>
              <a:t>Streaming </a:t>
            </a:r>
            <a:r>
              <a:rPr lang="en-US" altLang="ko-KR" b="1" dirty="0"/>
              <a:t>Anomaly Detection Using Randomized Matrix </a:t>
            </a:r>
            <a:r>
              <a:rPr lang="en-US" altLang="ko-KR" b="1" dirty="0" smtClean="0"/>
              <a:t>Sketching </a:t>
            </a:r>
            <a:r>
              <a:rPr lang="en-US" altLang="ko-KR" dirty="0"/>
              <a:t>[</a:t>
            </a:r>
            <a:r>
              <a:rPr lang="en-US" altLang="ko-KR" dirty="0" err="1"/>
              <a:t>Hao</a:t>
            </a:r>
            <a:r>
              <a:rPr lang="en-US" altLang="ko-KR" dirty="0"/>
              <a:t> Huang and Shiva </a:t>
            </a:r>
            <a:r>
              <a:rPr lang="en-US" altLang="ko-KR" dirty="0" err="1"/>
              <a:t>Kasiviswanathan</a:t>
            </a:r>
            <a:r>
              <a:rPr lang="en-US" altLang="ko-KR" dirty="0"/>
              <a:t>]</a:t>
            </a:r>
            <a:endParaRPr lang="en-US" altLang="ko-KR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Very Large Data Bases (VLDB)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9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altLang="ko-KR" b="1" dirty="0" smtClean="0"/>
              <a:t>Streaming </a:t>
            </a:r>
            <a:r>
              <a:rPr lang="en-US" altLang="ko-KR" b="1" dirty="0"/>
              <a:t>Similarity </a:t>
            </a:r>
            <a:r>
              <a:rPr lang="en-US" altLang="ko-KR" b="1" dirty="0" smtClean="0"/>
              <a:t>Self-Join 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Gianmarco</a:t>
            </a:r>
            <a:r>
              <a:rPr lang="en-US" altLang="ko-KR" dirty="0"/>
              <a:t> De </a:t>
            </a:r>
            <a:r>
              <a:rPr lang="en-US" altLang="ko-KR" dirty="0" err="1"/>
              <a:t>Francisci</a:t>
            </a:r>
            <a:r>
              <a:rPr lang="en-US" altLang="ko-KR" dirty="0"/>
              <a:t> Morales and Aristides </a:t>
            </a:r>
            <a:r>
              <a:rPr lang="en-US" altLang="ko-KR" dirty="0" err="1"/>
              <a:t>Gionis</a:t>
            </a:r>
            <a:r>
              <a:rPr lang="en-US" altLang="ko-KR" dirty="0"/>
              <a:t>]</a:t>
            </a:r>
            <a:endParaRPr lang="en-US" altLang="ko-KR" b="1" dirty="0"/>
          </a:p>
          <a:p>
            <a:r>
              <a:rPr lang="en-US" altLang="ko-KR" b="1" dirty="0" smtClean="0"/>
              <a:t>Distance-based </a:t>
            </a:r>
            <a:r>
              <a:rPr lang="en-US" altLang="ko-KR" b="1" dirty="0"/>
              <a:t>Outlier Detection in Data </a:t>
            </a:r>
            <a:r>
              <a:rPr lang="en-US" altLang="ko-KR" b="1" dirty="0" smtClean="0"/>
              <a:t>Streams </a:t>
            </a:r>
          </a:p>
          <a:p>
            <a:pPr lvl="1"/>
            <a:r>
              <a:rPr lang="en-US" altLang="ko-KR" dirty="0"/>
              <a:t>[Luan Tran et. Al]</a:t>
            </a:r>
            <a:endParaRPr lang="en-US" altLang="ko-KR" b="1" dirty="0"/>
          </a:p>
          <a:p>
            <a:r>
              <a:rPr lang="en-US" altLang="ko-KR" b="1" dirty="0" smtClean="0"/>
              <a:t>Consistent </a:t>
            </a:r>
            <a:r>
              <a:rPr lang="en-US" altLang="ko-KR" b="1" dirty="0"/>
              <a:t>Regions: Guaranteed Tuple Processing in IBM </a:t>
            </a:r>
            <a:r>
              <a:rPr lang="en-US" altLang="ko-KR" b="1" dirty="0" smtClean="0"/>
              <a:t>Streams </a:t>
            </a:r>
            <a:r>
              <a:rPr lang="en-US" altLang="ko-KR" dirty="0"/>
              <a:t>[Gabriela Jacques da Silva et. Al]</a:t>
            </a:r>
            <a:endParaRPr lang="en-US" altLang="ko-KR" b="1" dirty="0" smtClean="0"/>
          </a:p>
          <a:p>
            <a:r>
              <a:rPr lang="en-US" altLang="ko-KR" b="1" dirty="0" smtClean="0"/>
              <a:t>Toward </a:t>
            </a:r>
            <a:r>
              <a:rPr lang="en-US" altLang="ko-KR" b="1" dirty="0"/>
              <a:t>High-Performance Distributed Stream Processing via Approximate Fault </a:t>
            </a:r>
            <a:r>
              <a:rPr lang="en-US" altLang="ko-KR" b="1" dirty="0" smtClean="0"/>
              <a:t>Tolerance </a:t>
            </a:r>
            <a:r>
              <a:rPr lang="en-US" altLang="ko-KR" dirty="0"/>
              <a:t>[</a:t>
            </a:r>
            <a:r>
              <a:rPr lang="en-US" altLang="ko-KR" dirty="0" err="1"/>
              <a:t>Qun</a:t>
            </a:r>
            <a:r>
              <a:rPr lang="en-US" altLang="ko-KR" dirty="0"/>
              <a:t> Huang and Patrick P. C. Lee</a:t>
            </a:r>
            <a:r>
              <a:rPr lang="en-US" altLang="ko-KR" dirty="0" smtClean="0"/>
              <a:t>]</a:t>
            </a:r>
            <a:endParaRPr lang="en-US" altLang="ko-KR" b="1" dirty="0" smtClean="0"/>
          </a:p>
          <a:p>
            <a:r>
              <a:rPr lang="en-US" altLang="ko-KR" b="1" dirty="0" smtClean="0"/>
              <a:t>Computing </a:t>
            </a:r>
            <a:r>
              <a:rPr lang="en-US" altLang="ko-KR" b="1" dirty="0"/>
              <a:t>Longest Increasing Subsequences over Sequential Data </a:t>
            </a:r>
            <a:r>
              <a:rPr lang="en-US" altLang="ko-KR" b="1" dirty="0" smtClean="0"/>
              <a:t>Streams </a:t>
            </a:r>
            <a:r>
              <a:rPr lang="en-US" altLang="ko-KR" dirty="0"/>
              <a:t>[</a:t>
            </a:r>
            <a:r>
              <a:rPr lang="en-US" altLang="ko-KR" dirty="0" err="1"/>
              <a:t>Youhuan</a:t>
            </a:r>
            <a:r>
              <a:rPr lang="en-US" altLang="ko-KR" dirty="0"/>
              <a:t> Li  et. Al]</a:t>
            </a:r>
            <a:endParaRPr lang="en-US" altLang="ko-KR" b="1" dirty="0"/>
          </a:p>
          <a:p>
            <a:r>
              <a:rPr lang="en-US" altLang="ko-KR" b="1" dirty="0" smtClean="0"/>
              <a:t>Finding </a:t>
            </a:r>
            <a:r>
              <a:rPr lang="en-US" altLang="ko-KR" b="1" dirty="0"/>
              <a:t>Persistent Items in Data </a:t>
            </a:r>
            <a:r>
              <a:rPr lang="en-US" altLang="ko-KR" b="1" dirty="0" smtClean="0"/>
              <a:t>Streams </a:t>
            </a:r>
            <a:r>
              <a:rPr lang="en-US" altLang="ko-KR" dirty="0"/>
              <a:t>[</a:t>
            </a:r>
            <a:r>
              <a:rPr lang="en-US" altLang="ko-KR" dirty="0" err="1"/>
              <a:t>Haipeng</a:t>
            </a:r>
            <a:r>
              <a:rPr lang="en-US" altLang="ko-KR" dirty="0"/>
              <a:t> Dai  et. Al</a:t>
            </a:r>
            <a:r>
              <a:rPr lang="en-US" altLang="ko-KR" dirty="0" smtClean="0"/>
              <a:t>]</a:t>
            </a:r>
            <a:endParaRPr lang="en-US" altLang="ko-KR" b="1" dirty="0"/>
          </a:p>
          <a:p>
            <a:r>
              <a:rPr lang="en-US" altLang="ko-KR" b="1" dirty="0" smtClean="0"/>
              <a:t>Estimating </a:t>
            </a:r>
            <a:r>
              <a:rPr lang="en-US" altLang="ko-KR" b="1" dirty="0"/>
              <a:t>Quantiles from the Union of Historical and Streaming </a:t>
            </a:r>
            <a:r>
              <a:rPr lang="en-US" altLang="ko-KR" b="1" dirty="0" smtClean="0"/>
              <a:t>Data </a:t>
            </a:r>
            <a:r>
              <a:rPr lang="en-US" altLang="ko-KR" dirty="0"/>
              <a:t>[</a:t>
            </a:r>
            <a:r>
              <a:rPr lang="en-US" altLang="ko-KR" dirty="0" err="1"/>
              <a:t>Sneha</a:t>
            </a:r>
            <a:r>
              <a:rPr lang="en-US" altLang="ko-KR" dirty="0"/>
              <a:t> Singh  et. Al</a:t>
            </a:r>
            <a:r>
              <a:rPr lang="en-US" altLang="ko-KR" dirty="0" smtClean="0"/>
              <a:t>]</a:t>
            </a: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Very Large Data Bases (VLDB)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7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Resource-Oriented </a:t>
            </a:r>
            <a:r>
              <a:rPr lang="en-US" altLang="ko-KR" b="1" dirty="0"/>
              <a:t>Approximation for Frequent </a:t>
            </a:r>
            <a:r>
              <a:rPr lang="en-US" altLang="ko-KR" b="1" dirty="0" err="1"/>
              <a:t>Itemset</a:t>
            </a:r>
            <a:r>
              <a:rPr lang="en-US" altLang="ko-KR" b="1" dirty="0"/>
              <a:t> Mining from </a:t>
            </a:r>
            <a:r>
              <a:rPr lang="en-US" altLang="ko-KR" b="1" dirty="0" err="1"/>
              <a:t>Bursty</a:t>
            </a:r>
            <a:r>
              <a:rPr lang="en-US" altLang="ko-KR" b="1" dirty="0"/>
              <a:t> Data </a:t>
            </a:r>
            <a:r>
              <a:rPr lang="en-US" altLang="ko-KR" b="1" dirty="0" smtClean="0"/>
              <a:t>Streams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Complex Event Analytics: Online Aggregation of Stream Sequence </a:t>
            </a:r>
            <a:r>
              <a:rPr lang="en-US" altLang="ko-KR" b="1" dirty="0" smtClean="0"/>
              <a:t>Patterns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Special Interest Group on Management Of </a:t>
            </a:r>
            <a:r>
              <a:rPr lang="en-US" altLang="ko-KR" dirty="0" smtClean="0"/>
              <a:t>Data (SIGMOD) 2014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6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err="1" smtClean="0"/>
              <a:t>TencentRec</a:t>
            </a:r>
            <a:r>
              <a:rPr lang="en-US" altLang="ko-KR" b="1" dirty="0"/>
              <a:t>: Real-time Stream Recommendation in </a:t>
            </a:r>
            <a:r>
              <a:rPr lang="en-US" altLang="ko-KR" b="1" dirty="0" smtClean="0"/>
              <a:t>Practice</a:t>
            </a:r>
          </a:p>
          <a:p>
            <a:r>
              <a:rPr lang="en-US" altLang="ko-KR" b="1" dirty="0" smtClean="0"/>
              <a:t>Twitter </a:t>
            </a:r>
            <a:r>
              <a:rPr lang="en-US" altLang="ko-KR" b="1" dirty="0"/>
              <a:t>Heron: Stream Processing at </a:t>
            </a:r>
            <a:r>
              <a:rPr lang="en-US" altLang="ko-KR" b="1" dirty="0" smtClean="0"/>
              <a:t>Scale</a:t>
            </a:r>
            <a:endParaRPr lang="en-US" altLang="ko-KR" b="1" dirty="0"/>
          </a:p>
          <a:p>
            <a:r>
              <a:rPr lang="en-US" altLang="ko-KR" b="1" dirty="0" smtClean="0"/>
              <a:t>Diversity-Aware </a:t>
            </a:r>
            <a:r>
              <a:rPr lang="en-US" altLang="ko-KR" b="1" dirty="0"/>
              <a:t>Top-k Publish/Subscribe for Text </a:t>
            </a:r>
            <a:r>
              <a:rPr lang="en-US" altLang="ko-KR" b="1" dirty="0" smtClean="0"/>
              <a:t>Stream</a:t>
            </a:r>
            <a:endParaRPr lang="en-US" altLang="ko-KR" b="1" dirty="0"/>
          </a:p>
          <a:p>
            <a:r>
              <a:rPr lang="en-US" altLang="ko-KR" b="1" dirty="0" smtClean="0"/>
              <a:t>Persistent </a:t>
            </a:r>
            <a:r>
              <a:rPr lang="en-US" altLang="ko-KR" b="1" dirty="0"/>
              <a:t>Data </a:t>
            </a:r>
            <a:r>
              <a:rPr lang="en-US" altLang="ko-KR" b="1" dirty="0" smtClean="0"/>
              <a:t>Sketching</a:t>
            </a:r>
            <a:endParaRPr lang="en-US" altLang="ko-KR" b="1" dirty="0"/>
          </a:p>
          <a:p>
            <a:r>
              <a:rPr lang="en-US" altLang="ko-KR" b="1" dirty="0" smtClean="0"/>
              <a:t>Scalable </a:t>
            </a:r>
            <a:r>
              <a:rPr lang="en-US" altLang="ko-KR" b="1" dirty="0"/>
              <a:t>Distributed Stream Join </a:t>
            </a:r>
            <a:r>
              <a:rPr lang="en-US" altLang="ko-KR" b="1" dirty="0" smtClean="0"/>
              <a:t>Processing</a:t>
            </a:r>
            <a:endParaRPr lang="en-US" altLang="ko-KR" dirty="0"/>
          </a:p>
          <a:p>
            <a:r>
              <a:rPr lang="en-US" altLang="ko-KR" b="1" dirty="0" smtClean="0"/>
              <a:t>SCREEN</a:t>
            </a:r>
            <a:r>
              <a:rPr lang="en-US" altLang="ko-KR" b="1" dirty="0"/>
              <a:t>: Stream Data Cleaning under Speed </a:t>
            </a:r>
            <a:r>
              <a:rPr lang="en-US" altLang="ko-KR" b="1" dirty="0" smtClean="0"/>
              <a:t>Constraints</a:t>
            </a:r>
            <a:endParaRPr lang="en-US" altLang="ko-KR" b="1" dirty="0"/>
          </a:p>
          <a:p>
            <a:r>
              <a:rPr lang="en-US" altLang="ko-KR" b="1" dirty="0" smtClean="0"/>
              <a:t>Location-Aware </a:t>
            </a:r>
            <a:r>
              <a:rPr lang="en-US" altLang="ko-KR" b="1" dirty="0"/>
              <a:t>Pub/Sub System: When Continuous Moving Queries Meet Dynamic Event </a:t>
            </a:r>
            <a:r>
              <a:rPr lang="en-US" altLang="ko-KR" b="1" dirty="0" smtClean="0"/>
              <a:t>Streams</a:t>
            </a:r>
            <a:endParaRPr lang="en-US" altLang="ko-KR" b="1" dirty="0"/>
          </a:p>
          <a:p>
            <a:r>
              <a:rPr lang="en-US" altLang="ko-KR" b="1" dirty="0" smtClean="0"/>
              <a:t>CE-Storm</a:t>
            </a:r>
            <a:r>
              <a:rPr lang="en-US" altLang="ko-KR" b="1" dirty="0"/>
              <a:t>: Confidential Elastic Processing of Data </a:t>
            </a:r>
            <a:r>
              <a:rPr lang="en-US" altLang="ko-KR" b="1" dirty="0" smtClean="0"/>
              <a:t>Streams</a:t>
            </a:r>
            <a:endParaRPr lang="en-US" altLang="ko-KR" b="1" dirty="0"/>
          </a:p>
          <a:p>
            <a:r>
              <a:rPr lang="en-US" altLang="ko-KR" b="1" dirty="0" smtClean="0"/>
              <a:t>Quality-Driven </a:t>
            </a:r>
            <a:r>
              <a:rPr lang="en-US" altLang="ko-KR" b="1" dirty="0"/>
              <a:t>Continuous Query Execution over Out-of-Order Data </a:t>
            </a:r>
            <a:r>
              <a:rPr lang="en-US" altLang="ko-KR" b="1" dirty="0" smtClean="0"/>
              <a:t>Streams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Special Interest Group on Management Of </a:t>
            </a:r>
            <a:r>
              <a:rPr lang="en-US" altLang="ko-KR" dirty="0" smtClean="0"/>
              <a:t>Data (SIGMOD)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dirty="0" smtClean="0"/>
              <a:t>GTS</a:t>
            </a:r>
            <a:r>
              <a:rPr lang="en-US" altLang="ko-KR" b="1" dirty="0"/>
              <a:t>: A Fast and Scalable Graph Processing Method based on Streaming Topology to </a:t>
            </a:r>
            <a:r>
              <a:rPr lang="en-US" altLang="ko-KR" b="1" dirty="0" smtClean="0"/>
              <a:t>GPUs</a:t>
            </a:r>
          </a:p>
          <a:p>
            <a:r>
              <a:rPr lang="en-US" altLang="ko-KR" b="1" dirty="0" smtClean="0"/>
              <a:t>Graph </a:t>
            </a:r>
            <a:r>
              <a:rPr lang="en-US" altLang="ko-KR" b="1" dirty="0"/>
              <a:t>Stream </a:t>
            </a:r>
            <a:r>
              <a:rPr lang="en-US" altLang="ko-KR" b="1" dirty="0" smtClean="0"/>
              <a:t>Summarization</a:t>
            </a:r>
            <a:endParaRPr lang="en-US" altLang="ko-KR" dirty="0" smtClean="0"/>
          </a:p>
          <a:p>
            <a:r>
              <a:rPr lang="en-US" altLang="ko-KR" b="1" dirty="0"/>
              <a:t>THEMIS: Fairness in Federated Stream Processing under </a:t>
            </a:r>
            <a:r>
              <a:rPr lang="en-US" altLang="ko-KR" b="1" dirty="0" smtClean="0"/>
              <a:t>Overload</a:t>
            </a:r>
          </a:p>
          <a:p>
            <a:r>
              <a:rPr lang="en-US" altLang="ko-KR" b="1" dirty="0" smtClean="0"/>
              <a:t>Time </a:t>
            </a:r>
            <a:r>
              <a:rPr lang="en-US" altLang="ko-KR" b="1" dirty="0"/>
              <a:t>Adaptive Sketches (Ada-Sketches) for Summarizing Data </a:t>
            </a:r>
            <a:r>
              <a:rPr lang="en-US" altLang="ko-KR" b="1" dirty="0" smtClean="0"/>
              <a:t>Streams</a:t>
            </a:r>
            <a:endParaRPr lang="en-US" altLang="ko-KR" b="1" dirty="0"/>
          </a:p>
          <a:p>
            <a:r>
              <a:rPr lang="en-US" altLang="ko-KR" b="1" dirty="0" smtClean="0"/>
              <a:t>Scalable </a:t>
            </a:r>
            <a:r>
              <a:rPr lang="en-US" altLang="ko-KR" b="1" dirty="0"/>
              <a:t>Pattern Sharing on Event </a:t>
            </a:r>
            <a:r>
              <a:rPr lang="en-US" altLang="ko-KR" b="1" dirty="0" smtClean="0"/>
              <a:t>Streams</a:t>
            </a:r>
            <a:endParaRPr lang="en-US" altLang="ko-KR" dirty="0" smtClean="0"/>
          </a:p>
          <a:p>
            <a:r>
              <a:rPr lang="en-US" altLang="ko-KR" b="1" dirty="0"/>
              <a:t>Streaming Algorithms for Robust Distinct </a:t>
            </a:r>
            <a:r>
              <a:rPr lang="en-US" altLang="ko-KR" b="1" dirty="0" smtClean="0"/>
              <a:t>Elements</a:t>
            </a:r>
            <a:endParaRPr lang="en-US" altLang="ko-KR" dirty="0" smtClean="0"/>
          </a:p>
          <a:p>
            <a:r>
              <a:rPr lang="en-US" altLang="ko-KR" b="1" dirty="0"/>
              <a:t>Sharing-Aware Outlier Analytics over High-Volume Data </a:t>
            </a:r>
            <a:r>
              <a:rPr lang="en-US" altLang="ko-KR" b="1" dirty="0" smtClean="0"/>
              <a:t>Streams</a:t>
            </a:r>
            <a:endParaRPr lang="en-US" altLang="ko-KR" dirty="0" smtClean="0"/>
          </a:p>
          <a:p>
            <a:r>
              <a:rPr lang="en-US" altLang="ko-KR" b="1" dirty="0"/>
              <a:t>Range </a:t>
            </a:r>
            <a:r>
              <a:rPr lang="en-US" altLang="ko-KR" b="1" dirty="0" err="1"/>
              <a:t>Thresholding</a:t>
            </a:r>
            <a:r>
              <a:rPr lang="en-US" altLang="ko-KR" b="1" dirty="0"/>
              <a:t> on </a:t>
            </a:r>
            <a:r>
              <a:rPr lang="en-US" altLang="ko-KR" b="1" dirty="0" smtClean="0"/>
              <a:t>Streams</a:t>
            </a:r>
            <a:endParaRPr lang="en-US" altLang="ko-KR" dirty="0" smtClean="0"/>
          </a:p>
          <a:p>
            <a:r>
              <a:rPr lang="en-US" altLang="ko-KR" b="1" dirty="0"/>
              <a:t>SABER: Window-Based Hybrid Stream Processing for Heterogeneous </a:t>
            </a:r>
            <a:r>
              <a:rPr lang="en-US" altLang="ko-KR" b="1" dirty="0" smtClean="0"/>
              <a:t>Architectures</a:t>
            </a:r>
          </a:p>
          <a:p>
            <a:r>
              <a:rPr lang="en-US" altLang="ko-KR" b="1" dirty="0" smtClean="0"/>
              <a:t>Scalable </a:t>
            </a:r>
            <a:r>
              <a:rPr lang="en-US" altLang="ko-KR" b="1" dirty="0"/>
              <a:t>Approximate Query Tracking over Highly Distributed Data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Augmented </a:t>
            </a:r>
            <a:r>
              <a:rPr lang="en-US" altLang="ko-KR" b="1" dirty="0"/>
              <a:t>Sketch: Faster and More Accurate Stream </a:t>
            </a:r>
            <a:r>
              <a:rPr lang="en-US" altLang="ko-KR" b="1" dirty="0" smtClean="0"/>
              <a:t>Processing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Special Interest Group on Management Of </a:t>
            </a:r>
            <a:r>
              <a:rPr lang="en-US" altLang="ko-KR" dirty="0" smtClean="0"/>
              <a:t>Data (SIGMOD)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32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4935146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External </a:t>
            </a:r>
            <a:r>
              <a:rPr lang="en-US" altLang="ko-KR" b="1" dirty="0"/>
              <a:t>Memory Stream </a:t>
            </a:r>
            <a:r>
              <a:rPr lang="en-US" altLang="ko-KR" b="1" dirty="0" smtClean="0"/>
              <a:t>Sampling</a:t>
            </a:r>
          </a:p>
          <a:p>
            <a:r>
              <a:rPr lang="en-US" altLang="ko-KR" b="1" dirty="0" smtClean="0"/>
              <a:t>Vertex </a:t>
            </a:r>
            <a:r>
              <a:rPr lang="en-US" altLang="ko-KR" b="1" dirty="0"/>
              <a:t>and </a:t>
            </a:r>
            <a:r>
              <a:rPr lang="en-US" altLang="ko-KR" b="1" dirty="0" err="1"/>
              <a:t>Hyperedge</a:t>
            </a:r>
            <a:r>
              <a:rPr lang="en-US" altLang="ko-KR" b="1" dirty="0"/>
              <a:t> Connectivity in Dynamic Graph </a:t>
            </a:r>
            <a:r>
              <a:rPr lang="en-US" altLang="ko-KR" b="1" dirty="0" smtClean="0"/>
              <a:t>Streams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Symposium on Principles Of Database Systems (PODS)* 2015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400" y="6204311"/>
            <a:ext cx="73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*Sponsored by Special Interest Group on Management Of Data (SIGMOD)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5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4935146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Variability </a:t>
            </a:r>
            <a:r>
              <a:rPr lang="en-US" altLang="ko-KR" b="1" dirty="0"/>
              <a:t>in Data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Streaming </a:t>
            </a:r>
            <a:r>
              <a:rPr lang="en-US" altLang="ko-KR" b="1" dirty="0"/>
              <a:t>Space Complexity of Nearly All Functions of One Variable on Frequency </a:t>
            </a:r>
            <a:r>
              <a:rPr lang="en-US" altLang="ko-KR" b="1" dirty="0" smtClean="0"/>
              <a:t>Vectors</a:t>
            </a:r>
          </a:p>
          <a:p>
            <a:r>
              <a:rPr lang="en-US" altLang="ko-KR" b="1" dirty="0" smtClean="0"/>
              <a:t>Better </a:t>
            </a:r>
            <a:r>
              <a:rPr lang="en-US" altLang="ko-KR" b="1" dirty="0"/>
              <a:t>Algorithms for Counting Triangles in Data </a:t>
            </a:r>
            <a:r>
              <a:rPr lang="en-US" altLang="ko-KR" b="1" dirty="0" smtClean="0"/>
              <a:t>Streams </a:t>
            </a:r>
          </a:p>
          <a:p>
            <a:r>
              <a:rPr lang="en-US" altLang="ko-KR" b="1" dirty="0" smtClean="0"/>
              <a:t>An </a:t>
            </a:r>
            <a:r>
              <a:rPr lang="en-US" altLang="ko-KR" b="1" dirty="0"/>
              <a:t>Optimal Algorithm for Heavy Hitters in Insertion Streams and Related </a:t>
            </a:r>
            <a:r>
              <a:rPr lang="en-US" altLang="ko-KR" b="1" dirty="0" smtClean="0"/>
              <a:t>Problems</a:t>
            </a:r>
          </a:p>
          <a:p>
            <a:r>
              <a:rPr lang="en-US" altLang="ko-KR" b="1" dirty="0" smtClean="0"/>
              <a:t>Towards </a:t>
            </a:r>
            <a:r>
              <a:rPr lang="en-US" altLang="ko-KR" b="1" dirty="0"/>
              <a:t>Tight Bounds for the Streaming Set Cover </a:t>
            </a:r>
            <a:r>
              <a:rPr lang="en-US" altLang="ko-KR" b="1" dirty="0" smtClean="0"/>
              <a:t>Problem</a:t>
            </a:r>
          </a:p>
          <a:p>
            <a:r>
              <a:rPr lang="en-US" altLang="ko-KR" b="1" dirty="0" smtClean="0"/>
              <a:t>Schema </a:t>
            </a:r>
            <a:r>
              <a:rPr lang="en-US" altLang="ko-KR" b="1" dirty="0"/>
              <a:t>Validation via Streaming </a:t>
            </a:r>
            <a:r>
              <a:rPr lang="en-US" altLang="ko-KR" b="1" dirty="0" smtClean="0"/>
              <a:t>Circuits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Symposium on Principles Of Database Systems (PODS)* 2016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400" y="6204311"/>
            <a:ext cx="73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*Sponsored by Special Interest Group on Management Of Data (SIGMOD)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3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Prototype-based </a:t>
            </a:r>
            <a:r>
              <a:rPr lang="en-US" altLang="ko-KR" b="1" dirty="0"/>
              <a:t>Learning on Concept-drifting Data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Detecting </a:t>
            </a:r>
            <a:r>
              <a:rPr lang="en-US" altLang="ko-KR" b="1" dirty="0"/>
              <a:t>Moving Object Outliers In Massive-Scale Trajectory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The </a:t>
            </a:r>
            <a:r>
              <a:rPr lang="en-US" altLang="ko-KR" b="1" dirty="0" err="1"/>
              <a:t>Setwise</a:t>
            </a:r>
            <a:r>
              <a:rPr lang="en-US" altLang="ko-KR" b="1" dirty="0"/>
              <a:t> Stream Classification </a:t>
            </a:r>
            <a:r>
              <a:rPr lang="en-US" altLang="ko-KR" b="1" dirty="0" smtClean="0"/>
              <a:t>Problem</a:t>
            </a:r>
            <a:endParaRPr lang="en-US" altLang="ko-KR" dirty="0"/>
          </a:p>
          <a:p>
            <a:r>
              <a:rPr lang="en-US" altLang="ko-KR" b="1" dirty="0" smtClean="0"/>
              <a:t>Streamed </a:t>
            </a:r>
            <a:r>
              <a:rPr lang="en-US" altLang="ko-KR" b="1" dirty="0"/>
              <a:t>Approximate Counting of Distinct </a:t>
            </a:r>
            <a:r>
              <a:rPr lang="en-US" altLang="ko-KR" b="1" dirty="0" smtClean="0"/>
              <a:t>Elements</a:t>
            </a:r>
            <a:endParaRPr lang="en-US" altLang="ko-KR" dirty="0"/>
          </a:p>
          <a:p>
            <a:r>
              <a:rPr lang="en-US" altLang="ko-KR" b="1" dirty="0" smtClean="0"/>
              <a:t>Time-Varying </a:t>
            </a:r>
            <a:r>
              <a:rPr lang="en-US" altLang="ko-KR" b="1" dirty="0"/>
              <a:t>Learning and Content Analytics via Sparse Factor </a:t>
            </a:r>
            <a:r>
              <a:rPr lang="en-US" altLang="ko-KR" b="1" dirty="0" smtClean="0"/>
              <a:t>Analysis</a:t>
            </a:r>
            <a:endParaRPr lang="en-US" altLang="ko-KR" dirty="0" smtClean="0"/>
          </a:p>
          <a:p>
            <a:r>
              <a:rPr lang="en-US" altLang="ko-KR" b="1" dirty="0" smtClean="0"/>
              <a:t>Streaming </a:t>
            </a:r>
            <a:r>
              <a:rPr lang="en-US" altLang="ko-KR" b="1" dirty="0"/>
              <a:t>Submodular Maximization: Massive Data Summarization on the </a:t>
            </a:r>
            <a:r>
              <a:rPr lang="en-US" altLang="ko-KR" b="1" dirty="0" smtClean="0"/>
              <a:t>Fly</a:t>
            </a:r>
            <a:endParaRPr lang="en-US" altLang="ko-KR" dirty="0" smtClean="0"/>
          </a:p>
          <a:p>
            <a:r>
              <a:rPr lang="en-US" altLang="ko-KR" b="1" dirty="0" err="1"/>
              <a:t>SigniTrend</a:t>
            </a:r>
            <a:r>
              <a:rPr lang="en-US" altLang="ko-KR" b="1" dirty="0"/>
              <a:t>: Scalable Detection of Emerging Topics in Textual Streams by Hashed Significance </a:t>
            </a:r>
            <a:r>
              <a:rPr lang="en-US" altLang="ko-KR" b="1" dirty="0" smtClean="0"/>
              <a:t>Thresholds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Knowledge Discovery and Data Mining(KDD) 2014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8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With Author</a:t>
            </a:r>
          </a:p>
          <a:p>
            <a:pPr lvl="1"/>
            <a:r>
              <a:rPr lang="en-US" altLang="ko-KR" b="1" dirty="0"/>
              <a:t>SIGMOD</a:t>
            </a:r>
          </a:p>
          <a:p>
            <a:pPr lvl="1"/>
            <a:r>
              <a:rPr lang="en-US" altLang="ko-KR" b="1" dirty="0"/>
              <a:t>PODS</a:t>
            </a:r>
          </a:p>
          <a:p>
            <a:pPr lvl="1"/>
            <a:r>
              <a:rPr lang="en-US" altLang="ko-KR" b="1" dirty="0"/>
              <a:t>KDD</a:t>
            </a:r>
          </a:p>
          <a:p>
            <a:pPr lvl="1"/>
            <a:r>
              <a:rPr lang="en-US" altLang="ko-KR" b="1" dirty="0"/>
              <a:t>VLDB</a:t>
            </a:r>
          </a:p>
          <a:p>
            <a:pPr lvl="1"/>
            <a:endParaRPr lang="en-US" altLang="ko-KR" b="1" dirty="0"/>
          </a:p>
          <a:p>
            <a:r>
              <a:rPr lang="en-US" altLang="ko-KR" dirty="0"/>
              <a:t>Without Author</a:t>
            </a:r>
          </a:p>
          <a:p>
            <a:r>
              <a:rPr lang="en-US" altLang="ko-KR" dirty="0" smtClean="0"/>
              <a:t>Papers on Stream Anomaly Detection</a:t>
            </a:r>
            <a:endParaRPr lang="en-US" altLang="ko-KR" dirty="0"/>
          </a:p>
          <a:p>
            <a:r>
              <a:rPr lang="en-US" altLang="ko-KR" dirty="0"/>
              <a:t>Simple Stats</a:t>
            </a:r>
          </a:p>
          <a:p>
            <a:r>
              <a:rPr lang="en-US" altLang="ko-KR" dirty="0"/>
              <a:t>Whole List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6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Efficient </a:t>
            </a:r>
            <a:r>
              <a:rPr lang="en-US" altLang="ko-KR" b="1" dirty="0"/>
              <a:t>Online Evaluation of Big Data Stream </a:t>
            </a:r>
            <a:r>
              <a:rPr lang="en-US" altLang="ko-KR" b="1" dirty="0" smtClean="0"/>
              <a:t>Classifiers</a:t>
            </a:r>
            <a:r>
              <a:rPr lang="en-US" altLang="ko-KR" b="1" dirty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Stream </a:t>
            </a:r>
            <a:r>
              <a:rPr lang="en-US" altLang="ko-KR" b="1" dirty="0"/>
              <a:t>Sampling for Frequency Cap </a:t>
            </a:r>
            <a:r>
              <a:rPr lang="en-US" altLang="ko-KR" b="1" dirty="0" smtClean="0"/>
              <a:t>Statistics</a:t>
            </a:r>
            <a:endParaRPr lang="en-US" altLang="ko-KR" dirty="0" smtClean="0"/>
          </a:p>
          <a:p>
            <a:r>
              <a:rPr lang="en-US" altLang="ko-KR" b="1" dirty="0" err="1"/>
              <a:t>Dirichlet</a:t>
            </a:r>
            <a:r>
              <a:rPr lang="en-US" altLang="ko-KR" b="1" dirty="0"/>
              <a:t>-Hawkes Processes with Applications to Clustering Continuous-Time Document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Monitoring </a:t>
            </a:r>
            <a:r>
              <a:rPr lang="en-US" altLang="ko-KR" b="1" dirty="0"/>
              <a:t>Least Squares Models of Distributed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MASCOT</a:t>
            </a:r>
            <a:r>
              <a:rPr lang="en-US" altLang="ko-KR" b="1" dirty="0"/>
              <a:t>: Memory-efficient and Accurate Sampling for Counting Local Triangles in Graph </a:t>
            </a:r>
            <a:r>
              <a:rPr lang="en-US" altLang="ko-KR" b="1" dirty="0" smtClean="0"/>
              <a:t>Streams</a:t>
            </a:r>
            <a:endParaRPr lang="en-US" altLang="ko-KR" b="1" dirty="0"/>
          </a:p>
          <a:p>
            <a:r>
              <a:rPr lang="en-US" altLang="ko-KR" b="1" dirty="0" smtClean="0"/>
              <a:t>A </a:t>
            </a:r>
            <a:r>
              <a:rPr lang="en-US" altLang="ko-KR" b="1" dirty="0"/>
              <a:t>PCA-Based Change Detection Framework for Multidimensional Data Streams: Change Detection in Multidimensional Data </a:t>
            </a:r>
            <a:r>
              <a:rPr lang="en-US" altLang="ko-KR" b="1" dirty="0" smtClean="0"/>
              <a:t>Streams</a:t>
            </a:r>
            <a:endParaRPr lang="en-US" altLang="ko-KR" dirty="0"/>
          </a:p>
          <a:p>
            <a:r>
              <a:rPr lang="en-US" altLang="ko-KR" b="1" dirty="0"/>
              <a:t>Discovering Collective Narratives of Theme Parks from Large Collections of Visitors' Photo </a:t>
            </a:r>
            <a:r>
              <a:rPr lang="en-US" altLang="ko-KR" b="1" dirty="0" smtClean="0"/>
              <a:t>Streams</a:t>
            </a: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Knowledge Discovery and Data Mining(KDD)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69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Fast </a:t>
            </a:r>
            <a:r>
              <a:rPr lang="en-US" altLang="ko-KR" b="1" dirty="0"/>
              <a:t>Memory-efficient Anomaly Detection in Streaming Heterogeneous </a:t>
            </a:r>
            <a:r>
              <a:rPr lang="en-US" altLang="ko-KR" b="1" dirty="0" smtClean="0"/>
              <a:t>Graphs</a:t>
            </a:r>
          </a:p>
          <a:p>
            <a:r>
              <a:rPr lang="en-US" altLang="ko-KR" b="1" dirty="0" smtClean="0"/>
              <a:t>Streaming-LDA</a:t>
            </a:r>
            <a:r>
              <a:rPr lang="en-US" altLang="ko-KR" b="1" dirty="0"/>
              <a:t>: A Copula-based Approach to Modeling Topic Dependencies in Document </a:t>
            </a:r>
            <a:r>
              <a:rPr lang="en-US" altLang="ko-KR" b="1" dirty="0" smtClean="0"/>
              <a:t>Streams</a:t>
            </a:r>
            <a:endParaRPr lang="en-US" altLang="ko-KR" dirty="0" smtClean="0"/>
          </a:p>
          <a:p>
            <a:r>
              <a:rPr lang="en-US" altLang="ko-KR" b="1" dirty="0"/>
              <a:t>A multiple test correction for streams and cascades of statistical hypothesis </a:t>
            </a:r>
            <a:r>
              <a:rPr lang="en-US" altLang="ko-KR" b="1" dirty="0" smtClean="0"/>
              <a:t>tests</a:t>
            </a:r>
            <a:endParaRPr lang="en-US" altLang="ko-KR" dirty="0" smtClean="0"/>
          </a:p>
          <a:p>
            <a:r>
              <a:rPr lang="en-US" altLang="ko-KR" b="1" dirty="0"/>
              <a:t>TRIEST: Counting Local and Global Triangles in Fully-Dynamic Streams with Fixed Memory </a:t>
            </a:r>
            <a:r>
              <a:rPr lang="en-US" altLang="ko-KR" b="1" dirty="0" smtClean="0"/>
              <a:t>Size</a:t>
            </a:r>
          </a:p>
          <a:p>
            <a:r>
              <a:rPr lang="en-US" altLang="ko-KR" b="1" dirty="0" smtClean="0"/>
              <a:t>Regime </a:t>
            </a:r>
            <a:r>
              <a:rPr lang="en-US" altLang="ko-KR" b="1" dirty="0"/>
              <a:t>Shifts in Streams: Real-time Forecasting of Co-evolving Time </a:t>
            </a:r>
            <a:r>
              <a:rPr lang="en-US" altLang="ko-KR" b="1" dirty="0" smtClean="0"/>
              <a:t>Sequences</a:t>
            </a:r>
          </a:p>
          <a:p>
            <a:r>
              <a:rPr lang="en-US" altLang="ko-KR" b="1" dirty="0" smtClean="0"/>
              <a:t>Dynamic </a:t>
            </a:r>
            <a:r>
              <a:rPr lang="en-US" altLang="ko-KR" b="1" dirty="0"/>
              <a:t>Clustering of Streaming Short </a:t>
            </a:r>
            <a:r>
              <a:rPr lang="en-US" altLang="ko-KR" b="1" dirty="0" smtClean="0"/>
              <a:t>Documents</a:t>
            </a:r>
          </a:p>
          <a:p>
            <a:r>
              <a:rPr lang="en-US" altLang="ko-KR" b="1" dirty="0" smtClean="0"/>
              <a:t>Positive-Unlabeled </a:t>
            </a:r>
            <a:r>
              <a:rPr lang="en-US" altLang="ko-KR" b="1" dirty="0"/>
              <a:t>Learning in Streaming </a:t>
            </a:r>
            <a:r>
              <a:rPr lang="en-US" altLang="ko-KR" b="1" dirty="0" smtClean="0"/>
              <a:t>Networks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Knowledge Discovery and Data Mining(KDD)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6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Differentially </a:t>
            </a:r>
            <a:r>
              <a:rPr lang="en-US" altLang="ko-KR" b="1" dirty="0"/>
              <a:t>Private Event Sequences over Infinite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Changing Engines in Midstream: A Java Stream Computational Model for Big Data Processing</a:t>
            </a:r>
          </a:p>
          <a:p>
            <a:r>
              <a:rPr lang="en-US" altLang="ko-KR" b="1" dirty="0" smtClean="0"/>
              <a:t>Interactive </a:t>
            </a:r>
            <a:r>
              <a:rPr lang="en-US" altLang="ko-KR" b="1" dirty="0"/>
              <a:t>Outlier Exploration in Big Data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S-Store</a:t>
            </a:r>
            <a:r>
              <a:rPr lang="en-US" altLang="ko-KR" b="1" dirty="0"/>
              <a:t>: A Streaming </a:t>
            </a:r>
            <a:r>
              <a:rPr lang="en-US" altLang="ko-KR" b="1" dirty="0" err="1"/>
              <a:t>NewSQL</a:t>
            </a:r>
            <a:r>
              <a:rPr lang="en-US" altLang="ko-KR" b="1" dirty="0"/>
              <a:t> System for Big Velocity </a:t>
            </a:r>
            <a:r>
              <a:rPr lang="en-US" altLang="ko-KR" b="1" dirty="0" smtClean="0"/>
              <a:t>Applications</a:t>
            </a:r>
          </a:p>
          <a:p>
            <a:r>
              <a:rPr lang="en-US" altLang="ko-KR" b="1" dirty="0" smtClean="0"/>
              <a:t>Selectivity </a:t>
            </a:r>
            <a:r>
              <a:rPr lang="en-US" altLang="ko-KR" b="1" dirty="0"/>
              <a:t>Estimation on Streaming </a:t>
            </a:r>
            <a:r>
              <a:rPr lang="en-US" altLang="ko-KR" b="1" dirty="0" err="1"/>
              <a:t>Spatio</a:t>
            </a:r>
            <a:r>
              <a:rPr lang="en-US" altLang="ko-KR" b="1" dirty="0"/>
              <a:t>-Textual Data Using Local </a:t>
            </a:r>
            <a:r>
              <a:rPr lang="en-US" altLang="ko-KR" b="1" dirty="0" smtClean="0"/>
              <a:t>Correlations</a:t>
            </a:r>
            <a:endParaRPr lang="en-US" altLang="ko-KR" dirty="0" smtClean="0"/>
          </a:p>
          <a:p>
            <a:r>
              <a:rPr lang="en-US" altLang="ko-KR" b="1" dirty="0" smtClean="0"/>
              <a:t>CANDS</a:t>
            </a:r>
            <a:r>
              <a:rPr lang="en-US" altLang="ko-KR" b="1" dirty="0"/>
              <a:t>: Continuous Optimal Navigation via Distributed Stream </a:t>
            </a:r>
            <a:r>
              <a:rPr lang="en-US" altLang="ko-KR" b="1" dirty="0" smtClean="0"/>
              <a:t>Processing</a:t>
            </a:r>
            <a:endParaRPr lang="en-US" altLang="ko-KR" b="1" dirty="0"/>
          </a:p>
          <a:p>
            <a:r>
              <a:rPr lang="en-US" altLang="ko-KR" b="1" dirty="0" smtClean="0"/>
              <a:t>Rare </a:t>
            </a:r>
            <a:r>
              <a:rPr lang="en-US" altLang="ko-KR" b="1" dirty="0"/>
              <a:t>Time Series Motif Discovery from Unbounded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Event </a:t>
            </a:r>
            <a:r>
              <a:rPr lang="en-US" altLang="ko-KR" b="1" dirty="0"/>
              <a:t>Pattern Matching over Graph </a:t>
            </a:r>
            <a:r>
              <a:rPr lang="en-US" altLang="ko-KR" b="1" dirty="0" smtClean="0"/>
              <a:t>Streams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Very Large Data Bases (VLDB) 2014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1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Monitoring </a:t>
            </a:r>
            <a:r>
              <a:rPr lang="en-US" altLang="ko-KR" b="1" dirty="0"/>
              <a:t>Distributed Streams using Convex </a:t>
            </a:r>
            <a:r>
              <a:rPr lang="en-US" altLang="ko-KR" b="1" dirty="0" smtClean="0"/>
              <a:t>Decompositions</a:t>
            </a:r>
          </a:p>
          <a:p>
            <a:r>
              <a:rPr lang="en-US" altLang="ko-KR" b="1" dirty="0" smtClean="0"/>
              <a:t>Tornado</a:t>
            </a:r>
            <a:r>
              <a:rPr lang="en-US" altLang="ko-KR" b="1" dirty="0"/>
              <a:t>: A Distributed </a:t>
            </a:r>
            <a:r>
              <a:rPr lang="en-US" altLang="ko-KR" b="1" dirty="0" err="1"/>
              <a:t>Spatio</a:t>
            </a:r>
            <a:r>
              <a:rPr lang="en-US" altLang="ko-KR" b="1" dirty="0"/>
              <a:t>-Textual Stream </a:t>
            </a:r>
            <a:r>
              <a:rPr lang="en-US" altLang="ko-KR" b="1" dirty="0" smtClean="0"/>
              <a:t>Processing System</a:t>
            </a:r>
          </a:p>
          <a:p>
            <a:r>
              <a:rPr lang="en-US" altLang="ko-KR" b="1" dirty="0" smtClean="0"/>
              <a:t>S-Store</a:t>
            </a:r>
            <a:r>
              <a:rPr lang="en-US" altLang="ko-KR" b="1" dirty="0"/>
              <a:t>: Streaming Meets Transaction </a:t>
            </a:r>
            <a:r>
              <a:rPr lang="en-US" altLang="ko-KR" b="1" dirty="0" smtClean="0"/>
              <a:t>Processing</a:t>
            </a:r>
          </a:p>
          <a:p>
            <a:r>
              <a:rPr lang="en-US" altLang="ko-KR" b="1" dirty="0" smtClean="0"/>
              <a:t>Streaming </a:t>
            </a:r>
            <a:r>
              <a:rPr lang="en-US" altLang="ko-KR" b="1" dirty="0"/>
              <a:t>Anomaly Detection Using Randomized Matrix </a:t>
            </a:r>
            <a:r>
              <a:rPr lang="en-US" altLang="ko-KR" b="1" dirty="0" smtClean="0"/>
              <a:t>Sketching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Very Large Data Bases (VLDB)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121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Streaming </a:t>
            </a:r>
            <a:r>
              <a:rPr lang="en-US" altLang="ko-KR" b="1" dirty="0"/>
              <a:t>Similarity </a:t>
            </a:r>
            <a:r>
              <a:rPr lang="en-US" altLang="ko-KR" b="1" dirty="0" smtClean="0"/>
              <a:t>Self-Join </a:t>
            </a:r>
          </a:p>
          <a:p>
            <a:r>
              <a:rPr lang="en-US" altLang="ko-KR" b="1" dirty="0" smtClean="0"/>
              <a:t>Distance-based </a:t>
            </a:r>
            <a:r>
              <a:rPr lang="en-US" altLang="ko-KR" b="1" dirty="0"/>
              <a:t>Outlier Detection in Data </a:t>
            </a:r>
            <a:r>
              <a:rPr lang="en-US" altLang="ko-KR" b="1" dirty="0" smtClean="0"/>
              <a:t>Streams </a:t>
            </a:r>
          </a:p>
          <a:p>
            <a:r>
              <a:rPr lang="en-US" altLang="ko-KR" b="1" dirty="0" smtClean="0"/>
              <a:t>Consistent </a:t>
            </a:r>
            <a:r>
              <a:rPr lang="en-US" altLang="ko-KR" b="1" dirty="0"/>
              <a:t>Regions: Guaranteed Tuple Processing in IBM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Toward </a:t>
            </a:r>
            <a:r>
              <a:rPr lang="en-US" altLang="ko-KR" b="1" dirty="0"/>
              <a:t>High-Performance Distributed Stream Processing via Approximate Fault </a:t>
            </a:r>
            <a:r>
              <a:rPr lang="en-US" altLang="ko-KR" b="1" dirty="0" smtClean="0"/>
              <a:t>Tolerance</a:t>
            </a:r>
          </a:p>
          <a:p>
            <a:r>
              <a:rPr lang="en-US" altLang="ko-KR" b="1" dirty="0" smtClean="0"/>
              <a:t>Computing </a:t>
            </a:r>
            <a:r>
              <a:rPr lang="en-US" altLang="ko-KR" b="1" dirty="0"/>
              <a:t>Longest Increasing Subsequences over Sequential Data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Finding </a:t>
            </a:r>
            <a:r>
              <a:rPr lang="en-US" altLang="ko-KR" b="1" dirty="0"/>
              <a:t>Persistent Items in Data </a:t>
            </a:r>
            <a:r>
              <a:rPr lang="en-US" altLang="ko-KR" b="1" dirty="0" smtClean="0"/>
              <a:t>Streams</a:t>
            </a:r>
            <a:endParaRPr lang="en-US" altLang="ko-KR" b="1" dirty="0"/>
          </a:p>
          <a:p>
            <a:r>
              <a:rPr lang="en-US" altLang="ko-KR" b="1" dirty="0" smtClean="0"/>
              <a:t>Estimating </a:t>
            </a:r>
            <a:r>
              <a:rPr lang="en-US" altLang="ko-KR" b="1" dirty="0"/>
              <a:t>Quantiles from the Union of Historical and Streaming </a:t>
            </a:r>
            <a:r>
              <a:rPr lang="en-US" altLang="ko-KR" b="1" dirty="0" smtClean="0"/>
              <a:t>Data</a:t>
            </a: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Very Large Data Bases (VLDB)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3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 err="1" smtClean="0"/>
              <a:t>SigniTrend</a:t>
            </a:r>
            <a:r>
              <a:rPr lang="en-US" altLang="ko-KR" b="1" dirty="0" smtClean="0"/>
              <a:t>: Scalable Detection of Emerging Topics in Textual Streams by Hashed Significance Thresholds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/>
              <a:t>Erich Schubert et. Al, KDD 2014</a:t>
            </a:r>
            <a:r>
              <a:rPr lang="en-US" altLang="ko-KR" dirty="0" smtClean="0"/>
              <a:t>]</a:t>
            </a:r>
          </a:p>
          <a:p>
            <a:r>
              <a:rPr lang="en-US" altLang="ko-KR" b="1" dirty="0"/>
              <a:t>Detecting Moving Object Outliers In Massive-Scale Trajectory Streams</a:t>
            </a:r>
            <a:r>
              <a:rPr lang="en-US" altLang="ko-KR" dirty="0"/>
              <a:t> [</a:t>
            </a:r>
            <a:r>
              <a:rPr lang="en-US" altLang="ko-KR" dirty="0" err="1"/>
              <a:t>Yanwei</a:t>
            </a:r>
            <a:r>
              <a:rPr lang="en-US" altLang="ko-KR" dirty="0"/>
              <a:t> Yu et. Al, KDD 2014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en-US" altLang="ko-KR" b="1" dirty="0" smtClean="0"/>
              <a:t>Fast </a:t>
            </a:r>
            <a:r>
              <a:rPr lang="en-US" altLang="ko-KR" b="1" dirty="0"/>
              <a:t>Memory-efficient Anomaly Detection in Streaming Heterogeneous Graphs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Emaad</a:t>
            </a:r>
            <a:r>
              <a:rPr lang="en-US" altLang="ko-KR" dirty="0"/>
              <a:t> </a:t>
            </a:r>
            <a:r>
              <a:rPr lang="en-US" altLang="ko-KR" dirty="0" err="1"/>
              <a:t>Manzoor</a:t>
            </a:r>
            <a:r>
              <a:rPr lang="en-US" altLang="ko-KR" dirty="0"/>
              <a:t> et. Al, KDD 2016</a:t>
            </a:r>
            <a:r>
              <a:rPr lang="en-US" altLang="ko-KR" dirty="0" smtClean="0"/>
              <a:t>]</a:t>
            </a:r>
          </a:p>
          <a:p>
            <a:r>
              <a:rPr lang="en-US" altLang="ko-KR" b="1" dirty="0"/>
              <a:t>Sharing-Aware Outlier Analytics over High-Volume Data Streams</a:t>
            </a:r>
            <a:r>
              <a:rPr lang="en-US" altLang="ko-KR" dirty="0"/>
              <a:t> [Lei Cao et. </a:t>
            </a:r>
            <a:r>
              <a:rPr lang="en-US" altLang="ko-KR" dirty="0" smtClean="0"/>
              <a:t>Al, SIGMOD 2016]</a:t>
            </a:r>
            <a:endParaRPr lang="en-US" altLang="ko-KR" dirty="0"/>
          </a:p>
          <a:p>
            <a:r>
              <a:rPr lang="en-US" altLang="ko-KR" b="1" dirty="0"/>
              <a:t>Streaming Anomaly Detection Using Randomized Matrix Sketching 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Hao</a:t>
            </a:r>
            <a:r>
              <a:rPr lang="en-US" altLang="ko-KR" dirty="0"/>
              <a:t> Huang and Shiva </a:t>
            </a:r>
            <a:r>
              <a:rPr lang="en-US" altLang="ko-KR" dirty="0" err="1"/>
              <a:t>Kasiviswanathan</a:t>
            </a:r>
            <a:r>
              <a:rPr lang="en-US" altLang="ko-KR" dirty="0"/>
              <a:t>, VLDB 2015</a:t>
            </a:r>
            <a:r>
              <a:rPr lang="en-US" altLang="ko-KR" dirty="0" smtClean="0"/>
              <a:t>]</a:t>
            </a:r>
          </a:p>
          <a:p>
            <a:r>
              <a:rPr lang="en-US" altLang="ko-KR" b="1" dirty="0"/>
              <a:t>Interactive Outlier Exploration in Big Data Streams</a:t>
            </a:r>
          </a:p>
          <a:p>
            <a:pPr lvl="1"/>
            <a:r>
              <a:rPr lang="en-US" altLang="ko-KR" dirty="0"/>
              <a:t>[Lei Cao et. Al, VLDB 2014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en-US" altLang="ko-KR" b="1" dirty="0"/>
              <a:t>Distance-based Outlier Detection in Data Streams</a:t>
            </a:r>
          </a:p>
          <a:p>
            <a:pPr lvl="1"/>
            <a:r>
              <a:rPr lang="en-US" altLang="ko-KR" dirty="0"/>
              <a:t>[Luan Tran et. Al, VLDB 2016</a:t>
            </a:r>
            <a:r>
              <a:rPr lang="en-US" altLang="ko-KR" dirty="0" smtClean="0"/>
              <a:t>]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Papers </a:t>
            </a:r>
            <a:r>
              <a:rPr lang="en-US" altLang="ko-KR" dirty="0" smtClean="0"/>
              <a:t>on Stream </a:t>
            </a:r>
            <a:r>
              <a:rPr lang="en-US" altLang="ko-KR" dirty="0"/>
              <a:t>Anomaly Detection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Papers on Streaming </a:t>
            </a:r>
            <a:r>
              <a:rPr lang="en-US" altLang="ko-KR" dirty="0" smtClean="0"/>
              <a:t>Processing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10% of papers on stream focused at anomaly detection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Stats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36882"/>
              </p:ext>
            </p:extLst>
          </p:nvPr>
        </p:nvGraphicFramePr>
        <p:xfrm>
          <a:off x="1524000" y="182187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34060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920166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419629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18061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259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SIGMOD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VLDB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0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7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1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2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2014</a:t>
            </a:r>
          </a:p>
          <a:p>
            <a:pPr lvl="1"/>
            <a:r>
              <a:rPr lang="en-US" altLang="ko-KR" dirty="0"/>
              <a:t>Resource-Oriented Approximation for Frequent </a:t>
            </a:r>
            <a:r>
              <a:rPr lang="en-US" altLang="ko-KR" dirty="0" err="1"/>
              <a:t>Itemset</a:t>
            </a:r>
            <a:r>
              <a:rPr lang="en-US" altLang="ko-KR" dirty="0"/>
              <a:t> Mining from </a:t>
            </a:r>
            <a:r>
              <a:rPr lang="en-US" altLang="ko-KR" dirty="0" err="1"/>
              <a:t>Bursty</a:t>
            </a:r>
            <a:r>
              <a:rPr lang="en-US" altLang="ko-KR" dirty="0"/>
              <a:t> Data Streams [Yoshitaka Yamamoto et. Al]</a:t>
            </a:r>
          </a:p>
          <a:p>
            <a:pPr lvl="1"/>
            <a:r>
              <a:rPr lang="en-US" altLang="ko-KR" dirty="0"/>
              <a:t>Complex Event Analytics: Online Aggregation of Stream Sequence Patterns [</a:t>
            </a:r>
            <a:r>
              <a:rPr lang="en-US" altLang="ko-KR" dirty="0" err="1"/>
              <a:t>Yingmei</a:t>
            </a:r>
            <a:r>
              <a:rPr lang="en-US" altLang="ko-KR" dirty="0"/>
              <a:t> Qi, et. Al]</a:t>
            </a:r>
          </a:p>
          <a:p>
            <a:r>
              <a:rPr lang="en-US" altLang="ko-KR" dirty="0"/>
              <a:t>2015</a:t>
            </a:r>
          </a:p>
          <a:p>
            <a:pPr lvl="1"/>
            <a:r>
              <a:rPr lang="en-US" altLang="ko-KR" b="1" dirty="0" err="1">
                <a:hlinkClick r:id="rId2" tooltip="Get the Full Text from the ACM Digital Library"/>
              </a:rPr>
              <a:t>TencentRec</a:t>
            </a:r>
            <a:r>
              <a:rPr lang="en-US" altLang="ko-KR" b="1" dirty="0">
                <a:hlinkClick r:id="rId2" tooltip="Get the Full Text from the ACM Digital Library"/>
              </a:rPr>
              <a:t>: Real-time Stream Recommendation in Practice</a:t>
            </a:r>
            <a:r>
              <a:rPr lang="en-US" altLang="ko-KR" b="1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Yanxiang</a:t>
            </a:r>
            <a:r>
              <a:rPr lang="en-US" altLang="ko-KR" dirty="0"/>
              <a:t> Huang et. Al]</a:t>
            </a:r>
          </a:p>
          <a:p>
            <a:pPr lvl="1"/>
            <a:r>
              <a:rPr lang="en-US" altLang="ko-KR" b="1" dirty="0">
                <a:hlinkClick r:id="rId3" tooltip="Get the Full Text from the ACM Digital Library"/>
              </a:rPr>
              <a:t>Twitter Heron: Stream Processing at Scale</a:t>
            </a:r>
            <a:r>
              <a:rPr lang="en-US" altLang="ko-KR" b="1" dirty="0"/>
              <a:t> </a:t>
            </a:r>
            <a:r>
              <a:rPr lang="en-US" altLang="ko-KR" dirty="0"/>
              <a:t>[Sanjeev </a:t>
            </a:r>
            <a:r>
              <a:rPr lang="en-US" altLang="ko-KR" dirty="0" err="1"/>
              <a:t>Kulkarn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b="1" dirty="0">
                <a:hlinkClick r:id="rId4" tooltip="Get the Full Text from the ACM Digital Library"/>
              </a:rPr>
              <a:t>Diversity-Aware Top-k Publish/Subscribe for Text Stream</a:t>
            </a:r>
            <a:r>
              <a:rPr lang="en-US" altLang="ko-KR" b="1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Lisi</a:t>
            </a:r>
            <a:r>
              <a:rPr lang="en-US" altLang="ko-KR" dirty="0"/>
              <a:t> Chen and Gao Cong]</a:t>
            </a:r>
          </a:p>
          <a:p>
            <a:pPr lvl="1"/>
            <a:r>
              <a:rPr lang="en-US" altLang="ko-KR" b="1" dirty="0">
                <a:hlinkClick r:id="rId5" tooltip="Get the Full Text from the ACM Digital Library"/>
              </a:rPr>
              <a:t>Persistent Data Sketching</a:t>
            </a:r>
            <a:r>
              <a:rPr lang="en-US" altLang="ko-KR" b="1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Zhewei</a:t>
            </a:r>
            <a:r>
              <a:rPr lang="en-US" altLang="ko-KR" dirty="0"/>
              <a:t> Wei et. Al]</a:t>
            </a:r>
          </a:p>
          <a:p>
            <a:pPr lvl="1"/>
            <a:r>
              <a:rPr lang="en-US" altLang="ko-KR" b="1" dirty="0">
                <a:hlinkClick r:id="rId6" tooltip="Get the Full Text from the ACM Digital Library"/>
              </a:rPr>
              <a:t>Scalable Distributed Stream Join Processing</a:t>
            </a:r>
            <a:r>
              <a:rPr lang="en-US" altLang="ko-KR" b="1" dirty="0"/>
              <a:t> </a:t>
            </a:r>
            <a:r>
              <a:rPr lang="en-US" altLang="ko-KR" dirty="0"/>
              <a:t>[Qian Lin et. Al]</a:t>
            </a:r>
          </a:p>
          <a:p>
            <a:pPr lvl="1"/>
            <a:r>
              <a:rPr lang="en-US" altLang="ko-KR" b="1" dirty="0">
                <a:hlinkClick r:id="rId7" tooltip="Get the Full Text from the ACM Digital Library"/>
              </a:rPr>
              <a:t>SCREEN: Stream Data Cleaning under Speed Constraints</a:t>
            </a:r>
            <a:r>
              <a:rPr lang="en-US" altLang="ko-KR" b="1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Shaoxu</a:t>
            </a:r>
            <a:r>
              <a:rPr lang="en-US" altLang="ko-KR" dirty="0"/>
              <a:t> Song et. Al]</a:t>
            </a:r>
          </a:p>
          <a:p>
            <a:pPr lvl="1"/>
            <a:r>
              <a:rPr lang="en-US" altLang="ko-KR" b="1" dirty="0">
                <a:hlinkClick r:id="rId8" tooltip="Get the Full Text from the ACM Digital Library"/>
              </a:rPr>
              <a:t>Location-Aware Pub/Sub System: When Continuous Moving Queries Meet Dynamic Event Streams</a:t>
            </a:r>
            <a:r>
              <a:rPr lang="en-US" altLang="ko-KR" b="1" dirty="0"/>
              <a:t> </a:t>
            </a:r>
            <a:r>
              <a:rPr lang="en-US" altLang="ko-KR" dirty="0"/>
              <a:t>[Long </a:t>
            </a:r>
            <a:r>
              <a:rPr lang="en-US" altLang="ko-KR" dirty="0" err="1"/>
              <a:t>Guo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b="1" dirty="0">
                <a:hlinkClick r:id="rId9" tooltip="Get the Full Text from the ACM Digital Library"/>
              </a:rPr>
              <a:t>CE-Storm: Confidential Elastic Processing of Data Streams</a:t>
            </a:r>
            <a:r>
              <a:rPr lang="en-US" altLang="ko-KR" b="1" dirty="0"/>
              <a:t> </a:t>
            </a:r>
            <a:r>
              <a:rPr lang="en-US" altLang="ko-KR" dirty="0"/>
              <a:t>[Nick R. </a:t>
            </a:r>
            <a:r>
              <a:rPr lang="en-US" altLang="ko-KR" dirty="0" err="1"/>
              <a:t>Katsipoulakis</a:t>
            </a:r>
            <a:r>
              <a:rPr lang="en-US" altLang="ko-KR" dirty="0"/>
              <a:t> et. Al]</a:t>
            </a:r>
            <a:endParaRPr lang="en-US" altLang="ko-KR" b="1" dirty="0"/>
          </a:p>
          <a:p>
            <a:pPr lvl="1"/>
            <a:r>
              <a:rPr lang="en-US" altLang="ko-KR" b="1" dirty="0">
                <a:hlinkClick r:id="rId10" tooltip="Get the Full Text from the ACM Digital Library"/>
              </a:rPr>
              <a:t>Quality-Driven Continuous Query Execution over Out-of-Order Data Streams</a:t>
            </a:r>
            <a:r>
              <a:rPr lang="en-US" altLang="ko-KR" b="1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Yuanzhen</a:t>
            </a:r>
            <a:r>
              <a:rPr lang="en-US" altLang="ko-KR" dirty="0"/>
              <a:t> Ji et. Al]</a:t>
            </a:r>
          </a:p>
          <a:p>
            <a:r>
              <a:rPr lang="en-US" altLang="ko-KR" dirty="0"/>
              <a:t>2016</a:t>
            </a:r>
          </a:p>
          <a:p>
            <a:pPr lvl="1"/>
            <a:r>
              <a:rPr lang="en-US" altLang="ko-KR" dirty="0"/>
              <a:t>GTS: A Fast and Scalable Graph Processing Method based on Streaming Topology to GPUs [Min-Soo Kim et. Al]</a:t>
            </a:r>
          </a:p>
          <a:p>
            <a:pPr lvl="1"/>
            <a:r>
              <a:rPr lang="en-US" altLang="ko-KR" dirty="0"/>
              <a:t>Graph Stream Summarization [Nan Tang et. Al]</a:t>
            </a:r>
          </a:p>
          <a:p>
            <a:pPr lvl="1"/>
            <a:r>
              <a:rPr lang="en-US" altLang="ko-KR" dirty="0"/>
              <a:t>THEMIS: Fairness in Federated Stream Processing under Overload [</a:t>
            </a:r>
            <a:r>
              <a:rPr lang="en-US" altLang="ko-KR" dirty="0" err="1"/>
              <a:t>Evangelia</a:t>
            </a:r>
            <a:r>
              <a:rPr lang="en-US" altLang="ko-KR" dirty="0"/>
              <a:t> </a:t>
            </a:r>
            <a:r>
              <a:rPr lang="en-US" altLang="ko-KR" dirty="0" err="1"/>
              <a:t>Kalyvianaki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dirty="0"/>
              <a:t>Time Adaptive Sketches (Ada-Sketches) for Summarizing Data Streams [</a:t>
            </a:r>
            <a:r>
              <a:rPr lang="en-US" altLang="ko-KR" dirty="0" err="1"/>
              <a:t>Anshumali</a:t>
            </a:r>
            <a:r>
              <a:rPr lang="en-US" altLang="ko-KR" dirty="0"/>
              <a:t> </a:t>
            </a:r>
            <a:r>
              <a:rPr lang="en-US" altLang="ko-KR" dirty="0" err="1"/>
              <a:t>Shrivastava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dirty="0"/>
              <a:t>Scalable Pattern Sharing on Event Streams [</a:t>
            </a:r>
            <a:r>
              <a:rPr lang="en-US" altLang="ko-KR" dirty="0" err="1"/>
              <a:t>Medhabi</a:t>
            </a:r>
            <a:r>
              <a:rPr lang="en-US" altLang="ko-KR" dirty="0"/>
              <a:t> Ray et. Al]</a:t>
            </a:r>
          </a:p>
          <a:p>
            <a:pPr lvl="1"/>
            <a:r>
              <a:rPr lang="en-US" altLang="ko-KR" dirty="0"/>
              <a:t>Streaming Algorithms for Robust Distinct Elements [Di Chen et. Al]</a:t>
            </a:r>
          </a:p>
          <a:p>
            <a:pPr lvl="1"/>
            <a:r>
              <a:rPr lang="en-US" altLang="ko-KR" dirty="0"/>
              <a:t>Sharing-Aware Outlier Analytics over High-Volume Data Streams [Lei Cao et. Al]</a:t>
            </a:r>
          </a:p>
          <a:p>
            <a:pPr lvl="1"/>
            <a:r>
              <a:rPr lang="en-US" altLang="ko-KR" dirty="0"/>
              <a:t>Range </a:t>
            </a:r>
            <a:r>
              <a:rPr lang="en-US" altLang="ko-KR" dirty="0" err="1"/>
              <a:t>Thresholding</a:t>
            </a:r>
            <a:r>
              <a:rPr lang="en-US" altLang="ko-KR" dirty="0"/>
              <a:t> on Streams [Miao </a:t>
            </a:r>
            <a:r>
              <a:rPr lang="en-US" altLang="ko-KR" dirty="0" err="1"/>
              <a:t>Qiao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dirty="0"/>
              <a:t>SABER: Window-Based Hybrid Stream Processing for Heterogeneous Architectures [Alexandros </a:t>
            </a:r>
            <a:r>
              <a:rPr lang="en-US" altLang="ko-KR" dirty="0" err="1"/>
              <a:t>Koliousis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dirty="0"/>
              <a:t>Scalable Approximate Query Tracking over Highly Distributed Data Streams [Nikos </a:t>
            </a:r>
            <a:r>
              <a:rPr lang="en-US" altLang="ko-KR" dirty="0" err="1"/>
              <a:t>Giatrakos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dirty="0"/>
              <a:t>Augmented Sketch: Faster and More Accurate Stream Processing [</a:t>
            </a:r>
            <a:r>
              <a:rPr lang="en-US" altLang="ko-KR" dirty="0" err="1"/>
              <a:t>Pratanu</a:t>
            </a:r>
            <a:r>
              <a:rPr lang="en-US" altLang="ko-KR" dirty="0"/>
              <a:t> Roy et. Al]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Special Interest Group on Management Of Data (SIGMOD)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7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2014</a:t>
            </a:r>
          </a:p>
          <a:p>
            <a:r>
              <a:rPr lang="en-US" altLang="ko-KR" dirty="0"/>
              <a:t>2015</a:t>
            </a:r>
          </a:p>
          <a:p>
            <a:pPr lvl="1"/>
            <a:r>
              <a:rPr lang="en-US" altLang="ko-KR" dirty="0"/>
              <a:t>Miao </a:t>
            </a:r>
            <a:r>
              <a:rPr lang="en-US" altLang="ko-KR" dirty="0" err="1"/>
              <a:t>Qiao</a:t>
            </a:r>
            <a:r>
              <a:rPr lang="en-US" altLang="ko-KR" dirty="0"/>
              <a:t> and </a:t>
            </a:r>
            <a:r>
              <a:rPr lang="en-US" altLang="ko-KR" dirty="0" err="1"/>
              <a:t>Yufei</a:t>
            </a:r>
            <a:r>
              <a:rPr lang="en-US" altLang="ko-KR" dirty="0"/>
              <a:t> Tao. External Memory Stream Sampling [</a:t>
            </a:r>
            <a:r>
              <a:rPr lang="en-US" altLang="ko-KR" dirty="0" err="1"/>
              <a:t>Xiaocheng</a:t>
            </a:r>
            <a:r>
              <a:rPr lang="en-US" altLang="ko-KR" dirty="0"/>
              <a:t> Hu et. Al]</a:t>
            </a:r>
          </a:p>
          <a:p>
            <a:pPr lvl="1"/>
            <a:r>
              <a:rPr lang="en-US" altLang="ko-KR" dirty="0"/>
              <a:t>Vertex and </a:t>
            </a:r>
            <a:r>
              <a:rPr lang="en-US" altLang="ko-KR" dirty="0" err="1"/>
              <a:t>Hyperedge</a:t>
            </a:r>
            <a:r>
              <a:rPr lang="en-US" altLang="ko-KR" dirty="0"/>
              <a:t> Connectivity in Dynamic Graph Streams [</a:t>
            </a:r>
            <a:r>
              <a:rPr lang="en-US" altLang="ko-KR" dirty="0" err="1"/>
              <a:t>Sudipto</a:t>
            </a:r>
            <a:r>
              <a:rPr lang="en-US" altLang="ko-KR" dirty="0"/>
              <a:t> </a:t>
            </a:r>
            <a:r>
              <a:rPr lang="en-US" altLang="ko-KR" dirty="0" err="1"/>
              <a:t>Guha</a:t>
            </a:r>
            <a:r>
              <a:rPr lang="en-US" altLang="ko-KR" dirty="0"/>
              <a:t> et. Al]</a:t>
            </a:r>
          </a:p>
          <a:p>
            <a:r>
              <a:rPr lang="en-US" altLang="ko-KR" dirty="0"/>
              <a:t>2016</a:t>
            </a:r>
          </a:p>
          <a:p>
            <a:pPr lvl="1"/>
            <a:r>
              <a:rPr lang="en-US" altLang="ko-KR" dirty="0"/>
              <a:t>Variability in Data Streams [David </a:t>
            </a:r>
            <a:r>
              <a:rPr lang="en-US" altLang="ko-KR" dirty="0" err="1"/>
              <a:t>Felber</a:t>
            </a:r>
            <a:r>
              <a:rPr lang="en-US" altLang="ko-KR" dirty="0"/>
              <a:t> and </a:t>
            </a:r>
            <a:r>
              <a:rPr lang="en-US" altLang="ko-KR" dirty="0" err="1"/>
              <a:t>Rafail</a:t>
            </a:r>
            <a:r>
              <a:rPr lang="en-US" altLang="ko-KR" dirty="0"/>
              <a:t> </a:t>
            </a:r>
            <a:r>
              <a:rPr lang="en-US" altLang="ko-KR" dirty="0" err="1"/>
              <a:t>Ostrovsky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Streaming Space Complexity of Nearly All Functions of One Variable on Frequency Vectors [Vladimir </a:t>
            </a:r>
            <a:r>
              <a:rPr lang="en-US" altLang="ko-KR" dirty="0" err="1"/>
              <a:t>Braverman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dirty="0"/>
              <a:t>Better Algorithms for Counting Triangles in Data Streams [Andrew McGregor et. Al]</a:t>
            </a:r>
          </a:p>
          <a:p>
            <a:pPr lvl="1"/>
            <a:r>
              <a:rPr lang="en-US" altLang="ko-KR" dirty="0"/>
              <a:t>An Optimal Algorithm for Heavy Hitters in Insertion Streams and Related Problems [Arnab Bhattacharyya et. Al]</a:t>
            </a:r>
          </a:p>
          <a:p>
            <a:pPr lvl="1"/>
            <a:r>
              <a:rPr lang="en-US" altLang="ko-KR" dirty="0"/>
              <a:t>Towards Tight Bounds for the Streaming Set Cover Problem [</a:t>
            </a:r>
            <a:r>
              <a:rPr lang="en-US" altLang="ko-KR" dirty="0" err="1"/>
              <a:t>Sariel</a:t>
            </a:r>
            <a:r>
              <a:rPr lang="en-US" altLang="ko-KR" dirty="0"/>
              <a:t> </a:t>
            </a:r>
            <a:r>
              <a:rPr lang="en-US" altLang="ko-KR" dirty="0" err="1"/>
              <a:t>Har-Peled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dirty="0"/>
              <a:t>Schema Validation via Streaming Circuits [Filip </a:t>
            </a:r>
            <a:r>
              <a:rPr lang="en-US" altLang="ko-KR" dirty="0" err="1"/>
              <a:t>Murlak</a:t>
            </a:r>
            <a:r>
              <a:rPr lang="en-US" altLang="ko-KR" dirty="0"/>
              <a:t> et. Al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Symposium on Principles Of Database Systems (PODS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2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2014</a:t>
            </a:r>
          </a:p>
          <a:p>
            <a:pPr lvl="1"/>
            <a:r>
              <a:rPr lang="en-US" altLang="ko-KR" b="1" dirty="0"/>
              <a:t>Prototype-based Learning on Concept-drifting Data Streams</a:t>
            </a:r>
            <a:r>
              <a:rPr lang="en-US" altLang="ko-KR" dirty="0"/>
              <a:t> [</a:t>
            </a:r>
            <a:r>
              <a:rPr lang="en-US" altLang="ko-KR" dirty="0" err="1"/>
              <a:t>Junming</a:t>
            </a:r>
            <a:r>
              <a:rPr lang="en-US" altLang="ko-KR" dirty="0"/>
              <a:t> Shao et. Al]</a:t>
            </a:r>
          </a:p>
          <a:p>
            <a:pPr lvl="1"/>
            <a:r>
              <a:rPr lang="en-US" altLang="ko-KR" b="1" dirty="0"/>
              <a:t>Detecting Moving Object Outliers In Massive-Scale Trajectory Streams</a:t>
            </a:r>
            <a:r>
              <a:rPr lang="en-US" altLang="ko-KR" dirty="0"/>
              <a:t> [</a:t>
            </a:r>
            <a:r>
              <a:rPr lang="en-US" altLang="ko-KR" dirty="0" err="1"/>
              <a:t>Yanwei</a:t>
            </a:r>
            <a:r>
              <a:rPr lang="en-US" altLang="ko-KR" dirty="0"/>
              <a:t> Yu et. Al]</a:t>
            </a:r>
          </a:p>
          <a:p>
            <a:pPr lvl="1"/>
            <a:r>
              <a:rPr lang="en-US" altLang="ko-KR" b="1" dirty="0"/>
              <a:t>The </a:t>
            </a:r>
            <a:r>
              <a:rPr lang="en-US" altLang="ko-KR" b="1" dirty="0" err="1"/>
              <a:t>Setwise</a:t>
            </a:r>
            <a:r>
              <a:rPr lang="en-US" altLang="ko-KR" b="1" dirty="0"/>
              <a:t> Stream Classification Problem</a:t>
            </a:r>
            <a:r>
              <a:rPr lang="en-US" altLang="ko-KR" dirty="0"/>
              <a:t> [</a:t>
            </a:r>
            <a:r>
              <a:rPr lang="en-US" altLang="ko-KR" dirty="0" err="1"/>
              <a:t>Charu</a:t>
            </a:r>
            <a:r>
              <a:rPr lang="en-US" altLang="ko-KR" dirty="0"/>
              <a:t> C. Aggarwal et. Al]</a:t>
            </a:r>
          </a:p>
          <a:p>
            <a:pPr lvl="1"/>
            <a:r>
              <a:rPr lang="en-US" altLang="ko-KR" b="1" dirty="0"/>
              <a:t>Streamed Approximate Counting of Distinct Elements</a:t>
            </a:r>
            <a:r>
              <a:rPr lang="en-US" altLang="ko-KR" dirty="0"/>
              <a:t> [Daniel Ting]</a:t>
            </a:r>
          </a:p>
          <a:p>
            <a:pPr lvl="1"/>
            <a:r>
              <a:rPr lang="en-US" altLang="ko-KR" b="1" dirty="0"/>
              <a:t>Time-Varying Learning and Content Analytics via Sparse Factor Analysis</a:t>
            </a:r>
            <a:r>
              <a:rPr lang="en-US" altLang="ko-KR" dirty="0"/>
              <a:t> [Andrew S Lan]</a:t>
            </a:r>
          </a:p>
          <a:p>
            <a:pPr lvl="1"/>
            <a:r>
              <a:rPr lang="en-US" altLang="ko-KR" b="1" dirty="0"/>
              <a:t>Streaming Submodular Maximization: Massive Data Summarization on the Fly</a:t>
            </a:r>
            <a:r>
              <a:rPr lang="en-US" altLang="ko-KR" dirty="0"/>
              <a:t> [</a:t>
            </a:r>
            <a:r>
              <a:rPr lang="en-US" altLang="ko-KR" dirty="0" err="1"/>
              <a:t>Ashwinkumar</a:t>
            </a:r>
            <a:r>
              <a:rPr lang="en-US" altLang="ko-KR" dirty="0"/>
              <a:t> </a:t>
            </a:r>
            <a:r>
              <a:rPr lang="en-US" altLang="ko-KR" dirty="0" err="1"/>
              <a:t>Badanidiyuru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b="1" dirty="0" err="1"/>
              <a:t>SigniTrend</a:t>
            </a:r>
            <a:r>
              <a:rPr lang="en-US" altLang="ko-KR" b="1" dirty="0"/>
              <a:t>: Scalable Detection of Emerging Topics in Textual Streams by Hashed Significance Thresholds</a:t>
            </a:r>
            <a:r>
              <a:rPr lang="en-US" altLang="ko-KR" dirty="0"/>
              <a:t> [Erich Schubert et. Al]</a:t>
            </a:r>
          </a:p>
          <a:p>
            <a:r>
              <a:rPr lang="en-US" altLang="ko-KR" dirty="0"/>
              <a:t>2015</a:t>
            </a:r>
          </a:p>
          <a:p>
            <a:pPr lvl="1"/>
            <a:r>
              <a:rPr lang="en-US" altLang="ko-KR" b="1" dirty="0">
                <a:hlinkClick r:id="rId2" tooltip="Get the Full Text from the ACM Digital Library"/>
              </a:rPr>
              <a:t>Efficient Online Evaluation of Big Data Stream Classifiers</a:t>
            </a:r>
            <a:r>
              <a:rPr lang="en-US" altLang="ko-KR" b="1" dirty="0"/>
              <a:t> [</a:t>
            </a:r>
            <a:r>
              <a:rPr lang="en-US" altLang="ko-KR" dirty="0"/>
              <a:t>Albert </a:t>
            </a:r>
            <a:r>
              <a:rPr lang="en-US" altLang="ko-KR" dirty="0" err="1"/>
              <a:t>Bifet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b="1" dirty="0">
                <a:hlinkClick r:id="rId3" tooltip="Get the Full Text from the ACM Digital Library"/>
              </a:rPr>
              <a:t>Stream Sampling for Frequency Cap Statistics</a:t>
            </a:r>
            <a:r>
              <a:rPr lang="en-US" altLang="ko-KR" b="1" dirty="0"/>
              <a:t> </a:t>
            </a:r>
            <a:r>
              <a:rPr lang="en-US" altLang="ko-KR" dirty="0"/>
              <a:t>[Edith Cohen]</a:t>
            </a:r>
          </a:p>
          <a:p>
            <a:pPr lvl="1"/>
            <a:r>
              <a:rPr lang="en-US" altLang="ko-KR" b="1" dirty="0" err="1">
                <a:hlinkClick r:id="rId4" tooltip="Get the Full Text from the ACM Digital Library"/>
              </a:rPr>
              <a:t>Dirichlet</a:t>
            </a:r>
            <a:r>
              <a:rPr lang="en-US" altLang="ko-KR" b="1" dirty="0">
                <a:hlinkClick r:id="rId4" tooltip="Get the Full Text from the ACM Digital Library"/>
              </a:rPr>
              <a:t>-Hawkes Processes with Applications to Clustering Continuous-Time Document Streams</a:t>
            </a:r>
            <a:r>
              <a:rPr lang="en-US" altLang="ko-KR" b="1" dirty="0"/>
              <a:t> </a:t>
            </a:r>
            <a:r>
              <a:rPr lang="en-US" altLang="ko-KR" dirty="0"/>
              <a:t>[Nan Du et. Al]</a:t>
            </a:r>
          </a:p>
          <a:p>
            <a:pPr lvl="1"/>
            <a:r>
              <a:rPr lang="en-US" altLang="ko-KR" b="1" dirty="0">
                <a:hlinkClick r:id="rId5" tooltip="Get the Full Text from the ACM Digital Library"/>
              </a:rPr>
              <a:t>Monitoring Least Squares Models of Distributed Streams</a:t>
            </a:r>
            <a:r>
              <a:rPr lang="en-US" altLang="ko-KR" dirty="0"/>
              <a:t>[Moshe Gabel et. Al]</a:t>
            </a:r>
          </a:p>
          <a:p>
            <a:pPr lvl="1"/>
            <a:r>
              <a:rPr lang="en-US" altLang="ko-KR" b="1" dirty="0">
                <a:hlinkClick r:id="rId6" tooltip="Get the Full Text from the ACM Digital Library"/>
              </a:rPr>
              <a:t>MASCOT: Memory-efficient and Accurate Sampling for Counting Local Triangles in Graph Streams</a:t>
            </a:r>
            <a:r>
              <a:rPr lang="en-US" altLang="ko-KR" b="1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Yongsub</a:t>
            </a:r>
            <a:r>
              <a:rPr lang="en-US" altLang="ko-KR" dirty="0"/>
              <a:t> Lim and U Kang]</a:t>
            </a:r>
          </a:p>
          <a:p>
            <a:pPr lvl="1"/>
            <a:r>
              <a:rPr lang="en-US" altLang="ko-KR" b="1" dirty="0">
                <a:hlinkClick r:id="rId7" tooltip="Get the Full Text from the ACM Digital Library"/>
              </a:rPr>
              <a:t>A PCA-Based Change Detection Framework for Multidimensional Data Streams: Change Detection in Multidimensional Data Streams</a:t>
            </a:r>
            <a:r>
              <a:rPr lang="en-US" altLang="ko-KR" b="1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Abdulhakim</a:t>
            </a:r>
            <a:r>
              <a:rPr lang="en-US" altLang="ko-KR" dirty="0"/>
              <a:t> A. </a:t>
            </a:r>
            <a:r>
              <a:rPr lang="en-US" altLang="ko-KR" dirty="0" err="1"/>
              <a:t>Qahtan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b="1" dirty="0">
                <a:hlinkClick r:id="rId8" tooltip="Get the Full Text from the ACM Digital Library"/>
              </a:rPr>
              <a:t>Discovering Collective Narratives of Theme Parks from Large Collections of Visitors' Photo Streams</a:t>
            </a:r>
            <a:r>
              <a:rPr lang="en-US" altLang="ko-KR" b="1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Gunhee</a:t>
            </a:r>
            <a:r>
              <a:rPr lang="en-US" altLang="ko-KR" dirty="0"/>
              <a:t> Kim and Leonid </a:t>
            </a:r>
            <a:r>
              <a:rPr lang="en-US" altLang="ko-KR" dirty="0" err="1"/>
              <a:t>Sigal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2016</a:t>
            </a:r>
          </a:p>
          <a:p>
            <a:pPr lvl="1"/>
            <a:r>
              <a:rPr lang="en-US" altLang="ko-KR" b="1" dirty="0">
                <a:hlinkClick r:id="rId9"/>
              </a:rPr>
              <a:t>Fast Memory-efficient Anomaly Detection in Streaming Heterogeneous Graphs</a:t>
            </a:r>
            <a:r>
              <a:rPr lang="en-US" altLang="ko-KR" b="1" dirty="0"/>
              <a:t> [</a:t>
            </a:r>
            <a:r>
              <a:rPr lang="en-US" altLang="ko-KR" b="1" dirty="0" err="1"/>
              <a:t>Emaad</a:t>
            </a:r>
            <a:r>
              <a:rPr lang="en-US" altLang="ko-KR" b="1" dirty="0"/>
              <a:t> </a:t>
            </a:r>
            <a:r>
              <a:rPr lang="en-US" altLang="ko-KR" b="1" dirty="0" err="1"/>
              <a:t>Manzoor</a:t>
            </a:r>
            <a:r>
              <a:rPr lang="en-US" altLang="ko-KR" b="1" dirty="0"/>
              <a:t> et. Al]</a:t>
            </a:r>
          </a:p>
          <a:p>
            <a:pPr lvl="1"/>
            <a:r>
              <a:rPr lang="en-US" altLang="ko-KR" b="1" dirty="0">
                <a:hlinkClick r:id="rId10"/>
              </a:rPr>
              <a:t>Streaming-LDA: A Copula-based Approach to Modeling Topic Dependencies in Document Streams</a:t>
            </a:r>
            <a:r>
              <a:rPr lang="en-US" altLang="ko-KR" b="1" dirty="0"/>
              <a:t> [</a:t>
            </a:r>
            <a:r>
              <a:rPr lang="en-US" altLang="ko-KR" b="1" dirty="0" err="1"/>
              <a:t>Hesam</a:t>
            </a:r>
            <a:r>
              <a:rPr lang="en-US" altLang="ko-KR" b="1" dirty="0"/>
              <a:t> </a:t>
            </a:r>
            <a:r>
              <a:rPr lang="en-US" altLang="ko-KR" b="1" dirty="0" err="1"/>
              <a:t>Amoualian</a:t>
            </a:r>
            <a:r>
              <a:rPr lang="en-US" altLang="ko-KR" b="1" dirty="0"/>
              <a:t> et. Al]</a:t>
            </a:r>
          </a:p>
          <a:p>
            <a:pPr lvl="1"/>
            <a:r>
              <a:rPr lang="en-US" altLang="ko-KR" b="1" dirty="0">
                <a:hlinkClick r:id="rId11"/>
              </a:rPr>
              <a:t>A multiple test correction for streams and cascades of statistical hypothesis tests</a:t>
            </a:r>
            <a:r>
              <a:rPr lang="en-US" altLang="ko-KR" b="1" dirty="0"/>
              <a:t> [Geoff Webb et. Al]</a:t>
            </a:r>
          </a:p>
          <a:p>
            <a:pPr lvl="1"/>
            <a:r>
              <a:rPr lang="en-US" altLang="ko-KR" b="1" dirty="0">
                <a:hlinkClick r:id="rId12"/>
              </a:rPr>
              <a:t>TRIEST: Counting Local and Global Triangles in Fully-Dynamic Streams with Fixed Memory Size</a:t>
            </a:r>
            <a:r>
              <a:rPr lang="en-US" altLang="ko-KR" b="1" dirty="0"/>
              <a:t> [Lorenzo De Stefani et. Al]</a:t>
            </a:r>
          </a:p>
          <a:p>
            <a:pPr lvl="1"/>
            <a:r>
              <a:rPr lang="en-US" altLang="ko-KR" b="1" u="sng" dirty="0">
                <a:hlinkClick r:id="rId13"/>
              </a:rPr>
              <a:t>Regime Shifts in Streams: Real-time Forecasting of Co-evolving Time Sequences</a:t>
            </a:r>
            <a:r>
              <a:rPr lang="en-US" altLang="ko-KR" b="1" dirty="0"/>
              <a:t> [Yasuko Matsubara and Yasushi Sakurai]</a:t>
            </a:r>
          </a:p>
          <a:p>
            <a:pPr lvl="1"/>
            <a:r>
              <a:rPr lang="en-US" altLang="ko-KR" b="1" u="sng" dirty="0">
                <a:hlinkClick r:id="rId14"/>
              </a:rPr>
              <a:t>Dynamic Clustering of Streaming Short Documents</a:t>
            </a:r>
            <a:r>
              <a:rPr lang="en-US" altLang="ko-KR" b="1" dirty="0"/>
              <a:t> [</a:t>
            </a:r>
            <a:r>
              <a:rPr lang="en-US" altLang="ko-KR" b="1" dirty="0" err="1"/>
              <a:t>Shangsong</a:t>
            </a:r>
            <a:r>
              <a:rPr lang="en-US" altLang="ko-KR" b="1" dirty="0"/>
              <a:t> et. Al]</a:t>
            </a:r>
          </a:p>
          <a:p>
            <a:pPr lvl="1"/>
            <a:r>
              <a:rPr lang="en-US" altLang="ko-KR" b="1" dirty="0">
                <a:hlinkClick r:id="rId15"/>
              </a:rPr>
              <a:t>Positive-Unlabeled Learning in Streaming Networks</a:t>
            </a:r>
            <a:r>
              <a:rPr lang="en-US" altLang="ko-KR" b="1" dirty="0"/>
              <a:t> [</a:t>
            </a:r>
            <a:r>
              <a:rPr lang="en-US" altLang="ko-KR" b="1" dirty="0" err="1"/>
              <a:t>Shiyu</a:t>
            </a:r>
            <a:r>
              <a:rPr lang="en-US" altLang="ko-KR" b="1" dirty="0"/>
              <a:t> Chang et. Al]</a:t>
            </a:r>
          </a:p>
          <a:p>
            <a:pPr lvl="1"/>
            <a:endParaRPr lang="en-US" altLang="ko-KR" b="1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Knowledge Discovery and Data Mining(KDD)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1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Resource-Oriented </a:t>
            </a:r>
            <a:r>
              <a:rPr lang="en-US" altLang="ko-KR" b="1" dirty="0"/>
              <a:t>Approximation for Frequent </a:t>
            </a:r>
            <a:r>
              <a:rPr lang="en-US" altLang="ko-KR" b="1" dirty="0" err="1"/>
              <a:t>Itemset</a:t>
            </a:r>
            <a:r>
              <a:rPr lang="en-US" altLang="ko-KR" b="1" dirty="0"/>
              <a:t> Mining from </a:t>
            </a:r>
            <a:r>
              <a:rPr lang="en-US" altLang="ko-KR" b="1" dirty="0" err="1"/>
              <a:t>Bursty</a:t>
            </a:r>
            <a:r>
              <a:rPr lang="en-US" altLang="ko-KR" b="1" dirty="0"/>
              <a:t> Data </a:t>
            </a:r>
            <a:r>
              <a:rPr lang="en-US" altLang="ko-KR" b="1" dirty="0" smtClean="0"/>
              <a:t>Streams</a:t>
            </a:r>
          </a:p>
          <a:p>
            <a:pPr lvl="1"/>
            <a:r>
              <a:rPr lang="en-US" altLang="ko-KR" dirty="0" smtClean="0"/>
              <a:t>[Yoshitaka </a:t>
            </a:r>
            <a:r>
              <a:rPr lang="en-US" altLang="ko-KR" dirty="0"/>
              <a:t>Yamamoto et. Al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Complex Event Analytics: Online Aggregation of Stream Sequence </a:t>
            </a:r>
            <a:r>
              <a:rPr lang="en-US" altLang="ko-KR" b="1" dirty="0" smtClean="0"/>
              <a:t>Patterns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Yingmei</a:t>
            </a:r>
            <a:r>
              <a:rPr lang="en-US" altLang="ko-KR" dirty="0" smtClean="0"/>
              <a:t> </a:t>
            </a:r>
            <a:r>
              <a:rPr lang="en-US" altLang="ko-KR" dirty="0"/>
              <a:t>Qi, et. Al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Special Interest Group on Management Of </a:t>
            </a:r>
            <a:r>
              <a:rPr lang="en-US" altLang="ko-KR" dirty="0" smtClean="0"/>
              <a:t>Data (SIGMOD) 2014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06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/>
              <a:t>2014</a:t>
            </a:r>
            <a:endParaRPr lang="en-US" altLang="ko-KR" dirty="0"/>
          </a:p>
          <a:p>
            <a:pPr lvl="1"/>
            <a:r>
              <a:rPr lang="en-US" altLang="ko-KR" dirty="0"/>
              <a:t>Georgios </a:t>
            </a:r>
            <a:r>
              <a:rPr lang="en-US" altLang="ko-KR" dirty="0" err="1"/>
              <a:t>Kellaris</a:t>
            </a:r>
            <a:r>
              <a:rPr lang="en-US" altLang="ko-KR" dirty="0"/>
              <a:t>, Stavros Papadopoulos, </a:t>
            </a:r>
            <a:r>
              <a:rPr lang="en-US" altLang="ko-KR" dirty="0" err="1"/>
              <a:t>Xiaokui</a:t>
            </a:r>
            <a:r>
              <a:rPr lang="en-US" altLang="ko-KR" dirty="0"/>
              <a:t> Xiao, Dimitris </a:t>
            </a:r>
            <a:r>
              <a:rPr lang="en-US" altLang="ko-KR" dirty="0" err="1"/>
              <a:t>Papadias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Differentially Private Event Sequences over Infinite Streams</a:t>
            </a:r>
            <a:r>
              <a:rPr lang="en-US" altLang="ko-KR" dirty="0"/>
              <a:t>. 1155 - 1166.</a:t>
            </a:r>
          </a:p>
          <a:p>
            <a:pPr lvl="1"/>
            <a:r>
              <a:rPr lang="en-US" altLang="ko-KR" dirty="0" err="1"/>
              <a:t>Xueyuan</a:t>
            </a:r>
            <a:r>
              <a:rPr lang="en-US" altLang="ko-KR" dirty="0"/>
              <a:t> Su, Garret Swart, Brian Goetz, Brian Oliver, Paul Sandoz: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Changing Engines in Midstream: A Java Stream Computational Model for Big Data Processing</a:t>
            </a:r>
            <a:r>
              <a:rPr lang="en-US" altLang="ko-KR" dirty="0"/>
              <a:t>. 1343 - 1354.</a:t>
            </a:r>
          </a:p>
          <a:p>
            <a:pPr lvl="1"/>
            <a:r>
              <a:rPr lang="en-US" altLang="ko-KR" dirty="0"/>
              <a:t>Lei Cao, </a:t>
            </a:r>
            <a:r>
              <a:rPr lang="en-US" altLang="ko-KR" dirty="0" err="1"/>
              <a:t>Qingyang</a:t>
            </a:r>
            <a:r>
              <a:rPr lang="en-US" altLang="ko-KR" dirty="0"/>
              <a:t> Wang, </a:t>
            </a:r>
            <a:r>
              <a:rPr lang="en-US" altLang="ko-KR" dirty="0" err="1"/>
              <a:t>Elke</a:t>
            </a:r>
            <a:r>
              <a:rPr lang="en-US" altLang="ko-KR" dirty="0"/>
              <a:t> A. </a:t>
            </a:r>
            <a:r>
              <a:rPr lang="en-US" altLang="ko-KR" dirty="0" err="1"/>
              <a:t>Rundensteiner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Interactive Outlier Exploration in Big Data Streams</a:t>
            </a:r>
            <a:r>
              <a:rPr lang="en-US" altLang="ko-KR" dirty="0"/>
              <a:t>. 1621 - 1624.</a:t>
            </a:r>
          </a:p>
          <a:p>
            <a:pPr lvl="1"/>
            <a:r>
              <a:rPr lang="en-US" altLang="ko-KR" dirty="0" err="1"/>
              <a:t>Ugur</a:t>
            </a:r>
            <a:r>
              <a:rPr lang="en-US" altLang="ko-KR" dirty="0"/>
              <a:t> </a:t>
            </a:r>
            <a:r>
              <a:rPr lang="en-US" altLang="ko-KR" dirty="0" err="1"/>
              <a:t>Cetintemel</a:t>
            </a:r>
            <a:r>
              <a:rPr lang="en-US" altLang="ko-KR" dirty="0"/>
              <a:t>, Jiang Du, Tim </a:t>
            </a:r>
            <a:r>
              <a:rPr lang="en-US" altLang="ko-KR" dirty="0" err="1"/>
              <a:t>Kraska</a:t>
            </a:r>
            <a:r>
              <a:rPr lang="en-US" altLang="ko-KR" dirty="0"/>
              <a:t>, Samuel Madden, David Maier, John Meehan, Andrew </a:t>
            </a:r>
            <a:r>
              <a:rPr lang="en-US" altLang="ko-KR" dirty="0" err="1"/>
              <a:t>Pavlo</a:t>
            </a:r>
            <a:r>
              <a:rPr lang="en-US" altLang="ko-KR" dirty="0"/>
              <a:t>, Michael </a:t>
            </a:r>
            <a:r>
              <a:rPr lang="en-US" altLang="ko-KR" dirty="0" err="1"/>
              <a:t>Stonebraker</a:t>
            </a:r>
            <a:r>
              <a:rPr lang="en-US" altLang="ko-KR" dirty="0"/>
              <a:t>, Erik Sutherland, </a:t>
            </a:r>
            <a:r>
              <a:rPr lang="en-US" altLang="ko-KR" dirty="0" err="1"/>
              <a:t>Nesime</a:t>
            </a:r>
            <a:r>
              <a:rPr lang="en-US" altLang="ko-KR" dirty="0"/>
              <a:t> </a:t>
            </a:r>
            <a:r>
              <a:rPr lang="en-US" altLang="ko-KR" dirty="0" err="1"/>
              <a:t>Tatbul</a:t>
            </a:r>
            <a:r>
              <a:rPr lang="en-US" altLang="ko-KR" dirty="0"/>
              <a:t>, Kristin </a:t>
            </a:r>
            <a:r>
              <a:rPr lang="en-US" altLang="ko-KR" dirty="0" err="1"/>
              <a:t>Tufte</a:t>
            </a:r>
            <a:r>
              <a:rPr lang="en-US" altLang="ko-KR" dirty="0"/>
              <a:t>, </a:t>
            </a:r>
            <a:r>
              <a:rPr lang="en-US" altLang="ko-KR" dirty="0" err="1"/>
              <a:t>Hao</a:t>
            </a:r>
            <a:r>
              <a:rPr lang="en-US" altLang="ko-KR" dirty="0"/>
              <a:t> Wang, Stanley </a:t>
            </a:r>
            <a:r>
              <a:rPr lang="en-US" altLang="ko-KR" dirty="0" err="1"/>
              <a:t>Zdonik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5"/>
              </a:rPr>
              <a:t>S-Store: A Streaming </a:t>
            </a:r>
            <a:r>
              <a:rPr lang="en-US" altLang="ko-KR" dirty="0" err="1">
                <a:hlinkClick r:id="rId5"/>
              </a:rPr>
              <a:t>NewSQL</a:t>
            </a:r>
            <a:r>
              <a:rPr lang="en-US" altLang="ko-KR" dirty="0">
                <a:hlinkClick r:id="rId5"/>
              </a:rPr>
              <a:t> System for Big Velocity Applications</a:t>
            </a:r>
            <a:r>
              <a:rPr lang="en-US" altLang="ko-KR" dirty="0"/>
              <a:t>. 1633 - 1636.</a:t>
            </a:r>
          </a:p>
          <a:p>
            <a:pPr lvl="1"/>
            <a:r>
              <a:rPr lang="en-US" altLang="ko-KR" dirty="0" err="1"/>
              <a:t>Xiaoyang</a:t>
            </a:r>
            <a:r>
              <a:rPr lang="en-US" altLang="ko-KR" dirty="0"/>
              <a:t> Wang, Ying Zhang, </a:t>
            </a:r>
            <a:r>
              <a:rPr lang="en-US" altLang="ko-KR" dirty="0" err="1"/>
              <a:t>Wenjie</a:t>
            </a:r>
            <a:r>
              <a:rPr lang="en-US" altLang="ko-KR" dirty="0"/>
              <a:t> Zhang, </a:t>
            </a:r>
            <a:r>
              <a:rPr lang="en-US" altLang="ko-KR" dirty="0" err="1"/>
              <a:t>Xuemin</a:t>
            </a:r>
            <a:r>
              <a:rPr lang="en-US" altLang="ko-KR" dirty="0"/>
              <a:t> Lin, Wei Wang:</a:t>
            </a:r>
            <a:br>
              <a:rPr lang="en-US" altLang="ko-KR" dirty="0"/>
            </a:br>
            <a:r>
              <a:rPr lang="en-US" altLang="ko-KR" dirty="0">
                <a:hlinkClick r:id="rId6"/>
              </a:rPr>
              <a:t>Selectivity Estimation on Streaming </a:t>
            </a:r>
            <a:r>
              <a:rPr lang="en-US" altLang="ko-KR" dirty="0" err="1">
                <a:hlinkClick r:id="rId6"/>
              </a:rPr>
              <a:t>Spatio</a:t>
            </a:r>
            <a:r>
              <a:rPr lang="en-US" altLang="ko-KR" dirty="0">
                <a:hlinkClick r:id="rId6"/>
              </a:rPr>
              <a:t>-Textual Data Using Local Correlations</a:t>
            </a:r>
            <a:r>
              <a:rPr lang="en-US" altLang="ko-KR" dirty="0"/>
              <a:t>. 101 - 112.</a:t>
            </a:r>
          </a:p>
          <a:p>
            <a:pPr lvl="1"/>
            <a:r>
              <a:rPr lang="en-US" altLang="ko-KR" dirty="0" err="1"/>
              <a:t>Dingyu</a:t>
            </a:r>
            <a:r>
              <a:rPr lang="en-US" altLang="ko-KR" dirty="0"/>
              <a:t> Yang, Dongxiang Zhang, Kian-Lee Tan, Jian Cao, </a:t>
            </a:r>
            <a:r>
              <a:rPr lang="en-US" altLang="ko-KR" dirty="0" err="1"/>
              <a:t>Frédéric</a:t>
            </a:r>
            <a:r>
              <a:rPr lang="en-US" altLang="ko-KR" dirty="0"/>
              <a:t> Le </a:t>
            </a:r>
            <a:r>
              <a:rPr lang="en-US" altLang="ko-KR" dirty="0" err="1"/>
              <a:t>Mouël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7"/>
              </a:rPr>
              <a:t>CANDS: Continuous Optimal Navigation via Distributed Stream Processing</a:t>
            </a:r>
            <a:r>
              <a:rPr lang="en-US" altLang="ko-KR" dirty="0"/>
              <a:t>. 137 - 148.</a:t>
            </a:r>
          </a:p>
          <a:p>
            <a:pPr lvl="1"/>
            <a:r>
              <a:rPr lang="en-US" altLang="ko-KR" dirty="0" err="1"/>
              <a:t>Nurjahan</a:t>
            </a:r>
            <a:r>
              <a:rPr lang="en-US" altLang="ko-KR" dirty="0"/>
              <a:t> Begum, </a:t>
            </a:r>
            <a:r>
              <a:rPr lang="en-US" altLang="ko-KR" dirty="0" err="1"/>
              <a:t>Eamonn</a:t>
            </a:r>
            <a:r>
              <a:rPr lang="en-US" altLang="ko-KR" dirty="0"/>
              <a:t> Keogh:</a:t>
            </a:r>
            <a:br>
              <a:rPr lang="en-US" altLang="ko-KR" dirty="0"/>
            </a:br>
            <a:r>
              <a:rPr lang="en-US" altLang="ko-KR" dirty="0">
                <a:hlinkClick r:id="rId8"/>
              </a:rPr>
              <a:t>Rare Time Series Motif Discovery from Unbounded Streams</a:t>
            </a:r>
            <a:r>
              <a:rPr lang="en-US" altLang="ko-KR" dirty="0"/>
              <a:t>. 149 - 160.</a:t>
            </a:r>
          </a:p>
          <a:p>
            <a:pPr lvl="1"/>
            <a:r>
              <a:rPr lang="en-US" altLang="ko-KR" dirty="0" err="1"/>
              <a:t>Chunyao</a:t>
            </a:r>
            <a:r>
              <a:rPr lang="en-US" altLang="ko-KR" dirty="0"/>
              <a:t> Song, </a:t>
            </a:r>
            <a:r>
              <a:rPr lang="en-US" altLang="ko-KR" dirty="0" err="1"/>
              <a:t>Tingjian</a:t>
            </a:r>
            <a:r>
              <a:rPr lang="en-US" altLang="ko-KR" dirty="0"/>
              <a:t> Ge, Cindy Chen, </a:t>
            </a:r>
            <a:r>
              <a:rPr lang="en-US" altLang="ko-KR" dirty="0" err="1"/>
              <a:t>Jie</a:t>
            </a:r>
            <a:r>
              <a:rPr lang="en-US" altLang="ko-KR" dirty="0"/>
              <a:t> Wang:</a:t>
            </a:r>
            <a:br>
              <a:rPr lang="en-US" altLang="ko-KR" dirty="0"/>
            </a:br>
            <a:r>
              <a:rPr lang="en-US" altLang="ko-KR" dirty="0">
                <a:hlinkClick r:id="rId9"/>
              </a:rPr>
              <a:t>Event Pattern Matching over Graph Streams</a:t>
            </a:r>
            <a:r>
              <a:rPr lang="en-US" altLang="ko-KR" dirty="0"/>
              <a:t>. 413 - 424.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2015</a:t>
            </a:r>
          </a:p>
          <a:p>
            <a:pPr lvl="1"/>
            <a:r>
              <a:rPr lang="en-US" altLang="ko-KR" dirty="0" err="1"/>
              <a:t>Arnon</a:t>
            </a:r>
            <a:r>
              <a:rPr lang="en-US" altLang="ko-KR" dirty="0"/>
              <a:t> </a:t>
            </a:r>
            <a:r>
              <a:rPr lang="en-US" altLang="ko-KR" dirty="0" err="1"/>
              <a:t>Lazerson</a:t>
            </a:r>
            <a:r>
              <a:rPr lang="en-US" altLang="ko-KR" dirty="0"/>
              <a:t>, </a:t>
            </a:r>
            <a:r>
              <a:rPr lang="en-US" altLang="ko-KR" dirty="0" err="1"/>
              <a:t>Izchak</a:t>
            </a:r>
            <a:r>
              <a:rPr lang="en-US" altLang="ko-KR" dirty="0"/>
              <a:t> </a:t>
            </a:r>
            <a:r>
              <a:rPr lang="en-US" altLang="ko-KR" dirty="0" err="1"/>
              <a:t>Sharfman</a:t>
            </a:r>
            <a:r>
              <a:rPr lang="en-US" altLang="ko-KR" dirty="0"/>
              <a:t>, Daniel Keren, </a:t>
            </a:r>
            <a:r>
              <a:rPr lang="en-US" altLang="ko-KR" dirty="0" err="1"/>
              <a:t>Assaf</a:t>
            </a:r>
            <a:r>
              <a:rPr lang="en-US" altLang="ko-KR" dirty="0"/>
              <a:t> Schuster, Minos </a:t>
            </a:r>
            <a:r>
              <a:rPr lang="en-US" altLang="ko-KR" dirty="0" err="1"/>
              <a:t>Garofalakis</a:t>
            </a:r>
            <a:r>
              <a:rPr lang="en-US" altLang="ko-KR" dirty="0"/>
              <a:t>, Vasilis </a:t>
            </a:r>
            <a:r>
              <a:rPr lang="en-US" altLang="ko-KR" dirty="0" err="1"/>
              <a:t>Samoladas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10"/>
              </a:rPr>
              <a:t>Monitoring Distributed Streams using Convex Decompositions</a:t>
            </a:r>
            <a:r>
              <a:rPr lang="en-US" altLang="ko-KR" dirty="0"/>
              <a:t>. 545 - 556.</a:t>
            </a:r>
          </a:p>
          <a:p>
            <a:pPr lvl="1"/>
            <a:r>
              <a:rPr lang="en-US" altLang="ko-KR" dirty="0"/>
              <a:t>Ahmed R. Mahmood, Ahmed M. Aly, </a:t>
            </a:r>
            <a:r>
              <a:rPr lang="en-US" altLang="ko-KR" dirty="0" err="1"/>
              <a:t>Thamir</a:t>
            </a:r>
            <a:r>
              <a:rPr lang="en-US" altLang="ko-KR" dirty="0"/>
              <a:t> </a:t>
            </a:r>
            <a:r>
              <a:rPr lang="en-US" altLang="ko-KR" dirty="0" err="1"/>
              <a:t>Qadah</a:t>
            </a:r>
            <a:r>
              <a:rPr lang="en-US" altLang="ko-KR" dirty="0"/>
              <a:t>, El </a:t>
            </a:r>
            <a:r>
              <a:rPr lang="en-US" altLang="ko-KR" dirty="0" err="1"/>
              <a:t>Kindi</a:t>
            </a:r>
            <a:r>
              <a:rPr lang="en-US" altLang="ko-KR" dirty="0"/>
              <a:t> </a:t>
            </a:r>
            <a:r>
              <a:rPr lang="en-US" altLang="ko-KR" dirty="0" err="1"/>
              <a:t>Rezig</a:t>
            </a:r>
            <a:r>
              <a:rPr lang="en-US" altLang="ko-KR" dirty="0"/>
              <a:t>, </a:t>
            </a:r>
            <a:r>
              <a:rPr lang="en-US" altLang="ko-KR" dirty="0" err="1"/>
              <a:t>Anas</a:t>
            </a:r>
            <a:r>
              <a:rPr lang="en-US" altLang="ko-KR" dirty="0"/>
              <a:t> </a:t>
            </a:r>
            <a:r>
              <a:rPr lang="en-US" altLang="ko-KR" dirty="0" err="1"/>
              <a:t>Daghistani</a:t>
            </a:r>
            <a:r>
              <a:rPr lang="en-US" altLang="ko-KR" dirty="0"/>
              <a:t>, </a:t>
            </a:r>
            <a:r>
              <a:rPr lang="en-US" altLang="ko-KR" dirty="0" err="1"/>
              <a:t>Amgad</a:t>
            </a:r>
            <a:r>
              <a:rPr lang="en-US" altLang="ko-KR" dirty="0"/>
              <a:t> </a:t>
            </a:r>
            <a:r>
              <a:rPr lang="en-US" altLang="ko-KR" dirty="0" err="1"/>
              <a:t>Madkour</a:t>
            </a:r>
            <a:r>
              <a:rPr lang="en-US" altLang="ko-KR" dirty="0"/>
              <a:t>, Ahmed S. </a:t>
            </a:r>
            <a:r>
              <a:rPr lang="en-US" altLang="ko-KR" dirty="0" err="1"/>
              <a:t>Abdelhamid</a:t>
            </a:r>
            <a:r>
              <a:rPr lang="en-US" altLang="ko-KR" dirty="0"/>
              <a:t>, Mohamed S. Hassan, </a:t>
            </a:r>
            <a:r>
              <a:rPr lang="en-US" altLang="ko-KR" dirty="0" err="1"/>
              <a:t>Walid</a:t>
            </a:r>
            <a:r>
              <a:rPr lang="en-US" altLang="ko-KR" dirty="0"/>
              <a:t> G. </a:t>
            </a:r>
            <a:r>
              <a:rPr lang="en-US" altLang="ko-KR" dirty="0" err="1"/>
              <a:t>Aref</a:t>
            </a:r>
            <a:r>
              <a:rPr lang="en-US" altLang="ko-KR" dirty="0"/>
              <a:t>, </a:t>
            </a:r>
            <a:r>
              <a:rPr lang="en-US" altLang="ko-KR" dirty="0" err="1"/>
              <a:t>Seleh</a:t>
            </a:r>
            <a:r>
              <a:rPr lang="en-US" altLang="ko-KR" dirty="0"/>
              <a:t> </a:t>
            </a:r>
            <a:r>
              <a:rPr lang="en-US" altLang="ko-KR" dirty="0" err="1"/>
              <a:t>Basalamah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11"/>
              </a:rPr>
              <a:t>Tornado: A Distributed </a:t>
            </a:r>
            <a:r>
              <a:rPr lang="en-US" altLang="ko-KR" dirty="0" err="1">
                <a:hlinkClick r:id="rId11"/>
              </a:rPr>
              <a:t>Spatio</a:t>
            </a:r>
            <a:r>
              <a:rPr lang="en-US" altLang="ko-KR" dirty="0">
                <a:hlinkClick r:id="rId11"/>
              </a:rPr>
              <a:t>-Textual Stream Processing System</a:t>
            </a:r>
            <a:r>
              <a:rPr lang="en-US" altLang="ko-KR" dirty="0"/>
              <a:t>. 2020 - 2023.</a:t>
            </a:r>
          </a:p>
          <a:p>
            <a:pPr lvl="1"/>
            <a:r>
              <a:rPr lang="en-US" altLang="ko-KR" dirty="0"/>
              <a:t>John Meehan, </a:t>
            </a:r>
            <a:r>
              <a:rPr lang="en-US" altLang="ko-KR" dirty="0" err="1"/>
              <a:t>Nesime</a:t>
            </a:r>
            <a:r>
              <a:rPr lang="en-US" altLang="ko-KR" dirty="0"/>
              <a:t> </a:t>
            </a:r>
            <a:r>
              <a:rPr lang="en-US" altLang="ko-KR" dirty="0" err="1"/>
              <a:t>Tatbul</a:t>
            </a:r>
            <a:r>
              <a:rPr lang="en-US" altLang="ko-KR" dirty="0"/>
              <a:t>, Stan </a:t>
            </a:r>
            <a:r>
              <a:rPr lang="en-US" altLang="ko-KR" dirty="0" err="1"/>
              <a:t>Zdonik</a:t>
            </a:r>
            <a:r>
              <a:rPr lang="en-US" altLang="ko-KR" dirty="0"/>
              <a:t>, </a:t>
            </a:r>
            <a:r>
              <a:rPr lang="en-US" altLang="ko-KR" dirty="0" err="1"/>
              <a:t>Cansu</a:t>
            </a:r>
            <a:r>
              <a:rPr lang="en-US" altLang="ko-KR" dirty="0"/>
              <a:t> </a:t>
            </a:r>
            <a:r>
              <a:rPr lang="en-US" altLang="ko-KR" dirty="0" err="1"/>
              <a:t>Aslantas</a:t>
            </a:r>
            <a:r>
              <a:rPr lang="en-US" altLang="ko-KR" dirty="0"/>
              <a:t>, </a:t>
            </a:r>
            <a:r>
              <a:rPr lang="en-US" altLang="ko-KR" dirty="0" err="1"/>
              <a:t>Ugur</a:t>
            </a:r>
            <a:r>
              <a:rPr lang="en-US" altLang="ko-KR" dirty="0"/>
              <a:t> </a:t>
            </a:r>
            <a:r>
              <a:rPr lang="en-US" altLang="ko-KR" dirty="0" err="1"/>
              <a:t>Cetintemel</a:t>
            </a:r>
            <a:r>
              <a:rPr lang="en-US" altLang="ko-KR" dirty="0"/>
              <a:t>, Jiang Du, Tim </a:t>
            </a:r>
            <a:r>
              <a:rPr lang="en-US" altLang="ko-KR" dirty="0" err="1"/>
              <a:t>Kraska</a:t>
            </a:r>
            <a:r>
              <a:rPr lang="en-US" altLang="ko-KR" dirty="0"/>
              <a:t>, Samuel Madden, David Maier, Andrew </a:t>
            </a:r>
            <a:r>
              <a:rPr lang="en-US" altLang="ko-KR" dirty="0" err="1"/>
              <a:t>Pavlo</a:t>
            </a:r>
            <a:r>
              <a:rPr lang="en-US" altLang="ko-KR" dirty="0"/>
              <a:t>, Michael </a:t>
            </a:r>
            <a:r>
              <a:rPr lang="en-US" altLang="ko-KR" dirty="0" err="1"/>
              <a:t>Stonebraker</a:t>
            </a:r>
            <a:r>
              <a:rPr lang="en-US" altLang="ko-KR" dirty="0"/>
              <a:t>, Kristin </a:t>
            </a:r>
            <a:r>
              <a:rPr lang="en-US" altLang="ko-KR" dirty="0" err="1"/>
              <a:t>Tufte</a:t>
            </a:r>
            <a:r>
              <a:rPr lang="en-US" altLang="ko-KR" dirty="0"/>
              <a:t>, </a:t>
            </a:r>
            <a:r>
              <a:rPr lang="en-US" altLang="ko-KR" dirty="0" err="1"/>
              <a:t>Hao</a:t>
            </a:r>
            <a:r>
              <a:rPr lang="en-US" altLang="ko-KR" dirty="0"/>
              <a:t> Wang:</a:t>
            </a:r>
            <a:br>
              <a:rPr lang="en-US" altLang="ko-KR" dirty="0"/>
            </a:br>
            <a:r>
              <a:rPr lang="en-US" altLang="ko-KR" dirty="0">
                <a:hlinkClick r:id="rId12"/>
              </a:rPr>
              <a:t>S-Store: Streaming Meets Transaction Processing</a:t>
            </a:r>
            <a:r>
              <a:rPr lang="en-US" altLang="ko-KR" dirty="0"/>
              <a:t>. 2134 - 2145.</a:t>
            </a:r>
          </a:p>
          <a:p>
            <a:pPr lvl="1"/>
            <a:r>
              <a:rPr lang="en-US" altLang="ko-KR" dirty="0" err="1"/>
              <a:t>Hao</a:t>
            </a:r>
            <a:r>
              <a:rPr lang="en-US" altLang="ko-KR" dirty="0"/>
              <a:t> Huang, Shiva </a:t>
            </a:r>
            <a:r>
              <a:rPr lang="en-US" altLang="ko-KR" dirty="0" err="1"/>
              <a:t>Kasiviswanathan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13"/>
              </a:rPr>
              <a:t>Streaming Anomaly Detection Using Randomized Matrix Sketching</a:t>
            </a:r>
            <a:r>
              <a:rPr lang="en-US" altLang="ko-KR" dirty="0"/>
              <a:t>. 192 - 203.</a:t>
            </a:r>
          </a:p>
          <a:p>
            <a:r>
              <a:rPr lang="en-US" altLang="ko-KR" dirty="0"/>
              <a:t>2016</a:t>
            </a:r>
          </a:p>
          <a:p>
            <a:pPr lvl="1"/>
            <a:r>
              <a:rPr lang="en-US" altLang="ko-KR" dirty="0" err="1"/>
              <a:t>Gianmarco</a:t>
            </a:r>
            <a:r>
              <a:rPr lang="en-US" altLang="ko-KR" dirty="0"/>
              <a:t> De </a:t>
            </a:r>
            <a:r>
              <a:rPr lang="en-US" altLang="ko-KR" dirty="0" err="1"/>
              <a:t>Francisci</a:t>
            </a:r>
            <a:r>
              <a:rPr lang="en-US" altLang="ko-KR" dirty="0"/>
              <a:t> Morales, Aristides </a:t>
            </a:r>
            <a:r>
              <a:rPr lang="en-US" altLang="ko-KR" dirty="0" err="1"/>
              <a:t>Gionis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14"/>
              </a:rPr>
              <a:t>Streaming Similarity Self-Join</a:t>
            </a:r>
            <a:r>
              <a:rPr lang="en-US" altLang="ko-KR" dirty="0"/>
              <a:t>. 792 - 803.</a:t>
            </a:r>
          </a:p>
          <a:p>
            <a:pPr lvl="1"/>
            <a:r>
              <a:rPr lang="en-US" altLang="ko-KR" dirty="0"/>
              <a:t>Luan Tran, </a:t>
            </a:r>
            <a:r>
              <a:rPr lang="en-US" altLang="ko-KR" dirty="0" err="1"/>
              <a:t>Liyue</a:t>
            </a:r>
            <a:r>
              <a:rPr lang="en-US" altLang="ko-KR" dirty="0"/>
              <a:t> Fan, Cyrus </a:t>
            </a:r>
            <a:r>
              <a:rPr lang="en-US" altLang="ko-KR" dirty="0" err="1"/>
              <a:t>Shahabi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15"/>
              </a:rPr>
              <a:t>Distance-based Outlier Detection in Data Streams</a:t>
            </a:r>
            <a:r>
              <a:rPr lang="en-US" altLang="ko-KR" dirty="0"/>
              <a:t>. 1089 - 1100.</a:t>
            </a:r>
          </a:p>
          <a:p>
            <a:pPr lvl="1"/>
            <a:r>
              <a:rPr lang="en-US" altLang="ko-KR" dirty="0"/>
              <a:t>Gabriela Jacques da Silva, Fang Zheng, Daniel </a:t>
            </a:r>
            <a:r>
              <a:rPr lang="en-US" altLang="ko-KR" dirty="0" err="1"/>
              <a:t>Debrunner</a:t>
            </a:r>
            <a:r>
              <a:rPr lang="en-US" altLang="ko-KR" dirty="0"/>
              <a:t>, Kun-Lung Wu, Victor </a:t>
            </a:r>
            <a:r>
              <a:rPr lang="en-US" altLang="ko-KR" dirty="0" err="1"/>
              <a:t>Dogaru</a:t>
            </a:r>
            <a:r>
              <a:rPr lang="en-US" altLang="ko-KR" dirty="0"/>
              <a:t>, Eric Johnson, Michael Spicer, Ahmet </a:t>
            </a:r>
            <a:r>
              <a:rPr lang="en-US" altLang="ko-KR" dirty="0" err="1"/>
              <a:t>Erdem</a:t>
            </a:r>
            <a:r>
              <a:rPr lang="en-US" altLang="ko-KR" dirty="0"/>
              <a:t> </a:t>
            </a:r>
            <a:r>
              <a:rPr lang="en-US" altLang="ko-KR" dirty="0" err="1"/>
              <a:t>Sariyuce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16"/>
              </a:rPr>
              <a:t>Consistent Regions: Guaranteed Tuple Processing in IBM Streams</a:t>
            </a:r>
            <a:r>
              <a:rPr lang="en-US" altLang="ko-KR" dirty="0"/>
              <a:t>. 1341 - 1352.</a:t>
            </a:r>
          </a:p>
          <a:p>
            <a:pPr lvl="1"/>
            <a:r>
              <a:rPr lang="en-US" altLang="ko-KR" dirty="0" err="1"/>
              <a:t>Qun</a:t>
            </a:r>
            <a:r>
              <a:rPr lang="en-US" altLang="ko-KR" dirty="0"/>
              <a:t> Huang, Patrick P. C. Lee:</a:t>
            </a:r>
            <a:br>
              <a:rPr lang="en-US" altLang="ko-KR" dirty="0"/>
            </a:br>
            <a:r>
              <a:rPr lang="en-US" altLang="ko-KR" dirty="0">
                <a:hlinkClick r:id="rId17"/>
              </a:rPr>
              <a:t>Toward High-Performance Distributed Stream Processing via Approximate Fault Tolerance</a:t>
            </a:r>
            <a:r>
              <a:rPr lang="en-US" altLang="ko-KR" dirty="0"/>
              <a:t>. 73 - 84.</a:t>
            </a:r>
          </a:p>
          <a:p>
            <a:pPr lvl="1"/>
            <a:r>
              <a:rPr lang="en-US" altLang="ko-KR" dirty="0" err="1"/>
              <a:t>Youhuan</a:t>
            </a:r>
            <a:r>
              <a:rPr lang="en-US" altLang="ko-KR" dirty="0"/>
              <a:t> Li, Lei Zou, </a:t>
            </a:r>
            <a:r>
              <a:rPr lang="en-US" altLang="ko-KR" dirty="0" err="1"/>
              <a:t>Huaming</a:t>
            </a:r>
            <a:r>
              <a:rPr lang="en-US" altLang="ko-KR" dirty="0"/>
              <a:t> Zhang, </a:t>
            </a:r>
            <a:r>
              <a:rPr lang="en-US" altLang="ko-KR" dirty="0" err="1"/>
              <a:t>Dongyan</a:t>
            </a:r>
            <a:r>
              <a:rPr lang="en-US" altLang="ko-KR" dirty="0"/>
              <a:t> Zhao:</a:t>
            </a:r>
            <a:br>
              <a:rPr lang="en-US" altLang="ko-KR" dirty="0"/>
            </a:br>
            <a:r>
              <a:rPr lang="en-US" altLang="ko-KR" dirty="0">
                <a:hlinkClick r:id="rId18"/>
              </a:rPr>
              <a:t>Computing Longest Increasing Subsequences over Sequential Data Streams</a:t>
            </a:r>
            <a:r>
              <a:rPr lang="en-US" altLang="ko-KR" dirty="0"/>
              <a:t>. 181 - 192.</a:t>
            </a:r>
          </a:p>
          <a:p>
            <a:pPr lvl="1"/>
            <a:r>
              <a:rPr lang="en-US" altLang="ko-KR" dirty="0" err="1"/>
              <a:t>Haipeng</a:t>
            </a:r>
            <a:r>
              <a:rPr lang="en-US" altLang="ko-KR" dirty="0"/>
              <a:t> Dai, Muhammad </a:t>
            </a:r>
            <a:r>
              <a:rPr lang="en-US" altLang="ko-KR" dirty="0" err="1"/>
              <a:t>Shahzad</a:t>
            </a:r>
            <a:r>
              <a:rPr lang="en-US" altLang="ko-KR" dirty="0"/>
              <a:t>, Alex X. Liu, </a:t>
            </a:r>
            <a:r>
              <a:rPr lang="en-US" altLang="ko-KR" dirty="0" err="1"/>
              <a:t>Yuankun</a:t>
            </a:r>
            <a:r>
              <a:rPr lang="en-US" altLang="ko-KR" dirty="0"/>
              <a:t> </a:t>
            </a:r>
            <a:r>
              <a:rPr lang="en-US" altLang="ko-KR" dirty="0" err="1"/>
              <a:t>Zhong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19"/>
              </a:rPr>
              <a:t>Finding Persistent Items in Data Streams</a:t>
            </a:r>
            <a:r>
              <a:rPr lang="en-US" altLang="ko-KR" dirty="0"/>
              <a:t>. 289 - 300.</a:t>
            </a:r>
          </a:p>
          <a:p>
            <a:pPr lvl="1"/>
            <a:r>
              <a:rPr lang="en-US" altLang="ko-KR" dirty="0" err="1"/>
              <a:t>Sneha</a:t>
            </a:r>
            <a:r>
              <a:rPr lang="en-US" altLang="ko-KR" dirty="0"/>
              <a:t> Singh, </a:t>
            </a:r>
            <a:r>
              <a:rPr lang="en-US" altLang="ko-KR" dirty="0" err="1"/>
              <a:t>Divesh</a:t>
            </a:r>
            <a:r>
              <a:rPr lang="en-US" altLang="ko-KR" dirty="0"/>
              <a:t> Srivastava, </a:t>
            </a:r>
            <a:r>
              <a:rPr lang="en-US" altLang="ko-KR" dirty="0" err="1"/>
              <a:t>Srikanta</a:t>
            </a:r>
            <a:r>
              <a:rPr lang="en-US" altLang="ko-KR" dirty="0"/>
              <a:t> </a:t>
            </a:r>
            <a:r>
              <a:rPr lang="en-US" altLang="ko-KR" dirty="0" err="1"/>
              <a:t>Tirthapura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20"/>
              </a:rPr>
              <a:t>Estimating Quantiles from the Union of Historical and Streaming Data</a:t>
            </a:r>
            <a:r>
              <a:rPr lang="en-US" altLang="ko-KR" dirty="0"/>
              <a:t>. 433 - 444.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Very Large Data Bases (VLDB)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0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b="1" dirty="0" err="1" smtClean="0"/>
              <a:t>TencentRec</a:t>
            </a:r>
            <a:r>
              <a:rPr lang="en-US" altLang="ko-KR" b="1" dirty="0"/>
              <a:t>: Real-time Stream Recommendation in </a:t>
            </a:r>
            <a:r>
              <a:rPr lang="en-US" altLang="ko-KR" b="1" dirty="0" smtClean="0"/>
              <a:t>Practice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Yanxiang</a:t>
            </a:r>
            <a:r>
              <a:rPr lang="en-US" altLang="ko-KR" dirty="0" smtClean="0"/>
              <a:t> Huang et. Al]</a:t>
            </a:r>
            <a:endParaRPr lang="en-US" altLang="ko-KR" dirty="0"/>
          </a:p>
          <a:p>
            <a:r>
              <a:rPr lang="en-US" altLang="ko-KR" b="1" dirty="0" smtClean="0"/>
              <a:t>Twitter </a:t>
            </a:r>
            <a:r>
              <a:rPr lang="en-US" altLang="ko-KR" b="1" dirty="0"/>
              <a:t>Heron: Stream Processing at </a:t>
            </a:r>
            <a:r>
              <a:rPr lang="en-US" altLang="ko-KR" b="1" dirty="0" smtClean="0"/>
              <a:t>Scale</a:t>
            </a:r>
            <a:endParaRPr lang="en-US" altLang="ko-KR" b="1" dirty="0"/>
          </a:p>
          <a:p>
            <a:pPr lvl="1"/>
            <a:r>
              <a:rPr lang="en-US" altLang="ko-KR" dirty="0" smtClean="0"/>
              <a:t>[Sanjeev </a:t>
            </a:r>
            <a:r>
              <a:rPr lang="en-US" altLang="ko-KR" dirty="0" err="1" smtClean="0"/>
              <a:t>Kulkarn</a:t>
            </a:r>
            <a:r>
              <a:rPr lang="en-US" altLang="ko-KR" dirty="0"/>
              <a:t> </a:t>
            </a:r>
            <a:r>
              <a:rPr lang="en-US" altLang="ko-KR" dirty="0" smtClean="0"/>
              <a:t>et. Al]</a:t>
            </a:r>
            <a:endParaRPr lang="en-US" altLang="ko-KR" dirty="0"/>
          </a:p>
          <a:p>
            <a:r>
              <a:rPr lang="en-US" altLang="ko-KR" b="1" dirty="0"/>
              <a:t>Diversity-Aware Top-k Publish/Subscribe for Text </a:t>
            </a:r>
            <a:r>
              <a:rPr lang="en-US" altLang="ko-KR" b="1" dirty="0" smtClean="0"/>
              <a:t>Stream</a:t>
            </a:r>
            <a:endParaRPr lang="en-US" altLang="ko-KR" b="1" dirty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Lisi</a:t>
            </a:r>
            <a:r>
              <a:rPr lang="en-US" altLang="ko-KR" dirty="0" smtClean="0"/>
              <a:t> Chen and Gao Cong]</a:t>
            </a:r>
            <a:endParaRPr lang="en-US" altLang="ko-KR" dirty="0"/>
          </a:p>
          <a:p>
            <a:r>
              <a:rPr lang="en-US" altLang="ko-KR" b="1" dirty="0"/>
              <a:t>Persistent Data </a:t>
            </a:r>
            <a:r>
              <a:rPr lang="en-US" altLang="ko-KR" b="1" dirty="0" smtClean="0"/>
              <a:t>Sketching</a:t>
            </a:r>
            <a:endParaRPr lang="en-US" altLang="ko-KR" b="1" dirty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Zhewei</a:t>
            </a:r>
            <a:r>
              <a:rPr lang="en-US" altLang="ko-KR" dirty="0" smtClean="0"/>
              <a:t> Wei et. Al]</a:t>
            </a:r>
            <a:endParaRPr lang="en-US" altLang="ko-KR" dirty="0"/>
          </a:p>
          <a:p>
            <a:r>
              <a:rPr lang="en-US" altLang="ko-KR" b="1" dirty="0" smtClean="0"/>
              <a:t>Scalable </a:t>
            </a:r>
            <a:r>
              <a:rPr lang="en-US" altLang="ko-KR" b="1" dirty="0"/>
              <a:t>Distributed Stream Join </a:t>
            </a:r>
            <a:r>
              <a:rPr lang="en-US" altLang="ko-KR" b="1" dirty="0" smtClean="0"/>
              <a:t>Processing</a:t>
            </a:r>
            <a:r>
              <a:rPr lang="en-US" altLang="ko-KR" b="1" dirty="0"/>
              <a:t> </a:t>
            </a:r>
            <a:r>
              <a:rPr lang="en-US" altLang="ko-KR" dirty="0" smtClean="0"/>
              <a:t>[Qian Lin et. Al]</a:t>
            </a:r>
            <a:endParaRPr lang="en-US" altLang="ko-KR" dirty="0"/>
          </a:p>
          <a:p>
            <a:r>
              <a:rPr lang="en-US" altLang="ko-KR" b="1" dirty="0" smtClean="0"/>
              <a:t>SCREEN</a:t>
            </a:r>
            <a:r>
              <a:rPr lang="en-US" altLang="ko-KR" b="1" dirty="0"/>
              <a:t>: Stream Data Cleaning under Speed </a:t>
            </a:r>
            <a:r>
              <a:rPr lang="en-US" altLang="ko-KR" b="1" dirty="0" smtClean="0"/>
              <a:t>Constraints</a:t>
            </a:r>
            <a:endParaRPr lang="en-US" altLang="ko-KR" b="1" dirty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Shaoxu</a:t>
            </a:r>
            <a:r>
              <a:rPr lang="en-US" altLang="ko-KR" dirty="0" smtClean="0"/>
              <a:t> Song et. Al]</a:t>
            </a:r>
            <a:endParaRPr lang="en-US" altLang="ko-KR" dirty="0"/>
          </a:p>
          <a:p>
            <a:r>
              <a:rPr lang="en-US" altLang="ko-KR" b="1" dirty="0" smtClean="0"/>
              <a:t>Location-Aware </a:t>
            </a:r>
            <a:r>
              <a:rPr lang="en-US" altLang="ko-KR" b="1" dirty="0"/>
              <a:t>Pub/Sub System: When Continuous Moving Queries Meet Dynamic Event </a:t>
            </a:r>
            <a:r>
              <a:rPr lang="en-US" altLang="ko-KR" b="1" dirty="0" smtClean="0"/>
              <a:t>Streams</a:t>
            </a:r>
            <a:endParaRPr lang="en-US" altLang="ko-KR" b="1" dirty="0"/>
          </a:p>
          <a:p>
            <a:pPr lvl="1"/>
            <a:r>
              <a:rPr lang="en-US" altLang="ko-KR" dirty="0" smtClean="0"/>
              <a:t>[Long </a:t>
            </a:r>
            <a:r>
              <a:rPr lang="en-US" altLang="ko-KR" dirty="0" err="1" smtClean="0"/>
              <a:t>Guo</a:t>
            </a:r>
            <a:r>
              <a:rPr lang="en-US" altLang="ko-KR" dirty="0" smtClean="0"/>
              <a:t> et. Al]</a:t>
            </a:r>
            <a:endParaRPr lang="en-US" altLang="ko-KR" dirty="0"/>
          </a:p>
          <a:p>
            <a:r>
              <a:rPr lang="en-US" altLang="ko-KR" b="1" dirty="0"/>
              <a:t>CE-Storm: Confidential Elastic Processing of Data </a:t>
            </a:r>
            <a:r>
              <a:rPr lang="en-US" altLang="ko-KR" b="1" dirty="0" smtClean="0"/>
              <a:t>Streams</a:t>
            </a:r>
            <a:endParaRPr lang="en-US" altLang="ko-KR" b="1" dirty="0"/>
          </a:p>
          <a:p>
            <a:pPr lvl="1"/>
            <a:r>
              <a:rPr lang="en-US" altLang="ko-KR" dirty="0" smtClean="0"/>
              <a:t>[Nick </a:t>
            </a:r>
            <a:r>
              <a:rPr lang="en-US" altLang="ko-KR" dirty="0"/>
              <a:t>R. </a:t>
            </a:r>
            <a:r>
              <a:rPr lang="en-US" altLang="ko-KR" dirty="0" err="1" smtClean="0"/>
              <a:t>Katsipoulakis</a:t>
            </a:r>
            <a:r>
              <a:rPr lang="en-US" altLang="ko-KR" dirty="0" smtClean="0"/>
              <a:t> et. Al]</a:t>
            </a:r>
            <a:endParaRPr lang="en-US" altLang="ko-KR" b="1" dirty="0" smtClean="0"/>
          </a:p>
          <a:p>
            <a:r>
              <a:rPr lang="en-US" altLang="ko-KR" b="1" dirty="0"/>
              <a:t>Quality-Driven Continuous Query Execution over Out-of-Order Data </a:t>
            </a:r>
            <a:r>
              <a:rPr lang="en-US" altLang="ko-KR" b="1" dirty="0" smtClean="0"/>
              <a:t>Streams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Yuanzhen</a:t>
            </a:r>
            <a:r>
              <a:rPr lang="en-US" altLang="ko-KR" dirty="0" smtClean="0"/>
              <a:t> Ji et. Al]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Special Interest Group on Management Of </a:t>
            </a:r>
            <a:r>
              <a:rPr lang="en-US" altLang="ko-KR" dirty="0" smtClean="0"/>
              <a:t>Data (SIGMOD)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8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1" dirty="0" smtClean="0"/>
              <a:t>GTS</a:t>
            </a:r>
            <a:r>
              <a:rPr lang="en-US" altLang="ko-KR" b="1" dirty="0"/>
              <a:t>: A Fast and Scalable Graph Processing Method based on Streaming Topology to </a:t>
            </a:r>
            <a:r>
              <a:rPr lang="en-US" altLang="ko-KR" b="1" dirty="0" smtClean="0"/>
              <a:t>GPUs</a:t>
            </a:r>
          </a:p>
          <a:p>
            <a:pPr lvl="1"/>
            <a:r>
              <a:rPr lang="en-US" altLang="ko-KR" dirty="0" smtClean="0"/>
              <a:t>[Min-Soo Kim et. Al]</a:t>
            </a:r>
          </a:p>
          <a:p>
            <a:r>
              <a:rPr lang="en-US" altLang="ko-KR" b="1" dirty="0"/>
              <a:t>Graph Stream </a:t>
            </a:r>
            <a:r>
              <a:rPr lang="en-US" altLang="ko-KR" b="1" dirty="0" smtClean="0"/>
              <a:t>Summarization </a:t>
            </a:r>
            <a:r>
              <a:rPr lang="en-US" altLang="ko-KR" dirty="0" smtClean="0"/>
              <a:t>[Nan Tang et. Al]</a:t>
            </a:r>
          </a:p>
          <a:p>
            <a:r>
              <a:rPr lang="en-US" altLang="ko-KR" b="1" dirty="0"/>
              <a:t>THEMIS: Fairness in Federated Stream Processing under </a:t>
            </a:r>
            <a:r>
              <a:rPr lang="en-US" altLang="ko-KR" b="1" dirty="0" smtClean="0"/>
              <a:t>Overload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Evangelia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Kalyvianaki</a:t>
            </a:r>
            <a:r>
              <a:rPr lang="en-US" altLang="ko-KR" dirty="0" smtClean="0"/>
              <a:t> et. Al]</a:t>
            </a:r>
          </a:p>
          <a:p>
            <a:r>
              <a:rPr lang="en-US" altLang="ko-KR" b="1" dirty="0"/>
              <a:t>Time Adaptive Sketches (Ada-Sketches) for Summarizing Data </a:t>
            </a:r>
            <a:r>
              <a:rPr lang="en-US" altLang="ko-KR" b="1" dirty="0" smtClean="0"/>
              <a:t>Streams</a:t>
            </a:r>
            <a:endParaRPr lang="en-US" altLang="ko-KR" b="1" dirty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Anshumali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Shrivastava</a:t>
            </a:r>
            <a:r>
              <a:rPr lang="en-US" altLang="ko-KR" dirty="0"/>
              <a:t> </a:t>
            </a:r>
            <a:r>
              <a:rPr lang="en-US" altLang="ko-KR" dirty="0" smtClean="0"/>
              <a:t>et. Al]</a:t>
            </a:r>
          </a:p>
          <a:p>
            <a:r>
              <a:rPr lang="en-US" altLang="ko-KR" b="1" dirty="0"/>
              <a:t>Scalable Pattern Sharing on Event Streams</a:t>
            </a:r>
            <a:r>
              <a:rPr lang="en-US" altLang="ko-KR" dirty="0"/>
              <a:t> 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Medhabi</a:t>
            </a:r>
            <a:r>
              <a:rPr lang="en-US" altLang="ko-KR" dirty="0" smtClean="0"/>
              <a:t> Ray et. Al]</a:t>
            </a:r>
          </a:p>
          <a:p>
            <a:r>
              <a:rPr lang="en-US" altLang="ko-KR" b="1" dirty="0"/>
              <a:t>Streaming Algorithms for Robust Distinct Elements</a:t>
            </a:r>
            <a:r>
              <a:rPr lang="en-US" altLang="ko-KR" dirty="0"/>
              <a:t> [</a:t>
            </a:r>
            <a:r>
              <a:rPr lang="en-US" altLang="ko-KR" dirty="0" smtClean="0"/>
              <a:t>Di Chen et. Al]</a:t>
            </a:r>
          </a:p>
          <a:p>
            <a:r>
              <a:rPr lang="en-US" altLang="ko-KR" b="1" dirty="0"/>
              <a:t>Sharing-Aware Outlier Analytics over High-Volume Data Streams</a:t>
            </a:r>
            <a:r>
              <a:rPr lang="en-US" altLang="ko-KR" dirty="0"/>
              <a:t> </a:t>
            </a:r>
            <a:r>
              <a:rPr lang="en-US" altLang="ko-KR" dirty="0" smtClean="0"/>
              <a:t>[Lei Cao et. Al]</a:t>
            </a:r>
          </a:p>
          <a:p>
            <a:r>
              <a:rPr lang="en-US" altLang="ko-KR" b="1" dirty="0"/>
              <a:t>Range </a:t>
            </a:r>
            <a:r>
              <a:rPr lang="en-US" altLang="ko-KR" b="1" dirty="0" err="1"/>
              <a:t>Thresholding</a:t>
            </a:r>
            <a:r>
              <a:rPr lang="en-US" altLang="ko-KR" b="1" dirty="0"/>
              <a:t> on Streams </a:t>
            </a:r>
            <a:r>
              <a:rPr lang="en-US" altLang="ko-KR" dirty="0" smtClean="0"/>
              <a:t>[Miao </a:t>
            </a:r>
            <a:r>
              <a:rPr lang="en-US" altLang="ko-KR" dirty="0" err="1" smtClean="0"/>
              <a:t>Qiao</a:t>
            </a:r>
            <a:r>
              <a:rPr lang="en-US" altLang="ko-KR" dirty="0" smtClean="0"/>
              <a:t> et. Al]</a:t>
            </a:r>
          </a:p>
          <a:p>
            <a:r>
              <a:rPr lang="en-US" altLang="ko-KR" b="1" dirty="0"/>
              <a:t>SABER: Window-Based Hybrid Stream Processing for Heterogeneous </a:t>
            </a:r>
            <a:r>
              <a:rPr lang="en-US" altLang="ko-KR" b="1" dirty="0" smtClean="0"/>
              <a:t>Architectures</a:t>
            </a:r>
          </a:p>
          <a:p>
            <a:pPr lvl="1"/>
            <a:r>
              <a:rPr lang="en-US" altLang="ko-KR" dirty="0" smtClean="0"/>
              <a:t>[Alexandros </a:t>
            </a:r>
            <a:r>
              <a:rPr lang="en-US" altLang="ko-KR" dirty="0" err="1" smtClean="0"/>
              <a:t>Koliousis</a:t>
            </a:r>
            <a:r>
              <a:rPr lang="en-US" altLang="ko-KR" dirty="0" smtClean="0"/>
              <a:t> et. Al]</a:t>
            </a:r>
          </a:p>
          <a:p>
            <a:r>
              <a:rPr lang="en-US" altLang="ko-KR" b="1" dirty="0"/>
              <a:t>Scalable Approximate Query Tracking over Highly Distributed Data </a:t>
            </a:r>
            <a:r>
              <a:rPr lang="en-US" altLang="ko-KR" b="1" dirty="0" smtClean="0"/>
              <a:t>Streams</a:t>
            </a:r>
          </a:p>
          <a:p>
            <a:pPr lvl="1"/>
            <a:r>
              <a:rPr lang="en-US" altLang="ko-KR" dirty="0" smtClean="0"/>
              <a:t>[Nikos </a:t>
            </a:r>
            <a:r>
              <a:rPr lang="en-US" altLang="ko-KR" dirty="0" err="1" smtClean="0"/>
              <a:t>Giatrakos</a:t>
            </a:r>
            <a:r>
              <a:rPr lang="en-US" altLang="ko-KR" dirty="0" smtClean="0"/>
              <a:t> et. Al]</a:t>
            </a:r>
          </a:p>
          <a:p>
            <a:r>
              <a:rPr lang="en-US" altLang="ko-KR" b="1" dirty="0"/>
              <a:t>Augmented Sketch: Faster and More Accurate Stream Processing</a:t>
            </a:r>
            <a:r>
              <a:rPr lang="en-US" altLang="ko-KR" dirty="0"/>
              <a:t> 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Pratanu</a:t>
            </a:r>
            <a:r>
              <a:rPr lang="en-US" altLang="ko-KR" dirty="0" smtClean="0"/>
              <a:t> Roy et. Al]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Special Interest Group on Management Of </a:t>
            </a:r>
            <a:r>
              <a:rPr lang="en-US" altLang="ko-KR" dirty="0" smtClean="0"/>
              <a:t>Data (SIGMOD)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0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4935146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External </a:t>
            </a:r>
            <a:r>
              <a:rPr lang="en-US" altLang="ko-KR" b="1" dirty="0"/>
              <a:t>Memory Stream </a:t>
            </a:r>
            <a:r>
              <a:rPr lang="en-US" altLang="ko-KR" b="1" dirty="0" smtClean="0"/>
              <a:t>Sampling </a:t>
            </a:r>
            <a:r>
              <a:rPr lang="en-US" altLang="ko-KR" dirty="0"/>
              <a:t>[</a:t>
            </a:r>
            <a:r>
              <a:rPr lang="en-US" altLang="ko-KR" dirty="0" err="1"/>
              <a:t>Xiaocheng</a:t>
            </a:r>
            <a:r>
              <a:rPr lang="en-US" altLang="ko-KR" dirty="0"/>
              <a:t> Hu et. Al]</a:t>
            </a:r>
          </a:p>
          <a:p>
            <a:r>
              <a:rPr lang="en-US" altLang="ko-KR" b="1" dirty="0" smtClean="0"/>
              <a:t>Vertex </a:t>
            </a:r>
            <a:r>
              <a:rPr lang="en-US" altLang="ko-KR" b="1" dirty="0"/>
              <a:t>and </a:t>
            </a:r>
            <a:r>
              <a:rPr lang="en-US" altLang="ko-KR" b="1" dirty="0" err="1"/>
              <a:t>Hyperedge</a:t>
            </a:r>
            <a:r>
              <a:rPr lang="en-US" altLang="ko-KR" b="1" dirty="0"/>
              <a:t> Connectivity in Dynamic Graph </a:t>
            </a:r>
            <a:r>
              <a:rPr lang="en-US" altLang="ko-KR" b="1" dirty="0" smtClean="0"/>
              <a:t>Streams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Sudipto</a:t>
            </a:r>
            <a:r>
              <a:rPr lang="en-US" altLang="ko-KR" dirty="0" smtClean="0"/>
              <a:t> </a:t>
            </a:r>
            <a:r>
              <a:rPr lang="en-US" altLang="ko-KR" dirty="0" err="1"/>
              <a:t>Guha</a:t>
            </a:r>
            <a:r>
              <a:rPr lang="en-US" altLang="ko-KR" dirty="0"/>
              <a:t> et. Al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Symposium on Principles Of Database Systems (PODS)* 2015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400" y="6204311"/>
            <a:ext cx="73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*Sponsored by Special Interest Group on Management Of Data (SIGMOD)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8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4935146"/>
          </a:xfrm>
        </p:spPr>
        <p:txBody>
          <a:bodyPr>
            <a:normAutofit fontScale="92500"/>
          </a:bodyPr>
          <a:lstStyle/>
          <a:p>
            <a:r>
              <a:rPr lang="en-US" altLang="ko-KR" b="1" dirty="0" smtClean="0"/>
              <a:t>Variability </a:t>
            </a:r>
            <a:r>
              <a:rPr lang="en-US" altLang="ko-KR" b="1" dirty="0"/>
              <a:t>in Data </a:t>
            </a:r>
            <a:r>
              <a:rPr lang="en-US" altLang="ko-KR" b="1" dirty="0" smtClean="0"/>
              <a:t>Streams </a:t>
            </a:r>
            <a:r>
              <a:rPr lang="en-US" altLang="ko-KR" dirty="0" smtClean="0"/>
              <a:t>[David </a:t>
            </a:r>
            <a:r>
              <a:rPr lang="en-US" altLang="ko-KR" dirty="0" err="1" smtClean="0"/>
              <a:t>Felber</a:t>
            </a:r>
            <a:r>
              <a:rPr lang="en-US" altLang="ko-KR" dirty="0"/>
              <a:t> </a:t>
            </a:r>
            <a:r>
              <a:rPr lang="en-US" altLang="ko-KR" dirty="0" smtClean="0"/>
              <a:t>and </a:t>
            </a:r>
            <a:r>
              <a:rPr lang="en-US" altLang="ko-KR" dirty="0" err="1"/>
              <a:t>Rafail</a:t>
            </a:r>
            <a:r>
              <a:rPr lang="en-US" altLang="ko-KR" dirty="0"/>
              <a:t> </a:t>
            </a:r>
            <a:r>
              <a:rPr lang="en-US" altLang="ko-KR" dirty="0" err="1" smtClean="0"/>
              <a:t>Ostrovsky</a:t>
            </a:r>
            <a:r>
              <a:rPr lang="en-US" altLang="ko-KR" dirty="0" smtClean="0"/>
              <a:t>]</a:t>
            </a:r>
          </a:p>
          <a:p>
            <a:r>
              <a:rPr lang="en-US" altLang="ko-KR" b="1" dirty="0"/>
              <a:t>Streaming Space Complexity of Nearly All Functions of One Variable on Frequency </a:t>
            </a:r>
            <a:r>
              <a:rPr lang="en-US" altLang="ko-KR" b="1" dirty="0" smtClean="0"/>
              <a:t>Vectors</a:t>
            </a:r>
          </a:p>
          <a:p>
            <a:pPr lvl="1"/>
            <a:r>
              <a:rPr lang="en-US" altLang="ko-KR" dirty="0" smtClean="0"/>
              <a:t>[Vladimir </a:t>
            </a:r>
            <a:r>
              <a:rPr lang="en-US" altLang="ko-KR" dirty="0" err="1" smtClean="0"/>
              <a:t>Braverman</a:t>
            </a:r>
            <a:r>
              <a:rPr lang="en-US" altLang="ko-KR" dirty="0"/>
              <a:t> </a:t>
            </a:r>
            <a:r>
              <a:rPr lang="en-US" altLang="ko-KR" dirty="0" smtClean="0"/>
              <a:t>et. Al]</a:t>
            </a:r>
          </a:p>
          <a:p>
            <a:r>
              <a:rPr lang="en-US" altLang="ko-KR" b="1" dirty="0"/>
              <a:t>Better Algorithms for Counting Triangles in Data </a:t>
            </a:r>
            <a:r>
              <a:rPr lang="en-US" altLang="ko-KR" b="1" dirty="0" smtClean="0"/>
              <a:t>Streams </a:t>
            </a:r>
          </a:p>
          <a:p>
            <a:pPr lvl="1"/>
            <a:r>
              <a:rPr lang="en-US" altLang="ko-KR" dirty="0" smtClean="0"/>
              <a:t>[Andrew McGregor et. Al]</a:t>
            </a:r>
          </a:p>
          <a:p>
            <a:r>
              <a:rPr lang="en-US" altLang="ko-KR" b="1" dirty="0"/>
              <a:t>An Optimal Algorithm for Heavy Hitters in Insertion Streams and Related </a:t>
            </a:r>
            <a:r>
              <a:rPr lang="en-US" altLang="ko-KR" b="1" dirty="0" smtClean="0"/>
              <a:t>Problems</a:t>
            </a:r>
          </a:p>
          <a:p>
            <a:pPr lvl="1"/>
            <a:r>
              <a:rPr lang="en-US" altLang="ko-KR" dirty="0" smtClean="0"/>
              <a:t>[Arnab Bhattacharyya et. Al]</a:t>
            </a:r>
          </a:p>
          <a:p>
            <a:r>
              <a:rPr lang="en-US" altLang="ko-KR" b="1" dirty="0"/>
              <a:t>Towards Tight Bounds for the Streaming Set Cover </a:t>
            </a:r>
            <a:r>
              <a:rPr lang="en-US" altLang="ko-KR" b="1" dirty="0" smtClean="0"/>
              <a:t>Problem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Sariel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Har-Peled</a:t>
            </a:r>
            <a:r>
              <a:rPr lang="en-US" altLang="ko-KR" dirty="0" smtClean="0"/>
              <a:t> et. Al]</a:t>
            </a:r>
          </a:p>
          <a:p>
            <a:r>
              <a:rPr lang="en-US" altLang="ko-KR" b="1" dirty="0"/>
              <a:t>Schema Validation via Streaming </a:t>
            </a:r>
            <a:r>
              <a:rPr lang="en-US" altLang="ko-KR" b="1" dirty="0" smtClean="0"/>
              <a:t>Circuits </a:t>
            </a:r>
            <a:r>
              <a:rPr lang="en-US" altLang="ko-KR" dirty="0" smtClean="0"/>
              <a:t>[Filip </a:t>
            </a:r>
            <a:r>
              <a:rPr lang="en-US" altLang="ko-KR" dirty="0" err="1" smtClean="0"/>
              <a:t>Murlak</a:t>
            </a:r>
            <a:r>
              <a:rPr lang="en-US" altLang="ko-KR" dirty="0" smtClean="0"/>
              <a:t> et. Al]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Symposium on Principles Of Database Systems (PODS)* 2016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400" y="6204311"/>
            <a:ext cx="73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*Sponsored by Special Interest Group on Management Of Data (SIGMOD)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8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Prototype-based </a:t>
            </a:r>
            <a:r>
              <a:rPr lang="en-US" altLang="ko-KR" b="1" dirty="0"/>
              <a:t>Learning on Concept-drifting Data Streams</a:t>
            </a:r>
            <a:r>
              <a:rPr lang="en-US" altLang="ko-KR" dirty="0"/>
              <a:t> 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Junming</a:t>
            </a:r>
            <a:r>
              <a:rPr lang="en-US" altLang="ko-KR" dirty="0" smtClean="0"/>
              <a:t> Shao et. Al]</a:t>
            </a:r>
          </a:p>
          <a:p>
            <a:r>
              <a:rPr lang="en-US" altLang="ko-KR" b="1" dirty="0"/>
              <a:t>Detecting Moving Object Outliers In Massive-Scale Trajectory Streams</a:t>
            </a:r>
            <a:r>
              <a:rPr lang="en-US" altLang="ko-KR" dirty="0"/>
              <a:t> 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Yanwei</a:t>
            </a:r>
            <a:r>
              <a:rPr lang="en-US" altLang="ko-KR" dirty="0" smtClean="0"/>
              <a:t> Yu et. Al]</a:t>
            </a:r>
          </a:p>
          <a:p>
            <a:r>
              <a:rPr lang="en-US" altLang="ko-KR" b="1" dirty="0"/>
              <a:t>The </a:t>
            </a:r>
            <a:r>
              <a:rPr lang="en-US" altLang="ko-KR" b="1" dirty="0" err="1"/>
              <a:t>Setwise</a:t>
            </a:r>
            <a:r>
              <a:rPr lang="en-US" altLang="ko-KR" b="1" dirty="0"/>
              <a:t> Stream Classification </a:t>
            </a:r>
            <a:r>
              <a:rPr lang="en-US" altLang="ko-KR" b="1" dirty="0" smtClean="0"/>
              <a:t>Problem</a:t>
            </a:r>
            <a:endParaRPr lang="en-US" altLang="ko-KR" dirty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Charu</a:t>
            </a:r>
            <a:r>
              <a:rPr lang="en-US" altLang="ko-KR" dirty="0" smtClean="0"/>
              <a:t> </a:t>
            </a:r>
            <a:r>
              <a:rPr lang="en-US" altLang="ko-KR" dirty="0"/>
              <a:t>C. </a:t>
            </a:r>
            <a:r>
              <a:rPr lang="en-US" altLang="ko-KR" dirty="0" smtClean="0"/>
              <a:t>Aggarwal et. Al]</a:t>
            </a:r>
          </a:p>
          <a:p>
            <a:r>
              <a:rPr lang="en-US" altLang="ko-KR" b="1" dirty="0"/>
              <a:t>Streamed Approximate Counting of Distinct </a:t>
            </a:r>
            <a:r>
              <a:rPr lang="en-US" altLang="ko-KR" b="1" dirty="0" smtClean="0"/>
              <a:t>Elements</a:t>
            </a:r>
            <a:endParaRPr lang="en-US" altLang="ko-KR" dirty="0"/>
          </a:p>
          <a:p>
            <a:pPr lvl="1"/>
            <a:r>
              <a:rPr lang="en-US" altLang="ko-KR" dirty="0" smtClean="0"/>
              <a:t>[Daniel Ting]</a:t>
            </a:r>
          </a:p>
          <a:p>
            <a:r>
              <a:rPr lang="en-US" altLang="ko-KR" b="1" dirty="0"/>
              <a:t>Time-Varying Learning and Content Analytics via Sparse Factor Analysis</a:t>
            </a:r>
            <a:r>
              <a:rPr lang="en-US" altLang="ko-KR" dirty="0"/>
              <a:t> </a:t>
            </a:r>
            <a:r>
              <a:rPr lang="en-US" altLang="ko-KR" dirty="0" smtClean="0"/>
              <a:t>[Andrew </a:t>
            </a:r>
            <a:r>
              <a:rPr lang="en-US" altLang="ko-KR" dirty="0"/>
              <a:t>S </a:t>
            </a:r>
            <a:r>
              <a:rPr lang="en-US" altLang="ko-KR" dirty="0" smtClean="0"/>
              <a:t>Lan]</a:t>
            </a:r>
          </a:p>
          <a:p>
            <a:r>
              <a:rPr lang="en-US" altLang="ko-KR" b="1" dirty="0"/>
              <a:t>Streaming Submodular Maximization: Massive Data Summarization on the Fly</a:t>
            </a:r>
            <a:r>
              <a:rPr lang="en-US" altLang="ko-KR" dirty="0"/>
              <a:t> 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Ashwinkumar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Badanidiyuru</a:t>
            </a:r>
            <a:r>
              <a:rPr lang="en-US" altLang="ko-KR" dirty="0" smtClean="0"/>
              <a:t> et. Al]</a:t>
            </a:r>
          </a:p>
          <a:p>
            <a:r>
              <a:rPr lang="en-US" altLang="ko-KR" b="1" dirty="0" err="1"/>
              <a:t>SigniTrend</a:t>
            </a:r>
            <a:r>
              <a:rPr lang="en-US" altLang="ko-KR" b="1" dirty="0"/>
              <a:t>: Scalable Detection of Emerging Topics in Textual Streams by Hashed Significance Thresholds</a:t>
            </a:r>
            <a:r>
              <a:rPr lang="en-US" altLang="ko-KR" dirty="0"/>
              <a:t> </a:t>
            </a:r>
            <a:r>
              <a:rPr lang="en-US" altLang="ko-KR" dirty="0" smtClean="0"/>
              <a:t>[Erich Schubert et. Al]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Knowledge Discovery and Data Mining(KDD) 2014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0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 smtClean="0"/>
              <a:t>Efficient </a:t>
            </a:r>
            <a:r>
              <a:rPr lang="en-US" altLang="ko-KR" b="1" dirty="0"/>
              <a:t>Online Evaluation of Big Data Stream </a:t>
            </a:r>
            <a:r>
              <a:rPr lang="en-US" altLang="ko-KR" b="1" dirty="0" smtClean="0"/>
              <a:t>Classifiers</a:t>
            </a:r>
            <a:r>
              <a:rPr lang="en-US" altLang="ko-KR" b="1" dirty="0"/>
              <a:t> 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[</a:t>
            </a:r>
            <a:r>
              <a:rPr lang="en-US" altLang="ko-KR" dirty="0" smtClean="0"/>
              <a:t>Albert </a:t>
            </a:r>
            <a:r>
              <a:rPr lang="en-US" altLang="ko-KR" dirty="0" err="1" smtClean="0"/>
              <a:t>Bifet</a:t>
            </a:r>
            <a:r>
              <a:rPr lang="en-US" altLang="ko-KR" dirty="0" smtClean="0"/>
              <a:t> et. Al]</a:t>
            </a:r>
            <a:endParaRPr lang="en-US" altLang="ko-KR" dirty="0"/>
          </a:p>
          <a:p>
            <a:r>
              <a:rPr lang="en-US" altLang="ko-KR" b="1" dirty="0"/>
              <a:t>Stream Sampling for Frequency Cap </a:t>
            </a:r>
            <a:r>
              <a:rPr lang="en-US" altLang="ko-KR" b="1" dirty="0" smtClean="0"/>
              <a:t>Statistics</a:t>
            </a:r>
            <a:r>
              <a:rPr lang="en-US" altLang="ko-KR" b="1" dirty="0"/>
              <a:t> </a:t>
            </a:r>
            <a:r>
              <a:rPr lang="en-US" altLang="ko-KR" dirty="0" smtClean="0"/>
              <a:t>[Edith Cohen]</a:t>
            </a:r>
          </a:p>
          <a:p>
            <a:r>
              <a:rPr lang="en-US" altLang="ko-KR" b="1" dirty="0" err="1"/>
              <a:t>Dirichlet</a:t>
            </a:r>
            <a:r>
              <a:rPr lang="en-US" altLang="ko-KR" b="1" dirty="0"/>
              <a:t>-Hawkes Processes with Applications to Clustering Continuous-Time Document </a:t>
            </a:r>
            <a:r>
              <a:rPr lang="en-US" altLang="ko-KR" b="1" dirty="0" smtClean="0"/>
              <a:t>Streams</a:t>
            </a:r>
            <a:r>
              <a:rPr lang="en-US" altLang="ko-KR" b="1" dirty="0"/>
              <a:t> </a:t>
            </a:r>
            <a:r>
              <a:rPr lang="en-US" altLang="ko-KR" dirty="0" smtClean="0"/>
              <a:t>[Nan Du et. Al]</a:t>
            </a:r>
            <a:endParaRPr lang="en-US" altLang="ko-KR" dirty="0"/>
          </a:p>
          <a:p>
            <a:r>
              <a:rPr lang="en-US" altLang="ko-KR" b="1" dirty="0"/>
              <a:t>Monitoring Least Squares Models of Distributed </a:t>
            </a:r>
            <a:r>
              <a:rPr lang="en-US" altLang="ko-KR" b="1" dirty="0" smtClean="0"/>
              <a:t>Streams</a:t>
            </a:r>
          </a:p>
          <a:p>
            <a:pPr lvl="1"/>
            <a:r>
              <a:rPr lang="en-US" altLang="ko-KR" dirty="0" smtClean="0"/>
              <a:t>[Moshe Gabel et. </a:t>
            </a:r>
            <a:r>
              <a:rPr lang="en-US" altLang="ko-KR" dirty="0"/>
              <a:t>A</a:t>
            </a:r>
            <a:r>
              <a:rPr lang="en-US" altLang="ko-KR" dirty="0" smtClean="0"/>
              <a:t>l]</a:t>
            </a:r>
            <a:endParaRPr lang="en-US" altLang="ko-KR" dirty="0"/>
          </a:p>
          <a:p>
            <a:r>
              <a:rPr lang="en-US" altLang="ko-KR" b="1" dirty="0"/>
              <a:t>MASCOT: Memory-efficient and Accurate Sampling for Counting Local Triangles in Graph </a:t>
            </a:r>
            <a:r>
              <a:rPr lang="en-US" altLang="ko-KR" b="1" dirty="0" smtClean="0"/>
              <a:t>Streams</a:t>
            </a:r>
            <a:endParaRPr lang="en-US" altLang="ko-KR" b="1" dirty="0"/>
          </a:p>
          <a:p>
            <a:pPr lvl="1"/>
            <a:r>
              <a:rPr lang="en-US" altLang="ko-KR" b="1" dirty="0" smtClean="0"/>
              <a:t>[</a:t>
            </a:r>
            <a:r>
              <a:rPr lang="en-US" altLang="ko-KR" b="1" dirty="0" err="1" smtClean="0"/>
              <a:t>Yongsub</a:t>
            </a:r>
            <a:r>
              <a:rPr lang="en-US" altLang="ko-KR" b="1" dirty="0" smtClean="0"/>
              <a:t> Lim and U Kang]</a:t>
            </a:r>
            <a:endParaRPr lang="en-US" altLang="ko-KR" b="1" dirty="0"/>
          </a:p>
          <a:p>
            <a:r>
              <a:rPr lang="en-US" altLang="ko-KR" b="1" dirty="0"/>
              <a:t>A PCA-Based Change Detection Framework for Multidimensional Data Streams: Change Detection in Multidimensional Data </a:t>
            </a:r>
            <a:r>
              <a:rPr lang="en-US" altLang="ko-KR" b="1" dirty="0" smtClean="0"/>
              <a:t>Streams</a:t>
            </a:r>
            <a:r>
              <a:rPr lang="en-US" altLang="ko-KR" b="1" dirty="0"/>
              <a:t>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Abdulhakim</a:t>
            </a:r>
            <a:r>
              <a:rPr lang="en-US" altLang="ko-KR" dirty="0" smtClean="0"/>
              <a:t> </a:t>
            </a:r>
            <a:r>
              <a:rPr lang="en-US" altLang="ko-KR" dirty="0"/>
              <a:t>A. </a:t>
            </a:r>
            <a:r>
              <a:rPr lang="en-US" altLang="ko-KR" dirty="0" err="1" smtClean="0"/>
              <a:t>Qahtan</a:t>
            </a:r>
            <a:r>
              <a:rPr lang="en-US" altLang="ko-KR" dirty="0" smtClean="0"/>
              <a:t> et. </a:t>
            </a:r>
            <a:r>
              <a:rPr lang="en-US" altLang="ko-KR" dirty="0"/>
              <a:t>A</a:t>
            </a:r>
            <a:r>
              <a:rPr lang="en-US" altLang="ko-KR" dirty="0" smtClean="0"/>
              <a:t>l]</a:t>
            </a:r>
            <a:endParaRPr lang="en-US" altLang="ko-KR" dirty="0"/>
          </a:p>
          <a:p>
            <a:r>
              <a:rPr lang="en-US" altLang="ko-KR" b="1" dirty="0"/>
              <a:t>Discovering Collective Narratives of Theme Parks from Large Collections of Visitors' Photo </a:t>
            </a:r>
            <a:r>
              <a:rPr lang="en-US" altLang="ko-KR" b="1" dirty="0" smtClean="0"/>
              <a:t>Streams</a:t>
            </a:r>
            <a:endParaRPr lang="en-US" altLang="ko-KR" b="1" dirty="0"/>
          </a:p>
          <a:p>
            <a:pPr lvl="1"/>
            <a:r>
              <a:rPr lang="en-US" altLang="ko-KR" b="1" dirty="0" smtClean="0"/>
              <a:t>[</a:t>
            </a:r>
            <a:r>
              <a:rPr lang="en-US" altLang="ko-KR" b="1" dirty="0" err="1" smtClean="0"/>
              <a:t>Gunhee</a:t>
            </a:r>
            <a:r>
              <a:rPr lang="en-US" altLang="ko-KR" b="1" dirty="0" smtClean="0"/>
              <a:t> Kim and Leonid </a:t>
            </a:r>
            <a:r>
              <a:rPr lang="en-US" altLang="ko-KR" b="1" dirty="0" err="1" smtClean="0"/>
              <a:t>Sigal</a:t>
            </a:r>
            <a:r>
              <a:rPr lang="en-US" altLang="ko-KR" b="1" dirty="0" smtClean="0"/>
              <a:t>]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Knowledge Discovery and Data Mining(KDD)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2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2919</TotalTime>
  <Words>2185</Words>
  <Application>Microsoft Office PowerPoint</Application>
  <PresentationFormat>화면 슬라이드 쇼(4:3)</PresentationFormat>
  <Paragraphs>347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Calibri</vt:lpstr>
      <vt:lpstr>Times New Roman</vt:lpstr>
      <vt:lpstr>Wingdings</vt:lpstr>
      <vt:lpstr>Office 테마</vt:lpstr>
      <vt:lpstr>Streaming Processing Trend 14 ~ 16</vt:lpstr>
      <vt:lpstr>Contents</vt:lpstr>
      <vt:lpstr>Special Interest Group on Management Of Data (SIGMOD) 2014</vt:lpstr>
      <vt:lpstr>Special Interest Group on Management Of Data (SIGMOD) 2015</vt:lpstr>
      <vt:lpstr>Special Interest Group on Management Of Data (SIGMOD) 2016</vt:lpstr>
      <vt:lpstr>Symposium on Principles Of Database Systems (PODS)* 2015</vt:lpstr>
      <vt:lpstr>Symposium on Principles Of Database Systems (PODS)* 2016</vt:lpstr>
      <vt:lpstr>Knowledge Discovery and Data Mining(KDD) 2014</vt:lpstr>
      <vt:lpstr>Knowledge Discovery and Data Mining(KDD) 2015</vt:lpstr>
      <vt:lpstr>Knowledge Discovery and Data Mining(KDD) 2016</vt:lpstr>
      <vt:lpstr>Very Large Data Bases (VLDB) 2014</vt:lpstr>
      <vt:lpstr>Very Large Data Bases (VLDB) 2015</vt:lpstr>
      <vt:lpstr>Very Large Data Bases (VLDB) 2016</vt:lpstr>
      <vt:lpstr>Special Interest Group on Management Of Data (SIGMOD) 2014</vt:lpstr>
      <vt:lpstr>Special Interest Group on Management Of Data (SIGMOD) 2015</vt:lpstr>
      <vt:lpstr>Special Interest Group on Management Of Data (SIGMOD) 2016</vt:lpstr>
      <vt:lpstr>Symposium on Principles Of Database Systems (PODS)* 2015</vt:lpstr>
      <vt:lpstr>Symposium on Principles Of Database Systems (PODS)* 2016</vt:lpstr>
      <vt:lpstr>Knowledge Discovery and Data Mining(KDD) 2014</vt:lpstr>
      <vt:lpstr>Knowledge Discovery and Data Mining(KDD) 2015</vt:lpstr>
      <vt:lpstr>Knowledge Discovery and Data Mining(KDD) 2016</vt:lpstr>
      <vt:lpstr>Very Large Data Bases (VLDB) 2014</vt:lpstr>
      <vt:lpstr>Very Large Data Bases (VLDB) 2015</vt:lpstr>
      <vt:lpstr>Very Large Data Bases (VLDB) 2016</vt:lpstr>
      <vt:lpstr>Papers on Stream Anomaly Detection</vt:lpstr>
      <vt:lpstr>Simple Stats</vt:lpstr>
      <vt:lpstr>Special Interest Group on Management Of Data (SIGMOD)</vt:lpstr>
      <vt:lpstr>Symposium on Principles Of Database Systems (PODS)</vt:lpstr>
      <vt:lpstr>Knowledge Discovery and Data Mining(KDD)</vt:lpstr>
      <vt:lpstr>Very Large Data Bases (VLDB)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랩세미나</dc:title>
  <dc:creator>HeymoKou</dc:creator>
  <cp:lastModifiedBy>heymo</cp:lastModifiedBy>
  <cp:revision>637</cp:revision>
  <dcterms:created xsi:type="dcterms:W3CDTF">2015-03-16T04:19:06Z</dcterms:created>
  <dcterms:modified xsi:type="dcterms:W3CDTF">2016-12-22T01:08:43Z</dcterms:modified>
</cp:coreProperties>
</file>