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61" r:id="rId4"/>
    <p:sldId id="265" r:id="rId5"/>
    <p:sldId id="266" r:id="rId6"/>
    <p:sldId id="267" r:id="rId7"/>
    <p:sldId id="269" r:id="rId8"/>
    <p:sldId id="270" r:id="rId9"/>
    <p:sldId id="272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58" r:id="rId22"/>
    <p:sldId id="259" r:id="rId23"/>
    <p:sldId id="260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5778AF1-FDF2-4090-814E-50BB9E587E0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7FE24A68-A78C-45A9-9B3B-0E501CA358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XML Road Map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NIAGARA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University of Wisconsin-Madison</a:t>
            </a:r>
          </a:p>
          <a:p>
            <a:r>
              <a:rPr lang="en-US" altLang="ko-KR"/>
              <a:t>Components</a:t>
            </a:r>
          </a:p>
          <a:p>
            <a:pPr lvl="1"/>
            <a:r>
              <a:rPr lang="en-US" altLang="ko-KR"/>
              <a:t>search engine</a:t>
            </a:r>
          </a:p>
          <a:p>
            <a:pPr lvl="1"/>
            <a:r>
              <a:rPr lang="en-US" altLang="ko-KR"/>
              <a:t>query engine</a:t>
            </a:r>
          </a:p>
          <a:p>
            <a:pPr lvl="1"/>
            <a:r>
              <a:rPr lang="en-US" altLang="ko-KR"/>
              <a:t>trigger manager</a:t>
            </a:r>
          </a:p>
          <a:p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IBM</a:t>
            </a: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접근 사이트</a:t>
            </a:r>
          </a:p>
          <a:p>
            <a:pPr lvl="1"/>
            <a:r>
              <a:rPr lang="en-US" altLang="ko-KR" sz="2000"/>
              <a:t>http://www.ibm.com/developer/xml/</a:t>
            </a:r>
          </a:p>
          <a:p>
            <a:r>
              <a:rPr lang="ko-KR" altLang="en-US" sz="2000"/>
              <a:t>지원 형태</a:t>
            </a:r>
          </a:p>
          <a:p>
            <a:pPr lvl="1"/>
            <a:r>
              <a:rPr lang="ko-KR" altLang="en-US" sz="2000"/>
              <a:t>데이타베이스 시스템</a:t>
            </a:r>
          </a:p>
          <a:p>
            <a:pPr lvl="2"/>
            <a:r>
              <a:rPr lang="en-US" altLang="ko-KR" sz="2000"/>
              <a:t>XML</a:t>
            </a:r>
            <a:r>
              <a:rPr lang="ko-KR" altLang="en-US" sz="2000"/>
              <a:t>에 대한 특별한 지원은 하고 있지 않으며</a:t>
            </a:r>
            <a:r>
              <a:rPr lang="en-US" altLang="ko-KR" sz="2000"/>
              <a:t>, </a:t>
            </a:r>
            <a:r>
              <a:rPr lang="ko-KR" altLang="en-US" sz="2000"/>
              <a:t>비정형화 된 데이터를 다루기 위한 모듈인 </a:t>
            </a:r>
            <a:r>
              <a:rPr lang="en-US" altLang="ko-KR" sz="2000"/>
              <a:t>DataLink </a:t>
            </a:r>
            <a:r>
              <a:rPr lang="ko-KR" altLang="en-US" sz="2000"/>
              <a:t>를 제공하고 있음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2000"/>
              <a:t>DataLink</a:t>
            </a:r>
          </a:p>
          <a:p>
            <a:pPr lvl="3"/>
            <a:r>
              <a:rPr lang="en-US" altLang="ko-KR" sz="2000"/>
              <a:t>DB2 </a:t>
            </a:r>
            <a:r>
              <a:rPr lang="ko-KR" altLang="en-US" sz="2000"/>
              <a:t>유니버설 데이타베이스 서버가 외부 운영체제에 있는 화일들에 저장된 데이터를 마치 데이타베이스에 있는 데이타인 것처럼 다루도록 해주는 소프트웨어 모듈</a:t>
            </a:r>
          </a:p>
          <a:p>
            <a:pPr lvl="3"/>
            <a:r>
              <a:rPr lang="en-US" altLang="ko-KR" sz="2000"/>
              <a:t>referential integrity, access control(read,write), backup&amp;recovery, transaction consistency </a:t>
            </a:r>
            <a:r>
              <a:rPr lang="ko-KR" altLang="en-US" sz="2000"/>
              <a:t>지원</a:t>
            </a:r>
            <a:endParaRPr lang="ko-KR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IBM</a:t>
            </a:r>
            <a:endParaRPr lang="en-US" altLang="ko-KR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/>
              <a:t>응용 서버</a:t>
            </a:r>
          </a:p>
          <a:p>
            <a:pPr lvl="1"/>
            <a:r>
              <a:rPr lang="ko-KR" altLang="en-US" sz="2400" dirty="0"/>
              <a:t>기존에 만든 </a:t>
            </a:r>
            <a:r>
              <a:rPr lang="en-US" altLang="ko-KR" sz="2400" dirty="0"/>
              <a:t>Domino </a:t>
            </a:r>
            <a:r>
              <a:rPr lang="ko-KR" altLang="en-US" sz="2400" dirty="0"/>
              <a:t>서버에 </a:t>
            </a:r>
            <a:r>
              <a:rPr lang="en-US" altLang="ko-KR" sz="2400" dirty="0"/>
              <a:t>XML</a:t>
            </a:r>
            <a:r>
              <a:rPr lang="ko-KR" altLang="en-US" sz="2400" dirty="0"/>
              <a:t>을 지원하는 모듈을 추가함으로써 다음과 같은 서비스를 제공하고자 함</a:t>
            </a:r>
          </a:p>
          <a:p>
            <a:pPr lvl="2"/>
            <a:r>
              <a:rPr lang="ko-KR" altLang="en-US" sz="2400" dirty="0"/>
              <a:t>서로 다른 데이터 소스에 존재하는 데이터들의 통합</a:t>
            </a:r>
          </a:p>
          <a:p>
            <a:pPr lvl="2"/>
            <a:r>
              <a:rPr lang="ko-KR" altLang="en-US" sz="2400" dirty="0"/>
              <a:t>서버들간의 데이터 교환</a:t>
            </a:r>
          </a:p>
          <a:p>
            <a:pPr lvl="2"/>
            <a:r>
              <a:rPr lang="ko-KR" altLang="en-US" sz="2400" dirty="0"/>
              <a:t>동일한 데이터에 대한 서로 다른 </a:t>
            </a:r>
            <a:r>
              <a:rPr lang="ko-KR" altLang="en-US" sz="2400" dirty="0" err="1"/>
              <a:t>뷰를</a:t>
            </a:r>
            <a:r>
              <a:rPr lang="ko-KR" altLang="en-US" sz="2400" dirty="0"/>
              <a:t> 사용자에게 제공</a:t>
            </a:r>
          </a:p>
          <a:p>
            <a:pPr lvl="2"/>
            <a:r>
              <a:rPr lang="ko-KR" altLang="en-US" sz="2400" dirty="0"/>
              <a:t>통합 내용</a:t>
            </a:r>
            <a:r>
              <a:rPr lang="en-US" altLang="ko-KR" sz="2400" dirty="0"/>
              <a:t>(content) </a:t>
            </a:r>
            <a:r>
              <a:rPr lang="ko-KR" altLang="en-US" sz="2400" dirty="0"/>
              <a:t>관리</a:t>
            </a:r>
          </a:p>
          <a:p>
            <a:pPr lvl="1"/>
            <a:r>
              <a:rPr lang="ko-KR" altLang="en-US" sz="2400" dirty="0"/>
              <a:t>지원 내역</a:t>
            </a:r>
          </a:p>
          <a:p>
            <a:pPr lvl="2"/>
            <a:r>
              <a:rPr lang="en-US" altLang="ko-KR" sz="2400" dirty="0"/>
              <a:t>XML Parsers(C,C++,Java), XSL viewer, DOM interfaces, XSL processor, XML storage</a:t>
            </a:r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IBM - </a:t>
            </a:r>
            <a:r>
              <a:rPr lang="en-US" altLang="ko-KR" dirty="0"/>
              <a:t>DOMINO </a:t>
            </a:r>
            <a:r>
              <a:rPr lang="ko-KR" altLang="en-US" dirty="0"/>
              <a:t>구조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905000" y="1600200"/>
            <a:ext cx="5106988" cy="763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Client</a:t>
            </a:r>
          </a:p>
          <a:p>
            <a:pPr algn="ctr"/>
            <a:r>
              <a:rPr lang="en-US" altLang="ko-KR" sz="1800"/>
              <a:t>Notes, Browsers, PDAs, Phones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905000" y="2971800"/>
            <a:ext cx="5106988" cy="763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Applications</a:t>
            </a:r>
          </a:p>
          <a:p>
            <a:pPr algn="ctr"/>
            <a:r>
              <a:rPr lang="en-US" altLang="ko-KR" sz="1800"/>
              <a:t>Knowledge Mgnt, CRM, HR, Mobile, Content Mgnt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905000" y="3810000"/>
            <a:ext cx="5106988" cy="763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Domino Application Server</a:t>
            </a:r>
          </a:p>
          <a:p>
            <a:pPr algn="ctr"/>
            <a:r>
              <a:rPr lang="en-US" altLang="ko-KR" sz="1800"/>
              <a:t>XML Parsing, XSL Processing, Storage, DOM APIs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905000" y="5181600"/>
            <a:ext cx="5106988" cy="763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Data Sources</a:t>
            </a:r>
          </a:p>
          <a:p>
            <a:pPr algn="ctr"/>
            <a:r>
              <a:rPr lang="en-US" altLang="ko-KR" sz="1800"/>
              <a:t>ERP, RDBMS(DB2, Oracle,…), Domino, Web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3352800" y="243840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4267200" y="243840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5181600" y="243840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3352800" y="464820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4267200" y="464820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5181600" y="464820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641725" y="24765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XML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479925" y="24765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HTML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641725" y="46863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XML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479925" y="46863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XML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Sybase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접근 사이트</a:t>
            </a:r>
          </a:p>
          <a:p>
            <a:pPr lvl="1"/>
            <a:r>
              <a:rPr lang="en-US" altLang="ko-KR" sz="2400"/>
              <a:t>http://www.sybase.com</a:t>
            </a:r>
          </a:p>
          <a:p>
            <a:r>
              <a:rPr lang="ko-KR" altLang="en-US" sz="2400"/>
              <a:t>지원 형태</a:t>
            </a:r>
          </a:p>
          <a:p>
            <a:pPr lvl="1"/>
            <a:r>
              <a:rPr lang="ko-KR" altLang="en-US" sz="2400"/>
              <a:t>데이타베이스 시스템</a:t>
            </a:r>
          </a:p>
          <a:p>
            <a:pPr lvl="2"/>
            <a:r>
              <a:rPr lang="ko-KR" altLang="en-US" sz="2400"/>
              <a:t>저장 </a:t>
            </a:r>
            <a:r>
              <a:rPr lang="en-US" altLang="ko-KR" sz="2400"/>
              <a:t>: </a:t>
            </a:r>
            <a:r>
              <a:rPr lang="ko-KR" altLang="en-US" sz="2400"/>
              <a:t>각 필드를 관계형 테이블의 칼럼으로 저장하거나  텍스트 타입 형태로 저장 가능</a:t>
            </a:r>
          </a:p>
          <a:p>
            <a:pPr lvl="2"/>
            <a:r>
              <a:rPr lang="ko-KR" altLang="en-US" sz="2400"/>
              <a:t>검색 </a:t>
            </a:r>
            <a:r>
              <a:rPr lang="en-US" altLang="ko-KR" sz="2400"/>
              <a:t>: Verity indexing, SQL, </a:t>
            </a:r>
            <a:r>
              <a:rPr lang="ko-KR" altLang="en-US" sz="2400"/>
              <a:t>또는 </a:t>
            </a:r>
            <a:r>
              <a:rPr lang="en-US" altLang="ko-KR" sz="2400"/>
              <a:t>Java </a:t>
            </a:r>
            <a:r>
              <a:rPr lang="ko-KR" altLang="en-US" sz="2400"/>
              <a:t>메소드를 이용</a:t>
            </a:r>
          </a:p>
          <a:p>
            <a:pPr lvl="1"/>
            <a:r>
              <a:rPr lang="ko-KR" altLang="en-US" sz="2400"/>
              <a:t>응용 서버</a:t>
            </a:r>
          </a:p>
          <a:p>
            <a:pPr lvl="2"/>
            <a:r>
              <a:rPr lang="en-US" altLang="ko-KR" sz="2400"/>
              <a:t>Enterprise Application Server </a:t>
            </a:r>
            <a:r>
              <a:rPr lang="ko-KR" altLang="en-US" sz="2400"/>
              <a:t>에서 다음과 같은 기능 지원</a:t>
            </a:r>
          </a:p>
          <a:p>
            <a:pPr lvl="3"/>
            <a:r>
              <a:rPr lang="en-US" altLang="ko-KR" sz="2400"/>
              <a:t>XML </a:t>
            </a:r>
            <a:r>
              <a:rPr lang="ko-KR" altLang="en-US" sz="2400"/>
              <a:t>파싱</a:t>
            </a:r>
            <a:r>
              <a:rPr lang="en-US" altLang="ko-KR" sz="2400"/>
              <a:t>/</a:t>
            </a:r>
            <a:r>
              <a:rPr lang="ko-KR" altLang="en-US" sz="2400"/>
              <a:t>생성</a:t>
            </a:r>
            <a:r>
              <a:rPr lang="en-US" altLang="ko-KR" sz="2400"/>
              <a:t>/</a:t>
            </a:r>
            <a:r>
              <a:rPr lang="ko-KR" altLang="en-US" sz="2400"/>
              <a:t>교환 모듈</a:t>
            </a:r>
          </a:p>
          <a:p>
            <a:pPr lvl="2"/>
            <a:endParaRPr lang="en-US" altLang="ko-KR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Oracle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접근 사이트</a:t>
            </a:r>
          </a:p>
          <a:p>
            <a:pPr lvl="1"/>
            <a:r>
              <a:rPr lang="en-US" altLang="ko-KR"/>
              <a:t>http://technet.oracle.com/tech/xml/section.html</a:t>
            </a:r>
          </a:p>
          <a:p>
            <a:r>
              <a:rPr lang="ko-KR" altLang="en-US"/>
              <a:t>지원 형태</a:t>
            </a:r>
          </a:p>
          <a:p>
            <a:pPr lvl="1"/>
            <a:r>
              <a:rPr lang="ko-KR" altLang="en-US"/>
              <a:t>데이타베이스 시스템</a:t>
            </a:r>
            <a:r>
              <a:rPr lang="en-US" altLang="ko-KR"/>
              <a:t>(Oracle8i)</a:t>
            </a:r>
          </a:p>
          <a:p>
            <a:pPr lvl="2"/>
            <a:r>
              <a:rPr lang="en-US" altLang="ko-KR"/>
              <a:t>Oracle XML Parser</a:t>
            </a:r>
          </a:p>
          <a:p>
            <a:pPr lvl="2"/>
            <a:r>
              <a:rPr lang="ko-KR" altLang="en-US"/>
              <a:t>인터넷 파일 시스템</a:t>
            </a:r>
            <a:r>
              <a:rPr lang="en-US" altLang="ko-KR"/>
              <a:t>(iFS) </a:t>
            </a:r>
            <a:r>
              <a:rPr lang="ko-KR" altLang="en-US"/>
              <a:t>를 이용하여 </a:t>
            </a:r>
            <a:r>
              <a:rPr lang="en-US" altLang="ko-KR"/>
              <a:t>XML</a:t>
            </a:r>
            <a:r>
              <a:rPr lang="ko-KR" altLang="en-US"/>
              <a:t>과 데이타베이스 간의 데이터 변환을 자동으로 지원</a:t>
            </a:r>
          </a:p>
          <a:p>
            <a:pPr lvl="2"/>
            <a:r>
              <a:rPr lang="en-US" altLang="ko-KR"/>
              <a:t>XML </a:t>
            </a:r>
            <a:r>
              <a:rPr lang="ko-KR" altLang="en-US"/>
              <a:t>문서에 대한 ‘</a:t>
            </a:r>
            <a:r>
              <a:rPr lang="en-US" altLang="ko-KR"/>
              <a:t>section searching’ </a:t>
            </a:r>
            <a:r>
              <a:rPr lang="ko-KR" altLang="en-US"/>
              <a:t>지원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Oracle </a:t>
            </a:r>
            <a:r>
              <a:rPr lang="en-US" altLang="ko-KR" sz="3600" dirty="0"/>
              <a:t>- XML-based File Type</a:t>
            </a:r>
            <a:endParaRPr lang="en-US" altLang="ko-KR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85800" y="1368425"/>
            <a:ext cx="7162800" cy="49815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/>
              <a:t>&lt;?xml version="1.0"?&gt;</a:t>
            </a:r>
          </a:p>
          <a:p>
            <a:r>
              <a:rPr lang="en-US" altLang="ko-KR" sz="1600"/>
              <a:t>&lt;InsuranceClaim&gt;</a:t>
            </a:r>
          </a:p>
          <a:p>
            <a:r>
              <a:rPr lang="en-US" altLang="ko-KR" sz="1600"/>
              <a:t>  &lt;ClaimID&gt;12345&lt;/ClaimID&gt;</a:t>
            </a:r>
          </a:p>
          <a:p>
            <a:r>
              <a:rPr lang="en-US" altLang="ko-KR" sz="1600"/>
              <a:t>  &lt;LossCategory&gt;7&lt;/LossCategory&gt;</a:t>
            </a:r>
          </a:p>
          <a:p>
            <a:r>
              <a:rPr lang="en-US" altLang="ko-KR" sz="1600"/>
              <a:t>  &lt;Settlements&gt;</a:t>
            </a:r>
          </a:p>
          <a:p>
            <a:r>
              <a:rPr lang="en-US" altLang="ko-KR" sz="1600"/>
              <a:t>    &lt;Payment&gt;</a:t>
            </a:r>
          </a:p>
          <a:p>
            <a:r>
              <a:rPr lang="en-US" altLang="ko-KR" sz="1600"/>
              <a:t>      &lt;Payee&gt;Borden Real Estate&lt;/Payee&gt;</a:t>
            </a:r>
          </a:p>
          <a:p>
            <a:r>
              <a:rPr lang="en-US" altLang="ko-KR" sz="1600"/>
              <a:t>      &lt;Date&gt;12-OCT-1998&lt;/Date&gt;</a:t>
            </a:r>
          </a:p>
          <a:p>
            <a:r>
              <a:rPr lang="en-US" altLang="ko-KR" sz="1600"/>
              <a:t>      &lt;Amount&gt;200000&lt;/Amount&gt;</a:t>
            </a:r>
          </a:p>
          <a:p>
            <a:r>
              <a:rPr lang="en-US" altLang="ko-KR" sz="1600"/>
              <a:t>      &lt;Approver&gt;JCOX&lt;/Approver&gt;</a:t>
            </a:r>
          </a:p>
          <a:p>
            <a:r>
              <a:rPr lang="en-US" altLang="ko-KR" sz="1600"/>
              <a:t>    &lt;/Payment&gt;</a:t>
            </a:r>
          </a:p>
          <a:p>
            <a:r>
              <a:rPr lang="en-US" altLang="ko-KR" sz="1600"/>
              <a:t>  &lt;/Settlements&gt;</a:t>
            </a:r>
          </a:p>
          <a:p>
            <a:r>
              <a:rPr lang="en-US" altLang="ko-KR" sz="1600"/>
              <a:t>  &lt;DamageReport&gt;</a:t>
            </a:r>
          </a:p>
          <a:p>
            <a:r>
              <a:rPr lang="en-US" altLang="ko-KR" sz="1600"/>
              <a:t>    A massive &lt;Cause&gt;Fire&lt;/Cause&gt; ravaged the building and</a:t>
            </a:r>
          </a:p>
          <a:p>
            <a:r>
              <a:rPr lang="en-US" altLang="ko-KR" sz="1600"/>
              <a:t>    &lt;Casualties&gt;12&lt;/Casualties&gt; people were killed. Early</a:t>
            </a:r>
          </a:p>
          <a:p>
            <a:r>
              <a:rPr lang="en-US" altLang="ko-KR" sz="1600"/>
              <a:t>    FBI reports indicate that &lt;Motive&gt;arson&lt;/Motive&gt; is</a:t>
            </a:r>
          </a:p>
          <a:p>
            <a:r>
              <a:rPr lang="en-US" altLang="ko-KR" sz="1600"/>
              <a:t>    suspected.</a:t>
            </a:r>
          </a:p>
          <a:p>
            <a:r>
              <a:rPr lang="en-US" altLang="ko-KR" sz="1600"/>
              <a:t>  &lt;/DamageReport&gt;</a:t>
            </a:r>
          </a:p>
          <a:p>
            <a:r>
              <a:rPr lang="en-US" altLang="ko-KR" sz="1600"/>
              <a:t>  :</a:t>
            </a:r>
          </a:p>
          <a:p>
            <a:r>
              <a:rPr lang="en-US" altLang="ko-KR" sz="1600"/>
              <a:t>  &lt;/InsuranceClaim&gt;</a:t>
            </a:r>
            <a:r>
              <a:rPr lang="en-US" altLang="ko-KR" sz="180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Oracle </a:t>
            </a:r>
            <a:r>
              <a:rPr lang="en-US" altLang="ko-KR" sz="3600" dirty="0"/>
              <a:t>- Section Search</a:t>
            </a:r>
            <a:endParaRPr lang="en-US" altLang="ko-KR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447800" y="2057400"/>
            <a:ext cx="6383338" cy="22891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SELECT SUM(Amount)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  FROM </a:t>
            </a:r>
            <a:r>
              <a:rPr lang="en-US" altLang="ko-KR" sz="1800" dirty="0" err="1">
                <a:solidFill>
                  <a:schemeClr val="bg1"/>
                </a:solidFill>
              </a:rPr>
              <a:t>Claim_Header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ch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       </a:t>
            </a:r>
            <a:r>
              <a:rPr lang="en-US" altLang="ko-KR" sz="1800" dirty="0" err="1">
                <a:solidFill>
                  <a:schemeClr val="bg1"/>
                </a:solidFill>
              </a:rPr>
              <a:t>Claim_Settlements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cs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       </a:t>
            </a:r>
            <a:r>
              <a:rPr lang="en-US" altLang="ko-KR" sz="1800" dirty="0" err="1">
                <a:solidFill>
                  <a:schemeClr val="bg1"/>
                </a:solidFill>
              </a:rPr>
              <a:t>Claim_Settlement_Payments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csp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WHERE </a:t>
            </a:r>
            <a:r>
              <a:rPr lang="en-US" altLang="ko-KR" sz="1800" dirty="0" err="1">
                <a:solidFill>
                  <a:schemeClr val="bg1"/>
                </a:solidFill>
              </a:rPr>
              <a:t>csp.Approver</a:t>
            </a:r>
            <a:r>
              <a:rPr lang="en-US" altLang="ko-KR" sz="1800" dirty="0">
                <a:solidFill>
                  <a:schemeClr val="bg1"/>
                </a:solidFill>
              </a:rPr>
              <a:t>='JCOX'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   AND CONTAINS (</a:t>
            </a:r>
            <a:r>
              <a:rPr lang="en-US" altLang="ko-KR" sz="1800" dirty="0" err="1">
                <a:solidFill>
                  <a:schemeClr val="bg1"/>
                </a:solidFill>
              </a:rPr>
              <a:t>DamageReport</a:t>
            </a:r>
            <a:r>
              <a:rPr lang="en-US" altLang="ko-KR" sz="1800" dirty="0">
                <a:solidFill>
                  <a:schemeClr val="bg1"/>
                </a:solidFill>
              </a:rPr>
              <a:t>, 'Arson WITHIN Motive') &gt; 0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   AND CONTAINS (</a:t>
            </a:r>
            <a:r>
              <a:rPr lang="en-US" altLang="ko-KR" sz="1800" dirty="0" err="1">
                <a:solidFill>
                  <a:schemeClr val="bg1"/>
                </a:solidFill>
              </a:rPr>
              <a:t>DamageReport</a:t>
            </a:r>
            <a:r>
              <a:rPr lang="en-US" altLang="ko-KR" sz="1800" dirty="0">
                <a:solidFill>
                  <a:schemeClr val="bg1"/>
                </a:solidFill>
              </a:rPr>
              <a:t>, 'Fire WITHIN Cause'  ) &gt; 0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   AND . . . /* Join Clauses */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Oracle </a:t>
            </a:r>
            <a:r>
              <a:rPr lang="en-US" altLang="ko-KR" dirty="0"/>
              <a:t>- </a:t>
            </a:r>
            <a:r>
              <a:rPr lang="ko-KR" altLang="en-US" dirty="0"/>
              <a:t>시스템 구조</a:t>
            </a:r>
          </a:p>
        </p:txBody>
      </p:sp>
      <p:pic>
        <p:nvPicPr>
          <p:cNvPr id="33795" name="Picture 3" descr="C:\tmp\oracle8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8103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en-US" altLang="ko-KR" dirty="0" smtClean="0"/>
              <a:t>Design</a:t>
            </a:r>
            <a:endParaRPr lang="en-US" altLang="ko-K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접근 사이트</a:t>
            </a:r>
          </a:p>
          <a:p>
            <a:pPr lvl="1"/>
            <a:r>
              <a:rPr lang="en-US" altLang="ko-KR"/>
              <a:t>http://www.odi.com/excelon/main.htm</a:t>
            </a:r>
          </a:p>
          <a:p>
            <a:r>
              <a:rPr lang="ko-KR" altLang="en-US"/>
              <a:t>지원 형태</a:t>
            </a:r>
          </a:p>
          <a:p>
            <a:pPr lvl="1"/>
            <a:r>
              <a:rPr lang="en-US" altLang="ko-KR"/>
              <a:t>eXcelon : XML </a:t>
            </a:r>
            <a:r>
              <a:rPr lang="ko-KR" altLang="en-US"/>
              <a:t>데이터 서버 시스템</a:t>
            </a:r>
          </a:p>
          <a:p>
            <a:pPr lvl="2"/>
            <a:r>
              <a:rPr lang="en-US" altLang="ko-KR"/>
              <a:t>ObjectStore </a:t>
            </a:r>
            <a:r>
              <a:rPr lang="ko-KR" altLang="en-US"/>
              <a:t>를 </a:t>
            </a:r>
            <a:r>
              <a:rPr lang="en-US" altLang="ko-KR"/>
              <a:t>XML </a:t>
            </a:r>
            <a:r>
              <a:rPr lang="ko-KR" altLang="en-US"/>
              <a:t>저장 데이타베이스 엔진으로 사용</a:t>
            </a:r>
          </a:p>
          <a:p>
            <a:pPr lvl="2"/>
            <a:r>
              <a:rPr lang="en-US" altLang="ko-KR"/>
              <a:t>XML Explorer, XQL QP</a:t>
            </a:r>
          </a:p>
          <a:p>
            <a:pPr lvl="2"/>
            <a:r>
              <a:rPr lang="en-US" altLang="ko-KR"/>
              <a:t>Java </a:t>
            </a:r>
            <a:r>
              <a:rPr lang="ko-KR" altLang="en-US"/>
              <a:t>를 이용한 응용 모듈 지원</a:t>
            </a:r>
            <a:r>
              <a:rPr lang="en-US" altLang="ko-KR"/>
              <a:t>, </a:t>
            </a:r>
            <a:r>
              <a:rPr lang="ko-KR" altLang="en-US"/>
              <a:t>결과는 </a:t>
            </a:r>
            <a:r>
              <a:rPr lang="en-US" altLang="ko-KR"/>
              <a:t>XML </a:t>
            </a:r>
            <a:r>
              <a:rPr lang="ko-KR" altLang="en-US"/>
              <a:t>문서 형태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R&amp;D Projects</a:t>
            </a:r>
          </a:p>
          <a:p>
            <a:pPr lvl="1"/>
            <a:r>
              <a:rPr lang="en-US" altLang="ko-KR"/>
              <a:t>Stanford university</a:t>
            </a:r>
          </a:p>
          <a:p>
            <a:pPr lvl="1"/>
            <a:r>
              <a:rPr lang="en-US" altLang="ko-KR"/>
              <a:t>University of Pennsylvania</a:t>
            </a:r>
          </a:p>
          <a:p>
            <a:pPr lvl="1"/>
            <a:r>
              <a:rPr lang="en-US" altLang="ko-KR"/>
              <a:t>University of Wisconsin-Madison</a:t>
            </a:r>
          </a:p>
          <a:p>
            <a:r>
              <a:rPr lang="en-US" altLang="ko-KR"/>
              <a:t>Commercial Products</a:t>
            </a:r>
          </a:p>
          <a:p>
            <a:pPr lvl="1"/>
            <a:r>
              <a:rPr lang="en-US" altLang="ko-KR"/>
              <a:t>International</a:t>
            </a:r>
          </a:p>
          <a:p>
            <a:pPr lvl="1"/>
            <a:r>
              <a:rPr lang="en-US" altLang="ko-KR"/>
              <a:t>Internal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Object </a:t>
            </a:r>
            <a:r>
              <a:rPr lang="en-US" altLang="ko-KR" sz="3600" dirty="0" smtClean="0"/>
              <a:t>Design </a:t>
            </a:r>
            <a:r>
              <a:rPr lang="en-US" altLang="ko-KR" sz="3600" dirty="0"/>
              <a:t>- </a:t>
            </a:r>
            <a:r>
              <a:rPr lang="ko-KR" altLang="en-US" sz="3600" dirty="0"/>
              <a:t>시스템 구조</a:t>
            </a:r>
            <a:endParaRPr lang="ko-KR" alt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86000" y="1524000"/>
            <a:ext cx="411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Thin Clients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066800" y="22098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286000" y="2362200"/>
            <a:ext cx="411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Web Server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286000" y="2819400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537325" y="36195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/>
              <a:t>eXcelon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438400" y="297180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App. Server</a:t>
            </a:r>
          </a:p>
          <a:p>
            <a:pPr algn="ctr"/>
            <a:r>
              <a:rPr lang="en-US" altLang="ko-KR" sz="1800"/>
              <a:t>Cache.</a:t>
            </a:r>
          </a:p>
          <a:p>
            <a:pPr algn="ctr"/>
            <a:endParaRPr lang="en-US" altLang="ko-KR" sz="1800"/>
          </a:p>
          <a:p>
            <a:pPr algn="ctr"/>
            <a:endParaRPr lang="en-US" altLang="ko-KR" sz="1800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733800" y="297180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App. Server</a:t>
            </a:r>
          </a:p>
          <a:p>
            <a:pPr algn="ctr"/>
            <a:r>
              <a:rPr lang="en-US" altLang="ko-KR" sz="1800"/>
              <a:t>Cache.</a:t>
            </a:r>
          </a:p>
          <a:p>
            <a:pPr algn="ctr"/>
            <a:endParaRPr lang="en-US" altLang="ko-KR" sz="1800"/>
          </a:p>
          <a:p>
            <a:pPr algn="ctr"/>
            <a:endParaRPr lang="en-US" altLang="ko-KR" sz="180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029200" y="297180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App. Server</a:t>
            </a:r>
          </a:p>
          <a:p>
            <a:pPr algn="ctr"/>
            <a:r>
              <a:rPr lang="en-US" altLang="ko-KR" sz="1800"/>
              <a:t>Cache.</a:t>
            </a:r>
          </a:p>
          <a:p>
            <a:pPr algn="ctr"/>
            <a:endParaRPr lang="en-US" altLang="ko-KR" sz="1800"/>
          </a:p>
          <a:p>
            <a:pPr algn="ctr"/>
            <a:endParaRPr lang="en-US" altLang="ko-KR" sz="1800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2438400" y="4191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DOM/XQL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438400" y="35814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Java</a:t>
            </a:r>
          </a:p>
          <a:p>
            <a:pPr algn="ctr"/>
            <a:r>
              <a:rPr lang="en-US" altLang="ko-KR" sz="1800"/>
              <a:t>Extension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733800" y="35814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Java</a:t>
            </a:r>
          </a:p>
          <a:p>
            <a:pPr algn="ctr"/>
            <a:r>
              <a:rPr lang="en-US" altLang="ko-KR" sz="1800"/>
              <a:t>Extension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5029200" y="35814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Java</a:t>
            </a:r>
          </a:p>
          <a:p>
            <a:pPr algn="ctr"/>
            <a:r>
              <a:rPr lang="en-US" altLang="ko-KR" sz="1800"/>
              <a:t>Extension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3733800" y="4191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DOM/XQL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5029200" y="4191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DOM/XQL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1143000" y="59436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2286000" y="6248400"/>
            <a:ext cx="411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Data Sources</a:t>
            </a:r>
          </a:p>
        </p:txBody>
      </p:sp>
      <p:sp>
        <p:nvSpPr>
          <p:cNvPr id="35859" name="AutoShape 19"/>
          <p:cNvSpPr>
            <a:spLocks noChangeArrowheads="1"/>
          </p:cNvSpPr>
          <p:nvPr/>
        </p:nvSpPr>
        <p:spPr bwMode="auto">
          <a:xfrm>
            <a:off x="3276600" y="4724400"/>
            <a:ext cx="2209800" cy="8382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/>
              <a:t>XML Store</a:t>
            </a:r>
          </a:p>
          <a:p>
            <a:pPr algn="ctr"/>
            <a:r>
              <a:rPr lang="en-US" altLang="ko-KR" sz="1800"/>
              <a:t>(ObjectStore)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한국 정보 공학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XML Designer</a:t>
            </a:r>
          </a:p>
          <a:p>
            <a:pPr lvl="1"/>
            <a:r>
              <a:rPr lang="en-US" altLang="ko-KR"/>
              <a:t>DTD </a:t>
            </a:r>
            <a:r>
              <a:rPr lang="ko-KR" altLang="en-US"/>
              <a:t>에디터</a:t>
            </a:r>
          </a:p>
          <a:p>
            <a:pPr lvl="1"/>
            <a:r>
              <a:rPr lang="en-US" altLang="ko-KR"/>
              <a:t>XML </a:t>
            </a:r>
            <a:r>
              <a:rPr lang="ko-KR" altLang="en-US"/>
              <a:t>에디터</a:t>
            </a:r>
          </a:p>
          <a:p>
            <a:pPr lvl="1"/>
            <a:r>
              <a:rPr lang="en-US" altLang="ko-KR"/>
              <a:t>Style </a:t>
            </a:r>
            <a:r>
              <a:rPr lang="ko-KR" altLang="en-US"/>
              <a:t>에디터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한국 지식 웨어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XAT 1.0(XML Authoring Tool V1.0)</a:t>
            </a:r>
          </a:p>
          <a:p>
            <a:pPr lvl="1"/>
            <a:r>
              <a:rPr lang="en-US" altLang="ko-KR" sz="2400"/>
              <a:t>XEditor XML </a:t>
            </a:r>
            <a:r>
              <a:rPr lang="ko-KR" altLang="en-US" sz="2400"/>
              <a:t>편집기 </a:t>
            </a:r>
          </a:p>
          <a:p>
            <a:pPr lvl="1"/>
            <a:r>
              <a:rPr lang="en-US" altLang="ko-KR" sz="2400"/>
              <a:t>XStyler XSL </a:t>
            </a:r>
            <a:r>
              <a:rPr lang="ko-KR" altLang="en-US" sz="2400"/>
              <a:t>편집기 </a:t>
            </a:r>
          </a:p>
          <a:p>
            <a:pPr lvl="1"/>
            <a:r>
              <a:rPr lang="en-US" altLang="ko-KR" sz="2400"/>
              <a:t>XParser XML </a:t>
            </a:r>
            <a:r>
              <a:rPr lang="ko-KR" altLang="en-US" sz="2400"/>
              <a:t>파서 </a:t>
            </a:r>
          </a:p>
          <a:p>
            <a:pPr lvl="1"/>
            <a:r>
              <a:rPr lang="en-US" altLang="ko-KR" sz="2400"/>
              <a:t>XConverter (HWP2XML </a:t>
            </a:r>
            <a:r>
              <a:rPr lang="ko-KR" altLang="en-US" sz="2400"/>
              <a:t>변환기</a:t>
            </a:r>
            <a:r>
              <a:rPr lang="en-US" altLang="ko-KR" sz="2400"/>
              <a:t>) </a:t>
            </a:r>
          </a:p>
          <a:p>
            <a:r>
              <a:rPr lang="en-US" altLang="ko-KR" sz="2400"/>
              <a:t>XRMS  V1.0 (XML Repository Management System)</a:t>
            </a:r>
          </a:p>
          <a:p>
            <a:pPr lvl="1"/>
            <a:r>
              <a:rPr lang="en-US" altLang="ko-KR" sz="2400"/>
              <a:t>XML </a:t>
            </a:r>
            <a:r>
              <a:rPr lang="ko-KR" altLang="en-US" sz="2400"/>
              <a:t>객체 관리기 </a:t>
            </a:r>
          </a:p>
          <a:p>
            <a:pPr lvl="1"/>
            <a:r>
              <a:rPr lang="en-US" altLang="ko-KR" sz="2400"/>
              <a:t>XML </a:t>
            </a:r>
            <a:r>
              <a:rPr lang="ko-KR" altLang="en-US" sz="2400"/>
              <a:t>문서 인덱스 관리기</a:t>
            </a:r>
          </a:p>
          <a:p>
            <a:pPr lvl="1"/>
            <a:endParaRPr lang="ko-KR" altLang="en-US"/>
          </a:p>
          <a:p>
            <a:endParaRPr lang="ko-KR" altLang="en-US"/>
          </a:p>
          <a:p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한국 지식 웨어</a:t>
            </a:r>
            <a:r>
              <a:rPr lang="en-US" altLang="ko-KR"/>
              <a:t>(Cont’d)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XML / EDI</a:t>
            </a:r>
          </a:p>
          <a:p>
            <a:pPr lvl="1"/>
            <a:r>
              <a:rPr lang="ko-KR" altLang="en-US"/>
              <a:t>고객 관리 기능</a:t>
            </a:r>
          </a:p>
          <a:p>
            <a:pPr lvl="1"/>
            <a:r>
              <a:rPr lang="en-US" altLang="ko-KR"/>
              <a:t>XML/EDI </a:t>
            </a:r>
            <a:r>
              <a:rPr lang="ko-KR" altLang="en-US"/>
              <a:t>문서 관리 기능 </a:t>
            </a:r>
          </a:p>
          <a:p>
            <a:pPr lvl="1"/>
            <a:r>
              <a:rPr lang="en-US" altLang="ko-KR"/>
              <a:t>SST </a:t>
            </a:r>
            <a:r>
              <a:rPr lang="ko-KR" altLang="en-US"/>
              <a:t>관리기능 </a:t>
            </a:r>
          </a:p>
          <a:p>
            <a:pPr lvl="1"/>
            <a:r>
              <a:rPr lang="ko-KR" altLang="en-US"/>
              <a:t>로그관리기능 </a:t>
            </a:r>
          </a:p>
          <a:p>
            <a:pPr lvl="1"/>
            <a:r>
              <a:rPr lang="en-US" altLang="ko-KR"/>
              <a:t>XML Schema </a:t>
            </a:r>
            <a:r>
              <a:rPr lang="ko-KR" altLang="en-US"/>
              <a:t>유효성 검증기  </a:t>
            </a:r>
          </a:p>
          <a:p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Stanford University(1996~)</a:t>
            </a:r>
          </a:p>
          <a:p>
            <a:r>
              <a:rPr lang="en-US" altLang="ko-KR" dirty="0"/>
              <a:t>Goal </a:t>
            </a:r>
          </a:p>
          <a:p>
            <a:pPr lvl="1"/>
            <a:r>
              <a:rPr lang="en-US" altLang="ko-KR" dirty="0"/>
              <a:t>Declarative query language for XML </a:t>
            </a:r>
          </a:p>
          <a:p>
            <a:pPr lvl="1"/>
            <a:r>
              <a:rPr lang="en-US" altLang="ko-KR" dirty="0"/>
              <a:t>Developing new technology for </a:t>
            </a:r>
            <a:r>
              <a:rPr lang="en-US" altLang="ko-KR" dirty="0" err="1"/>
              <a:t>interfactive</a:t>
            </a:r>
            <a:r>
              <a:rPr lang="en-US" altLang="ko-KR" dirty="0"/>
              <a:t> searches over XML data </a:t>
            </a:r>
          </a:p>
          <a:p>
            <a:pPr lvl="1"/>
            <a:r>
              <a:rPr lang="en-US" altLang="ko-KR" dirty="0"/>
              <a:t>Building an efficient XML query </a:t>
            </a:r>
            <a:r>
              <a:rPr lang="en-US" altLang="ko-KR" dirty="0" smtClean="0"/>
              <a:t>processor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Characteristics</a:t>
            </a:r>
          </a:p>
          <a:p>
            <a:pPr lvl="1"/>
            <a:r>
              <a:rPr lang="en-US" altLang="ko-KR" dirty="0" err="1"/>
              <a:t>Lorel</a:t>
            </a:r>
            <a:r>
              <a:rPr lang="en-US" altLang="ko-KR" dirty="0"/>
              <a:t> Query Language</a:t>
            </a:r>
          </a:p>
          <a:p>
            <a:pPr lvl="1"/>
            <a:r>
              <a:rPr lang="en-US" altLang="ko-KR" dirty="0"/>
              <a:t>Indexing XML Data</a:t>
            </a:r>
          </a:p>
          <a:p>
            <a:pPr lvl="1"/>
            <a:r>
              <a:rPr lang="en-US" altLang="ko-KR" dirty="0" err="1"/>
              <a:t>DataGuides</a:t>
            </a:r>
            <a:endParaRPr lang="en-US" altLang="ko-KR" dirty="0"/>
          </a:p>
          <a:p>
            <a:pPr lvl="1"/>
            <a:r>
              <a:rPr lang="en-US" altLang="ko-KR" dirty="0"/>
              <a:t>Cost based query </a:t>
            </a:r>
            <a:r>
              <a:rPr lang="en-US" altLang="ko-KR" dirty="0" smtClean="0"/>
              <a:t>optimization 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UnQL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University of Pennsylvania</a:t>
            </a:r>
          </a:p>
          <a:p>
            <a:r>
              <a:rPr lang="en-US" altLang="ko-KR"/>
              <a:t>Description</a:t>
            </a:r>
          </a:p>
          <a:p>
            <a:pPr lvl="1"/>
            <a:r>
              <a:rPr lang="en-US" altLang="ko-KR"/>
              <a:t>a query language for semi-structured databases</a:t>
            </a:r>
          </a:p>
          <a:p>
            <a:pPr lvl="1"/>
            <a:r>
              <a:rPr lang="en-US" altLang="ko-KR"/>
              <a:t>any object may have any combinations of attributes, of any type, even repeated attributes</a:t>
            </a:r>
          </a:p>
          <a:p>
            <a:pPr lvl="1"/>
            <a:r>
              <a:rPr lang="en-US" altLang="ko-KR"/>
              <a:t>the interpreter is written in 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UnQL(Cont’d)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H="1">
            <a:off x="2971800" y="16764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4648200" y="1676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2133600" y="2743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971800" y="2743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5257800" y="2667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096000" y="26670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172200" y="26670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943600" y="4800600"/>
            <a:ext cx="12700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6172200" y="35052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5943600" y="35814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6553200" y="4724400"/>
            <a:ext cx="39688" cy="84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50292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257800" y="34290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>
            <a:off x="5029200" y="35052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5626100" y="4662488"/>
            <a:ext cx="0" cy="928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7010400" y="4953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7239000" y="36576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7010400" y="37338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76200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358" name="Group 22"/>
          <p:cNvGrpSpPr>
            <a:grpSpLocks/>
          </p:cNvGrpSpPr>
          <p:nvPr/>
        </p:nvGrpSpPr>
        <p:grpSpPr bwMode="auto">
          <a:xfrm>
            <a:off x="1524000" y="3581400"/>
            <a:ext cx="1295400" cy="2057400"/>
            <a:chOff x="384" y="2400"/>
            <a:chExt cx="816" cy="1296"/>
          </a:xfrm>
        </p:grpSpPr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 flipH="1">
              <a:off x="384" y="2448"/>
              <a:ext cx="40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768" y="2448"/>
              <a:ext cx="4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768" y="2400"/>
              <a:ext cx="4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H="1">
              <a:off x="384" y="316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H="1">
              <a:off x="1200" y="316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H="1">
              <a:off x="816" y="316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365" name="Line 29"/>
          <p:cNvSpPr>
            <a:spLocks noChangeShapeType="1"/>
          </p:cNvSpPr>
          <p:nvPr/>
        </p:nvSpPr>
        <p:spPr bwMode="auto">
          <a:xfrm flipH="1">
            <a:off x="3048000" y="3733800"/>
            <a:ext cx="64135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3657600" y="3733800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3657600" y="36576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 flipH="1">
            <a:off x="3048000" y="4876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H="1">
            <a:off x="4343400" y="4876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 flipH="1">
            <a:off x="3733800" y="4876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3184525" y="16414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R1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5318125" y="16414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R2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1905000" y="2743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Tup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276600" y="2743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Tup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5089525" y="2743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Tup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019800" y="2743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Tup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6705600" y="2743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Tup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1508125" y="3733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1965325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B</a:t>
            </a: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2422525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C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3184525" y="3733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565525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B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3870325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C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4860925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C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5410200" y="3733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/>
              <a:t>D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791200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C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6324600" y="3733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D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6858000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C</a:t>
            </a: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7543800" y="3733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D</a:t>
            </a:r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1203325" y="4841875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“a”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2041525" y="484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2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2514600" y="484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3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2955925" y="4841875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“b”</a:t>
            </a:r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3641725" y="484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4</a:t>
            </a:r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4251325" y="484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5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4860925" y="484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3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5470525" y="4841875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“c”</a:t>
            </a: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5927725" y="484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5</a:t>
            </a: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6461125" y="4841875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“d”</a:t>
            </a:r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6994525" y="484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5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7604125" y="4841875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“e”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UnQL(Cont’d)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Example query</a:t>
            </a:r>
          </a:p>
          <a:p>
            <a:pPr lvl="1">
              <a:buFontTx/>
              <a:buNone/>
            </a:pPr>
            <a:r>
              <a:rPr lang="en-US" altLang="ko-KR"/>
              <a:t>select t</a:t>
            </a:r>
          </a:p>
          <a:p>
            <a:pPr lvl="1">
              <a:buFontTx/>
              <a:buNone/>
            </a:pPr>
            <a:r>
              <a:rPr lang="en-US" altLang="ko-KR"/>
              <a:t>where R1=&gt;\t &lt;- DB</a:t>
            </a:r>
          </a:p>
          <a:p>
            <a:r>
              <a:rPr lang="en-US" altLang="ko-KR"/>
              <a:t>Returned expression</a:t>
            </a:r>
          </a:p>
          <a:p>
            <a:pPr lvl="1">
              <a:buFontTx/>
              <a:buNone/>
            </a:pPr>
            <a:r>
              <a:rPr lang="en-US" altLang="ko-KR"/>
              <a:t>{Tup =&gt; {A =&gt; “a”, B=&gt;2, C=&gt;3},</a:t>
            </a:r>
          </a:p>
          <a:p>
            <a:pPr lvl="1">
              <a:buFontTx/>
              <a:buNone/>
            </a:pPr>
            <a:r>
              <a:rPr lang="en-US" altLang="ko-KR"/>
              <a:t>  Tup =&gt; {A=&gt; “b”, B=&gt;4, C=&gt;5}}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XML-QL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AT&amp;T</a:t>
            </a:r>
          </a:p>
          <a:p>
            <a:r>
              <a:rPr lang="en-US" altLang="ko-KR"/>
              <a:t>Description </a:t>
            </a:r>
          </a:p>
          <a:p>
            <a:pPr lvl="1"/>
            <a:r>
              <a:rPr lang="en-US" altLang="ko-KR" sz="2400"/>
              <a:t>XML-QL is a query language for XML designed for tasks like: </a:t>
            </a:r>
          </a:p>
          <a:p>
            <a:pPr lvl="2"/>
            <a:r>
              <a:rPr lang="en-US" altLang="ko-KR" sz="2400"/>
              <a:t>data extraction from large XML documents. </a:t>
            </a:r>
          </a:p>
          <a:p>
            <a:pPr lvl="2"/>
            <a:r>
              <a:rPr lang="en-US" altLang="ko-KR" sz="2400"/>
              <a:t>data conversion between relational or object-oriented databases and XML data. </a:t>
            </a:r>
          </a:p>
          <a:p>
            <a:pPr lvl="2"/>
            <a:r>
              <a:rPr lang="en-US" altLang="ko-KR" sz="2400"/>
              <a:t>data transformation of XML (e.g. between data of different DTD's.)</a:t>
            </a:r>
          </a:p>
          <a:p>
            <a:pPr lvl="2"/>
            <a:r>
              <a:rPr lang="en-US" altLang="ko-KR" sz="2400"/>
              <a:t>data integration from multiple sources. </a:t>
            </a:r>
          </a:p>
          <a:p>
            <a:pPr lvl="1"/>
            <a:r>
              <a:rPr lang="en-US" altLang="ko-KR" sz="2400"/>
              <a:t>XML-QL is relational complete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XML-QL(Cont’d)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where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&lt;book&gt;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publisher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	&lt;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name&gt;Addison-Wesley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&lt;/&gt;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&lt;/&gt;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title&gt; $t &lt;/&gt;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author&gt; $a &lt;/&gt;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&lt;/&gt;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in “www.a.b.c/bib.xml”</a:t>
            </a:r>
          </a:p>
          <a:p>
            <a:pPr lvl="1">
              <a:buFontTx/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construct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&lt;result&gt;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&lt;author&gt; $a &lt;/a&gt;</a:t>
            </a:r>
          </a:p>
          <a:p>
            <a:pPr lvl="1">
              <a:buFontTx/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</a:rPr>
              <a:t>		   &lt;title&gt; $t &lt;/&gt;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&lt;/&gt;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Indexes for Semi-structured Data</a:t>
            </a:r>
            <a:r>
              <a:rPr lang="en-US" altLang="ko-KR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AT&amp;T</a:t>
            </a:r>
          </a:p>
          <a:p>
            <a:r>
              <a:rPr lang="en-US" altLang="ko-KR"/>
              <a:t>Description</a:t>
            </a:r>
          </a:p>
          <a:p>
            <a:pPr lvl="1"/>
            <a:r>
              <a:rPr lang="en-US" altLang="ko-KR"/>
              <a:t>semi-structured data do not have an a priory schema </a:t>
            </a:r>
          </a:p>
          <a:p>
            <a:pPr lvl="1"/>
            <a:r>
              <a:rPr lang="en-US" altLang="ko-KR"/>
              <a:t>T-index</a:t>
            </a:r>
          </a:p>
          <a:p>
            <a:pPr lvl="2"/>
            <a:r>
              <a:rPr lang="en-US" altLang="ko-KR"/>
              <a:t>T-indexes can be used to evaluate a whole range of path expressions, </a:t>
            </a:r>
          </a:p>
          <a:p>
            <a:pPr lvl="2"/>
            <a:r>
              <a:rPr lang="en-US" altLang="ko-KR"/>
              <a:t>every T-index can be efficiently constructed </a:t>
            </a:r>
          </a:p>
          <a:p>
            <a:pPr lvl="2"/>
            <a:r>
              <a:rPr lang="en-US" altLang="ko-KR"/>
              <a:t>T-indexes offer a good trade-off between space and query complexity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Overview of XML</Template>
  <TotalTime>188</TotalTime>
  <Words>894</Words>
  <Application>Microsoft Office PowerPoint</Application>
  <PresentationFormat>화면 슬라이드 쇼(4:3)</PresentationFormat>
  <Paragraphs>237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Times New Roman</vt:lpstr>
      <vt:lpstr>굴림</vt:lpstr>
      <vt:lpstr>Arial Black</vt:lpstr>
      <vt:lpstr>Arial</vt:lpstr>
      <vt:lpstr>SNU IDB Lab.</vt:lpstr>
      <vt:lpstr>XML Road Map </vt:lpstr>
      <vt:lpstr>Contents</vt:lpstr>
      <vt:lpstr>Lore</vt:lpstr>
      <vt:lpstr>UnQL</vt:lpstr>
      <vt:lpstr>UnQL(Cont’d)</vt:lpstr>
      <vt:lpstr>UnQL(Cont’d)</vt:lpstr>
      <vt:lpstr>XML-QL</vt:lpstr>
      <vt:lpstr>XML-QL(Cont’d)</vt:lpstr>
      <vt:lpstr>Indexes for Semi-structured Data </vt:lpstr>
      <vt:lpstr>NIAGARA</vt:lpstr>
      <vt:lpstr>IBM</vt:lpstr>
      <vt:lpstr>IBM</vt:lpstr>
      <vt:lpstr>IBM - DOMINO 구조</vt:lpstr>
      <vt:lpstr>Sybase</vt:lpstr>
      <vt:lpstr>Oracle</vt:lpstr>
      <vt:lpstr>Oracle - XML-based File Type</vt:lpstr>
      <vt:lpstr>Oracle - Section Search</vt:lpstr>
      <vt:lpstr>Oracle - 시스템 구조</vt:lpstr>
      <vt:lpstr>Object Design</vt:lpstr>
      <vt:lpstr>Object Design - 시스템 구조</vt:lpstr>
      <vt:lpstr>한국 정보 공학</vt:lpstr>
      <vt:lpstr>한국 지식 웨어</vt:lpstr>
      <vt:lpstr>한국 지식 웨어(Cont’d)</vt:lpstr>
    </vt:vector>
  </TitlesOfParts>
  <Company>oopsla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commercial product</dc:title>
  <dc:creator>정태선</dc:creator>
  <cp:lastModifiedBy>Ruud</cp:lastModifiedBy>
  <cp:revision>19</cp:revision>
  <dcterms:created xsi:type="dcterms:W3CDTF">2000-03-24T12:43:30Z</dcterms:created>
  <dcterms:modified xsi:type="dcterms:W3CDTF">2011-06-21T07:36:03Z</dcterms:modified>
</cp:coreProperties>
</file>