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328" r:id="rId6"/>
    <p:sldId id="261" r:id="rId7"/>
    <p:sldId id="262" r:id="rId8"/>
    <p:sldId id="263" r:id="rId9"/>
    <p:sldId id="265" r:id="rId10"/>
    <p:sldId id="268" r:id="rId11"/>
    <p:sldId id="270" r:id="rId12"/>
    <p:sldId id="271" r:id="rId13"/>
    <p:sldId id="329" r:id="rId14"/>
    <p:sldId id="273" r:id="rId15"/>
    <p:sldId id="275" r:id="rId16"/>
    <p:sldId id="277" r:id="rId17"/>
    <p:sldId id="282" r:id="rId18"/>
    <p:sldId id="342" r:id="rId19"/>
    <p:sldId id="285" r:id="rId20"/>
    <p:sldId id="287" r:id="rId21"/>
    <p:sldId id="289" r:id="rId22"/>
    <p:sldId id="290" r:id="rId23"/>
    <p:sldId id="291" r:id="rId24"/>
    <p:sldId id="294" r:id="rId25"/>
    <p:sldId id="295" r:id="rId26"/>
    <p:sldId id="296" r:id="rId27"/>
    <p:sldId id="299" r:id="rId28"/>
    <p:sldId id="300" r:id="rId29"/>
    <p:sldId id="301" r:id="rId30"/>
    <p:sldId id="302" r:id="rId31"/>
    <p:sldId id="330" r:id="rId32"/>
    <p:sldId id="310" r:id="rId33"/>
    <p:sldId id="337" r:id="rId34"/>
    <p:sldId id="332" r:id="rId35"/>
    <p:sldId id="331" r:id="rId36"/>
    <p:sldId id="343" r:id="rId3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16" autoAdjust="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7C1C8FD0-2C47-4CC6-98A0-F6F766C71556}" type="slidenum">
              <a:rPr lang="ko-KR" altLang="en-US" smtClean="0"/>
              <a:pPr defTabSz="922338"/>
              <a:t>2</a:t>
            </a:fld>
            <a:endParaRPr lang="en-US" altLang="ko-K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133C35DB-D159-4D46-A6AA-6668AC583286}" type="slidenum">
              <a:rPr lang="ko-KR" altLang="en-US" smtClean="0"/>
              <a:pPr defTabSz="922338"/>
              <a:t>34</a:t>
            </a:fld>
            <a:endParaRPr lang="en-US" altLang="ko-K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9AB7628D-2A2A-44F7-8F6A-0AE75BE3A508}" type="slidenum">
              <a:rPr lang="ko-KR" altLang="en-US" smtClean="0"/>
              <a:pPr defTabSz="922338"/>
              <a:t>3</a:t>
            </a:fld>
            <a:endParaRPr lang="en-US" altLang="ko-K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7C1C8FD0-2C47-4CC6-98A0-F6F766C71556}" type="slidenum">
              <a:rPr lang="ko-KR" altLang="en-US" smtClean="0"/>
              <a:pPr defTabSz="922338"/>
              <a:t>5</a:t>
            </a:fld>
            <a:endParaRPr lang="en-US" altLang="ko-K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7C1C8FD0-2C47-4CC6-98A0-F6F766C71556}" type="slidenum">
              <a:rPr lang="ko-KR" altLang="en-US" smtClean="0"/>
              <a:pPr defTabSz="922338"/>
              <a:t>13</a:t>
            </a:fld>
            <a:endParaRPr lang="en-US" altLang="ko-K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2EB63ACC-6E91-40EE-AB4F-6DD7C526321B}" type="slidenum">
              <a:rPr lang="ko-KR" altLang="en-US" smtClean="0"/>
              <a:pPr defTabSz="922338"/>
              <a:t>21</a:t>
            </a:fld>
            <a:endParaRPr lang="en-US" altLang="ko-K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D088C1BF-016B-4D34-B5D0-757128C76995}" type="slidenum">
              <a:rPr lang="ko-KR" altLang="en-US" smtClean="0"/>
              <a:pPr defTabSz="922338"/>
              <a:t>24</a:t>
            </a:fld>
            <a:endParaRPr lang="en-US" altLang="ko-K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48E06717-3555-4F0D-83C8-A781D95CF902}" type="slidenum">
              <a:rPr lang="ko-KR" altLang="en-US" smtClean="0"/>
              <a:pPr defTabSz="922338"/>
              <a:t>26</a:t>
            </a:fld>
            <a:endParaRPr lang="en-US" altLang="ko-K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1B504E6F-813E-4FDB-9A32-4776C80EB2C9}" type="slidenum">
              <a:rPr lang="ko-KR" altLang="en-US" smtClean="0"/>
              <a:pPr defTabSz="922338"/>
              <a:t>28</a:t>
            </a:fld>
            <a:endParaRPr lang="en-US" altLang="ko-K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48E06717-3555-4F0D-83C8-A781D95CF902}" type="slidenum">
              <a:rPr lang="ko-KR" altLang="en-US" smtClean="0"/>
              <a:pPr defTabSz="922338"/>
              <a:t>31</a:t>
            </a:fld>
            <a:endParaRPr lang="en-US" altLang="ko-K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36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 smtClean="0"/>
              <a:t>8. Indexing &amp; Searching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July 15, 2010</a:t>
            </a:r>
          </a:p>
          <a:p>
            <a:pPr algn="r"/>
            <a:r>
              <a:rPr lang="en-US" altLang="ko-KR" dirty="0" smtClean="0"/>
              <a:t>Hyunwoo Kim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Inverted Files Structure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Sorted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Store the list of keywords in a sorted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Using a standard 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Advantage: 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Disadvantage: updating the index is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B-Trees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Hashing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Combinations of these structures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itchFamily="50" charset="-127"/>
              </a:rPr>
              <a:t>Trie</a:t>
            </a:r>
            <a:r>
              <a:rPr lang="en-US" altLang="ko-KR" dirty="0" smtClean="0">
                <a:ea typeface="굴림" pitchFamily="50" charset="-127"/>
              </a:rPr>
              <a:t> Example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18435" name="Oval 6"/>
          <p:cNvSpPr>
            <a:spLocks noChangeArrowheads="1"/>
          </p:cNvSpPr>
          <p:nvPr/>
        </p:nvSpPr>
        <p:spPr bwMode="auto">
          <a:xfrm>
            <a:off x="76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>
              <a:latin typeface="Corbel" pitchFamily="34" charset="0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2133600" y="2895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>
              <a:latin typeface="Corbel" pitchFamily="34" charset="0"/>
            </a:endParaRP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2117725" y="2860675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letters: 60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19812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>
              <a:latin typeface="Corbel" pitchFamily="34" charset="0"/>
            </a:endParaRP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3352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>
              <a:latin typeface="Corbel" pitchFamily="34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2133600" y="46482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latin typeface="Corbel" pitchFamily="34" charset="0"/>
            </a:endParaRPr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2117725" y="4613275"/>
            <a:ext cx="1215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text: 11, 19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2133600" y="56388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latin typeface="Corbel" pitchFamily="34" charset="0"/>
            </a:endParaRPr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2117725" y="5603875"/>
            <a:ext cx="1426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words: 33, 40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4876800" y="31242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en-US">
              <a:latin typeface="Corbel" pitchFamily="34" charset="0"/>
            </a:endParaRPr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4876800" y="41910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latin typeface="Corbel" pitchFamily="34" charset="0"/>
            </a:endParaRPr>
          </a:p>
        </p:txBody>
      </p:sp>
      <p:sp>
        <p:nvSpPr>
          <p:cNvPr id="18446" name="Text Box 20"/>
          <p:cNvSpPr txBox="1">
            <a:spLocks noChangeArrowheads="1"/>
          </p:cNvSpPr>
          <p:nvPr/>
        </p:nvSpPr>
        <p:spPr bwMode="auto">
          <a:xfrm>
            <a:off x="4860925" y="3089275"/>
            <a:ext cx="1060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made: 50</a:t>
            </a:r>
          </a:p>
        </p:txBody>
      </p:sp>
      <p:sp>
        <p:nvSpPr>
          <p:cNvPr id="18447" name="Text Box 25"/>
          <p:cNvSpPr txBox="1">
            <a:spLocks noChangeArrowheads="1"/>
          </p:cNvSpPr>
          <p:nvPr/>
        </p:nvSpPr>
        <p:spPr bwMode="auto">
          <a:xfrm>
            <a:off x="4860925" y="41560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many: 28</a:t>
            </a:r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V="1">
            <a:off x="1143000" y="3124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V="1">
            <a:off x="12192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>
            <a:off x="24384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V="1">
            <a:off x="3810000" y="3352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>
            <a:off x="3810000" y="4114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1219200" y="4572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>
            <a:off x="1143000" y="47244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8455" name="Text Box 33"/>
          <p:cNvSpPr txBox="1">
            <a:spLocks noChangeArrowheads="1"/>
          </p:cNvSpPr>
          <p:nvPr/>
        </p:nvSpPr>
        <p:spPr bwMode="auto">
          <a:xfrm>
            <a:off x="1431925" y="3317875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‘l’</a:t>
            </a:r>
          </a:p>
        </p:txBody>
      </p:sp>
      <p:sp>
        <p:nvSpPr>
          <p:cNvPr id="18456" name="Text Box 34"/>
          <p:cNvSpPr txBox="1">
            <a:spLocks noChangeArrowheads="1"/>
          </p:cNvSpPr>
          <p:nvPr/>
        </p:nvSpPr>
        <p:spPr bwMode="auto">
          <a:xfrm>
            <a:off x="1355725" y="3927475"/>
            <a:ext cx="478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‘m’</a:t>
            </a:r>
          </a:p>
        </p:txBody>
      </p:sp>
      <p:sp>
        <p:nvSpPr>
          <p:cNvPr id="18457" name="Text Box 35"/>
          <p:cNvSpPr txBox="1">
            <a:spLocks noChangeArrowheads="1"/>
          </p:cNvSpPr>
          <p:nvPr/>
        </p:nvSpPr>
        <p:spPr bwMode="auto">
          <a:xfrm>
            <a:off x="2667000" y="365760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‘a’</a:t>
            </a:r>
          </a:p>
        </p:txBody>
      </p:sp>
      <p:sp>
        <p:nvSpPr>
          <p:cNvPr id="18458" name="Text Box 36"/>
          <p:cNvSpPr txBox="1">
            <a:spLocks noChangeArrowheads="1"/>
          </p:cNvSpPr>
          <p:nvPr/>
        </p:nvSpPr>
        <p:spPr bwMode="auto">
          <a:xfrm>
            <a:off x="4098925" y="3317875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‘d’</a:t>
            </a:r>
          </a:p>
        </p:txBody>
      </p:sp>
      <p:sp>
        <p:nvSpPr>
          <p:cNvPr id="18459" name="Text Box 37"/>
          <p:cNvSpPr txBox="1">
            <a:spLocks noChangeArrowheads="1"/>
          </p:cNvSpPr>
          <p:nvPr/>
        </p:nvSpPr>
        <p:spPr bwMode="auto">
          <a:xfrm>
            <a:off x="4114800" y="41910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‘n’</a:t>
            </a:r>
          </a:p>
        </p:txBody>
      </p:sp>
      <p:sp>
        <p:nvSpPr>
          <p:cNvPr id="18460" name="Text Box 38"/>
          <p:cNvSpPr txBox="1">
            <a:spLocks noChangeArrowheads="1"/>
          </p:cNvSpPr>
          <p:nvPr/>
        </p:nvSpPr>
        <p:spPr bwMode="auto">
          <a:xfrm>
            <a:off x="1508125" y="4384675"/>
            <a:ext cx="373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‘t’</a:t>
            </a:r>
          </a:p>
        </p:txBody>
      </p:sp>
      <p:sp>
        <p:nvSpPr>
          <p:cNvPr id="18461" name="Text Box 39"/>
          <p:cNvSpPr txBox="1">
            <a:spLocks noChangeArrowheads="1"/>
          </p:cNvSpPr>
          <p:nvPr/>
        </p:nvSpPr>
        <p:spPr bwMode="auto">
          <a:xfrm>
            <a:off x="1279525" y="5070475"/>
            <a:ext cx="4523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zh-TW">
                <a:latin typeface="Corbel" pitchFamily="34" charset="0"/>
              </a:rPr>
              <a:t>‘w’</a:t>
            </a:r>
          </a:p>
        </p:txBody>
      </p:sp>
      <p:sp>
        <p:nvSpPr>
          <p:cNvPr id="18462" name="Text Box 41"/>
          <p:cNvSpPr txBox="1">
            <a:spLocks noChangeArrowheads="1"/>
          </p:cNvSpPr>
          <p:nvPr/>
        </p:nvSpPr>
        <p:spPr bwMode="auto">
          <a:xfrm>
            <a:off x="6012160" y="5157192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zh-TW" b="1" dirty="0" smtClean="0">
                <a:latin typeface="Times New Roman" pitchFamily="18" charset="0"/>
                <a:cs typeface="Times New Roman" pitchFamily="18" charset="0"/>
              </a:rPr>
              <a:t>&lt; Vocabulary </a:t>
            </a:r>
            <a:r>
              <a:rPr kumimoji="0" lang="en-US" altLang="zh-TW" b="1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r>
              <a:rPr kumimoji="0" lang="en-US" altLang="zh-TW" b="1" dirty="0" smtClean="0">
                <a:latin typeface="Times New Roman" pitchFamily="18" charset="0"/>
                <a:cs typeface="Times New Roman" pitchFamily="18" charset="0"/>
              </a:rPr>
              <a:t> &gt;</a:t>
            </a:r>
            <a:endParaRPr kumimoji="0"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505825" cy="1076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Construction of Inverted Index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dirty="0" smtClean="0">
                <a:ea typeface="굴림" pitchFamily="50" charset="-127"/>
              </a:rPr>
              <a:t>1. The input text is parsed into a list of words along with their location in the text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buNone/>
            </a:pPr>
            <a:r>
              <a:rPr lang="en-US" altLang="ko-KR" dirty="0" smtClean="0">
                <a:ea typeface="굴림" pitchFamily="50" charset="-127"/>
              </a:rPr>
              <a:t>2. This list is inverted from a list of terms in location in order to a list of terms in alphabetical order.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buNone/>
            </a:pPr>
            <a:r>
              <a:rPr lang="en-US" altLang="ko-KR" dirty="0" smtClean="0">
                <a:ea typeface="굴림" pitchFamily="50" charset="-127"/>
              </a:rPr>
              <a:t>3. Add term weights, or reorganize or compress the files</a:t>
            </a: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Suffix Trees and Suffix Arrays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Problems of inverted index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Keywords must be extracted from the text (indexing)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Queries are restricted to keywords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New indices for text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 text is regarded as a long string.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Each position corresponds to a semi-infinite string (</a:t>
            </a:r>
            <a:r>
              <a:rPr lang="en-US" altLang="ko-KR" b="1" dirty="0" err="1" smtClean="0">
                <a:ea typeface="굴림" pitchFamily="50" charset="-127"/>
              </a:rPr>
              <a:t>sistring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Suffix: a string that goes from a text position to the end of the text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Each suffix is uniquely identified by its position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No structures and no keywords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Suffix Trees and Suffix Arrays</a:t>
            </a:r>
            <a:endParaRPr lang="ko-KR" altLang="en-US" smtClean="0">
              <a:ea typeface="굴림" pitchFamily="50" charset="-127"/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31938"/>
            <a:ext cx="6934200" cy="4564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57200" y="5232400"/>
            <a:ext cx="48590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zh-TW" dirty="0">
                <a:solidFill>
                  <a:srgbClr val="C00000"/>
                </a:solidFill>
                <a:latin typeface="Corbel" pitchFamily="34" charset="0"/>
              </a:rPr>
              <a:t>Index points </a:t>
            </a:r>
            <a:r>
              <a:rPr kumimoji="0" lang="en-US" altLang="zh-TW" dirty="0">
                <a:latin typeface="Corbel" pitchFamily="34" charset="0"/>
              </a:rPr>
              <a:t>are selected from the text, which</a:t>
            </a:r>
          </a:p>
          <a:p>
            <a:pPr eaLnBrk="0" latinLnBrk="0" hangingPunct="0">
              <a:defRPr/>
            </a:pPr>
            <a:r>
              <a:rPr kumimoji="0" lang="en-US" altLang="zh-TW" dirty="0">
                <a:latin typeface="Corbel" pitchFamily="34" charset="0"/>
              </a:rPr>
              <a:t>point to the </a:t>
            </a:r>
            <a:r>
              <a:rPr kumimoji="0" lang="en-US" altLang="zh-TW" dirty="0">
                <a:solidFill>
                  <a:srgbClr val="C00000"/>
                </a:solidFill>
                <a:latin typeface="Corbel" pitchFamily="34" charset="0"/>
              </a:rPr>
              <a:t>beginning</a:t>
            </a:r>
            <a:r>
              <a:rPr kumimoji="0" lang="en-US" altLang="zh-TW" dirty="0">
                <a:latin typeface="Corbel" pitchFamily="34" charset="0"/>
              </a:rPr>
              <a:t> of the text positions which</a:t>
            </a:r>
          </a:p>
          <a:p>
            <a:pPr eaLnBrk="0" latinLnBrk="0" hangingPunct="0">
              <a:defRPr/>
            </a:pPr>
            <a:r>
              <a:rPr kumimoji="0" lang="en-US" altLang="zh-TW" dirty="0">
                <a:latin typeface="Corbel" pitchFamily="34" charset="0"/>
              </a:rPr>
              <a:t>are </a:t>
            </a:r>
            <a:r>
              <a:rPr kumimoji="0" lang="en-US" altLang="zh-TW" dirty="0" smtClean="0">
                <a:solidFill>
                  <a:srgbClr val="C00000"/>
                </a:solidFill>
                <a:latin typeface="Corbel" pitchFamily="34" charset="0"/>
              </a:rPr>
              <a:t>retrievable.</a:t>
            </a:r>
            <a:endParaRPr kumimoji="0" lang="en-US" altLang="zh-TW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049472" y="4239560"/>
            <a:ext cx="3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words.   Words are made from letters.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3165051" y="3449325"/>
            <a:ext cx="1931330" cy="184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</a:t>
            </a:r>
            <a:r>
              <a:rPr lang="en-US" altLang="ko-KR" dirty="0" err="1" smtClean="0">
                <a:ea typeface="굴림" pitchFamily="50" charset="-127"/>
              </a:rPr>
              <a:t>Trie</a:t>
            </a:r>
            <a:r>
              <a:rPr lang="en-US" altLang="ko-KR" dirty="0" smtClean="0">
                <a:ea typeface="굴림" pitchFamily="50" charset="-127"/>
              </a:rPr>
              <a:t> versus Suffix Tree</a:t>
            </a:r>
            <a:endParaRPr lang="ko-KR" altLang="en-US" dirty="0" smtClean="0">
              <a:ea typeface="굴림" pitchFamily="50" charset="-127"/>
            </a:endParaRP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528" y="2060848"/>
            <a:ext cx="8496944" cy="3087415"/>
          </a:xfrm>
        </p:spPr>
      </p:pic>
      <p:sp>
        <p:nvSpPr>
          <p:cNvPr id="5" name="TextBox 4"/>
          <p:cNvSpPr txBox="1"/>
          <p:nvPr/>
        </p:nvSpPr>
        <p:spPr>
          <a:xfrm>
            <a:off x="1907704" y="53732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&lt; Suffix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&gt;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&lt; Suffix Tree &gt;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Suffix Trees and Suffix Arrays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 drawback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space overhead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120% ~ 240% over the text size is produced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zh-TW" dirty="0" smtClean="0">
                <a:ea typeface="PMingLiU" pitchFamily="18" charset="-120"/>
              </a:rPr>
              <a:t>Suffix trees represented as arrays (suffix array)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40% overhead over the text size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Suffix array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 space efficient implementation of suffix tree</a:t>
            </a: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1017"/>
          <a:stretch>
            <a:fillRect/>
          </a:stretch>
        </p:blipFill>
        <p:spPr>
          <a:xfrm>
            <a:off x="899592" y="2708920"/>
            <a:ext cx="3024336" cy="268470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467725" cy="981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7" name="Group 23"/>
          <p:cNvGraphicFramePr>
            <a:graphicFrameLocks noGrp="1"/>
          </p:cNvGraphicFramePr>
          <p:nvPr/>
        </p:nvGraphicFramePr>
        <p:xfrm>
          <a:off x="4499992" y="3645024"/>
          <a:ext cx="3886200" cy="365758"/>
        </p:xfrm>
        <a:graphic>
          <a:graphicData uri="http://schemas.openxmlformats.org/drawingml/2006/table">
            <a:tbl>
              <a:tblPr/>
              <a:tblGrid>
                <a:gridCol w="554038"/>
                <a:gridCol w="557212"/>
                <a:gridCol w="554038"/>
                <a:gridCol w="555625"/>
                <a:gridCol w="554037"/>
                <a:gridCol w="557213"/>
                <a:gridCol w="5540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28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19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33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796136" y="4221088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Suffix Array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Array</a:t>
            </a:r>
            <a:endParaRPr lang="ko-KR" altLang="en-US" dirty="0" smtClean="0">
              <a:ea typeface="굴림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2375917"/>
            <a:ext cx="8467725" cy="981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1524000" y="3581400"/>
          <a:ext cx="4116388" cy="365758"/>
        </p:xfrm>
        <a:graphic>
          <a:graphicData uri="http://schemas.openxmlformats.org/drawingml/2006/table">
            <a:tbl>
              <a:tblPr/>
              <a:tblGrid>
                <a:gridCol w="838200"/>
                <a:gridCol w="533400"/>
                <a:gridCol w="838200"/>
                <a:gridCol w="533400"/>
                <a:gridCol w="914400"/>
                <a:gridCol w="4587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lett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text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word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3"/>
          <p:cNvGraphicFramePr>
            <a:graphicFrameLocks noGrp="1"/>
          </p:cNvGraphicFramePr>
          <p:nvPr/>
        </p:nvGraphicFramePr>
        <p:xfrm>
          <a:off x="1447800" y="4572000"/>
          <a:ext cx="3886200" cy="365758"/>
        </p:xfrm>
        <a:graphic>
          <a:graphicData uri="http://schemas.openxmlformats.org/drawingml/2006/table">
            <a:tbl>
              <a:tblPr/>
              <a:tblGrid>
                <a:gridCol w="554038"/>
                <a:gridCol w="557212"/>
                <a:gridCol w="554038"/>
                <a:gridCol w="555625"/>
                <a:gridCol w="554037"/>
                <a:gridCol w="557213"/>
                <a:gridCol w="5540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28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19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33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41"/>
          <p:cNvSpPr>
            <a:spLocks noChangeShapeType="1"/>
          </p:cNvSpPr>
          <p:nvPr/>
        </p:nvSpPr>
        <p:spPr bwMode="auto">
          <a:xfrm flipH="1">
            <a:off x="2057400" y="3810000"/>
            <a:ext cx="60960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3" name="Line 42"/>
          <p:cNvSpPr>
            <a:spLocks noChangeShapeType="1"/>
          </p:cNvSpPr>
          <p:nvPr/>
        </p:nvSpPr>
        <p:spPr bwMode="auto">
          <a:xfrm flipH="1">
            <a:off x="3505200" y="3810000"/>
            <a:ext cx="60960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H="1">
            <a:off x="4876800" y="3810000"/>
            <a:ext cx="60960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715000" y="35814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dirty="0" smtClean="0">
                <a:latin typeface="Corbel" pitchFamily="34" charset="0"/>
              </a:rPr>
              <a:t>Supra-Index</a:t>
            </a:r>
            <a:endParaRPr kumimoji="0" lang="ko-KR" altLang="en-US" dirty="0">
              <a:latin typeface="Corbel" pitchFamily="34" charset="0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5410200" y="45720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>
                <a:latin typeface="Corbel" pitchFamily="34" charset="0"/>
              </a:rPr>
              <a:t>Suffix Array</a:t>
            </a:r>
            <a:endParaRPr kumimoji="0" lang="ko-KR" altLang="en-US">
              <a:latin typeface="Corbel" pitchFamily="34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Searching in Suffix Tree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Searched in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O(m)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Fast, but not practical for large text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240% overhead over the text size</a:t>
            </a:r>
          </a:p>
          <a:p>
            <a:pPr lvl="2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array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Searched in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O(log n)</a:t>
            </a:r>
            <a:r>
              <a:rPr lang="en-US" altLang="ko-KR" dirty="0" smtClean="0">
                <a:ea typeface="굴림" pitchFamily="50" charset="-127"/>
              </a:rPr>
              <a:t> by using binary search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Slow, but practical for large text 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40% overhead over the text size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ea typeface="굴림" pitchFamily="50" charset="-127"/>
              </a:rPr>
              <a:t>Word-oriented indexing</a:t>
            </a:r>
            <a:r>
              <a:rPr lang="en-US" altLang="ko-KR" dirty="0" smtClean="0">
                <a:ea typeface="굴림" pitchFamily="50" charset="-127"/>
              </a:rPr>
              <a:t> structure based in </a:t>
            </a:r>
            <a:r>
              <a:rPr lang="en-US" altLang="ko-KR" b="1" dirty="0" smtClean="0">
                <a:ea typeface="굴림" pitchFamily="50" charset="-127"/>
              </a:rPr>
              <a:t>hashing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A low overhead </a:t>
            </a:r>
          </a:p>
          <a:p>
            <a:r>
              <a:rPr lang="en-US" altLang="ko-KR" dirty="0" smtClean="0">
                <a:ea typeface="굴림" pitchFamily="50" charset="-127"/>
              </a:rPr>
              <a:t>10% to 20% over the text size</a:t>
            </a:r>
          </a:p>
          <a:p>
            <a:r>
              <a:rPr lang="en-US" altLang="ko-KR" dirty="0" smtClean="0">
                <a:ea typeface="굴림" pitchFamily="50" charset="-127"/>
              </a:rPr>
              <a:t>Suitable for not very large texts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Their signatures (hash-coded bit patterns) are stored in the </a:t>
            </a:r>
            <a:r>
              <a:rPr lang="en-US" altLang="ko-KR" b="1" dirty="0" smtClean="0">
                <a:ea typeface="굴림" pitchFamily="50" charset="-127"/>
              </a:rPr>
              <a:t>signature file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Using </a:t>
            </a:r>
            <a:r>
              <a:rPr lang="en-US" altLang="ko-KR" b="1" dirty="0" smtClean="0">
                <a:ea typeface="굴림" pitchFamily="50" charset="-127"/>
              </a:rPr>
              <a:t>OR</a:t>
            </a:r>
            <a:r>
              <a:rPr lang="en-US" altLang="ko-KR" dirty="0" smtClean="0">
                <a:ea typeface="굴림" pitchFamily="50" charset="-127"/>
              </a:rPr>
              <a:t> operation</a:t>
            </a:r>
          </a:p>
          <a:p>
            <a:pPr lvl="1" eaLnBrk="1" hangingPunct="1"/>
            <a:r>
              <a:rPr lang="en-US" altLang="zh-TW" b="1" dirty="0" smtClean="0">
                <a:ea typeface="PMingLiU" pitchFamily="18" charset="-120"/>
              </a:rPr>
              <a:t>False hits</a:t>
            </a:r>
            <a:r>
              <a:rPr lang="en-US" altLang="zh-TW" dirty="0" smtClean="0">
                <a:ea typeface="PMingLiU" pitchFamily="18" charset="-120"/>
              </a:rPr>
              <a:t> may also happen accidentally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  <a:endParaRPr lang="ko-KR" altLang="en-US" dirty="0" smtClean="0">
              <a:ea typeface="굴림" pitchFamily="50" charset="-127"/>
            </a:endParaRPr>
          </a:p>
        </p:txBody>
      </p:sp>
      <p:graphicFrame>
        <p:nvGraphicFramePr>
          <p:cNvPr id="11" name="Group 13"/>
          <p:cNvGraphicFramePr>
            <a:graphicFrameLocks noGrp="1"/>
          </p:cNvGraphicFramePr>
          <p:nvPr/>
        </p:nvGraphicFramePr>
        <p:xfrm>
          <a:off x="1524000" y="2971800"/>
          <a:ext cx="5257800" cy="365758"/>
        </p:xfrm>
        <a:graphic>
          <a:graphicData uri="http://schemas.openxmlformats.org/drawingml/2006/table">
            <a:tbl>
              <a:tblPr/>
              <a:tblGrid>
                <a:gridCol w="917575"/>
                <a:gridCol w="466725"/>
                <a:gridCol w="898525"/>
                <a:gridCol w="409575"/>
                <a:gridCol w="881063"/>
                <a:gridCol w="403225"/>
                <a:gridCol w="882650"/>
                <a:gridCol w="3984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000101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110101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100100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101101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0" name="Line 33"/>
          <p:cNvSpPr>
            <a:spLocks noChangeShapeType="1"/>
          </p:cNvSpPr>
          <p:nvPr/>
        </p:nvSpPr>
        <p:spPr bwMode="auto">
          <a:xfrm flipH="1" flipV="1">
            <a:off x="1403648" y="2420888"/>
            <a:ext cx="1415752" cy="627112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961" name="Line 34"/>
          <p:cNvSpPr>
            <a:spLocks noChangeShapeType="1"/>
          </p:cNvSpPr>
          <p:nvPr/>
        </p:nvSpPr>
        <p:spPr bwMode="auto">
          <a:xfrm flipH="1" flipV="1">
            <a:off x="3275856" y="2492896"/>
            <a:ext cx="686544" cy="631304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962" name="Line 35"/>
          <p:cNvSpPr>
            <a:spLocks noChangeShapeType="1"/>
          </p:cNvSpPr>
          <p:nvPr/>
        </p:nvSpPr>
        <p:spPr bwMode="auto">
          <a:xfrm flipV="1">
            <a:off x="5257800" y="2420888"/>
            <a:ext cx="250304" cy="703312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963" name="Line 36"/>
          <p:cNvSpPr>
            <a:spLocks noChangeShapeType="1"/>
          </p:cNvSpPr>
          <p:nvPr/>
        </p:nvSpPr>
        <p:spPr bwMode="auto">
          <a:xfrm flipV="1">
            <a:off x="6553200" y="2420888"/>
            <a:ext cx="899120" cy="703312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 wrap="none" lIns="91436" tIns="45719" rIns="91436" bIns="45719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964" name="Rectangle 41"/>
          <p:cNvSpPr>
            <a:spLocks noChangeArrowheads="1"/>
          </p:cNvSpPr>
          <p:nvPr/>
        </p:nvSpPr>
        <p:spPr bwMode="auto">
          <a:xfrm>
            <a:off x="3619500" y="3789040"/>
            <a:ext cx="1905000" cy="1524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ctr"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h(text)	= 000101</a:t>
            </a:r>
          </a:p>
          <a:p>
            <a:pPr algn="ctr"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h(many)	= 110000</a:t>
            </a:r>
          </a:p>
          <a:p>
            <a:pPr algn="ctr"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h(words)	= 100100</a:t>
            </a:r>
          </a:p>
          <a:p>
            <a:pPr algn="ctr"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h(made)	= 001100</a:t>
            </a:r>
          </a:p>
          <a:p>
            <a:pPr algn="ctr"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h(letters)	= 100001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668413"/>
            <a:ext cx="8448675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Boolean Queries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Optimize the tree using identities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AND (a or b) = a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grpSp>
        <p:nvGrpSpPr>
          <p:cNvPr id="2" name="그룹 76"/>
          <p:cNvGrpSpPr>
            <a:grpSpLocks/>
          </p:cNvGrpSpPr>
          <p:nvPr/>
        </p:nvGrpSpPr>
        <p:grpSpPr bwMode="auto">
          <a:xfrm>
            <a:off x="539552" y="2673785"/>
            <a:ext cx="7080448" cy="3269815"/>
            <a:chOff x="151799" y="1727420"/>
            <a:chExt cx="8382601" cy="3987580"/>
          </a:xfrm>
        </p:grpSpPr>
        <p:sp>
          <p:nvSpPr>
            <p:cNvPr id="43014" name="Rectangle 4"/>
            <p:cNvSpPr>
              <a:spLocks noChangeArrowheads="1"/>
            </p:cNvSpPr>
            <p:nvPr/>
          </p:nvSpPr>
          <p:spPr bwMode="auto">
            <a:xfrm>
              <a:off x="685800" y="3733800"/>
              <a:ext cx="7848600" cy="198120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 eaLnBrk="0" latinLnBrk="0" hangingPunct="0"/>
              <a:endParaRPr kumimoji="0" lang="ko-KR" altLang="en-US">
                <a:latin typeface="Corbel" pitchFamily="34" charset="0"/>
              </a:endParaRPr>
            </a:p>
          </p:txBody>
        </p:sp>
        <p:sp>
          <p:nvSpPr>
            <p:cNvPr id="43015" name="Rectangle 5"/>
            <p:cNvSpPr>
              <a:spLocks noChangeArrowheads="1"/>
            </p:cNvSpPr>
            <p:nvPr/>
          </p:nvSpPr>
          <p:spPr bwMode="auto">
            <a:xfrm>
              <a:off x="6858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12192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2</a:t>
              </a:r>
            </a:p>
          </p:txBody>
        </p:sp>
        <p:sp>
          <p:nvSpPr>
            <p:cNvPr id="43017" name="Rectangle 7"/>
            <p:cNvSpPr>
              <a:spLocks noChangeArrowheads="1"/>
            </p:cNvSpPr>
            <p:nvPr/>
          </p:nvSpPr>
          <p:spPr bwMode="auto">
            <a:xfrm>
              <a:off x="8382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18" name="Rectangle 8"/>
            <p:cNvSpPr>
              <a:spLocks noChangeArrowheads="1"/>
            </p:cNvSpPr>
            <p:nvPr/>
          </p:nvSpPr>
          <p:spPr bwMode="auto">
            <a:xfrm>
              <a:off x="15240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3</a:t>
              </a:r>
            </a:p>
          </p:txBody>
        </p:sp>
        <p:cxnSp>
          <p:nvCxnSpPr>
            <p:cNvPr id="43019" name="AutoShape 9"/>
            <p:cNvCxnSpPr>
              <a:cxnSpLocks noChangeShapeType="1"/>
              <a:stCxn id="43015" idx="2"/>
            </p:cNvCxnSpPr>
            <p:nvPr/>
          </p:nvCxnSpPr>
          <p:spPr bwMode="auto">
            <a:xfrm flipH="1">
              <a:off x="7239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20" name="AutoShape 10"/>
            <p:cNvCxnSpPr>
              <a:cxnSpLocks noChangeShapeType="1"/>
              <a:stCxn id="43015" idx="2"/>
              <a:endCxn id="43016" idx="0"/>
            </p:cNvCxnSpPr>
            <p:nvPr/>
          </p:nvCxnSpPr>
          <p:spPr bwMode="auto">
            <a:xfrm>
              <a:off x="11049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21" name="AutoShape 11"/>
            <p:cNvCxnSpPr>
              <a:cxnSpLocks noChangeShapeType="1"/>
              <a:stCxn id="43016" idx="2"/>
              <a:endCxn id="43017" idx="0"/>
            </p:cNvCxnSpPr>
            <p:nvPr/>
          </p:nvCxnSpPr>
          <p:spPr bwMode="auto">
            <a:xfrm flipH="1">
              <a:off x="11430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22" name="AutoShape 12"/>
            <p:cNvCxnSpPr>
              <a:cxnSpLocks noChangeShapeType="1"/>
              <a:stCxn id="43016" idx="2"/>
              <a:endCxn id="43018" idx="0"/>
            </p:cNvCxnSpPr>
            <p:nvPr/>
          </p:nvCxnSpPr>
          <p:spPr bwMode="auto">
            <a:xfrm>
              <a:off x="14859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23" name="Rectangle 13"/>
            <p:cNvSpPr>
              <a:spLocks noChangeArrowheads="1"/>
            </p:cNvSpPr>
            <p:nvPr/>
          </p:nvSpPr>
          <p:spPr bwMode="auto">
            <a:xfrm>
              <a:off x="19812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24" name="Rectangle 14"/>
            <p:cNvSpPr>
              <a:spLocks noChangeArrowheads="1"/>
            </p:cNvSpPr>
            <p:nvPr/>
          </p:nvSpPr>
          <p:spPr bwMode="auto">
            <a:xfrm>
              <a:off x="17526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25" name="Rectangle 15"/>
            <p:cNvSpPr>
              <a:spLocks noChangeArrowheads="1"/>
            </p:cNvSpPr>
            <p:nvPr/>
          </p:nvSpPr>
          <p:spPr bwMode="auto">
            <a:xfrm>
              <a:off x="25146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2</a:t>
              </a:r>
            </a:p>
          </p:txBody>
        </p:sp>
        <p:sp>
          <p:nvSpPr>
            <p:cNvPr id="43026" name="Rectangle 16"/>
            <p:cNvSpPr>
              <a:spLocks noChangeArrowheads="1"/>
            </p:cNvSpPr>
            <p:nvPr/>
          </p:nvSpPr>
          <p:spPr bwMode="auto">
            <a:xfrm>
              <a:off x="21336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27" name="Rectangle 17"/>
            <p:cNvSpPr>
              <a:spLocks noChangeArrowheads="1"/>
            </p:cNvSpPr>
            <p:nvPr/>
          </p:nvSpPr>
          <p:spPr bwMode="auto">
            <a:xfrm>
              <a:off x="28194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3</a:t>
              </a:r>
            </a:p>
          </p:txBody>
        </p:sp>
        <p:cxnSp>
          <p:nvCxnSpPr>
            <p:cNvPr id="43028" name="AutoShape 18"/>
            <p:cNvCxnSpPr>
              <a:cxnSpLocks noChangeShapeType="1"/>
            </p:cNvCxnSpPr>
            <p:nvPr/>
          </p:nvCxnSpPr>
          <p:spPr bwMode="auto">
            <a:xfrm flipH="1">
              <a:off x="19812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29" name="AutoShape 19"/>
            <p:cNvCxnSpPr>
              <a:cxnSpLocks noChangeShapeType="1"/>
              <a:stCxn id="43023" idx="2"/>
              <a:endCxn id="43025" idx="0"/>
            </p:cNvCxnSpPr>
            <p:nvPr/>
          </p:nvCxnSpPr>
          <p:spPr bwMode="auto">
            <a:xfrm>
              <a:off x="24003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30" name="AutoShape 20"/>
            <p:cNvCxnSpPr>
              <a:cxnSpLocks noChangeShapeType="1"/>
              <a:stCxn id="43025" idx="2"/>
              <a:endCxn id="43026" idx="0"/>
            </p:cNvCxnSpPr>
            <p:nvPr/>
          </p:nvCxnSpPr>
          <p:spPr bwMode="auto">
            <a:xfrm flipH="1">
              <a:off x="24384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31" name="AutoShape 21"/>
            <p:cNvCxnSpPr>
              <a:cxnSpLocks noChangeShapeType="1"/>
              <a:stCxn id="43025" idx="2"/>
              <a:endCxn id="43027" idx="0"/>
            </p:cNvCxnSpPr>
            <p:nvPr/>
          </p:nvCxnSpPr>
          <p:spPr bwMode="auto">
            <a:xfrm>
              <a:off x="27813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32" name="Rectangle 22"/>
            <p:cNvSpPr>
              <a:spLocks noChangeArrowheads="1"/>
            </p:cNvSpPr>
            <p:nvPr/>
          </p:nvSpPr>
          <p:spPr bwMode="auto">
            <a:xfrm>
              <a:off x="32766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33" name="Rectangle 23"/>
            <p:cNvSpPr>
              <a:spLocks noChangeArrowheads="1"/>
            </p:cNvSpPr>
            <p:nvPr/>
          </p:nvSpPr>
          <p:spPr bwMode="auto">
            <a:xfrm>
              <a:off x="30480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34" name="Rectangle 24"/>
            <p:cNvSpPr>
              <a:spLocks noChangeArrowheads="1"/>
            </p:cNvSpPr>
            <p:nvPr/>
          </p:nvSpPr>
          <p:spPr bwMode="auto">
            <a:xfrm>
              <a:off x="38100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3</a:t>
              </a:r>
            </a:p>
          </p:txBody>
        </p:sp>
        <p:sp>
          <p:nvSpPr>
            <p:cNvPr id="43035" name="Rectangle 25"/>
            <p:cNvSpPr>
              <a:spLocks noChangeArrowheads="1"/>
            </p:cNvSpPr>
            <p:nvPr/>
          </p:nvSpPr>
          <p:spPr bwMode="auto">
            <a:xfrm>
              <a:off x="34290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36" name="Rectangle 26"/>
            <p:cNvSpPr>
              <a:spLocks noChangeArrowheads="1"/>
            </p:cNvSpPr>
            <p:nvPr/>
          </p:nvSpPr>
          <p:spPr bwMode="auto">
            <a:xfrm>
              <a:off x="41148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7</a:t>
              </a:r>
            </a:p>
          </p:txBody>
        </p:sp>
        <p:cxnSp>
          <p:nvCxnSpPr>
            <p:cNvPr id="43037" name="AutoShape 27"/>
            <p:cNvCxnSpPr>
              <a:cxnSpLocks noChangeShapeType="1"/>
              <a:stCxn id="43032" idx="2"/>
              <a:endCxn id="43033" idx="0"/>
            </p:cNvCxnSpPr>
            <p:nvPr/>
          </p:nvCxnSpPr>
          <p:spPr bwMode="auto">
            <a:xfrm flipH="1">
              <a:off x="33147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38" name="AutoShape 28"/>
            <p:cNvCxnSpPr>
              <a:cxnSpLocks noChangeShapeType="1"/>
              <a:stCxn id="43032" idx="2"/>
              <a:endCxn id="43034" idx="0"/>
            </p:cNvCxnSpPr>
            <p:nvPr/>
          </p:nvCxnSpPr>
          <p:spPr bwMode="auto">
            <a:xfrm>
              <a:off x="36957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39" name="AutoShape 29"/>
            <p:cNvCxnSpPr>
              <a:cxnSpLocks noChangeShapeType="1"/>
              <a:stCxn id="43034" idx="2"/>
              <a:endCxn id="43035" idx="0"/>
            </p:cNvCxnSpPr>
            <p:nvPr/>
          </p:nvCxnSpPr>
          <p:spPr bwMode="auto">
            <a:xfrm flipH="1">
              <a:off x="37338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40" name="AutoShape 30"/>
            <p:cNvCxnSpPr>
              <a:cxnSpLocks noChangeShapeType="1"/>
              <a:stCxn id="43034" idx="2"/>
              <a:endCxn id="43036" idx="0"/>
            </p:cNvCxnSpPr>
            <p:nvPr/>
          </p:nvCxnSpPr>
          <p:spPr bwMode="auto">
            <a:xfrm>
              <a:off x="40767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41" name="Rectangle 31"/>
            <p:cNvSpPr>
              <a:spLocks noChangeArrowheads="1"/>
            </p:cNvSpPr>
            <p:nvPr/>
          </p:nvSpPr>
          <p:spPr bwMode="auto">
            <a:xfrm>
              <a:off x="45720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42" name="Rectangle 32"/>
            <p:cNvSpPr>
              <a:spLocks noChangeArrowheads="1"/>
            </p:cNvSpPr>
            <p:nvPr/>
          </p:nvSpPr>
          <p:spPr bwMode="auto">
            <a:xfrm>
              <a:off x="43434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</a:t>
              </a:r>
            </a:p>
          </p:txBody>
        </p:sp>
        <p:sp>
          <p:nvSpPr>
            <p:cNvPr id="43043" name="Rectangle 33"/>
            <p:cNvSpPr>
              <a:spLocks noChangeArrowheads="1"/>
            </p:cNvSpPr>
            <p:nvPr/>
          </p:nvSpPr>
          <p:spPr bwMode="auto">
            <a:xfrm>
              <a:off x="51054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4</a:t>
              </a:r>
            </a:p>
          </p:txBody>
        </p:sp>
        <p:sp>
          <p:nvSpPr>
            <p:cNvPr id="43044" name="Rectangle 34"/>
            <p:cNvSpPr>
              <a:spLocks noChangeArrowheads="1"/>
            </p:cNvSpPr>
            <p:nvPr/>
          </p:nvSpPr>
          <p:spPr bwMode="auto">
            <a:xfrm>
              <a:off x="47244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6</a:t>
              </a:r>
            </a:p>
          </p:txBody>
        </p:sp>
        <p:sp>
          <p:nvSpPr>
            <p:cNvPr id="43045" name="Rectangle 35"/>
            <p:cNvSpPr>
              <a:spLocks noChangeArrowheads="1"/>
            </p:cNvSpPr>
            <p:nvPr/>
          </p:nvSpPr>
          <p:spPr bwMode="auto">
            <a:xfrm>
              <a:off x="54102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7</a:t>
              </a:r>
            </a:p>
          </p:txBody>
        </p:sp>
        <p:cxnSp>
          <p:nvCxnSpPr>
            <p:cNvPr id="43046" name="AutoShape 36"/>
            <p:cNvCxnSpPr>
              <a:cxnSpLocks noChangeShapeType="1"/>
              <a:stCxn id="43041" idx="2"/>
              <a:endCxn id="43042" idx="0"/>
            </p:cNvCxnSpPr>
            <p:nvPr/>
          </p:nvCxnSpPr>
          <p:spPr bwMode="auto">
            <a:xfrm flipH="1">
              <a:off x="46101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47" name="AutoShape 37"/>
            <p:cNvCxnSpPr>
              <a:cxnSpLocks noChangeShapeType="1"/>
              <a:stCxn id="43041" idx="2"/>
              <a:endCxn id="43043" idx="0"/>
            </p:cNvCxnSpPr>
            <p:nvPr/>
          </p:nvCxnSpPr>
          <p:spPr bwMode="auto">
            <a:xfrm>
              <a:off x="49911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48" name="AutoShape 38"/>
            <p:cNvCxnSpPr>
              <a:cxnSpLocks noChangeShapeType="1"/>
              <a:stCxn id="43043" idx="2"/>
              <a:endCxn id="43044" idx="0"/>
            </p:cNvCxnSpPr>
            <p:nvPr/>
          </p:nvCxnSpPr>
          <p:spPr bwMode="auto">
            <a:xfrm flipH="1">
              <a:off x="50292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49" name="AutoShape 39"/>
            <p:cNvCxnSpPr>
              <a:cxnSpLocks noChangeShapeType="1"/>
              <a:stCxn id="43043" idx="2"/>
              <a:endCxn id="43045" idx="0"/>
            </p:cNvCxnSpPr>
            <p:nvPr/>
          </p:nvCxnSpPr>
          <p:spPr bwMode="auto">
            <a:xfrm>
              <a:off x="53721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50" name="Rectangle 40"/>
            <p:cNvSpPr>
              <a:spLocks noChangeArrowheads="1"/>
            </p:cNvSpPr>
            <p:nvPr/>
          </p:nvSpPr>
          <p:spPr bwMode="auto">
            <a:xfrm>
              <a:off x="58674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  4</a:t>
              </a:r>
            </a:p>
          </p:txBody>
        </p:sp>
        <p:sp>
          <p:nvSpPr>
            <p:cNvPr id="43051" name="Rectangle 41"/>
            <p:cNvSpPr>
              <a:spLocks noChangeArrowheads="1"/>
            </p:cNvSpPr>
            <p:nvPr/>
          </p:nvSpPr>
          <p:spPr bwMode="auto">
            <a:xfrm>
              <a:off x="56388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6</a:t>
              </a:r>
            </a:p>
          </p:txBody>
        </p:sp>
        <p:sp>
          <p:nvSpPr>
            <p:cNvPr id="43052" name="Rectangle 42"/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6</a:t>
              </a:r>
            </a:p>
          </p:txBody>
        </p:sp>
        <p:sp>
          <p:nvSpPr>
            <p:cNvPr id="43053" name="Rectangle 43"/>
            <p:cNvSpPr>
              <a:spLocks noChangeArrowheads="1"/>
            </p:cNvSpPr>
            <p:nvPr/>
          </p:nvSpPr>
          <p:spPr bwMode="auto">
            <a:xfrm>
              <a:off x="60198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endParaRPr lang="ko-KR" altLang="en-US" sz="1400">
                <a:latin typeface="Corbel" pitchFamily="34" charset="0"/>
              </a:endParaRPr>
            </a:p>
          </p:txBody>
        </p:sp>
        <p:sp>
          <p:nvSpPr>
            <p:cNvPr id="43054" name="Rectangle 44"/>
            <p:cNvSpPr>
              <a:spLocks noChangeArrowheads="1"/>
            </p:cNvSpPr>
            <p:nvPr/>
          </p:nvSpPr>
          <p:spPr bwMode="auto">
            <a:xfrm>
              <a:off x="67056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7</a:t>
              </a:r>
            </a:p>
          </p:txBody>
        </p:sp>
        <p:cxnSp>
          <p:nvCxnSpPr>
            <p:cNvPr id="43055" name="AutoShape 45"/>
            <p:cNvCxnSpPr>
              <a:cxnSpLocks noChangeShapeType="1"/>
              <a:stCxn id="43050" idx="2"/>
              <a:endCxn id="43051" idx="0"/>
            </p:cNvCxnSpPr>
            <p:nvPr/>
          </p:nvCxnSpPr>
          <p:spPr bwMode="auto">
            <a:xfrm flipH="1">
              <a:off x="59055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56" name="AutoShape 46"/>
            <p:cNvCxnSpPr>
              <a:cxnSpLocks noChangeShapeType="1"/>
              <a:stCxn id="43050" idx="2"/>
              <a:endCxn id="43052" idx="0"/>
            </p:cNvCxnSpPr>
            <p:nvPr/>
          </p:nvCxnSpPr>
          <p:spPr bwMode="auto">
            <a:xfrm>
              <a:off x="62865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57" name="AutoShape 47"/>
            <p:cNvCxnSpPr>
              <a:cxnSpLocks noChangeShapeType="1"/>
              <a:stCxn id="43052" idx="2"/>
              <a:endCxn id="43053" idx="0"/>
            </p:cNvCxnSpPr>
            <p:nvPr/>
          </p:nvCxnSpPr>
          <p:spPr bwMode="auto">
            <a:xfrm flipH="1">
              <a:off x="63246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58" name="AutoShape 48"/>
            <p:cNvCxnSpPr>
              <a:cxnSpLocks noChangeShapeType="1"/>
              <a:stCxn id="43052" idx="2"/>
              <a:endCxn id="43054" idx="0"/>
            </p:cNvCxnSpPr>
            <p:nvPr/>
          </p:nvCxnSpPr>
          <p:spPr bwMode="auto">
            <a:xfrm>
              <a:off x="66675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59" name="Rectangle 49"/>
            <p:cNvSpPr>
              <a:spLocks noChangeArrowheads="1"/>
            </p:cNvSpPr>
            <p:nvPr/>
          </p:nvSpPr>
          <p:spPr bwMode="auto">
            <a:xfrm>
              <a:off x="7162800" y="3810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  6</a:t>
              </a:r>
            </a:p>
          </p:txBody>
        </p:sp>
        <p:sp>
          <p:nvSpPr>
            <p:cNvPr id="43060" name="Rectangle 50"/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endParaRPr lang="ko-KR" altLang="en-US" sz="1400">
                <a:latin typeface="Corbel" pitchFamily="34" charset="0"/>
              </a:endParaRPr>
            </a:p>
          </p:txBody>
        </p:sp>
        <p:sp>
          <p:nvSpPr>
            <p:cNvPr id="43061" name="Rectangle 51"/>
            <p:cNvSpPr>
              <a:spLocks noChangeArrowheads="1"/>
            </p:cNvSpPr>
            <p:nvPr/>
          </p:nvSpPr>
          <p:spPr bwMode="auto">
            <a:xfrm>
              <a:off x="7696200" y="4419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OR  7</a:t>
              </a:r>
            </a:p>
          </p:txBody>
        </p:sp>
        <p:sp>
          <p:nvSpPr>
            <p:cNvPr id="43062" name="Rectangle 52"/>
            <p:cNvSpPr>
              <a:spLocks noChangeArrowheads="1"/>
            </p:cNvSpPr>
            <p:nvPr/>
          </p:nvSpPr>
          <p:spPr bwMode="auto">
            <a:xfrm>
              <a:off x="7315200" y="50292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endParaRPr lang="ko-KR" altLang="en-US" sz="1400">
                <a:latin typeface="Corbel" pitchFamily="34" charset="0"/>
              </a:endParaRPr>
            </a:p>
          </p:txBody>
        </p:sp>
        <p:cxnSp>
          <p:nvCxnSpPr>
            <p:cNvPr id="43063" name="AutoShape 53"/>
            <p:cNvCxnSpPr>
              <a:cxnSpLocks noChangeShapeType="1"/>
              <a:stCxn id="43059" idx="2"/>
              <a:endCxn id="43060" idx="0"/>
            </p:cNvCxnSpPr>
            <p:nvPr/>
          </p:nvCxnSpPr>
          <p:spPr bwMode="auto">
            <a:xfrm flipH="1">
              <a:off x="72009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64" name="AutoShape 54"/>
            <p:cNvCxnSpPr>
              <a:cxnSpLocks noChangeShapeType="1"/>
              <a:stCxn id="43059" idx="2"/>
              <a:endCxn id="43061" idx="0"/>
            </p:cNvCxnSpPr>
            <p:nvPr/>
          </p:nvCxnSpPr>
          <p:spPr bwMode="auto">
            <a:xfrm>
              <a:off x="7581900" y="4114800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65" name="AutoShape 55"/>
            <p:cNvCxnSpPr>
              <a:cxnSpLocks noChangeShapeType="1"/>
              <a:stCxn id="43061" idx="2"/>
              <a:endCxn id="43062" idx="0"/>
            </p:cNvCxnSpPr>
            <p:nvPr/>
          </p:nvCxnSpPr>
          <p:spPr bwMode="auto">
            <a:xfrm flipH="1">
              <a:off x="76200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66" name="AutoShape 56"/>
            <p:cNvCxnSpPr>
              <a:cxnSpLocks noChangeShapeType="1"/>
              <a:stCxn id="43061" idx="2"/>
            </p:cNvCxnSpPr>
            <p:nvPr/>
          </p:nvCxnSpPr>
          <p:spPr bwMode="auto">
            <a:xfrm>
              <a:off x="7962900" y="4724400"/>
              <a:ext cx="342900" cy="304800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67" name="Rectangle 57"/>
            <p:cNvSpPr>
              <a:spLocks noChangeArrowheads="1"/>
            </p:cNvSpPr>
            <p:nvPr/>
          </p:nvSpPr>
          <p:spPr bwMode="auto">
            <a:xfrm>
              <a:off x="722002" y="1727420"/>
              <a:ext cx="4800601" cy="1711326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 eaLnBrk="0" latinLnBrk="0" hangingPunct="0"/>
              <a:endParaRPr kumimoji="0" lang="ko-KR" altLang="en-US">
                <a:latin typeface="Corbel" pitchFamily="34" charset="0"/>
              </a:endParaRPr>
            </a:p>
          </p:txBody>
        </p:sp>
        <p:sp>
          <p:nvSpPr>
            <p:cNvPr id="43068" name="Rectangle 58"/>
            <p:cNvSpPr>
              <a:spLocks noChangeArrowheads="1"/>
            </p:cNvSpPr>
            <p:nvPr/>
          </p:nvSpPr>
          <p:spPr bwMode="auto">
            <a:xfrm>
              <a:off x="1205756" y="194707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69" name="Rectangle 59"/>
            <p:cNvSpPr>
              <a:spLocks noChangeArrowheads="1"/>
            </p:cNvSpPr>
            <p:nvPr/>
          </p:nvSpPr>
          <p:spPr bwMode="auto">
            <a:xfrm>
              <a:off x="748555" y="247412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Corbel" pitchFamily="34" charset="0"/>
                </a:rPr>
                <a:t>1 4 6</a:t>
              </a:r>
            </a:p>
          </p:txBody>
        </p:sp>
        <p:sp>
          <p:nvSpPr>
            <p:cNvPr id="43070" name="Rectangle 60"/>
            <p:cNvSpPr>
              <a:spLocks noChangeArrowheads="1"/>
            </p:cNvSpPr>
            <p:nvPr/>
          </p:nvSpPr>
          <p:spPr bwMode="auto">
            <a:xfrm>
              <a:off x="1686315" y="2472785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Corbel" pitchFamily="34" charset="0"/>
                </a:rPr>
                <a:t>OR</a:t>
              </a:r>
            </a:p>
          </p:txBody>
        </p:sp>
        <p:sp>
          <p:nvSpPr>
            <p:cNvPr id="43071" name="Rectangle 61"/>
            <p:cNvSpPr>
              <a:spLocks noChangeArrowheads="1"/>
            </p:cNvSpPr>
            <p:nvPr/>
          </p:nvSpPr>
          <p:spPr bwMode="auto">
            <a:xfrm>
              <a:off x="1129555" y="3001179"/>
              <a:ext cx="838200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2 4 6</a:t>
              </a:r>
            </a:p>
          </p:txBody>
        </p:sp>
        <p:sp>
          <p:nvSpPr>
            <p:cNvPr id="43072" name="Rectangle 62"/>
            <p:cNvSpPr>
              <a:spLocks noChangeArrowheads="1"/>
            </p:cNvSpPr>
            <p:nvPr/>
          </p:nvSpPr>
          <p:spPr bwMode="auto">
            <a:xfrm>
              <a:off x="2120155" y="3001179"/>
              <a:ext cx="838200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Corbel" pitchFamily="34" charset="0"/>
                </a:rPr>
                <a:t>2 3 7</a:t>
              </a:r>
            </a:p>
          </p:txBody>
        </p:sp>
        <p:sp>
          <p:nvSpPr>
            <p:cNvPr id="43073" name="Rectangle 63"/>
            <p:cNvSpPr>
              <a:spLocks noChangeArrowheads="1"/>
            </p:cNvSpPr>
            <p:nvPr/>
          </p:nvSpPr>
          <p:spPr bwMode="auto">
            <a:xfrm>
              <a:off x="3186955" y="194707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en-US" altLang="ko-KR" sz="1400">
                  <a:latin typeface="Corbel" pitchFamily="34" charset="0"/>
                </a:rPr>
                <a:t>AND</a:t>
              </a:r>
            </a:p>
          </p:txBody>
        </p:sp>
        <p:sp>
          <p:nvSpPr>
            <p:cNvPr id="43074" name="Rectangle 64"/>
            <p:cNvSpPr>
              <a:spLocks noChangeArrowheads="1"/>
            </p:cNvSpPr>
            <p:nvPr/>
          </p:nvSpPr>
          <p:spPr bwMode="auto">
            <a:xfrm>
              <a:off x="2729756" y="247412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Corbel" pitchFamily="34" charset="0"/>
                </a:rPr>
                <a:t>1 4 6</a:t>
              </a:r>
            </a:p>
          </p:txBody>
        </p:sp>
        <p:sp>
          <p:nvSpPr>
            <p:cNvPr id="43075" name="Rectangle 65"/>
            <p:cNvSpPr>
              <a:spLocks noChangeArrowheads="1"/>
            </p:cNvSpPr>
            <p:nvPr/>
          </p:nvSpPr>
          <p:spPr bwMode="auto">
            <a:xfrm>
              <a:off x="3644156" y="247412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2 3 4 6 7</a:t>
              </a:r>
            </a:p>
          </p:txBody>
        </p:sp>
        <p:sp>
          <p:nvSpPr>
            <p:cNvPr id="43076" name="Rectangle 66"/>
            <p:cNvSpPr>
              <a:spLocks noChangeArrowheads="1"/>
            </p:cNvSpPr>
            <p:nvPr/>
          </p:nvSpPr>
          <p:spPr bwMode="auto">
            <a:xfrm>
              <a:off x="4634755" y="1947079"/>
              <a:ext cx="838200" cy="26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6" tIns="45719" rIns="91436" bIns="45719" anchor="ctr"/>
            <a:lstStyle/>
            <a:p>
              <a:pPr algn="ctr"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None/>
              </a:pPr>
              <a:r>
                <a:rPr lang="ko-KR" altLang="en-US" sz="1400">
                  <a:latin typeface="Corbel" pitchFamily="34" charset="0"/>
                </a:rPr>
                <a:t>4 6</a:t>
              </a:r>
            </a:p>
          </p:txBody>
        </p:sp>
        <p:cxnSp>
          <p:nvCxnSpPr>
            <p:cNvPr id="43077" name="AutoShape 67"/>
            <p:cNvCxnSpPr>
              <a:cxnSpLocks noChangeShapeType="1"/>
              <a:stCxn id="43068" idx="2"/>
              <a:endCxn id="43069" idx="0"/>
            </p:cNvCxnSpPr>
            <p:nvPr/>
          </p:nvCxnSpPr>
          <p:spPr bwMode="auto">
            <a:xfrm flipH="1">
              <a:off x="1167655" y="2210604"/>
              <a:ext cx="457201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78" name="AutoShape 68"/>
            <p:cNvCxnSpPr>
              <a:cxnSpLocks noChangeShapeType="1"/>
              <a:stCxn id="43068" idx="2"/>
            </p:cNvCxnSpPr>
            <p:nvPr/>
          </p:nvCxnSpPr>
          <p:spPr bwMode="auto">
            <a:xfrm>
              <a:off x="1624856" y="2210604"/>
              <a:ext cx="457201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79" name="AutoShape 69"/>
            <p:cNvCxnSpPr>
              <a:cxnSpLocks noChangeShapeType="1"/>
              <a:endCxn id="43071" idx="0"/>
            </p:cNvCxnSpPr>
            <p:nvPr/>
          </p:nvCxnSpPr>
          <p:spPr bwMode="auto">
            <a:xfrm flipH="1">
              <a:off x="1548654" y="2737654"/>
              <a:ext cx="533400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80" name="AutoShape 70"/>
            <p:cNvCxnSpPr>
              <a:cxnSpLocks noChangeShapeType="1"/>
              <a:endCxn id="43072" idx="0"/>
            </p:cNvCxnSpPr>
            <p:nvPr/>
          </p:nvCxnSpPr>
          <p:spPr bwMode="auto">
            <a:xfrm>
              <a:off x="2082055" y="2737654"/>
              <a:ext cx="457201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81" name="AutoShape 71"/>
            <p:cNvCxnSpPr>
              <a:cxnSpLocks noChangeShapeType="1"/>
              <a:stCxn id="43073" idx="2"/>
              <a:endCxn id="43074" idx="0"/>
            </p:cNvCxnSpPr>
            <p:nvPr/>
          </p:nvCxnSpPr>
          <p:spPr bwMode="auto">
            <a:xfrm flipH="1">
              <a:off x="3148856" y="2210604"/>
              <a:ext cx="457201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cxnSp>
          <p:nvCxnSpPr>
            <p:cNvPr id="43082" name="AutoShape 72"/>
            <p:cNvCxnSpPr>
              <a:cxnSpLocks noChangeShapeType="1"/>
              <a:stCxn id="43073" idx="2"/>
              <a:endCxn id="43075" idx="0"/>
            </p:cNvCxnSpPr>
            <p:nvPr/>
          </p:nvCxnSpPr>
          <p:spPr bwMode="auto">
            <a:xfrm>
              <a:off x="3606055" y="2210604"/>
              <a:ext cx="457201" cy="263526"/>
            </a:xfrm>
            <a:prstGeom prst="straightConnector1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43083" name="Rectangle 77"/>
            <p:cNvSpPr>
              <a:spLocks noChangeArrowheads="1"/>
            </p:cNvSpPr>
            <p:nvPr/>
          </p:nvSpPr>
          <p:spPr bwMode="auto">
            <a:xfrm>
              <a:off x="154317" y="1783722"/>
              <a:ext cx="490015" cy="33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0" lang="ko-KR" altLang="en-US" sz="1200" dirty="0">
                  <a:latin typeface="Corbel" pitchFamily="34" charset="0"/>
                </a:rPr>
                <a:t> </a:t>
              </a:r>
              <a:r>
                <a:rPr kumimoji="0" lang="ko-KR" altLang="en-US" sz="1200" dirty="0">
                  <a:latin typeface="Corbel" pitchFamily="34" charset="0"/>
                  <a:ea typeface="신명조"/>
                  <a:cs typeface="신명조"/>
                </a:rPr>
                <a:t>(</a:t>
              </a:r>
              <a:r>
                <a:rPr kumimoji="0" lang="en-US" altLang="ko-KR" sz="1200" dirty="0">
                  <a:latin typeface="Corbel" pitchFamily="34" charset="0"/>
                  <a:ea typeface="신명조"/>
                  <a:cs typeface="신명조"/>
                </a:rPr>
                <a:t>a) </a:t>
              </a:r>
              <a:endParaRPr kumimoji="0" lang="ko-KR" altLang="en-US" sz="1200" dirty="0">
                <a:latin typeface="Corbel" pitchFamily="34" charset="0"/>
                <a:ea typeface="신명조"/>
                <a:cs typeface="신명조"/>
              </a:endParaRPr>
            </a:p>
          </p:txBody>
        </p:sp>
        <p:sp>
          <p:nvSpPr>
            <p:cNvPr id="43084" name="Rectangle 78"/>
            <p:cNvSpPr>
              <a:spLocks noChangeArrowheads="1"/>
            </p:cNvSpPr>
            <p:nvPr/>
          </p:nvSpPr>
          <p:spPr bwMode="auto">
            <a:xfrm>
              <a:off x="151799" y="3715645"/>
              <a:ext cx="421921" cy="33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0" lang="ko-KR" altLang="en-US" sz="1200" dirty="0">
                  <a:latin typeface="Corbel" pitchFamily="34" charset="0"/>
                </a:rPr>
                <a:t>(</a:t>
              </a:r>
              <a:r>
                <a:rPr kumimoji="0" lang="en-US" altLang="ko-KR" sz="1200" dirty="0">
                  <a:latin typeface="Corbel" pitchFamily="34" charset="0"/>
                </a:rPr>
                <a:t>b)</a:t>
              </a:r>
              <a:endParaRPr kumimoji="0" lang="ko-KR" altLang="en-US" sz="1200" dirty="0">
                <a:latin typeface="Corbel" pitchFamily="34" charset="0"/>
              </a:endParaRPr>
            </a:p>
          </p:txBody>
        </p:sp>
        <p:sp>
          <p:nvSpPr>
            <p:cNvPr id="43085" name="Rectangle 79"/>
            <p:cNvSpPr>
              <a:spLocks noChangeArrowheads="1"/>
            </p:cNvSpPr>
            <p:nvPr/>
          </p:nvSpPr>
          <p:spPr bwMode="auto">
            <a:xfrm>
              <a:off x="665858" y="4419600"/>
              <a:ext cx="300234" cy="33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>
                <a:spcBef>
                  <a:spcPct val="30000"/>
                </a:spcBef>
              </a:pPr>
              <a:r>
                <a:rPr kumimoji="0" lang="ko-KR" altLang="en-US" sz="1200">
                  <a:latin typeface="Corbel" pitchFamily="34" charset="0"/>
                </a:rPr>
                <a:t>1</a:t>
              </a:r>
            </a:p>
          </p:txBody>
        </p:sp>
      </p:grpSp>
      <p:sp>
        <p:nvSpPr>
          <p:cNvPr id="43013" name="TextBox 149"/>
          <p:cNvSpPr txBox="1">
            <a:spLocks noChangeArrowheads="1"/>
          </p:cNvSpPr>
          <p:nvPr/>
        </p:nvSpPr>
        <p:spPr bwMode="auto">
          <a:xfrm>
            <a:off x="5004048" y="3140968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full evaluation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149"/>
          <p:cNvSpPr txBox="1">
            <a:spLocks noChangeArrowheads="1"/>
          </p:cNvSpPr>
          <p:nvPr/>
        </p:nvSpPr>
        <p:spPr bwMode="auto">
          <a:xfrm>
            <a:off x="7561272" y="4869160"/>
            <a:ext cx="1619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lazy evaluation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슬라이드 번호 개체 틀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Brute Force (BF)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Trying all possible position in the text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Worst case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O(</a:t>
            </a:r>
            <a:r>
              <a:rPr lang="en-US" altLang="ko-KR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mn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, average case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O(n)</a:t>
            </a:r>
          </a:p>
        </p:txBody>
      </p:sp>
      <p:graphicFrame>
        <p:nvGraphicFramePr>
          <p:cNvPr id="1939460" name="Group 4"/>
          <p:cNvGraphicFramePr>
            <a:graphicFrameLocks noGrp="1"/>
          </p:cNvGraphicFramePr>
          <p:nvPr/>
        </p:nvGraphicFramePr>
        <p:xfrm>
          <a:off x="1600200" y="2420888"/>
          <a:ext cx="4876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11" name="Group 55"/>
          <p:cNvGraphicFramePr>
            <a:graphicFrameLocks noGrp="1"/>
          </p:cNvGraphicFramePr>
          <p:nvPr/>
        </p:nvGraphicFramePr>
        <p:xfrm>
          <a:off x="1600200" y="2878088"/>
          <a:ext cx="21336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23" name="Group 67"/>
          <p:cNvGraphicFramePr>
            <a:graphicFrameLocks noGrp="1"/>
          </p:cNvGraphicFramePr>
          <p:nvPr/>
        </p:nvGraphicFramePr>
        <p:xfrm>
          <a:off x="1905000" y="3335288"/>
          <a:ext cx="304800" cy="3556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29" name="Group 73"/>
          <p:cNvGraphicFramePr>
            <a:graphicFrameLocks noGrp="1"/>
          </p:cNvGraphicFramePr>
          <p:nvPr/>
        </p:nvGraphicFramePr>
        <p:xfrm>
          <a:off x="2209800" y="3716288"/>
          <a:ext cx="304800" cy="3556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35" name="Group 79"/>
          <p:cNvGraphicFramePr>
            <a:graphicFrameLocks noGrp="1"/>
          </p:cNvGraphicFramePr>
          <p:nvPr/>
        </p:nvGraphicFramePr>
        <p:xfrm>
          <a:off x="2819400" y="4478288"/>
          <a:ext cx="304800" cy="335278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41" name="Group 85"/>
          <p:cNvGraphicFramePr>
            <a:graphicFrameLocks noGrp="1"/>
          </p:cNvGraphicFramePr>
          <p:nvPr/>
        </p:nvGraphicFramePr>
        <p:xfrm>
          <a:off x="2514600" y="4097288"/>
          <a:ext cx="6096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9548" name="Group 92"/>
          <p:cNvGraphicFramePr>
            <a:graphicFrameLocks noGrp="1"/>
          </p:cNvGraphicFramePr>
          <p:nvPr/>
        </p:nvGraphicFramePr>
        <p:xfrm>
          <a:off x="3124200" y="4859288"/>
          <a:ext cx="3352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96" name="Rectangle 108"/>
          <p:cNvSpPr>
            <a:spLocks noChangeArrowheads="1"/>
          </p:cNvSpPr>
          <p:nvPr/>
        </p:nvSpPr>
        <p:spPr bwMode="auto">
          <a:xfrm>
            <a:off x="1783416" y="5548263"/>
            <a:ext cx="5577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</a:pP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Brute Force search algorithm for the pattern ‘abracadabra’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Knuth-Morris-Pratt (KMP)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Linear worst case behavior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Reusing information from previous search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O(m) </a:t>
            </a:r>
            <a:r>
              <a:rPr lang="en-US" altLang="ko-KR" dirty="0" smtClean="0">
                <a:ea typeface="굴림" pitchFamily="50" charset="-127"/>
              </a:rPr>
              <a:t>for preprocessing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Skipping (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 - next[j] + 1</a:t>
            </a:r>
            <a:r>
              <a:rPr lang="en-US" altLang="ko-KR" dirty="0" smtClean="0">
                <a:ea typeface="굴림" pitchFamily="50" charset="-127"/>
              </a:rPr>
              <a:t>) position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8784976" cy="113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Knuth-Morris-Pratt (KMP)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itchFamily="50" charset="-127"/>
              </a:rPr>
              <a:t>Aho-Corasick</a:t>
            </a:r>
            <a:r>
              <a:rPr lang="en-US" altLang="ko-KR" dirty="0" smtClean="0">
                <a:ea typeface="굴림" pitchFamily="50" charset="-127"/>
              </a:rPr>
              <a:t> algorithm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Extension of KMP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086600" cy="328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Searching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Online text searching (Sequential Searching)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DFKai-SB" pitchFamily="65" charset="-120"/>
              </a:rPr>
              <a:t>Scan the text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PMingLiU" pitchFamily="18" charset="-120"/>
              </a:rPr>
              <a:t>Indexed searching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Build data structures over the text to speed up the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Semi-static collections: updated at reasonably regular interval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Indexing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Inverted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Suffix (PAT)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Signature files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Boyer-Moore Family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Checking inside the window backward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Combining suffix match heuristic and occurrence heuristic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Occurrence heuristic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‘c’ </a:t>
            </a:r>
            <a:r>
              <a:rPr lang="en-US" altLang="ko-KR" dirty="0" smtClean="0">
                <a:ea typeface="굴림" pitchFamily="50" charset="-127"/>
              </a:rPr>
              <a:t>in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‘r’ </a:t>
            </a:r>
            <a:r>
              <a:rPr lang="en-US" altLang="ko-KR" dirty="0" smtClean="0">
                <a:ea typeface="굴림" pitchFamily="50" charset="-127"/>
              </a:rPr>
              <a:t>position -&gt; find the nearest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‘c’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Match heuristic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Found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‘a’</a:t>
            </a:r>
            <a:r>
              <a:rPr lang="en-US" altLang="ko-KR" dirty="0" smtClean="0">
                <a:ea typeface="굴림" pitchFamily="50" charset="-127"/>
              </a:rPr>
              <a:t> -&gt; largest index of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‘a’</a:t>
            </a:r>
            <a:r>
              <a:rPr lang="en-US" altLang="ko-KR" dirty="0" smtClean="0">
                <a:ea typeface="굴림" pitchFamily="50" charset="-127"/>
              </a:rPr>
              <a:t> except matched </a:t>
            </a:r>
            <a:r>
              <a:rPr lang="en-US" altLang="ko-KR" dirty="0" smtClean="0">
                <a:ea typeface="굴림" pitchFamily="50" charset="-127"/>
                <a:cs typeface="Times New Roman" pitchFamily="18" charset="0"/>
              </a:rPr>
              <a:t>last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‘a’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Choose one which skips more character</a:t>
            </a:r>
          </a:p>
        </p:txBody>
      </p:sp>
      <p:graphicFrame>
        <p:nvGraphicFramePr>
          <p:cNvPr id="1941508" name="Group 4"/>
          <p:cNvGraphicFramePr>
            <a:graphicFrameLocks noGrp="1"/>
          </p:cNvGraphicFramePr>
          <p:nvPr/>
        </p:nvGraphicFramePr>
        <p:xfrm>
          <a:off x="2071464" y="2204864"/>
          <a:ext cx="4876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1559" name="Group 55"/>
          <p:cNvGraphicFramePr>
            <a:graphicFrameLocks noGrp="1"/>
          </p:cNvGraphicFramePr>
          <p:nvPr/>
        </p:nvGraphicFramePr>
        <p:xfrm>
          <a:off x="3595464" y="3036168"/>
          <a:ext cx="3352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1600" name="Group 96"/>
          <p:cNvGraphicFramePr>
            <a:graphicFrameLocks noGrp="1"/>
          </p:cNvGraphicFramePr>
          <p:nvPr/>
        </p:nvGraphicFramePr>
        <p:xfrm>
          <a:off x="2985864" y="3569568"/>
          <a:ext cx="3352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81000"/>
                <a:gridCol w="2286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47" name="Rectangle 87"/>
          <p:cNvSpPr>
            <a:spLocks noChangeArrowheads="1"/>
          </p:cNvSpPr>
          <p:nvPr/>
        </p:nvSpPr>
        <p:spPr bwMode="auto">
          <a:xfrm>
            <a:off x="4814664" y="2662064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Corbel" pitchFamily="34" charset="0"/>
            </a:endParaRPr>
          </a:p>
        </p:txBody>
      </p:sp>
      <p:sp>
        <p:nvSpPr>
          <p:cNvPr id="50248" name="Rectangle 88"/>
          <p:cNvSpPr>
            <a:spLocks noChangeArrowheads="1"/>
          </p:cNvSpPr>
          <p:nvPr/>
        </p:nvSpPr>
        <p:spPr bwMode="auto">
          <a:xfrm>
            <a:off x="1766664" y="3493368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50249" name="Rectangle 91"/>
          <p:cNvSpPr>
            <a:spLocks noChangeArrowheads="1"/>
          </p:cNvSpPr>
          <p:nvPr/>
        </p:nvSpPr>
        <p:spPr bwMode="auto">
          <a:xfrm>
            <a:off x="2057400" y="330668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52" name="Rectangle 97"/>
          <p:cNvSpPr>
            <a:spLocks noChangeArrowheads="1"/>
          </p:cNvSpPr>
          <p:nvPr/>
        </p:nvSpPr>
        <p:spPr bwMode="auto">
          <a:xfrm>
            <a:off x="1157064" y="2883768"/>
            <a:ext cx="19050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50253" name="Text Box 98"/>
          <p:cNvSpPr txBox="1">
            <a:spLocks noChangeArrowheads="1"/>
          </p:cNvSpPr>
          <p:nvPr/>
        </p:nvSpPr>
        <p:spPr bwMode="auto">
          <a:xfrm>
            <a:off x="1164432" y="3066256"/>
            <a:ext cx="27594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285750"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Occurrence heuristic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54" name="Text Box 99"/>
          <p:cNvSpPr txBox="1">
            <a:spLocks noChangeArrowheads="1"/>
          </p:cNvSpPr>
          <p:nvPr/>
        </p:nvSpPr>
        <p:spPr bwMode="auto">
          <a:xfrm>
            <a:off x="971600" y="3569568"/>
            <a:ext cx="2209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Match heuristic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Group 55"/>
          <p:cNvGraphicFramePr>
            <a:graphicFrameLocks noGrp="1"/>
          </p:cNvGraphicFramePr>
          <p:nvPr/>
        </p:nvGraphicFramePr>
        <p:xfrm>
          <a:off x="2051720" y="2636912"/>
          <a:ext cx="3352800" cy="3810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Problem Definition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Given pattern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 and text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dirty="0" smtClean="0">
                <a:ea typeface="굴림" pitchFamily="50" charset="-127"/>
              </a:rPr>
              <a:t>, maximum number of errors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Find all position where pattern occurs with at most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en-US" altLang="ko-KR" dirty="0" smtClean="0">
                <a:ea typeface="굴림" pitchFamily="50" charset="-127"/>
              </a:rPr>
              <a:t> errors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Main approach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Dynamic Programming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j-cs"/>
              </a:rPr>
              <a:t>String Matching Allowing Errors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>
                <a:ea typeface="굴림" pitchFamily="50" charset="-127"/>
              </a:rPr>
              <a:t>String Matching Allowing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Dynamic Programming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Matrix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C[0…m, 0…n]</a:t>
            </a:r>
            <a:r>
              <a:rPr lang="en-US" altLang="ko-KR" dirty="0" smtClean="0">
                <a:ea typeface="굴림" pitchFamily="50" charset="-127"/>
              </a:rPr>
              <a:t>, where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C[</a:t>
            </a:r>
            <a:r>
              <a:rPr lang="en-US" altLang="ko-KR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i,j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]</a:t>
            </a:r>
            <a:r>
              <a:rPr lang="en-US" altLang="ko-KR" dirty="0" smtClean="0">
                <a:ea typeface="굴림" pitchFamily="50" charset="-127"/>
              </a:rPr>
              <a:t> is minimum numbers of errors to match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1..</a:t>
            </a:r>
            <a:r>
              <a:rPr lang="en-US" altLang="ko-KR" i="1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to text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1..j</a:t>
            </a: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Algorithm</a:t>
            </a:r>
          </a:p>
          <a:p>
            <a:pPr lvl="2"/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C[0,j] = 0</a:t>
            </a:r>
          </a:p>
          <a:p>
            <a:pPr lvl="2"/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C[i,0] = </a:t>
            </a:r>
            <a:r>
              <a:rPr lang="en-US" altLang="ko-KR" sz="1600" dirty="0" err="1" smtClean="0">
                <a:latin typeface="Times New Roman" pitchFamily="18" charset="0"/>
                <a:ea typeface="굴림" pitchFamily="50" charset="-127"/>
              </a:rPr>
              <a:t>i</a:t>
            </a:r>
            <a:endParaRPr lang="en-US" altLang="ko-KR" sz="1600" dirty="0" smtClean="0">
              <a:latin typeface="Times New Roman" pitchFamily="18" charset="0"/>
              <a:ea typeface="굴림" pitchFamily="50" charset="-127"/>
            </a:endParaRPr>
          </a:p>
          <a:p>
            <a:pPr lvl="2"/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C[</a:t>
            </a:r>
            <a:r>
              <a:rPr lang="en-US" altLang="ko-KR" sz="1600" dirty="0" err="1" smtClean="0">
                <a:latin typeface="Times New Roman" pitchFamily="18" charset="0"/>
                <a:ea typeface="굴림" pitchFamily="50" charset="-127"/>
              </a:rPr>
              <a:t>i,j</a:t>
            </a: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] = if (Pi = </a:t>
            </a:r>
            <a:r>
              <a:rPr lang="en-US" altLang="ko-KR" sz="1600" dirty="0" err="1" smtClean="0">
                <a:latin typeface="Times New Roman" pitchFamily="18" charset="0"/>
                <a:ea typeface="굴림" pitchFamily="50" charset="-127"/>
              </a:rPr>
              <a:t>Tj</a:t>
            </a: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) then C[i-1, j-1]</a:t>
            </a:r>
          </a:p>
          <a:p>
            <a:pPr lvl="2">
              <a:buNone/>
            </a:pP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	          else 1 + min(C[i-1,j], C[</a:t>
            </a:r>
            <a:r>
              <a:rPr lang="en-US" altLang="ko-KR" sz="1600" dirty="0" err="1" smtClean="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, j-1], C[i-1, j-1])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Example of searching ‘survey’ in text ‘surgery’</a:t>
            </a:r>
          </a:p>
          <a:p>
            <a:pPr lvl="1"/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  <a:p>
            <a:pPr lvl="2">
              <a:buNone/>
            </a:pPr>
            <a:endParaRPr lang="en-US" altLang="ko-KR" sz="1600" dirty="0" smtClean="0">
              <a:latin typeface="Times New Roman" pitchFamily="18" charset="0"/>
              <a:ea typeface="굴림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5" name="Group 102"/>
          <p:cNvGraphicFramePr>
            <a:graphicFrameLocks/>
          </p:cNvGraphicFramePr>
          <p:nvPr/>
        </p:nvGraphicFramePr>
        <p:xfrm>
          <a:off x="5724128" y="2204864"/>
          <a:ext cx="2768600" cy="3797304"/>
        </p:xfrm>
        <a:graphic>
          <a:graphicData uri="http://schemas.openxmlformats.org/drawingml/2006/table">
            <a:tbl>
              <a:tblPr/>
              <a:tblGrid>
                <a:gridCol w="306388"/>
                <a:gridCol w="309562"/>
                <a:gridCol w="306388"/>
                <a:gridCol w="307975"/>
                <a:gridCol w="307975"/>
                <a:gridCol w="307975"/>
                <a:gridCol w="306387"/>
                <a:gridCol w="309563"/>
                <a:gridCol w="306387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Trends and Research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buClr>
                <a:srgbClr val="990000"/>
              </a:buClr>
              <a:defRPr/>
            </a:pPr>
            <a:r>
              <a:rPr lang="en-US" altLang="ko-KR" kern="0" dirty="0" smtClean="0"/>
              <a:t>Most adequate indexing technique is the inverted file </a:t>
            </a:r>
          </a:p>
          <a:p>
            <a:pPr eaLnBrk="0" latinLnBrk="0" hangingPunct="0">
              <a:buClr>
                <a:srgbClr val="990000"/>
              </a:buClr>
              <a:defRPr/>
            </a:pPr>
            <a:r>
              <a:rPr lang="en-US" altLang="ko-KR" kern="0" dirty="0" smtClean="0"/>
              <a:t>The other index technique is needed because specialized queries (genetic database)</a:t>
            </a:r>
          </a:p>
          <a:p>
            <a:pPr eaLnBrk="0" latinLnBrk="0" hangingPunct="0">
              <a:buClr>
                <a:srgbClr val="990000"/>
              </a:buClr>
              <a:defRPr/>
            </a:pPr>
            <a:endParaRPr lang="en-US" altLang="ko-KR" kern="0" dirty="0" smtClean="0"/>
          </a:p>
          <a:p>
            <a:r>
              <a:rPr lang="en-US" altLang="ko-KR" dirty="0" smtClean="0">
                <a:ea typeface="굴림" pitchFamily="50" charset="-127"/>
              </a:rPr>
              <a:t>The main trends in indexing and searching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Text collection are becoming huge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Searching is becoming more complex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Compression is becoming a star in the field</a:t>
            </a:r>
          </a:p>
          <a:p>
            <a:pPr eaLnBrk="0" latinLnBrk="0" hangingPunct="0">
              <a:buClr>
                <a:srgbClr val="990000"/>
              </a:buClr>
              <a:defRPr/>
            </a:pPr>
            <a:endParaRPr lang="en-US" altLang="ko-KR" kern="0" dirty="0" smtClean="0"/>
          </a:p>
          <a:p>
            <a:pPr eaLnBrk="0" latinLnBrk="0" hangingPunct="0">
              <a:buClr>
                <a:srgbClr val="990000"/>
              </a:buClr>
              <a:defRPr/>
            </a:pPr>
            <a:endParaRPr lang="en-US" altLang="ko-KR" kern="0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Introduction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: the size of text databases</a:t>
            </a: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: the length of the search patterns (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m&lt;n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: the amount of memory available</a:t>
            </a: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n’</a:t>
            </a:r>
            <a:r>
              <a:rPr lang="en-US" altLang="ko-KR" dirty="0" smtClean="0">
                <a:ea typeface="굴림" pitchFamily="50" charset="-127"/>
              </a:rPr>
              <a:t>: the size of texts that are modified (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n’&lt;n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Experiments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32bit Sun UltraSparc-1 of 167 MHz with 64 MB of RAM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TREC-2 (WSJ, DOE, FR, ZIFF, AP)</a:t>
            </a: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pPr eaLnBrk="1" hangingPunct="1"/>
            <a:r>
              <a:rPr lang="en-US" altLang="ko-KR" u="sng" dirty="0" smtClean="0">
                <a:ea typeface="굴림" pitchFamily="50" charset="-127"/>
              </a:rPr>
              <a:t>Inverted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Suffix Trees and Suffix Arrays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Signature Files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Boolean Queries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Searching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Pattern Matching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Trends and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Inverted Files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Assumption: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Each document is assigned a list of </a:t>
            </a:r>
            <a:r>
              <a:rPr lang="en-US" altLang="zh-TW" b="1" dirty="0" smtClean="0">
                <a:ea typeface="PMingLiU" pitchFamily="18" charset="-120"/>
              </a:rPr>
              <a:t>keywords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Word-oriented mechanism</a:t>
            </a: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Vocabulary + Occurrences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Vocabulary: set of all different words in the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Occurrences: position where the word appears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Position </a:t>
            </a:r>
            <a:r>
              <a:rPr lang="en-US" altLang="zh-TW" i="1" dirty="0" err="1" smtClean="0">
                <a:ea typeface="PMingLiU" pitchFamily="18" charset="-120"/>
              </a:rPr>
              <a:t>i</a:t>
            </a:r>
            <a:r>
              <a:rPr lang="en-US" altLang="zh-TW" dirty="0" smtClean="0">
                <a:ea typeface="PMingLiU" pitchFamily="18" charset="-120"/>
              </a:rPr>
              <a:t> refers to </a:t>
            </a:r>
            <a:r>
              <a:rPr lang="en-US" altLang="zh-TW" i="1" dirty="0" err="1" smtClean="0">
                <a:ea typeface="PMingLiU" pitchFamily="18" charset="-120"/>
              </a:rPr>
              <a:t>i</a:t>
            </a:r>
            <a:r>
              <a:rPr lang="en-US" altLang="zh-TW" dirty="0" err="1" smtClean="0">
                <a:ea typeface="PMingLiU" pitchFamily="18" charset="-120"/>
              </a:rPr>
              <a:t>-th</a:t>
            </a:r>
            <a:r>
              <a:rPr lang="en-US" altLang="zh-TW" dirty="0" smtClean="0">
                <a:ea typeface="PMingLiU" pitchFamily="18" charset="-120"/>
              </a:rPr>
              <a:t> word or </a:t>
            </a:r>
            <a:r>
              <a:rPr lang="en-US" altLang="zh-TW" i="1" dirty="0" err="1" smtClean="0">
                <a:ea typeface="PMingLiU" pitchFamily="18" charset="-120"/>
              </a:rPr>
              <a:t>i</a:t>
            </a:r>
            <a:r>
              <a:rPr lang="en-US" altLang="zh-TW" dirty="0" err="1" smtClean="0">
                <a:ea typeface="PMingLiU" pitchFamily="18" charset="-120"/>
              </a:rPr>
              <a:t>-th</a:t>
            </a:r>
            <a:r>
              <a:rPr lang="en-US" altLang="zh-TW" dirty="0" smtClean="0">
                <a:ea typeface="PMingLiU" pitchFamily="18" charset="-120"/>
              </a:rPr>
              <a:t> character positions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Inverted Files</a:t>
            </a:r>
            <a:endParaRPr lang="ko-KR" altLang="en-US" smtClean="0">
              <a:ea typeface="굴림" pitchFamily="50" charset="-127"/>
            </a:endParaRPr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1106588" y="3013075"/>
            <a:ext cx="3249388" cy="2625725"/>
            <a:chOff x="441325" y="3089275"/>
            <a:chExt cx="3249389" cy="2625725"/>
          </a:xfrm>
        </p:grpSpPr>
        <p:sp>
          <p:nvSpPr>
            <p:cNvPr id="10246" name="Text Box 1027"/>
            <p:cNvSpPr txBox="1">
              <a:spLocks noChangeArrowheads="1"/>
            </p:cNvSpPr>
            <p:nvPr/>
          </p:nvSpPr>
          <p:spPr bwMode="auto">
            <a:xfrm>
              <a:off x="669925" y="3622675"/>
              <a:ext cx="2828019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zh-TW" dirty="0" smtClean="0">
                  <a:latin typeface="Corbel" pitchFamily="34" charset="0"/>
                </a:rPr>
                <a:t>Letters</a:t>
              </a:r>
              <a:r>
                <a:rPr kumimoji="0" lang="en-US" altLang="zh-TW" dirty="0">
                  <a:latin typeface="Corbel" pitchFamily="34" charset="0"/>
                </a:rPr>
                <a:t>	</a:t>
              </a:r>
              <a:r>
                <a:rPr kumimoji="0" lang="en-US" altLang="zh-TW" dirty="0" smtClean="0">
                  <a:latin typeface="Corbel" pitchFamily="34" charset="0"/>
                </a:rPr>
                <a:t>	60 </a:t>
              </a:r>
              <a:r>
                <a:rPr kumimoji="0" lang="en-US" altLang="zh-TW" dirty="0">
                  <a:latin typeface="Corbel" pitchFamily="34" charset="0"/>
                </a:rPr>
                <a:t>…</a:t>
              </a:r>
            </a:p>
            <a:p>
              <a:pPr eaLnBrk="0" latinLnBrk="0" hangingPunct="0"/>
              <a:r>
                <a:rPr kumimoji="0" lang="en-US" altLang="zh-TW" dirty="0" smtClean="0">
                  <a:latin typeface="Corbel" pitchFamily="34" charset="0"/>
                </a:rPr>
                <a:t>Made</a:t>
              </a:r>
              <a:r>
                <a:rPr kumimoji="0" lang="en-US" altLang="zh-TW" dirty="0">
                  <a:latin typeface="Corbel" pitchFamily="34" charset="0"/>
                </a:rPr>
                <a:t>		50 …</a:t>
              </a:r>
            </a:p>
            <a:p>
              <a:pPr eaLnBrk="0" latinLnBrk="0" hangingPunct="0"/>
              <a:r>
                <a:rPr kumimoji="0" lang="en-US" altLang="zh-TW" dirty="0" smtClean="0">
                  <a:latin typeface="Corbel" pitchFamily="34" charset="0"/>
                </a:rPr>
                <a:t>Many</a:t>
              </a:r>
              <a:r>
                <a:rPr kumimoji="0" lang="en-US" altLang="zh-TW" dirty="0">
                  <a:latin typeface="Corbel" pitchFamily="34" charset="0"/>
                </a:rPr>
                <a:t>		28 …</a:t>
              </a:r>
            </a:p>
            <a:p>
              <a:pPr eaLnBrk="0" latinLnBrk="0" hangingPunct="0"/>
              <a:r>
                <a:rPr kumimoji="0" lang="en-US" altLang="zh-TW" dirty="0" smtClean="0">
                  <a:latin typeface="Corbel" pitchFamily="34" charset="0"/>
                </a:rPr>
                <a:t>Text</a:t>
              </a:r>
              <a:r>
                <a:rPr kumimoji="0" lang="en-US" altLang="zh-TW" dirty="0">
                  <a:latin typeface="Corbel" pitchFamily="34" charset="0"/>
                </a:rPr>
                <a:t>		11, 19 …</a:t>
              </a:r>
            </a:p>
            <a:p>
              <a:pPr eaLnBrk="0" latinLnBrk="0" hangingPunct="0"/>
              <a:r>
                <a:rPr kumimoji="0" lang="en-US" altLang="zh-TW" dirty="0" smtClean="0">
                  <a:latin typeface="Corbel" pitchFamily="34" charset="0"/>
                </a:rPr>
                <a:t>Words</a:t>
              </a:r>
              <a:r>
                <a:rPr kumimoji="0" lang="en-US" altLang="zh-TW" dirty="0">
                  <a:latin typeface="Corbel" pitchFamily="34" charset="0"/>
                </a:rPr>
                <a:t>		30, 40 </a:t>
              </a:r>
              <a:r>
                <a:rPr kumimoji="0" lang="en-US" altLang="zh-TW" dirty="0" smtClean="0">
                  <a:latin typeface="Corbel" pitchFamily="34" charset="0"/>
                </a:rPr>
                <a:t>…</a:t>
              </a:r>
            </a:p>
            <a:p>
              <a:pPr eaLnBrk="0" latinLnBrk="0" hangingPunct="0"/>
              <a:r>
                <a:rPr lang="en-US" altLang="zh-TW" dirty="0" smtClean="0">
                  <a:latin typeface="Corbel" pitchFamily="34" charset="0"/>
                </a:rPr>
                <a:t>…		…</a:t>
              </a:r>
              <a:endParaRPr kumimoji="0" lang="en-US" altLang="zh-TW" dirty="0">
                <a:latin typeface="Corbel" pitchFamily="34" charset="0"/>
              </a:endParaRPr>
            </a:p>
          </p:txBody>
        </p:sp>
        <p:sp>
          <p:nvSpPr>
            <p:cNvPr id="10247" name="Rectangle 1028"/>
            <p:cNvSpPr>
              <a:spLocks noChangeArrowheads="1"/>
            </p:cNvSpPr>
            <p:nvPr/>
          </p:nvSpPr>
          <p:spPr bwMode="auto">
            <a:xfrm>
              <a:off x="533400" y="3505200"/>
              <a:ext cx="1219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>
                <a:latin typeface="Corbel" pitchFamily="34" charset="0"/>
              </a:endParaRPr>
            </a:p>
          </p:txBody>
        </p:sp>
        <p:sp>
          <p:nvSpPr>
            <p:cNvPr id="10248" name="Rectangle 1029"/>
            <p:cNvSpPr>
              <a:spLocks noChangeArrowheads="1"/>
            </p:cNvSpPr>
            <p:nvPr/>
          </p:nvSpPr>
          <p:spPr bwMode="auto">
            <a:xfrm>
              <a:off x="2242914" y="3505200"/>
              <a:ext cx="14478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>
                <a:latin typeface="Corbel" pitchFamily="34" charset="0"/>
              </a:endParaRPr>
            </a:p>
          </p:txBody>
        </p:sp>
        <p:sp>
          <p:nvSpPr>
            <p:cNvPr id="10249" name="Text Box 1030"/>
            <p:cNvSpPr txBox="1">
              <a:spLocks noChangeArrowheads="1"/>
            </p:cNvSpPr>
            <p:nvPr/>
          </p:nvSpPr>
          <p:spPr bwMode="auto">
            <a:xfrm>
              <a:off x="441325" y="3089275"/>
              <a:ext cx="32189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zh-TW" dirty="0">
                  <a:latin typeface="Corbel" pitchFamily="34" charset="0"/>
                </a:rPr>
                <a:t>Vocabulary	</a:t>
              </a:r>
              <a:r>
                <a:rPr kumimoji="0" lang="en-US" altLang="zh-TW" dirty="0" smtClean="0">
                  <a:latin typeface="Corbel" pitchFamily="34" charset="0"/>
                </a:rPr>
                <a:t>Occurrences</a:t>
              </a:r>
              <a:endParaRPr kumimoji="0" lang="en-US" altLang="zh-TW" dirty="0">
                <a:latin typeface="Corbel" pitchFamily="34" charset="0"/>
              </a:endParaRPr>
            </a:p>
          </p:txBody>
        </p:sp>
      </p:grpSp>
      <p:sp>
        <p:nvSpPr>
          <p:cNvPr id="10244" name="Text Box 1034"/>
          <p:cNvSpPr txBox="1">
            <a:spLocks noChangeArrowheads="1"/>
          </p:cNvSpPr>
          <p:nvPr/>
        </p:nvSpPr>
        <p:spPr bwMode="auto">
          <a:xfrm>
            <a:off x="4788024" y="3725773"/>
            <a:ext cx="37444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latinLnBrk="0" hangingPunct="0"/>
            <a:r>
              <a:rPr kumimoji="0" lang="en-US" altLang="zh-TW" dirty="0">
                <a:latin typeface="Corbel" pitchFamily="34" charset="0"/>
              </a:rPr>
              <a:t>Addressing granularity:</a:t>
            </a:r>
          </a:p>
          <a:p>
            <a:pPr marL="457200" indent="-457200" eaLnBrk="0" latinLnBrk="0" hangingPunct="0"/>
            <a:r>
              <a:rPr kumimoji="0" lang="en-US" altLang="zh-TW" dirty="0" smtClean="0">
                <a:latin typeface="Corbel" pitchFamily="34" charset="0"/>
              </a:rPr>
              <a:t>Inverted </a:t>
            </a:r>
            <a:r>
              <a:rPr kumimoji="0" lang="en-US" altLang="zh-TW" b="1" dirty="0">
                <a:latin typeface="Corbel" pitchFamily="34" charset="0"/>
              </a:rPr>
              <a:t>list</a:t>
            </a:r>
            <a:r>
              <a:rPr kumimoji="0" lang="en-US" altLang="zh-TW" dirty="0">
                <a:latin typeface="Corbel" pitchFamily="34" charset="0"/>
              </a:rPr>
              <a:t> </a:t>
            </a:r>
            <a:r>
              <a:rPr kumimoji="0" lang="en-US" altLang="zh-TW" dirty="0" smtClean="0">
                <a:latin typeface="Corbel" pitchFamily="34" charset="0"/>
              </a:rPr>
              <a:t>– word positions,</a:t>
            </a:r>
            <a:r>
              <a:rPr kumimoji="0" lang="en-US" altLang="zh-TW" dirty="0">
                <a:latin typeface="Corbel" pitchFamily="34" charset="0"/>
              </a:rPr>
              <a:t>	</a:t>
            </a:r>
            <a:r>
              <a:rPr lang="en-US" altLang="zh-TW" dirty="0" smtClean="0">
                <a:latin typeface="Corbel" pitchFamily="34" charset="0"/>
              </a:rPr>
              <a:t>         </a:t>
            </a:r>
            <a:r>
              <a:rPr kumimoji="0" lang="en-US" altLang="zh-TW" dirty="0" smtClean="0">
                <a:latin typeface="Corbel" pitchFamily="34" charset="0"/>
              </a:rPr>
              <a:t>character </a:t>
            </a:r>
            <a:r>
              <a:rPr kumimoji="0" lang="en-US" altLang="zh-TW" dirty="0">
                <a:latin typeface="Corbel" pitchFamily="34" charset="0"/>
              </a:rPr>
              <a:t>positions</a:t>
            </a:r>
          </a:p>
          <a:p>
            <a:pPr marL="457200" indent="-457200" eaLnBrk="0" latinLnBrk="0" hangingPunct="0"/>
            <a:r>
              <a:rPr kumimoji="0" lang="en-US" altLang="zh-TW" dirty="0" smtClean="0">
                <a:latin typeface="Corbel" pitchFamily="34" charset="0"/>
              </a:rPr>
              <a:t>Inverted </a:t>
            </a:r>
            <a:r>
              <a:rPr kumimoji="0" lang="en-US" altLang="zh-TW" b="1" dirty="0">
                <a:latin typeface="Corbel" pitchFamily="34" charset="0"/>
              </a:rPr>
              <a:t>file</a:t>
            </a:r>
            <a:r>
              <a:rPr kumimoji="0" lang="en-US" altLang="zh-TW" dirty="0">
                <a:latin typeface="Corbel" pitchFamily="34" charset="0"/>
              </a:rPr>
              <a:t> </a:t>
            </a:r>
            <a:r>
              <a:rPr kumimoji="0" lang="en-US" altLang="zh-TW" dirty="0" smtClean="0">
                <a:latin typeface="Corbel" pitchFamily="34" charset="0"/>
              </a:rPr>
              <a:t>– document</a:t>
            </a:r>
            <a:endParaRPr kumimoji="0" lang="en-US" altLang="zh-TW" dirty="0">
              <a:latin typeface="Corbel" pitchFamily="34" charset="0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752600"/>
            <a:ext cx="8467725" cy="981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Inverted Files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Heaps’ law: the vocabulary grows as </a:t>
            </a:r>
            <a:r>
              <a:rPr lang="en-US" altLang="zh-TW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O(n</a:t>
            </a:r>
            <a:r>
              <a:rPr lang="en-US" altLang="zh-TW" i="1" baseline="300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TW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)</a:t>
            </a:r>
            <a:r>
              <a:rPr lang="en-US" altLang="zh-TW" dirty="0" smtClean="0">
                <a:ea typeface="PMingLiU" pitchFamily="18" charset="-120"/>
              </a:rPr>
              <a:t>, where </a:t>
            </a:r>
            <a:r>
              <a:rPr lang="en-US" altLang="zh-TW" i="1" dirty="0" smtClean="0">
                <a:ea typeface="PMingLiU" pitchFamily="18" charset="-120"/>
                <a:sym typeface="Symbol" pitchFamily="18" charset="2"/>
              </a:rPr>
              <a:t>=</a:t>
            </a:r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0.4~0.6</a:t>
            </a:r>
          </a:p>
          <a:p>
            <a:pPr eaLnBrk="1" hangingPunct="1"/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Vocabulary for 1GB of TREC-2 collection: 5MB </a:t>
            </a:r>
          </a:p>
          <a:p>
            <a:pPr eaLnBrk="1" hangingPunct="1"/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Occurrences demand much more space</a:t>
            </a:r>
          </a:p>
          <a:p>
            <a:pPr lvl="1"/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The extra space </a:t>
            </a:r>
            <a:r>
              <a:rPr lang="en-US" altLang="zh-TW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O(n)</a:t>
            </a:r>
          </a:p>
          <a:p>
            <a:pPr lvl="1"/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30% ~ 40% of the text size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Full inverted indices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Point to exact occurrences</a:t>
            </a:r>
          </a:p>
          <a:p>
            <a:r>
              <a:rPr lang="en-US" altLang="ko-KR" dirty="0" smtClean="0">
                <a:ea typeface="굴림" pitchFamily="50" charset="-127"/>
              </a:rPr>
              <a:t>Blocking addressing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Point to the blocks where the word appears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Pointers are smaller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5% overhead over the text size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Blocking Addressing</a:t>
            </a:r>
            <a:endParaRPr lang="ko-KR" altLang="en-US" dirty="0" smtClean="0">
              <a:ea typeface="굴림" pitchFamily="50" charset="-127"/>
            </a:endParaRPr>
          </a:p>
        </p:txBody>
      </p:sp>
      <p:grpSp>
        <p:nvGrpSpPr>
          <p:cNvPr id="2" name="그룹 17"/>
          <p:cNvGrpSpPr>
            <a:grpSpLocks/>
          </p:cNvGrpSpPr>
          <p:nvPr/>
        </p:nvGrpSpPr>
        <p:grpSpPr bwMode="auto">
          <a:xfrm>
            <a:off x="2962521" y="3352800"/>
            <a:ext cx="3218958" cy="2320925"/>
            <a:chOff x="1219200" y="3429000"/>
            <a:chExt cx="3218958" cy="2320925"/>
          </a:xfrm>
        </p:grpSpPr>
        <p:sp>
          <p:nvSpPr>
            <p:cNvPr id="13317" name="Text Box 8"/>
            <p:cNvSpPr txBox="1">
              <a:spLocks noChangeArrowheads="1"/>
            </p:cNvSpPr>
            <p:nvPr/>
          </p:nvSpPr>
          <p:spPr bwMode="auto">
            <a:xfrm>
              <a:off x="1219200" y="3429000"/>
              <a:ext cx="32189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zh-TW" dirty="0">
                  <a:latin typeface="Corbel" pitchFamily="34" charset="0"/>
                </a:rPr>
                <a:t>Vocabulary	</a:t>
              </a:r>
              <a:r>
                <a:rPr kumimoji="0" lang="en-US" altLang="zh-TW" dirty="0" smtClean="0">
                  <a:latin typeface="Corbel" pitchFamily="34" charset="0"/>
                </a:rPr>
                <a:t>Occurrences</a:t>
              </a:r>
              <a:endParaRPr kumimoji="0" lang="en-US" altLang="zh-TW" dirty="0">
                <a:latin typeface="Corbel" pitchFamily="34" charset="0"/>
              </a:endParaRPr>
            </a:p>
          </p:txBody>
        </p:sp>
        <p:grpSp>
          <p:nvGrpSpPr>
            <p:cNvPr id="3" name="그룹 15"/>
            <p:cNvGrpSpPr>
              <a:grpSpLocks/>
            </p:cNvGrpSpPr>
            <p:nvPr/>
          </p:nvGrpSpPr>
          <p:grpSpPr bwMode="auto">
            <a:xfrm>
              <a:off x="1295400" y="3886200"/>
              <a:ext cx="3136777" cy="1863725"/>
              <a:chOff x="2092325" y="3470275"/>
              <a:chExt cx="3136777" cy="1863725"/>
            </a:xfrm>
          </p:grpSpPr>
          <p:sp>
            <p:nvSpPr>
              <p:cNvPr id="13319" name="Text Box 5"/>
              <p:cNvSpPr txBox="1">
                <a:spLocks noChangeArrowheads="1"/>
              </p:cNvSpPr>
              <p:nvPr/>
            </p:nvSpPr>
            <p:spPr bwMode="auto">
              <a:xfrm>
                <a:off x="2228850" y="3470275"/>
                <a:ext cx="2590774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en-US" altLang="zh-TW" dirty="0" smtClean="0">
                    <a:latin typeface="Corbel" pitchFamily="34" charset="0"/>
                  </a:rPr>
                  <a:t>letters</a:t>
                </a:r>
                <a:r>
                  <a:rPr kumimoji="0" lang="en-US" altLang="zh-TW" dirty="0">
                    <a:latin typeface="Corbel" pitchFamily="34" charset="0"/>
                  </a:rPr>
                  <a:t>		4 …</a:t>
                </a:r>
              </a:p>
              <a:p>
                <a:pPr eaLnBrk="0" latinLnBrk="0" hangingPunct="0"/>
                <a:r>
                  <a:rPr kumimoji="0" lang="en-US" altLang="zh-TW" dirty="0" smtClean="0">
                    <a:latin typeface="Corbel" pitchFamily="34" charset="0"/>
                  </a:rPr>
                  <a:t>made</a:t>
                </a:r>
                <a:r>
                  <a:rPr kumimoji="0" lang="en-US" altLang="zh-TW" dirty="0">
                    <a:latin typeface="Corbel" pitchFamily="34" charset="0"/>
                  </a:rPr>
                  <a:t>		4 …</a:t>
                </a:r>
              </a:p>
              <a:p>
                <a:pPr eaLnBrk="0" latinLnBrk="0" hangingPunct="0"/>
                <a:r>
                  <a:rPr kumimoji="0" lang="en-US" altLang="zh-TW" dirty="0" smtClean="0">
                    <a:latin typeface="Corbel" pitchFamily="34" charset="0"/>
                  </a:rPr>
                  <a:t>many</a:t>
                </a:r>
                <a:r>
                  <a:rPr kumimoji="0" lang="en-US" altLang="zh-TW" dirty="0">
                    <a:latin typeface="Corbel" pitchFamily="34" charset="0"/>
                  </a:rPr>
                  <a:t>		2 …</a:t>
                </a:r>
              </a:p>
              <a:p>
                <a:pPr eaLnBrk="0" latinLnBrk="0" hangingPunct="0"/>
                <a:r>
                  <a:rPr kumimoji="0" lang="en-US" altLang="zh-TW" dirty="0" smtClean="0">
                    <a:latin typeface="Corbel" pitchFamily="34" charset="0"/>
                  </a:rPr>
                  <a:t>text</a:t>
                </a:r>
                <a:r>
                  <a:rPr kumimoji="0" lang="en-US" altLang="zh-TW" dirty="0">
                    <a:latin typeface="Corbel" pitchFamily="34" charset="0"/>
                  </a:rPr>
                  <a:t>		1, 2 …</a:t>
                </a:r>
              </a:p>
              <a:p>
                <a:pPr eaLnBrk="0" latinLnBrk="0" hangingPunct="0"/>
                <a:r>
                  <a:rPr kumimoji="0" lang="en-US" altLang="zh-TW" dirty="0" smtClean="0">
                    <a:latin typeface="Corbel" pitchFamily="34" charset="0"/>
                  </a:rPr>
                  <a:t>words		3 …</a:t>
                </a:r>
              </a:p>
              <a:p>
                <a:pPr eaLnBrk="0" latinLnBrk="0" hangingPunct="0"/>
                <a:r>
                  <a:rPr lang="en-US" altLang="zh-TW" dirty="0" smtClean="0">
                    <a:latin typeface="Corbel" pitchFamily="34" charset="0"/>
                  </a:rPr>
                  <a:t>…		…</a:t>
                </a:r>
                <a:endParaRPr kumimoji="0" lang="en-US" altLang="zh-TW" dirty="0">
                  <a:latin typeface="Corbel" pitchFamily="34" charset="0"/>
                </a:endParaRPr>
              </a:p>
            </p:txBody>
          </p:sp>
          <p:sp>
            <p:nvSpPr>
              <p:cNvPr id="13320" name="Rectangle 6"/>
              <p:cNvSpPr>
                <a:spLocks noChangeArrowheads="1"/>
              </p:cNvSpPr>
              <p:nvPr/>
            </p:nvSpPr>
            <p:spPr bwMode="auto">
              <a:xfrm>
                <a:off x="2092325" y="3505200"/>
                <a:ext cx="1108075" cy="1828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en-US">
                  <a:latin typeface="Corbel" pitchFamily="34" charset="0"/>
                </a:endParaRPr>
              </a:p>
            </p:txBody>
          </p:sp>
          <p:sp>
            <p:nvSpPr>
              <p:cNvPr id="13321" name="Rectangle 7"/>
              <p:cNvSpPr>
                <a:spLocks noChangeArrowheads="1"/>
              </p:cNvSpPr>
              <p:nvPr/>
            </p:nvSpPr>
            <p:spPr bwMode="auto">
              <a:xfrm>
                <a:off x="3932958" y="3505200"/>
                <a:ext cx="1296144" cy="1828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en-US">
                  <a:latin typeface="Corbel" pitchFamily="34" charset="0"/>
                </a:endParaRPr>
              </a:p>
            </p:txBody>
          </p:sp>
        </p:grpSp>
      </p:grp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133600"/>
            <a:ext cx="8448675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1459</Words>
  <Application>Microsoft Office PowerPoint</Application>
  <PresentationFormat>화면 슬라이드 쇼(4:3)</PresentationFormat>
  <Paragraphs>541</Paragraphs>
  <Slides>36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SNU IDB Lab.</vt:lpstr>
      <vt:lpstr>Modern Information Retrieval </vt:lpstr>
      <vt:lpstr>Contents</vt:lpstr>
      <vt:lpstr>Introduction</vt:lpstr>
      <vt:lpstr>Introduction</vt:lpstr>
      <vt:lpstr>Contents</vt:lpstr>
      <vt:lpstr>Inverted Files</vt:lpstr>
      <vt:lpstr>Inverted Files</vt:lpstr>
      <vt:lpstr>Inverted Files</vt:lpstr>
      <vt:lpstr>Blocking Addressing</vt:lpstr>
      <vt:lpstr>Inverted Files Structure</vt:lpstr>
      <vt:lpstr>Trie Example</vt:lpstr>
      <vt:lpstr>Construction of Inverted Index</vt:lpstr>
      <vt:lpstr>Contents</vt:lpstr>
      <vt:lpstr>Suffix Trees and Suffix Arrays</vt:lpstr>
      <vt:lpstr>Suffix Trees and Suffix Arrays</vt:lpstr>
      <vt:lpstr>Suffix Trie versus Suffix Tree</vt:lpstr>
      <vt:lpstr>Suffix Trees and Suffix Arrays</vt:lpstr>
      <vt:lpstr>Suffix Array</vt:lpstr>
      <vt:lpstr>Suffix Array</vt:lpstr>
      <vt:lpstr>Searching in Suffix Tree</vt:lpstr>
      <vt:lpstr>Contents</vt:lpstr>
      <vt:lpstr>Signature Files</vt:lpstr>
      <vt:lpstr>Signature Files</vt:lpstr>
      <vt:lpstr>Contents</vt:lpstr>
      <vt:lpstr>Boolean Queries</vt:lpstr>
      <vt:lpstr>Contents</vt:lpstr>
      <vt:lpstr>Brute Force (BF)</vt:lpstr>
      <vt:lpstr>Knuth-Morris-Pratt (KMP)</vt:lpstr>
      <vt:lpstr>Knuth-Morris-Pratt (KMP)</vt:lpstr>
      <vt:lpstr>Boyer-Moore Family</vt:lpstr>
      <vt:lpstr>Contents</vt:lpstr>
      <vt:lpstr>슬라이드 32</vt:lpstr>
      <vt:lpstr>String Matching Allowing Errors</vt:lpstr>
      <vt:lpstr>Contents</vt:lpstr>
      <vt:lpstr>Trends and Research Issues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518</cp:revision>
  <dcterms:created xsi:type="dcterms:W3CDTF">2006-10-05T04:04:58Z</dcterms:created>
  <dcterms:modified xsi:type="dcterms:W3CDTF">2010-07-20T11:38:38Z</dcterms:modified>
</cp:coreProperties>
</file>