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4" r:id="rId21"/>
    <p:sldId id="275" r:id="rId22"/>
  </p:sldIdLst>
  <p:sldSz cx="9144000" cy="6858000" type="screen4x3"/>
  <p:notesSz cx="9874250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5" autoAdjust="0"/>
    <p:restoredTop sz="91958" autoAdjust="0"/>
  </p:normalViewPr>
  <p:slideViewPr>
    <p:cSldViewPr>
      <p:cViewPr>
        <p:scale>
          <a:sx n="95" d="100"/>
          <a:sy n="95" d="100"/>
        </p:scale>
        <p:origin x="-438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148" y="-108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663D2-934A-4CD5-BAC7-B3E1CE70F25E}" type="datetimeFigureOut">
              <a:rPr lang="ko-KR" altLang="en-US" smtClean="0"/>
              <a:t>2013-05-24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413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2013-05-24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71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39952" y="6608385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fld id="{875C7333-63FC-4614-8D58-9BEA1A5FDEE3}" type="slidenum">
              <a:rPr lang="en-US" altLang="ko-KR" sz="1200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/21&gt;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t>2013-05-24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Who Says What to Whom on Twitter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err="1" smtClean="0"/>
              <a:t>Shaomei</a:t>
            </a:r>
            <a:r>
              <a:rPr lang="en-US" altLang="ko-KR" dirty="0" smtClean="0"/>
              <a:t> Wu, Jake M. </a:t>
            </a:r>
            <a:r>
              <a:rPr lang="en-US" altLang="ko-KR" dirty="0" err="1" smtClean="0"/>
              <a:t>Hofman</a:t>
            </a:r>
            <a:r>
              <a:rPr lang="en-US" altLang="ko-KR" dirty="0" smtClean="0"/>
              <a:t>, Winter A. Mason, Duncan J. Watts</a:t>
            </a:r>
          </a:p>
          <a:p>
            <a:r>
              <a:rPr lang="en-US" altLang="ko-KR" dirty="0" smtClean="0"/>
              <a:t>WWW 2011</a:t>
            </a:r>
          </a:p>
          <a:p>
            <a:endParaRPr lang="en-US" altLang="ko-KR" dirty="0" smtClean="0"/>
          </a:p>
          <a:p>
            <a:pPr algn="r"/>
            <a:r>
              <a:rPr lang="en-US" altLang="ko-KR" dirty="0"/>
              <a:t> </a:t>
            </a:r>
            <a:r>
              <a:rPr lang="en-US" altLang="ko-KR" dirty="0" smtClean="0"/>
              <a:t>24</a:t>
            </a:r>
            <a:r>
              <a:rPr lang="en-US" altLang="ko-KR" dirty="0" smtClean="0"/>
              <a:t> </a:t>
            </a:r>
            <a:r>
              <a:rPr lang="en-US" altLang="ko-KR" dirty="0" smtClean="0"/>
              <a:t>May 2013</a:t>
            </a:r>
            <a:endParaRPr lang="en-US" altLang="ko-KR" dirty="0"/>
          </a:p>
          <a:p>
            <a:r>
              <a:rPr lang="en-US" altLang="ko-KR" dirty="0"/>
              <a:t>							SNU IDB Lab.</a:t>
            </a:r>
          </a:p>
          <a:p>
            <a:pPr algn="r"/>
            <a:r>
              <a:rPr lang="en-US" altLang="ko-KR" dirty="0"/>
              <a:t>						</a:t>
            </a:r>
            <a:r>
              <a:rPr lang="en-US" altLang="ko-KR" dirty="0" err="1" smtClean="0"/>
              <a:t>Namyoon</a:t>
            </a:r>
            <a:r>
              <a:rPr lang="en-US" altLang="ko-KR" dirty="0" smtClean="0"/>
              <a:t>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9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and </a:t>
            </a:r>
            <a:r>
              <a:rPr lang="en-US" altLang="ko-KR" dirty="0" smtClean="0"/>
              <a:t>Methods (4/7)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Snowball Sampling: roughly analogous to breadth-first search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Prune with keywords (ex. Lady Gaga in both “</a:t>
            </a:r>
            <a:r>
              <a:rPr lang="en-US" altLang="ko-KR" dirty="0" err="1" smtClean="0"/>
              <a:t>faves</a:t>
            </a:r>
            <a:r>
              <a:rPr lang="en-US" altLang="ko-KR" dirty="0" smtClean="0"/>
              <a:t>” and “celeb”)</a:t>
            </a:r>
          </a:p>
          <a:p>
            <a:r>
              <a:rPr lang="en-US" altLang="ko-KR" dirty="0" smtClean="0"/>
              <a:t>Membership score for user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in category c:</a:t>
            </a:r>
          </a:p>
          <a:p>
            <a:pPr lvl="1"/>
            <a:r>
              <a:rPr lang="en-US" altLang="ko-KR" i="1" dirty="0" err="1" smtClean="0"/>
              <a:t>n</a:t>
            </a:r>
            <a:r>
              <a:rPr lang="en-US" altLang="ko-KR" i="1" baseline="-25000" dirty="0" err="1" smtClean="0"/>
              <a:t>ic</a:t>
            </a:r>
            <a:r>
              <a:rPr lang="en-US" altLang="ko-KR" i="1" baseline="-25000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= # of lists in category c that contains user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</a:t>
            </a:r>
            <a:r>
              <a:rPr lang="en-US" altLang="ko-KR" baseline="-25000" dirty="0" err="1" smtClean="0"/>
              <a:t>c</a:t>
            </a:r>
            <a:r>
              <a:rPr lang="en-US" altLang="ko-KR" dirty="0" smtClean="0"/>
              <a:t> = total # of lists of category in c</a:t>
            </a:r>
          </a:p>
          <a:p>
            <a:pPr lvl="1"/>
            <a:r>
              <a:rPr lang="en-US" altLang="ko-KR" dirty="0" smtClean="0"/>
              <a:t>Resolves ambiguity (ex. Oprah Winfrey in both “celebrity” and “</a:t>
            </a:r>
            <a:r>
              <a:rPr lang="en-US" altLang="ko-KR" dirty="0" smtClean="0"/>
              <a:t>media)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24851" t="24054" r="12952" b="49143"/>
          <a:stretch>
            <a:fillRect/>
          </a:stretch>
        </p:blipFill>
        <p:spPr bwMode="auto">
          <a:xfrm>
            <a:off x="755576" y="2420888"/>
            <a:ext cx="3456384" cy="160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18265" t="47438" r="34883" b="30726"/>
          <a:stretch>
            <a:fillRect/>
          </a:stretch>
        </p:blipFill>
        <p:spPr bwMode="auto">
          <a:xfrm>
            <a:off x="4669191" y="2420888"/>
            <a:ext cx="3955475" cy="1944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 l="49999" t="51375" r="37413" b="42440"/>
          <a:stretch>
            <a:fillRect/>
          </a:stretch>
        </p:blipFill>
        <p:spPr bwMode="auto">
          <a:xfrm>
            <a:off x="6156176" y="5024793"/>
            <a:ext cx="95210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483768" y="2326362"/>
            <a:ext cx="812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seeds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42194" y="2413855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Keyword-pruned</a:t>
            </a:r>
          </a:p>
          <a:p>
            <a:r>
              <a:rPr lang="en-US" altLang="ko-KR" sz="1200" dirty="0" smtClean="0"/>
              <a:t>lists</a:t>
            </a:r>
            <a:endParaRPr lang="ko-KR" alt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2123728" y="2420888"/>
            <a:ext cx="360040" cy="23537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1115616" y="2696706"/>
            <a:ext cx="2219573" cy="21465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89225" y="2044523"/>
            <a:ext cx="115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keywords</a:t>
            </a:r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950428" y="3223262"/>
            <a:ext cx="2685468" cy="27774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649720" y="3747893"/>
            <a:ext cx="3274207" cy="27774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62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and </a:t>
            </a:r>
            <a:r>
              <a:rPr lang="en-US" altLang="ko-KR" dirty="0" smtClean="0"/>
              <a:t>Methods (5/7)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Activity Sample of Twitter Lists</a:t>
            </a:r>
          </a:p>
          <a:p>
            <a:pPr lvl="1"/>
            <a:r>
              <a:rPr lang="en-US" altLang="ko-KR" dirty="0" smtClean="0"/>
              <a:t>Crawl all lists associated with all users who tweet at least once every week</a:t>
            </a:r>
          </a:p>
          <a:p>
            <a:pPr lvl="1"/>
            <a:r>
              <a:rPr lang="en-US" altLang="ko-KR" dirty="0" smtClean="0"/>
              <a:t>85% of activity sample also appear in snowball sample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9276" t="42440" r="21123" b="35568"/>
          <a:stretch>
            <a:fillRect/>
          </a:stretch>
        </p:blipFill>
        <p:spPr bwMode="auto">
          <a:xfrm>
            <a:off x="467544" y="2420888"/>
            <a:ext cx="8037887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46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and </a:t>
            </a:r>
            <a:r>
              <a:rPr lang="en-US" altLang="ko-KR" dirty="0" smtClean="0"/>
              <a:t>Methods (6/7)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Classifying Elite Users</a:t>
            </a:r>
          </a:p>
          <a:p>
            <a:pPr lvl="1"/>
            <a:r>
              <a:rPr lang="en-US" altLang="ko-KR" dirty="0" smtClean="0"/>
              <a:t>Rank all users in each of category by how frequently they are listed in that category (x coordinate)</a:t>
            </a:r>
          </a:p>
          <a:p>
            <a:pPr lvl="1"/>
            <a:r>
              <a:rPr lang="en-US" altLang="ko-KR" dirty="0" smtClean="0"/>
              <a:t>Share of following (blue) and tweets (red) received for average user (random, unclassified sample of 100k users)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25540" t="27916" r="10782" b="19852"/>
          <a:stretch>
            <a:fillRect/>
          </a:stretch>
        </p:blipFill>
        <p:spPr bwMode="auto">
          <a:xfrm>
            <a:off x="755576" y="2996952"/>
            <a:ext cx="3666723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25175" t="32989" r="11147" b="14779"/>
          <a:stretch>
            <a:fillRect/>
          </a:stretch>
        </p:blipFill>
        <p:spPr bwMode="auto">
          <a:xfrm>
            <a:off x="4788024" y="2996952"/>
            <a:ext cx="3748206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576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and </a:t>
            </a:r>
            <a:r>
              <a:rPr lang="en-US" altLang="ko-KR" dirty="0" smtClean="0"/>
              <a:t>Methods (7/7)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Elite users far more active URL producers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results consistent with identifying prominent users of the target categories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l="35542" t="11683" r="20032" b="69761"/>
          <a:stretch>
            <a:fillRect/>
          </a:stretch>
        </p:blipFill>
        <p:spPr bwMode="auto">
          <a:xfrm>
            <a:off x="2735796" y="1748785"/>
            <a:ext cx="3672408" cy="1652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 l="30359" t="72770" r="14849" b="10734"/>
          <a:stretch>
            <a:fillRect/>
          </a:stretch>
        </p:blipFill>
        <p:spPr bwMode="auto">
          <a:xfrm>
            <a:off x="2483768" y="4653136"/>
            <a:ext cx="4608512" cy="1494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759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Who Listens to </a:t>
            </a:r>
            <a:r>
              <a:rPr lang="en-US" altLang="ko-KR" dirty="0" smtClean="0"/>
              <a:t>Whom (1/4)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20k elite users, comprising &lt; 0.05% of the user population, attracts almost half of all attention in Twitter.</a:t>
            </a:r>
          </a:p>
          <a:p>
            <a:pPr lvl="1"/>
            <a:r>
              <a:rPr lang="en-US" altLang="ko-KR" dirty="0" smtClean="0"/>
              <a:t>Strong </a:t>
            </a:r>
            <a:r>
              <a:rPr lang="en-US" altLang="ko-KR" dirty="0" err="1" smtClean="0"/>
              <a:t>homophily</a:t>
            </a:r>
            <a:r>
              <a:rPr lang="en-US" altLang="ko-KR" dirty="0" smtClean="0"/>
              <a:t> among elites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22578" t="17182" r="33736" b="55327"/>
          <a:stretch>
            <a:fillRect/>
          </a:stretch>
        </p:blipFill>
        <p:spPr bwMode="auto">
          <a:xfrm>
            <a:off x="3085035" y="3068960"/>
            <a:ext cx="2973930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142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Who Listens to </a:t>
            </a:r>
            <a:r>
              <a:rPr lang="en-US" altLang="ko-KR" dirty="0" smtClean="0"/>
              <a:t>Whom (2/4)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Retweeting</a:t>
            </a:r>
            <a:r>
              <a:rPr lang="en-US" altLang="ko-KR" dirty="0" smtClean="0"/>
              <a:t> among elites</a:t>
            </a:r>
          </a:p>
          <a:p>
            <a:pPr lvl="1"/>
            <a:r>
              <a:rPr lang="en-US" altLang="ko-KR" dirty="0" smtClean="0"/>
              <a:t>Bloggers noticeably more active </a:t>
            </a:r>
            <a:r>
              <a:rPr lang="en-US" altLang="ko-KR" dirty="0" err="1" smtClean="0"/>
              <a:t>retweeters</a:t>
            </a:r>
            <a:r>
              <a:rPr lang="en-US" altLang="ko-KR" dirty="0" smtClean="0"/>
              <a:t>; they are the recyclers of information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22578" t="60268" r="33736" b="11259"/>
          <a:stretch>
            <a:fillRect/>
          </a:stretch>
        </p:blipFill>
        <p:spPr bwMode="auto">
          <a:xfrm>
            <a:off x="3085035" y="2384884"/>
            <a:ext cx="297393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253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Who Listens to </a:t>
            </a:r>
            <a:r>
              <a:rPr lang="en-US" altLang="ko-KR" dirty="0" smtClean="0"/>
              <a:t>Whom (3/4)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Two-Step Flow of Information</a:t>
            </a:r>
          </a:p>
          <a:p>
            <a:pPr lvl="1"/>
            <a:r>
              <a:rPr lang="en-US" altLang="ko-KR" dirty="0" smtClean="0"/>
              <a:t>Information passing through an intermediate layer of “opinion leaders”</a:t>
            </a:r>
          </a:p>
          <a:p>
            <a:pPr lvl="1"/>
            <a:r>
              <a:rPr lang="en-US" altLang="ko-KR" dirty="0" err="1" smtClean="0"/>
              <a:t>Retweeting</a:t>
            </a:r>
            <a:r>
              <a:rPr lang="en-US" altLang="ko-KR" dirty="0" smtClean="0"/>
              <a:t> and reintroduction</a:t>
            </a:r>
          </a:p>
          <a:p>
            <a:pPr lvl="1"/>
            <a:r>
              <a:rPr lang="en-US" altLang="ko-KR" dirty="0" smtClean="0"/>
              <a:t>Intermediaries exposed to much more media than random user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80928"/>
            <a:ext cx="3933797" cy="3423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793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Who Listens to </a:t>
            </a:r>
            <a:r>
              <a:rPr lang="en-US" altLang="ko-KR" dirty="0" smtClean="0"/>
              <a:t>Whom (4/4)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~500k users act as intermediaries for 600k users</a:t>
            </a:r>
          </a:p>
          <a:p>
            <a:pPr lvl="1"/>
            <a:r>
              <a:rPr lang="en-US" altLang="ko-KR" dirty="0" smtClean="0"/>
              <a:t>96% are ordinary</a:t>
            </a:r>
          </a:p>
          <a:p>
            <a:pPr lvl="1"/>
            <a:r>
              <a:rPr lang="en-US" altLang="ko-KR" dirty="0" smtClean="0"/>
              <a:t>Most prominent intermediaries are disproportionately from the elite users</a:t>
            </a:r>
          </a:p>
          <a:p>
            <a:pPr lvl="1"/>
            <a:endParaRPr lang="ko-KR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l="32996" t="19243" r="19616" b="45706"/>
          <a:stretch>
            <a:fillRect/>
          </a:stretch>
        </p:blipFill>
        <p:spPr bwMode="auto">
          <a:xfrm>
            <a:off x="2555776" y="3284984"/>
            <a:ext cx="3240360" cy="258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150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Who Listens to </a:t>
            </a:r>
            <a:r>
              <a:rPr lang="en-US" altLang="ko-KR" dirty="0" smtClean="0"/>
              <a:t>What (1/3)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Content categorization – New York Times</a:t>
            </a:r>
          </a:p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 l="19992" t="24054" r="32620" b="12718"/>
          <a:stretch>
            <a:fillRect/>
          </a:stretch>
        </p:blipFill>
        <p:spPr bwMode="auto">
          <a:xfrm>
            <a:off x="2522261" y="1552655"/>
            <a:ext cx="3525526" cy="502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89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Who Listens to </a:t>
            </a:r>
            <a:r>
              <a:rPr lang="en-US" altLang="ko-KR" dirty="0" smtClean="0"/>
              <a:t>What (2/3)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Lifespan of content</a:t>
            </a:r>
          </a:p>
          <a:p>
            <a:pPr lvl="1"/>
            <a:r>
              <a:rPr lang="en-US" altLang="ko-KR" dirty="0" smtClean="0"/>
              <a:t>Different categories have URLs of different lifespans</a:t>
            </a:r>
          </a:p>
          <a:p>
            <a:pPr lvl="1"/>
            <a:r>
              <a:rPr lang="en-US" altLang="ko-KR" dirty="0" smtClean="0"/>
              <a:t>URLs from celebrities usually shortest</a:t>
            </a:r>
          </a:p>
          <a:p>
            <a:pPr lvl="1"/>
            <a:r>
              <a:rPr lang="en-US" altLang="ko-KR" dirty="0" smtClean="0"/>
              <a:t>URLs from bloggers longer-lived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20732" t="11683" r="33360" b="50517"/>
          <a:stretch>
            <a:fillRect/>
          </a:stretch>
        </p:blipFill>
        <p:spPr bwMode="auto">
          <a:xfrm>
            <a:off x="467544" y="3284984"/>
            <a:ext cx="292221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l="20732" t="51465" r="33360" b="10737"/>
          <a:stretch>
            <a:fillRect/>
          </a:stretch>
        </p:blipFill>
        <p:spPr bwMode="auto">
          <a:xfrm>
            <a:off x="4572000" y="3265761"/>
            <a:ext cx="292221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918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Introduction</a:t>
            </a:r>
          </a:p>
          <a:p>
            <a:r>
              <a:rPr lang="en-US" altLang="ko-KR" sz="2800" dirty="0" smtClean="0"/>
              <a:t>Data and Methods</a:t>
            </a:r>
          </a:p>
          <a:p>
            <a:r>
              <a:rPr lang="en-US" altLang="ko-KR" sz="2800" dirty="0" smtClean="0"/>
              <a:t>Who Listens to Whom</a:t>
            </a:r>
          </a:p>
          <a:p>
            <a:r>
              <a:rPr lang="en-US" altLang="ko-KR" sz="2800" dirty="0" smtClean="0"/>
              <a:t>Who Listens to What</a:t>
            </a:r>
          </a:p>
          <a:p>
            <a:r>
              <a:rPr lang="en-US" altLang="ko-KR" sz="2800" dirty="0" smtClean="0"/>
              <a:t>Conclusions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00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Who Listens to </a:t>
            </a:r>
            <a:r>
              <a:rPr lang="en-US" altLang="ko-KR" dirty="0" smtClean="0"/>
              <a:t>What (3/3)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Population of long lived URLs</a:t>
            </a:r>
          </a:p>
          <a:p>
            <a:pPr lvl="1"/>
            <a:r>
              <a:rPr lang="en-US" altLang="ko-KR" dirty="0" smtClean="0"/>
              <a:t>Majority are reintroduced rather than </a:t>
            </a:r>
            <a:r>
              <a:rPr lang="en-US" altLang="ko-KR" dirty="0" err="1" smtClean="0"/>
              <a:t>retweeted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URLs introduced by elite users tend to be </a:t>
            </a:r>
            <a:r>
              <a:rPr lang="en-US" altLang="ko-KR" dirty="0" err="1" smtClean="0"/>
              <a:t>retweeted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l="30034" t="14433" r="14433" b="49909"/>
          <a:stretch>
            <a:fillRect/>
          </a:stretch>
        </p:blipFill>
        <p:spPr bwMode="auto">
          <a:xfrm>
            <a:off x="400731" y="2996952"/>
            <a:ext cx="385135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 l="30034" t="53607" r="14433" b="4470"/>
          <a:stretch>
            <a:fillRect/>
          </a:stretch>
        </p:blipFill>
        <p:spPr bwMode="auto">
          <a:xfrm>
            <a:off x="4716016" y="2999495"/>
            <a:ext cx="3629911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22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Laswell’s</a:t>
            </a:r>
            <a:r>
              <a:rPr lang="en-US" altLang="ko-KR" dirty="0" smtClean="0"/>
              <a:t> maxim in the context of Twitter</a:t>
            </a:r>
            <a:endParaRPr lang="en-US" altLang="ko-KR" dirty="0"/>
          </a:p>
          <a:p>
            <a:pPr lvl="1"/>
            <a:r>
              <a:rPr lang="en-US" altLang="ko-KR" dirty="0" smtClean="0"/>
              <a:t>Twitter provides unprecedented coverage of who listens to whom</a:t>
            </a:r>
          </a:p>
          <a:p>
            <a:pPr lvl="1"/>
            <a:r>
              <a:rPr lang="en-US" altLang="ko-KR" dirty="0" smtClean="0"/>
              <a:t>Attention more fragmented than that of classical media, but still highly concentrated</a:t>
            </a:r>
          </a:p>
          <a:p>
            <a:pPr lvl="1"/>
            <a:r>
              <a:rPr lang="en-US" altLang="ko-KR" dirty="0" smtClean="0"/>
              <a:t>Two-step flow quite apparent</a:t>
            </a:r>
          </a:p>
          <a:p>
            <a:pPr lvl="1"/>
            <a:r>
              <a:rPr lang="en-US" altLang="ko-KR" dirty="0" smtClean="0"/>
              <a:t>Lifespans of content types differ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57150" lvl="1" indent="-342900">
              <a:buFont typeface="Wingdings" pitchFamily="2" charset="2"/>
              <a:buChar char="§"/>
            </a:pPr>
            <a:r>
              <a:rPr lang="en-US" altLang="ko-KR" sz="2400" dirty="0"/>
              <a:t>Future </a:t>
            </a:r>
            <a:r>
              <a:rPr lang="en-US" altLang="ko-KR" sz="2400" dirty="0" smtClean="0"/>
              <a:t>goals</a:t>
            </a:r>
          </a:p>
          <a:p>
            <a:pPr lvl="1"/>
            <a:r>
              <a:rPr lang="en-US" altLang="ko-KR" dirty="0" smtClean="0"/>
              <a:t>Explore additional classification schemes</a:t>
            </a:r>
          </a:p>
          <a:p>
            <a:pPr lvl="1"/>
            <a:r>
              <a:rPr lang="en-US" altLang="ko-KR" dirty="0" smtClean="0"/>
              <a:t>Explore more of the “what” element of </a:t>
            </a:r>
            <a:r>
              <a:rPr lang="en-US" altLang="ko-KR" dirty="0" err="1" smtClean="0"/>
              <a:t>Lasswell’s</a:t>
            </a:r>
            <a:r>
              <a:rPr lang="en-US" altLang="ko-KR" dirty="0" smtClean="0"/>
              <a:t> maxim</a:t>
            </a:r>
          </a:p>
          <a:p>
            <a:pPr lvl="1"/>
            <a:r>
              <a:rPr lang="en-US" altLang="ko-KR" dirty="0" smtClean="0"/>
              <a:t>Merge Twitter information flow with other sources of outcome data (the “effects” component of </a:t>
            </a:r>
            <a:r>
              <a:rPr lang="en-US" altLang="ko-KR" dirty="0" err="1" smtClean="0"/>
              <a:t>Lasswell’s</a:t>
            </a:r>
            <a:r>
              <a:rPr lang="en-US" altLang="ko-KR" dirty="0" smtClean="0"/>
              <a:t> maxim)</a:t>
            </a:r>
          </a:p>
          <a:p>
            <a:pPr lvl="1"/>
            <a:endParaRPr lang="en-US" altLang="ko-KR" dirty="0"/>
          </a:p>
          <a:p>
            <a:pPr marL="342900" lvl="1" indent="-342900">
              <a:buFont typeface="Wingdings" pitchFamily="2" charset="2"/>
              <a:buChar char="§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2092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(1/4)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Lasswell’s</a:t>
            </a:r>
            <a:r>
              <a:rPr lang="en-US" altLang="ko-KR" sz="2800" dirty="0" smtClean="0"/>
              <a:t> maxim:</a:t>
            </a:r>
            <a:endParaRPr lang="en-US" altLang="ko-KR" sz="2800" dirty="0"/>
          </a:p>
          <a:p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i="1" dirty="0" smtClean="0"/>
              <a:t>“Who says what to whom in what channel with what effect”</a:t>
            </a:r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r>
              <a:rPr lang="en-US" altLang="ko-KR" sz="2800" dirty="0" smtClean="0"/>
              <a:t>Proven difficult to satisfy for more than 60 years</a:t>
            </a:r>
          </a:p>
          <a:p>
            <a:pPr lvl="1"/>
            <a:r>
              <a:rPr lang="en-US" altLang="ko-KR" dirty="0" smtClean="0"/>
              <a:t>large populations</a:t>
            </a:r>
          </a:p>
          <a:p>
            <a:pPr lvl="1"/>
            <a:r>
              <a:rPr lang="en-US" altLang="ko-KR" dirty="0" smtClean="0"/>
              <a:t>Channel differences</a:t>
            </a:r>
          </a:p>
        </p:txBody>
      </p:sp>
    </p:spTree>
    <p:extLst>
      <p:ext uri="{BB962C8B-B14F-4D97-AF65-F5344CB8AC3E}">
        <p14:creationId xmlns:p14="http://schemas.microsoft.com/office/powerpoint/2010/main" val="68803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77072"/>
            <a:ext cx="2542795" cy="2542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(2/4)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Communication theories</a:t>
            </a:r>
          </a:p>
          <a:p>
            <a:r>
              <a:rPr lang="en-US" altLang="ko-KR" dirty="0" smtClean="0"/>
              <a:t>Mass communication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Interpersonal communication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988840"/>
            <a:ext cx="3255929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17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(3/4)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Recent technology dilutes the mass vs. interpersonal dichotomy</a:t>
            </a:r>
          </a:p>
          <a:p>
            <a:endParaRPr lang="en-US" altLang="ko-KR" sz="2800" dirty="0"/>
          </a:p>
          <a:p>
            <a:r>
              <a:rPr lang="en-US" altLang="ko-KR" dirty="0" smtClean="0"/>
              <a:t>Twitter represents the full spectrum of communications, from private/personal to </a:t>
            </a:r>
            <a:r>
              <a:rPr lang="en-US" altLang="ko-KR" dirty="0" err="1" smtClean="0"/>
              <a:t>masspersonal</a:t>
            </a:r>
            <a:r>
              <a:rPr lang="en-US" altLang="ko-KR" dirty="0" smtClean="0"/>
              <a:t> and mass media.</a:t>
            </a:r>
          </a:p>
          <a:p>
            <a:pPr lvl="1"/>
            <a:r>
              <a:rPr lang="en-US" altLang="ko-KR" dirty="0" smtClean="0"/>
              <a:t>Mass media: CNN </a:t>
            </a:r>
            <a:r>
              <a:rPr lang="en-US" altLang="ko-KR" dirty="0" err="1" smtClean="0"/>
              <a:t>NYTimes</a:t>
            </a:r>
            <a:r>
              <a:rPr lang="en-US" altLang="ko-KR" dirty="0" smtClean="0"/>
              <a:t>, organizations</a:t>
            </a:r>
          </a:p>
          <a:p>
            <a:pPr lvl="1"/>
            <a:r>
              <a:rPr lang="en-US" altLang="ko-KR" dirty="0" err="1" smtClean="0"/>
              <a:t>Masspersonal</a:t>
            </a:r>
            <a:r>
              <a:rPr lang="en-US" altLang="ko-KR" dirty="0" smtClean="0"/>
              <a:t>: celebrities</a:t>
            </a:r>
          </a:p>
          <a:p>
            <a:pPr lvl="1"/>
            <a:r>
              <a:rPr lang="en-US" altLang="ko-KR" dirty="0" err="1" smtClean="0"/>
              <a:t>Interpersonals</a:t>
            </a:r>
            <a:r>
              <a:rPr lang="en-US" altLang="ko-KR" dirty="0" smtClean="0"/>
              <a:t>: friends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76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(4/4)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Classification of users into “elite” and “ordinary”</a:t>
            </a:r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Investigate information flow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Emphasis on content, information lifespans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65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and </a:t>
            </a:r>
            <a:r>
              <a:rPr lang="en-US" altLang="ko-KR" dirty="0" smtClean="0"/>
              <a:t>Methods (1/7)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Twitter Follower Graph </a:t>
            </a:r>
            <a:r>
              <a:rPr lang="en-US" altLang="ko-KR" sz="1000" dirty="0" smtClean="0"/>
              <a:t>(http://an.kaist.ac.kr/traces/WWW2010.html)</a:t>
            </a:r>
          </a:p>
          <a:p>
            <a:pPr lvl="1"/>
            <a:r>
              <a:rPr lang="en-US" altLang="ko-KR" dirty="0" smtClean="0"/>
              <a:t>42M users, 1.5B edges</a:t>
            </a:r>
          </a:p>
          <a:p>
            <a:pPr lvl="1"/>
            <a:r>
              <a:rPr lang="en-US" altLang="ko-KR" dirty="0" smtClean="0"/>
              <a:t>Directed network graph has highly skewed distributions of in-degree (# followers) and out-degree (# friends)</a:t>
            </a:r>
          </a:p>
          <a:p>
            <a:pPr lvl="1"/>
            <a:r>
              <a:rPr lang="en-US" altLang="ko-KR" dirty="0" smtClean="0"/>
              <a:t>Out-degree more skewed than in-degree</a:t>
            </a:r>
          </a:p>
          <a:p>
            <a:pPr lvl="1"/>
            <a:r>
              <a:rPr lang="en-US" altLang="ko-KR" dirty="0" smtClean="0"/>
              <a:t>Low reciprocity (20%)</a:t>
            </a:r>
          </a:p>
          <a:p>
            <a:pPr lvl="1"/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Twitter: not a typical social network</a:t>
            </a:r>
          </a:p>
          <a:p>
            <a:pPr lvl="1"/>
            <a:r>
              <a:rPr lang="en-US" altLang="ko-KR" dirty="0" smtClean="0"/>
              <a:t>Resembles more of something between one-way mass communication and reciprocated interpersonal communication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42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and </a:t>
            </a:r>
            <a:r>
              <a:rPr lang="en-US" altLang="ko-KR" dirty="0" smtClean="0"/>
              <a:t>Methods (2/7)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Twitter </a:t>
            </a:r>
            <a:r>
              <a:rPr lang="en-US" altLang="ko-KR" dirty="0" err="1" smtClean="0"/>
              <a:t>Firehose</a:t>
            </a:r>
            <a:r>
              <a:rPr lang="en-US" altLang="ko-KR" dirty="0" smtClean="0"/>
              <a:t>: URLs</a:t>
            </a:r>
          </a:p>
          <a:p>
            <a:pPr lvl="1"/>
            <a:r>
              <a:rPr lang="en-US" altLang="ko-KR" dirty="0" smtClean="0"/>
              <a:t>Complete stream of all tweets</a:t>
            </a:r>
          </a:p>
          <a:p>
            <a:pPr lvl="1"/>
            <a:r>
              <a:rPr lang="en-US" altLang="ko-KR" dirty="0" smtClean="0"/>
              <a:t>Examined corpus of 5B tweets generated from July 28, 2009 to March 8, 2010 </a:t>
            </a:r>
          </a:p>
          <a:p>
            <a:pPr lvl="1"/>
            <a:r>
              <a:rPr lang="en-US" altLang="ko-KR" dirty="0" smtClean="0"/>
              <a:t>Out of the 5B, focused on 260M shortened bit.ly URLs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 Twitter Lists</a:t>
            </a:r>
          </a:p>
          <a:p>
            <a:pPr lvl="1"/>
            <a:r>
              <a:rPr lang="en-US" altLang="ko-KR" dirty="0" smtClean="0"/>
              <a:t>Helps users organize other users they follow</a:t>
            </a:r>
          </a:p>
          <a:p>
            <a:pPr lvl="1"/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93096"/>
            <a:ext cx="2952328" cy="183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02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and </a:t>
            </a:r>
            <a:r>
              <a:rPr lang="en-US" altLang="ko-KR" dirty="0" smtClean="0"/>
              <a:t>Methods (3/7)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Interested in relative importance of mass, </a:t>
            </a:r>
            <a:r>
              <a:rPr lang="en-US" altLang="ko-KR" dirty="0" err="1" smtClean="0"/>
              <a:t>masspersonal</a:t>
            </a:r>
            <a:r>
              <a:rPr lang="en-US" altLang="ko-KR" dirty="0" smtClean="0"/>
              <a:t> and interpersonal communications</a:t>
            </a:r>
          </a:p>
          <a:p>
            <a:endParaRPr lang="en-US" altLang="ko-KR" dirty="0"/>
          </a:p>
          <a:p>
            <a:r>
              <a:rPr lang="en-US" altLang="ko-KR" dirty="0" smtClean="0"/>
              <a:t>Relationships between different categories of users</a:t>
            </a:r>
          </a:p>
          <a:p>
            <a:endParaRPr lang="en-US" altLang="ko-KR" dirty="0"/>
          </a:p>
          <a:p>
            <a:r>
              <a:rPr lang="en-US" altLang="ko-KR" dirty="0" smtClean="0"/>
              <a:t>Four classes of “elite” users: media, celebrities, organizations, and bloggers</a:t>
            </a:r>
          </a:p>
          <a:p>
            <a:pPr lvl="1"/>
            <a:r>
              <a:rPr lang="en-US" altLang="ko-KR" dirty="0" smtClean="0"/>
              <a:t>Media: CNN, New York Times</a:t>
            </a:r>
          </a:p>
          <a:p>
            <a:pPr lvl="1"/>
            <a:r>
              <a:rPr lang="en-US" altLang="ko-KR" dirty="0" smtClean="0"/>
              <a:t>Organizations: Amnesty International, WWF, Yahoo!, Whole Foods</a:t>
            </a:r>
          </a:p>
          <a:p>
            <a:pPr lvl="1"/>
            <a:r>
              <a:rPr lang="en-US" altLang="ko-KR" dirty="0" smtClean="0"/>
              <a:t>Celebrities: Barack Obama, Lady Gaga, Paris Hilton</a:t>
            </a:r>
          </a:p>
          <a:p>
            <a:pPr lvl="1"/>
            <a:r>
              <a:rPr lang="en-US" altLang="ko-KR" dirty="0" smtClean="0"/>
              <a:t>Blogs: </a:t>
            </a:r>
            <a:r>
              <a:rPr lang="en-US" altLang="ko-KR" dirty="0" err="1" smtClean="0"/>
              <a:t>BoingBoing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mashable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Chrisbrogan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Gizmodo</a:t>
            </a:r>
            <a:r>
              <a:rPr lang="en-US" altLang="ko-KR" dirty="0" smtClean="0"/>
              <a:t>…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73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4922</TotalTime>
  <Words>804</Words>
  <Application>Microsoft Office PowerPoint</Application>
  <PresentationFormat>On-screen Show (4:3)</PresentationFormat>
  <Paragraphs>148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SNU IDB Lab.</vt:lpstr>
      <vt:lpstr>Who Says What to Whom on Twitter</vt:lpstr>
      <vt:lpstr>Outline</vt:lpstr>
      <vt:lpstr>Introduction (1/4)</vt:lpstr>
      <vt:lpstr>Introduction (2/4)</vt:lpstr>
      <vt:lpstr>Introduction (3/4)</vt:lpstr>
      <vt:lpstr>Introduction (4/4)</vt:lpstr>
      <vt:lpstr>Data and Methods (1/7)</vt:lpstr>
      <vt:lpstr>Data and Methods (2/7)</vt:lpstr>
      <vt:lpstr>Data and Methods (3/7)</vt:lpstr>
      <vt:lpstr>Data and Methods (4/7)</vt:lpstr>
      <vt:lpstr>Data and Methods (5/7)</vt:lpstr>
      <vt:lpstr>Data and Methods (6/7)</vt:lpstr>
      <vt:lpstr>Data and Methods (7/7)</vt:lpstr>
      <vt:lpstr>Who Listens to Whom (1/4)</vt:lpstr>
      <vt:lpstr>Who Listens to Whom (2/4)</vt:lpstr>
      <vt:lpstr>Who Listens to Whom (3/4)</vt:lpstr>
      <vt:lpstr>Who Listens to Whom (4/4)</vt:lpstr>
      <vt:lpstr>Who Listens to What (1/3)</vt:lpstr>
      <vt:lpstr>Who Listens to What (2/3)</vt:lpstr>
      <vt:lpstr>Who Listens to What (3/3)</vt:lpstr>
      <vt:lpstr>Conclusion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Namyoon</cp:lastModifiedBy>
  <cp:revision>176</cp:revision>
  <cp:lastPrinted>2013-05-23T09:19:53Z</cp:lastPrinted>
  <dcterms:created xsi:type="dcterms:W3CDTF">2006-10-05T04:04:58Z</dcterms:created>
  <dcterms:modified xsi:type="dcterms:W3CDTF">2013-05-24T06:29:23Z</dcterms:modified>
</cp:coreProperties>
</file>